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328" r:id="rId5"/>
    <p:sldId id="331" r:id="rId6"/>
    <p:sldId id="329" r:id="rId7"/>
    <p:sldId id="330" r:id="rId8"/>
    <p:sldId id="259" r:id="rId9"/>
    <p:sldId id="347" r:id="rId10"/>
    <p:sldId id="269" r:id="rId11"/>
    <p:sldId id="298" r:id="rId12"/>
    <p:sldId id="354" r:id="rId13"/>
    <p:sldId id="297" r:id="rId14"/>
    <p:sldId id="314" r:id="rId15"/>
    <p:sldId id="315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48" r:id="rId26"/>
    <p:sldId id="349" r:id="rId27"/>
    <p:sldId id="326" r:id="rId28"/>
    <p:sldId id="327" r:id="rId29"/>
    <p:sldId id="340" r:id="rId30"/>
    <p:sldId id="341" r:id="rId31"/>
    <p:sldId id="342" r:id="rId32"/>
    <p:sldId id="343" r:id="rId33"/>
    <p:sldId id="345" r:id="rId34"/>
    <p:sldId id="346" r:id="rId35"/>
    <p:sldId id="344" r:id="rId36"/>
    <p:sldId id="270" r:id="rId37"/>
    <p:sldId id="336" r:id="rId38"/>
    <p:sldId id="261" r:id="rId39"/>
    <p:sldId id="332" r:id="rId40"/>
    <p:sldId id="353" r:id="rId41"/>
    <p:sldId id="313" r:id="rId42"/>
    <p:sldId id="350" r:id="rId43"/>
    <p:sldId id="351" r:id="rId44"/>
    <p:sldId id="299" r:id="rId45"/>
    <p:sldId id="287" r:id="rId46"/>
    <p:sldId id="337" r:id="rId47"/>
    <p:sldId id="338" r:id="rId48"/>
    <p:sldId id="339" r:id="rId49"/>
    <p:sldId id="335" r:id="rId50"/>
    <p:sldId id="288" r:id="rId51"/>
    <p:sldId id="352" r:id="rId52"/>
    <p:sldId id="290" r:id="rId53"/>
    <p:sldId id="289" r:id="rId54"/>
    <p:sldId id="292" r:id="rId55"/>
    <p:sldId id="291" r:id="rId56"/>
    <p:sldId id="293" r:id="rId57"/>
    <p:sldId id="294" r:id="rId58"/>
    <p:sldId id="296" r:id="rId59"/>
    <p:sldId id="295" r:id="rId60"/>
    <p:sldId id="333" r:id="rId61"/>
    <p:sldId id="300" r:id="rId62"/>
    <p:sldId id="302" r:id="rId63"/>
    <p:sldId id="334" r:id="rId64"/>
    <p:sldId id="301" r:id="rId65"/>
    <p:sldId id="303" r:id="rId66"/>
    <p:sldId id="304" r:id="rId67"/>
    <p:sldId id="305" r:id="rId68"/>
    <p:sldId id="306" r:id="rId69"/>
    <p:sldId id="307" r:id="rId70"/>
    <p:sldId id="308" r:id="rId71"/>
    <p:sldId id="309" r:id="rId72"/>
    <p:sldId id="263" r:id="rId73"/>
    <p:sldId id="264" r:id="rId74"/>
    <p:sldId id="258" r:id="rId75"/>
    <p:sldId id="262" r:id="rId76"/>
    <p:sldId id="265" r:id="rId77"/>
    <p:sldId id="266" r:id="rId78"/>
    <p:sldId id="267" r:id="rId79"/>
    <p:sldId id="355" r:id="rId80"/>
    <p:sldId id="356" r:id="rId81"/>
    <p:sldId id="268" r:id="rId82"/>
    <p:sldId id="357" r:id="rId83"/>
    <p:sldId id="358" r:id="rId84"/>
    <p:sldId id="359" r:id="rId8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66"/>
    <p:restoredTop sz="93095"/>
  </p:normalViewPr>
  <p:slideViewPr>
    <p:cSldViewPr snapToGrid="0" snapToObjects="1">
      <p:cViewPr varScale="1">
        <p:scale>
          <a:sx n="65" d="100"/>
          <a:sy n="65" d="100"/>
        </p:scale>
        <p:origin x="3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377FC9-276F-D142-9E73-DABF0F96F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4EEE5F7-DE7E-6E42-A608-83457DA47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52E9479-680C-A946-AA16-6EF8541B4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76CA-2D13-2840-9DE1-183FFD322C88}" type="datetimeFigureOut">
              <a:rPr lang="it-IT" smtClean="0"/>
              <a:t>28/10/19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7E2A3B-95DF-6048-8836-6066CFCD3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EE13CD-6298-6E4E-A565-4CDDCAEB7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97D3-D3D3-954B-AC5B-C3C0A7DD04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938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43616A-BC36-544D-921F-17BB7D331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0BC174E-68EF-DA43-AA73-A4D51EB672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ADC5C1-6E97-2746-8004-F0B88B18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76CA-2D13-2840-9DE1-183FFD322C88}" type="datetimeFigureOut">
              <a:rPr lang="it-IT" smtClean="0"/>
              <a:t>28/10/19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1FAA9D-22EF-FF43-9796-B0E68A4FA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36666A-4827-174B-B231-90E86DDCA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97D3-D3D3-954B-AC5B-C3C0A7DD04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3405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42349EC-41BC-D848-B25B-C56ABC8227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3F55714-2AC4-0643-8922-B6788B5CE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756FD0-982F-F740-9C0C-CEC720A1C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76CA-2D13-2840-9DE1-183FFD322C88}" type="datetimeFigureOut">
              <a:rPr lang="it-IT" smtClean="0"/>
              <a:t>28/10/19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996EB5-F54C-664F-BA06-D41DB51D6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0DC8F6-26FE-CD47-80EC-EE34EB299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97D3-D3D3-954B-AC5B-C3C0A7DD04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5991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70D8D9-FFB4-C346-8779-32D639850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9772B0-5DE8-4E45-B004-445BB46C6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53FDE0-D17C-6949-A688-413BAE48F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76CA-2D13-2840-9DE1-183FFD322C88}" type="datetimeFigureOut">
              <a:rPr lang="it-IT" smtClean="0"/>
              <a:t>28/10/19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C03FDE-F57E-9A44-A009-63B1F3319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15ADAB-4675-354B-BFD2-4DBBE55ED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97D3-D3D3-954B-AC5B-C3C0A7DD04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933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946380-CE2C-2B47-813F-7B2DAA75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9CA3B78-F306-F44C-80F5-D668D6CDD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7B351F-C767-0B48-ADBF-1103598DB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76CA-2D13-2840-9DE1-183FFD322C88}" type="datetimeFigureOut">
              <a:rPr lang="it-IT" smtClean="0"/>
              <a:t>28/10/19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23927E-44D9-7A44-A825-454D09BDF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04E25D-F3DF-BF4D-A257-F664FAA24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97D3-D3D3-954B-AC5B-C3C0A7DD04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7860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02E68C-B63E-FB40-A841-8E0000F31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E5964C-152B-1542-A2DD-09486A42BD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8A26945-65FC-A045-A46F-47FCB0471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E22CCAC-45C0-2144-8142-921FAFC5D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76CA-2D13-2840-9DE1-183FFD322C88}" type="datetimeFigureOut">
              <a:rPr lang="it-IT" smtClean="0"/>
              <a:t>28/10/19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D93ADDB-2212-0848-B5A2-E5C497E75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57602CA-A154-D44A-B6AA-61D568DB1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97D3-D3D3-954B-AC5B-C3C0A7DD04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286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DDEA16-06F3-134D-A3EF-D2D8790F7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7AD2F50-9B36-8D47-8B5A-C051207B6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B4EBB8E-6655-EA4F-B0F7-61A0903F0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C744B34-49B1-3E4C-A7F7-C2A78013C0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6591F42-6BA6-6B40-892E-86BD07D673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57E0F55-9B67-3E4D-BF9C-CE523C052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76CA-2D13-2840-9DE1-183FFD322C88}" type="datetimeFigureOut">
              <a:rPr lang="it-IT" smtClean="0"/>
              <a:t>28/10/19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4AC6D20-12EE-9245-93C9-1BD0492EF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CE35D5F-51D7-1945-94CA-B5AA1E118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97D3-D3D3-954B-AC5B-C3C0A7DD04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744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B8B12E-7C1A-0D42-A65E-AC0A5F20C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7246F51-9882-8747-BCF5-35D04D06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76CA-2D13-2840-9DE1-183FFD322C88}" type="datetimeFigureOut">
              <a:rPr lang="it-IT" smtClean="0"/>
              <a:t>28/10/19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B8DC179-9F65-B743-9D20-BC1D09460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99C641-D516-7F41-9FBF-16729BCD7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97D3-D3D3-954B-AC5B-C3C0A7DD04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478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BD4BD9B-1852-0848-8870-31BAD572B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76CA-2D13-2840-9DE1-183FFD322C88}" type="datetimeFigureOut">
              <a:rPr lang="it-IT" smtClean="0"/>
              <a:t>28/10/19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70004A9-37B4-6A46-A81C-48FEBB8F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5C160E5-8F41-2C4B-9BCD-E27ABA4CE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97D3-D3D3-954B-AC5B-C3C0A7DD04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533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5E069D-D7FB-4C4F-8904-0F9E15B7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C53DAF-A1F0-2341-BF18-E0B43A1DE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B006D9A-C5F5-D248-A5F8-8D89FBCA9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095A466-6F02-EF4C-9CE7-4425463A1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76CA-2D13-2840-9DE1-183FFD322C88}" type="datetimeFigureOut">
              <a:rPr lang="it-IT" smtClean="0"/>
              <a:t>28/10/19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4C40B27-63C6-4143-B456-92263A6BD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523916-1287-574C-8B21-18A2B603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97D3-D3D3-954B-AC5B-C3C0A7DD04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0154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C2853A-F2CE-D243-8133-3F41691F5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5DEF373-41F9-534F-9548-237C5108C2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65206D1-E500-2743-B7E4-E99091B2D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46EF2D9-1AD9-684D-B14B-0C641FCC6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76CA-2D13-2840-9DE1-183FFD322C88}" type="datetimeFigureOut">
              <a:rPr lang="it-IT" smtClean="0"/>
              <a:t>28/10/19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A6432CF-B9DC-6D4F-A0EC-DE1B6247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CA7896F-4E24-DD47-A731-CB4C54937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A97D3-D3D3-954B-AC5B-C3C0A7DD04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0057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60D98E2-D73E-564F-945A-376C9AD83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CC4803A-7637-8E42-9899-529E59A71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7C43EA0-C467-4649-A0C2-573213E77B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C76CA-2D13-2840-9DE1-183FFD322C88}" type="datetimeFigureOut">
              <a:rPr lang="it-IT" smtClean="0"/>
              <a:t>28/10/19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2BDFFA-8224-E04D-8F2A-9B1EB2351E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6794A5D-7DE5-B14D-BE69-AF7D0BA8B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A97D3-D3D3-954B-AC5B-C3C0A7DD04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220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7829B861-1382-B846-A136-5CBEE5DEF9D5}"/>
              </a:ext>
            </a:extLst>
          </p:cNvPr>
          <p:cNvSpPr txBox="1"/>
          <p:nvPr/>
        </p:nvSpPr>
        <p:spPr>
          <a:xfrm>
            <a:off x="1467853" y="2839452"/>
            <a:ext cx="9417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ANATOMIA DI SUPERFICIE E TOPOGRAFICA DEL TORACE</a:t>
            </a:r>
          </a:p>
        </p:txBody>
      </p:sp>
    </p:spTree>
    <p:extLst>
      <p:ext uri="{BB962C8B-B14F-4D97-AF65-F5344CB8AC3E}">
        <p14:creationId xmlns:p14="http://schemas.microsoft.com/office/powerpoint/2010/main" val="3331829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2565CF-DABB-704B-9BA3-C84D06322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Anatomia di superficie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630E8F-5C42-F54B-A8CE-A7B13DD97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Gabbia toracica</a:t>
            </a:r>
          </a:p>
          <a:p>
            <a:r>
              <a:rPr lang="it-IT" dirty="0"/>
              <a:t>Parete toracica</a:t>
            </a:r>
          </a:p>
          <a:p>
            <a:r>
              <a:rPr lang="it-IT" dirty="0"/>
              <a:t>Cavità interna ( cuore, polmoni, esofago, trachea, bronchi, timo, nervo vago, dotto toracico, grossi vasi, </a:t>
            </a:r>
          </a:p>
          <a:p>
            <a:r>
              <a:rPr lang="it-IT" dirty="0"/>
              <a:t>La parete toracica offre protezione anche:</a:t>
            </a:r>
          </a:p>
          <a:p>
            <a:r>
              <a:rPr lang="it-IT" dirty="0"/>
              <a:t>Fegato sotto la cupola dx del diaframma</a:t>
            </a:r>
          </a:p>
          <a:p>
            <a:r>
              <a:rPr lang="it-IT" dirty="0"/>
              <a:t>Stomaco e milza sotto la cupola </a:t>
            </a:r>
            <a:r>
              <a:rPr lang="it-IT" dirty="0" err="1"/>
              <a:t>sx</a:t>
            </a:r>
            <a:r>
              <a:rPr lang="it-IT" dirty="0"/>
              <a:t> del diaframma</a:t>
            </a:r>
          </a:p>
          <a:p>
            <a:r>
              <a:rPr lang="it-IT" dirty="0"/>
              <a:t>Facce posteriori dei poli renali</a:t>
            </a:r>
          </a:p>
        </p:txBody>
      </p:sp>
    </p:spTree>
    <p:extLst>
      <p:ext uri="{BB962C8B-B14F-4D97-AF65-F5344CB8AC3E}">
        <p14:creationId xmlns:p14="http://schemas.microsoft.com/office/powerpoint/2010/main" val="1983042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BD92CD-D992-0E40-9012-3B4CD2A8B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Parete e cavità toracica</a:t>
            </a:r>
          </a:p>
        </p:txBody>
      </p:sp>
    </p:spTree>
    <p:extLst>
      <p:ext uri="{BB962C8B-B14F-4D97-AF65-F5344CB8AC3E}">
        <p14:creationId xmlns:p14="http://schemas.microsoft.com/office/powerpoint/2010/main" val="1557710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0F8F68F-7F92-754A-A063-38AF19030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149"/>
            <a:ext cx="12192000" cy="629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06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6A1DC17-1C7D-D442-BB2C-60E324DB6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955" y="0"/>
            <a:ext cx="5000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04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980EB9F-AEC6-5241-AEF7-10107DFC9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200" y="25400"/>
            <a:ext cx="7416800" cy="68326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3F852D-9F3C-7F4D-A0E2-A6051628333C}"/>
              </a:ext>
            </a:extLst>
          </p:cNvPr>
          <p:cNvSpPr txBox="1"/>
          <p:nvPr/>
        </p:nvSpPr>
        <p:spPr>
          <a:xfrm>
            <a:off x="314793" y="194872"/>
            <a:ext cx="730680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Anatomia di superficie del torace anteriore</a:t>
            </a:r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8EB4B2F-CBBE-AB4B-9075-297432A61BA6}"/>
              </a:ext>
            </a:extLst>
          </p:cNvPr>
          <p:cNvSpPr txBox="1"/>
          <p:nvPr/>
        </p:nvSpPr>
        <p:spPr>
          <a:xfrm>
            <a:off x="554636" y="1094282"/>
            <a:ext cx="3993401" cy="7017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2400" dirty="0"/>
              <a:t> </a:t>
            </a:r>
            <a:r>
              <a:rPr lang="it-IT" sz="2400" dirty="0" err="1"/>
              <a:t>inc</a:t>
            </a:r>
            <a:r>
              <a:rPr lang="it-IT" sz="2400" dirty="0"/>
              <a:t> acromio-clavicolare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dirty="0"/>
              <a:t> clavicola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dirty="0"/>
              <a:t> apice polmone dx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dirty="0"/>
              <a:t>incisura sternale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dirty="0"/>
              <a:t>art sterno clavicolare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dirty="0"/>
              <a:t>Origine vena cava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dirty="0"/>
              <a:t>Angolo sternale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dirty="0"/>
              <a:t>Muscolo grande pettorale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dirty="0"/>
              <a:t>Scissura orizzontale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dirty="0"/>
              <a:t>Scissura obliqua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dirty="0"/>
              <a:t>Margine </a:t>
            </a:r>
            <a:r>
              <a:rPr lang="it-IT" sz="2400" dirty="0" err="1"/>
              <a:t>ant</a:t>
            </a:r>
            <a:r>
              <a:rPr lang="it-IT" sz="2400" dirty="0"/>
              <a:t> polmone dx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dirty="0"/>
              <a:t>Margine </a:t>
            </a:r>
            <a:r>
              <a:rPr lang="it-IT" sz="2400" dirty="0" err="1"/>
              <a:t>ant</a:t>
            </a:r>
            <a:r>
              <a:rPr lang="it-IT" sz="2400" dirty="0"/>
              <a:t> </a:t>
            </a:r>
            <a:r>
              <a:rPr lang="it-IT" sz="2400" dirty="0" err="1"/>
              <a:t>inf</a:t>
            </a:r>
            <a:r>
              <a:rPr lang="it-IT" sz="2400" dirty="0"/>
              <a:t> polmone </a:t>
            </a:r>
            <a:r>
              <a:rPr lang="it-IT" sz="2400" dirty="0" err="1"/>
              <a:t>sx</a:t>
            </a:r>
            <a:endParaRPr lang="it-IT" sz="2400" dirty="0"/>
          </a:p>
          <a:p>
            <a:pPr marL="342900" indent="-342900">
              <a:buFont typeface="+mj-lt"/>
              <a:buAutoNum type="arabicPeriod"/>
            </a:pPr>
            <a:r>
              <a:rPr lang="it-IT" sz="2400" dirty="0" err="1"/>
              <a:t>Proc</a:t>
            </a:r>
            <a:r>
              <a:rPr lang="it-IT" sz="2400" dirty="0"/>
              <a:t> xifoideo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dirty="0"/>
              <a:t>Margine costale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dirty="0"/>
              <a:t>10 </a:t>
            </a:r>
            <a:r>
              <a:rPr lang="it-IT" sz="2400" dirty="0" err="1"/>
              <a:t>cart</a:t>
            </a:r>
            <a:r>
              <a:rPr lang="it-IT" sz="2400" dirty="0"/>
              <a:t> costale</a:t>
            </a:r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6155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C6D4DF7-3BFA-C941-9BB4-75F6368BE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564" y="0"/>
            <a:ext cx="7229372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20F359-9CCE-0C47-BB80-CC195A2BC69D}"/>
              </a:ext>
            </a:extLst>
          </p:cNvPr>
          <p:cNvSpPr txBox="1"/>
          <p:nvPr/>
        </p:nvSpPr>
        <p:spPr>
          <a:xfrm>
            <a:off x="164892" y="149902"/>
            <a:ext cx="7484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Anatomia di superficie del torace posteriore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5291DA1-1530-2C49-B257-A8D6C166E74B}"/>
              </a:ext>
            </a:extLst>
          </p:cNvPr>
          <p:cNvSpPr txBox="1"/>
          <p:nvPr/>
        </p:nvSpPr>
        <p:spPr>
          <a:xfrm>
            <a:off x="299803" y="944699"/>
            <a:ext cx="4395755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2400" dirty="0"/>
              <a:t>Margine polmone </a:t>
            </a:r>
            <a:r>
              <a:rPr lang="it-IT" sz="2400" dirty="0" err="1"/>
              <a:t>sx</a:t>
            </a:r>
            <a:endParaRPr lang="it-IT" sz="2400" dirty="0"/>
          </a:p>
          <a:p>
            <a:pPr marL="342900" indent="-342900">
              <a:buFont typeface="+mj-lt"/>
              <a:buAutoNum type="arabicPeriod"/>
            </a:pPr>
            <a:r>
              <a:rPr lang="it-IT" sz="2400" dirty="0"/>
              <a:t>Scissura obliqua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dirty="0"/>
              <a:t>Margine </a:t>
            </a:r>
            <a:r>
              <a:rPr lang="it-IT" sz="2400" dirty="0" err="1"/>
              <a:t>inf</a:t>
            </a:r>
            <a:r>
              <a:rPr lang="it-IT" sz="2400" dirty="0"/>
              <a:t> del polmone ( T12)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dirty="0"/>
              <a:t>T12</a:t>
            </a:r>
          </a:p>
          <a:p>
            <a:pPr marL="342900" indent="-342900">
              <a:buFont typeface="+mj-lt"/>
              <a:buAutoNum type="arabicPeriod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0131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FA1F93F-3E3E-6B46-9247-66AD7F4714F7}"/>
              </a:ext>
            </a:extLst>
          </p:cNvPr>
          <p:cNvSpPr txBox="1"/>
          <p:nvPr/>
        </p:nvSpPr>
        <p:spPr>
          <a:xfrm>
            <a:off x="0" y="149902"/>
            <a:ext cx="4087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Vascolarizzazione arteriosa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C9EA9C1-E270-FE4C-BAAF-09D62F319175}"/>
              </a:ext>
            </a:extLst>
          </p:cNvPr>
          <p:cNvSpPr txBox="1"/>
          <p:nvPr/>
        </p:nvSpPr>
        <p:spPr>
          <a:xfrm>
            <a:off x="164892" y="914400"/>
            <a:ext cx="530465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Cute del torace irrorata da: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Rami dell’asse </a:t>
            </a:r>
            <a:r>
              <a:rPr lang="it-IT" sz="2800" dirty="0" err="1"/>
              <a:t>toraco</a:t>
            </a:r>
            <a:r>
              <a:rPr lang="it-IT" sz="2800" dirty="0"/>
              <a:t>-acromiale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Arteria toracica laterale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Toracica interna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Intercostale </a:t>
            </a:r>
            <a:r>
              <a:rPr lang="it-IT" sz="2800" dirty="0" err="1"/>
              <a:t>ant</a:t>
            </a:r>
            <a:endParaRPr lang="it-IT" sz="2800" dirty="0"/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Intercostale post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Arteria </a:t>
            </a:r>
            <a:r>
              <a:rPr lang="it-IT" sz="2800" dirty="0" err="1"/>
              <a:t>toracodorsale</a:t>
            </a:r>
            <a:endParaRPr lang="it-IT" sz="2800" dirty="0"/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Cervicale trasversale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Scapolare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Circonflessa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BDEF977-E760-EE47-9E42-7C909D1D2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447" y="0"/>
            <a:ext cx="3491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83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E2CCDA0-4FB7-E242-B00A-AF763F721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173" y="0"/>
            <a:ext cx="3376958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FF466D6-62E4-9440-8CCA-EC103CE3D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240" y="0"/>
            <a:ext cx="345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79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90AC6F3-2CE7-074E-B3CE-AFA15CD1D503}"/>
              </a:ext>
            </a:extLst>
          </p:cNvPr>
          <p:cNvSpPr txBox="1"/>
          <p:nvPr/>
        </p:nvSpPr>
        <p:spPr>
          <a:xfrm>
            <a:off x="134911" y="224852"/>
            <a:ext cx="5426614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I muscoli del torace sono irrorati da:</a:t>
            </a:r>
          </a:p>
          <a:p>
            <a:r>
              <a:rPr lang="it-IT" sz="2800" dirty="0"/>
              <a:t>Arteria toracica interna</a:t>
            </a:r>
          </a:p>
          <a:p>
            <a:r>
              <a:rPr lang="it-IT" sz="2800" dirty="0"/>
              <a:t>Arteria intercostale superiore</a:t>
            </a:r>
          </a:p>
          <a:p>
            <a:r>
              <a:rPr lang="it-IT" sz="2800" dirty="0"/>
              <a:t>Arteria toracica superiore</a:t>
            </a:r>
          </a:p>
          <a:p>
            <a:r>
              <a:rPr lang="it-IT" sz="2800" dirty="0"/>
              <a:t>Arteria intercostale superiore</a:t>
            </a:r>
          </a:p>
          <a:p>
            <a:endParaRPr lang="it-IT" sz="2800" dirty="0"/>
          </a:p>
          <a:p>
            <a:endParaRPr lang="it-IT" sz="2800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6ABED8C-CE99-7240-88FB-E63A1C6B6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457" y="164892"/>
            <a:ext cx="4941561" cy="669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51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EF407A2-302D-5A48-AD5A-B9E0E2B5995D}"/>
              </a:ext>
            </a:extLst>
          </p:cNvPr>
          <p:cNvSpPr txBox="1"/>
          <p:nvPr/>
        </p:nvSpPr>
        <p:spPr>
          <a:xfrm>
            <a:off x="134911" y="209862"/>
            <a:ext cx="5179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VASCOLARIZZAZIONE VENOSA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AD5050A-DDE5-8041-90C0-90C274BCD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398" y="0"/>
            <a:ext cx="4969072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F4C840D-4F25-3647-A0F3-87001C04C9DF}"/>
              </a:ext>
            </a:extLst>
          </p:cNvPr>
          <p:cNvSpPr txBox="1"/>
          <p:nvPr/>
        </p:nvSpPr>
        <p:spPr>
          <a:xfrm>
            <a:off x="90586" y="1109272"/>
            <a:ext cx="64451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400" dirty="0"/>
              <a:t>Vene intercostali anteriori tributarie toracica interna e muscolofrenica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Vene toraciche interne sono tributarie della vena brachiocefalica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Vene intercostali posteriori nella vena azygos a dx ed </a:t>
            </a:r>
            <a:r>
              <a:rPr lang="it-IT" sz="2400" dirty="0" err="1"/>
              <a:t>emiazygos</a:t>
            </a:r>
            <a:r>
              <a:rPr lang="it-IT" sz="2400" dirty="0"/>
              <a:t> a </a:t>
            </a:r>
            <a:r>
              <a:rPr lang="it-IT" sz="2400" dirty="0" err="1"/>
              <a:t>sx</a:t>
            </a:r>
            <a:endParaRPr lang="it-IT" sz="24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36295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4C50EA9-25DF-E74A-9086-DA1EA5F6DF02}"/>
              </a:ext>
            </a:extLst>
          </p:cNvPr>
          <p:cNvSpPr/>
          <p:nvPr/>
        </p:nvSpPr>
        <p:spPr>
          <a:xfrm>
            <a:off x="238539" y="159026"/>
            <a:ext cx="1065474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I </a:t>
            </a:r>
            <a:r>
              <a:rPr lang="it-IT" sz="2400" dirty="0">
                <a:solidFill>
                  <a:srgbClr val="FF0000"/>
                </a:solidFill>
              </a:rPr>
              <a:t>LIMITI DELLA CAVITÀ TORACICA </a:t>
            </a:r>
            <a:r>
              <a:rPr lang="it-IT" sz="2400" dirty="0"/>
              <a:t>sono dati: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dalle pareti toraciche anteriore, laterali e posteriore – 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Inferiormente dal diaframma.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Superiormente è aperto</a:t>
            </a:r>
          </a:p>
          <a:p>
            <a:pPr marL="285750" indent="-285750">
              <a:buFontTx/>
              <a:buChar char="-"/>
            </a:pPr>
            <a:endParaRPr lang="it-IT" sz="2400" dirty="0"/>
          </a:p>
          <a:p>
            <a:r>
              <a:rPr lang="it-IT" sz="2400" dirty="0"/>
              <a:t>La cavità toracica è divisa in:</a:t>
            </a:r>
          </a:p>
          <a:p>
            <a:pPr marL="342900" indent="-342900">
              <a:buFontTx/>
              <a:buChar char="-"/>
            </a:pPr>
            <a:r>
              <a:rPr lang="it-IT" sz="2400" dirty="0">
                <a:solidFill>
                  <a:srgbClr val="FF0000"/>
                </a:solidFill>
              </a:rPr>
              <a:t>DUE LOGGE PLEUROPOLMONARI</a:t>
            </a:r>
            <a:r>
              <a:rPr lang="it-IT" sz="2400" dirty="0"/>
              <a:t>, destra e sinistra, cavità sierose delimitate dalla pleura parietale, che si riflette sulla superficie dei polmoni nella pleura viscerale. –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 </a:t>
            </a:r>
            <a:r>
              <a:rPr lang="it-IT" sz="2400" dirty="0">
                <a:solidFill>
                  <a:srgbClr val="FF0000"/>
                </a:solidFill>
              </a:rPr>
              <a:t>IL MEDIASTINO</a:t>
            </a:r>
            <a:r>
              <a:rPr lang="it-IT" sz="2400" dirty="0"/>
              <a:t>, compreso tra le due logge</a:t>
            </a:r>
          </a:p>
          <a:p>
            <a:r>
              <a:rPr lang="it-IT" sz="2400" dirty="0"/>
              <a:t>Nel mediastino si trovano:</a:t>
            </a:r>
          </a:p>
          <a:p>
            <a:r>
              <a:rPr lang="it-IT" sz="2400" dirty="0"/>
              <a:t>- </a:t>
            </a:r>
            <a:r>
              <a:rPr lang="it-IT" sz="2400" dirty="0">
                <a:solidFill>
                  <a:srgbClr val="FF0000"/>
                </a:solidFill>
              </a:rPr>
              <a:t>TRACHEA</a:t>
            </a:r>
            <a:r>
              <a:rPr lang="it-IT" sz="2400" dirty="0"/>
              <a:t>: si porta in basso, e a circa metà mediastino, i divide nei due bronchi principali,</a:t>
            </a:r>
          </a:p>
          <a:p>
            <a:r>
              <a:rPr lang="it-IT" sz="2400" dirty="0"/>
              <a:t>che si portano nelle logge pleuropolmonari</a:t>
            </a:r>
          </a:p>
          <a:p>
            <a:r>
              <a:rPr lang="it-IT" sz="2400" dirty="0"/>
              <a:t>- </a:t>
            </a:r>
            <a:r>
              <a:rPr lang="it-IT" sz="2400" dirty="0">
                <a:solidFill>
                  <a:srgbClr val="FF0000"/>
                </a:solidFill>
              </a:rPr>
              <a:t>ESOFAGO</a:t>
            </a:r>
            <a:r>
              <a:rPr lang="it-IT" sz="2400" dirty="0"/>
              <a:t>: percorre interamente il mediastino dall’alto in basso, per attraversare poi il diaframma e giungere nella cavità addominale.</a:t>
            </a:r>
          </a:p>
          <a:p>
            <a:r>
              <a:rPr lang="it-IT" sz="2400" dirty="0"/>
              <a:t>- </a:t>
            </a:r>
            <a:r>
              <a:rPr lang="it-IT" sz="2400" dirty="0">
                <a:solidFill>
                  <a:srgbClr val="FF0000"/>
                </a:solidFill>
              </a:rPr>
              <a:t>CUORE</a:t>
            </a:r>
          </a:p>
          <a:p>
            <a:r>
              <a:rPr lang="it-IT" sz="2400" dirty="0"/>
              <a:t>- </a:t>
            </a:r>
            <a:r>
              <a:rPr lang="it-IT" sz="2400" dirty="0">
                <a:solidFill>
                  <a:srgbClr val="FF0000"/>
                </a:solidFill>
              </a:rPr>
              <a:t>GRANDI VASI</a:t>
            </a:r>
          </a:p>
        </p:txBody>
      </p:sp>
    </p:spTree>
    <p:extLst>
      <p:ext uri="{BB962C8B-B14F-4D97-AF65-F5344CB8AC3E}">
        <p14:creationId xmlns:p14="http://schemas.microsoft.com/office/powerpoint/2010/main" val="1611222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8D9700A-B002-CB47-9421-450B35BDCA16}"/>
              </a:ext>
            </a:extLst>
          </p:cNvPr>
          <p:cNvSpPr txBox="1"/>
          <p:nvPr/>
        </p:nvSpPr>
        <p:spPr>
          <a:xfrm>
            <a:off x="0" y="0"/>
            <a:ext cx="4055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DRENAGGIO LINFATICO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AD62338-A7E9-4F4F-BAF4-AEBC47D4F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005" y="0"/>
            <a:ext cx="7389432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EF421AC-94D2-C745-AA60-6381E5212A50}"/>
              </a:ext>
            </a:extLst>
          </p:cNvPr>
          <p:cNvSpPr txBox="1"/>
          <p:nvPr/>
        </p:nvSpPr>
        <p:spPr>
          <a:xfrm>
            <a:off x="224852" y="974361"/>
            <a:ext cx="3252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vasi linfatici si ramificano nella parete toracica e affluiscono ai linfonodi del cavo ascellare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3D45D0D7-EE38-0E43-AA2C-C8889BFD72F2}"/>
              </a:ext>
            </a:extLst>
          </p:cNvPr>
          <p:cNvCxnSpPr/>
          <p:nvPr/>
        </p:nvCxnSpPr>
        <p:spPr>
          <a:xfrm>
            <a:off x="3267856" y="1436026"/>
            <a:ext cx="3687580" cy="257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226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8C2835E-2C7D-224D-B53E-D49F65E0D2D9}"/>
              </a:ext>
            </a:extLst>
          </p:cNvPr>
          <p:cNvSpPr txBox="1"/>
          <p:nvPr/>
        </p:nvSpPr>
        <p:spPr>
          <a:xfrm>
            <a:off x="314794" y="239842"/>
            <a:ext cx="271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INNERVAZIONE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D396C25-33C9-7A49-A4E5-7E9596A5D691}"/>
              </a:ext>
            </a:extLst>
          </p:cNvPr>
          <p:cNvSpPr txBox="1"/>
          <p:nvPr/>
        </p:nvSpPr>
        <p:spPr>
          <a:xfrm>
            <a:off x="314794" y="824617"/>
            <a:ext cx="5313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12 PAIA DI NERVI SPINALI TORACICI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3AAC2A8-2353-2349-A5DD-2698C9369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881" y="0"/>
            <a:ext cx="4711849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6061557-7781-8145-82AE-22DD433BEDCF}"/>
              </a:ext>
            </a:extLst>
          </p:cNvPr>
          <p:cNvSpPr txBox="1"/>
          <p:nvPr/>
        </p:nvSpPr>
        <p:spPr>
          <a:xfrm>
            <a:off x="419725" y="1678898"/>
            <a:ext cx="3015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11 SI TROVANO FRA LE COSTE </a:t>
            </a:r>
          </a:p>
          <a:p>
            <a:r>
              <a:rPr lang="it-IT" dirty="0"/>
              <a:t>12 SOTTO L’ULTIMA COSTA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2C94FA0-347A-FB48-A939-C2B93F7C17CD}"/>
              </a:ext>
            </a:extLst>
          </p:cNvPr>
          <p:cNvCxnSpPr/>
          <p:nvPr/>
        </p:nvCxnSpPr>
        <p:spPr>
          <a:xfrm>
            <a:off x="3177915" y="1813810"/>
            <a:ext cx="3904966" cy="1858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21338CAD-5100-4349-A26B-FB90119E9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48" y="2390167"/>
            <a:ext cx="2863121" cy="445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06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56E793E-9337-F849-B2F7-D5882F74E597}"/>
              </a:ext>
            </a:extLst>
          </p:cNvPr>
          <p:cNvSpPr txBox="1"/>
          <p:nvPr/>
        </p:nvSpPr>
        <p:spPr>
          <a:xfrm>
            <a:off x="0" y="0"/>
            <a:ext cx="4893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INNERVAZIONE AUTONOMA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2DBE412-461A-B946-A983-895D3C7CC518}"/>
              </a:ext>
            </a:extLst>
          </p:cNvPr>
          <p:cNvSpPr txBox="1"/>
          <p:nvPr/>
        </p:nvSpPr>
        <p:spPr>
          <a:xfrm>
            <a:off x="359764" y="914400"/>
            <a:ext cx="312463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2800" dirty="0"/>
              <a:t>Tronco simpatico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dirty="0"/>
              <a:t>Nervo vago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dirty="0"/>
              <a:t>Plesso cardiaco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dirty="0"/>
              <a:t>Plesso esofageo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dirty="0"/>
              <a:t>Plesso polmonare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0B10DD2-5455-4F47-8A90-71DA552D5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0" y="457279"/>
            <a:ext cx="5080000" cy="60198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B8096C4-14F5-8D41-9C1C-567FD2315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239" y="1113723"/>
            <a:ext cx="3771565" cy="470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49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3CECA0E-45B0-3D46-B96B-B1CC613FDEF4}"/>
              </a:ext>
            </a:extLst>
          </p:cNvPr>
          <p:cNvSpPr txBox="1"/>
          <p:nvPr/>
        </p:nvSpPr>
        <p:spPr>
          <a:xfrm>
            <a:off x="0" y="164892"/>
            <a:ext cx="4493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ANATOMIA DI SUPERFICIE</a:t>
            </a:r>
          </a:p>
        </p:txBody>
      </p:sp>
    </p:spTree>
    <p:extLst>
      <p:ext uri="{BB962C8B-B14F-4D97-AF65-F5344CB8AC3E}">
        <p14:creationId xmlns:p14="http://schemas.microsoft.com/office/powerpoint/2010/main" val="1082006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370A18-0569-944A-BC7F-4F040E23A882}"/>
              </a:ext>
            </a:extLst>
          </p:cNvPr>
          <p:cNvSpPr txBox="1"/>
          <p:nvPr/>
        </p:nvSpPr>
        <p:spPr>
          <a:xfrm>
            <a:off x="0" y="104932"/>
            <a:ext cx="4427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GHIANDOLA MAMMARIA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AC5871-45AD-6940-9024-6DAEB07EB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779" y="0"/>
            <a:ext cx="7389432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F7B4268-B8A2-5442-B98D-72118191CA7A}"/>
              </a:ext>
            </a:extLst>
          </p:cNvPr>
          <p:cNvSpPr txBox="1"/>
          <p:nvPr/>
        </p:nvSpPr>
        <p:spPr>
          <a:xfrm>
            <a:off x="0" y="689707"/>
            <a:ext cx="419724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Estensione della ghiandola: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 err="1"/>
              <a:t>Sup</a:t>
            </a:r>
            <a:r>
              <a:rPr lang="it-IT" sz="2800" dirty="0"/>
              <a:t>  T2-T3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 err="1"/>
              <a:t>Lat</a:t>
            </a:r>
            <a:r>
              <a:rPr lang="it-IT" sz="2800" dirty="0"/>
              <a:t> margine laterale dello sterno 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Prolungamento ascellare si estende all’ascella</a:t>
            </a:r>
          </a:p>
        </p:txBody>
      </p:sp>
    </p:spTree>
    <p:extLst>
      <p:ext uri="{BB962C8B-B14F-4D97-AF65-F5344CB8AC3E}">
        <p14:creationId xmlns:p14="http://schemas.microsoft.com/office/powerpoint/2010/main" val="3487562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6A2AB13-9961-E549-BB10-2E16C360D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517" y="78345"/>
            <a:ext cx="10611469" cy="657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37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F126AAE-E8B6-F144-9F60-297B9C755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983" y="1"/>
            <a:ext cx="10694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06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C577E9F-D002-BA44-A950-B6B20477F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574" y="912544"/>
            <a:ext cx="5241248" cy="529213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6990E5-9B47-1142-AA72-8EEFBD7DA19E}"/>
              </a:ext>
            </a:extLst>
          </p:cNvPr>
          <p:cNvSpPr txBox="1"/>
          <p:nvPr/>
        </p:nvSpPr>
        <p:spPr>
          <a:xfrm>
            <a:off x="0" y="134911"/>
            <a:ext cx="4839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PUNTI DI REPERE TORACICO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DCEEB0-3600-7C4A-AFA1-2C9BAEAF52EF}"/>
              </a:ext>
            </a:extLst>
          </p:cNvPr>
          <p:cNvSpPr txBox="1"/>
          <p:nvPr/>
        </p:nvSpPr>
        <p:spPr>
          <a:xfrm>
            <a:off x="314793" y="929390"/>
            <a:ext cx="34789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PUNTI STERNO-CLAVICOLARI</a:t>
            </a:r>
          </a:p>
          <a:p>
            <a:r>
              <a:rPr lang="it-IT" dirty="0"/>
              <a:t>GIUNZIONE MANUBRIO-STERNALE</a:t>
            </a:r>
          </a:p>
          <a:p>
            <a:r>
              <a:rPr lang="it-IT" dirty="0"/>
              <a:t>ARTICOLAZIONE XIFO-STERNALE T9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23645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B05E29F-A382-9341-A6EB-80240E6C9021}"/>
              </a:ext>
            </a:extLst>
          </p:cNvPr>
          <p:cNvSpPr txBox="1"/>
          <p:nvPr/>
        </p:nvSpPr>
        <p:spPr>
          <a:xfrm>
            <a:off x="119922" y="149902"/>
            <a:ext cx="4197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ORGANI INTRATORACICI</a:t>
            </a:r>
          </a:p>
        </p:txBody>
      </p:sp>
    </p:spTree>
    <p:extLst>
      <p:ext uri="{BB962C8B-B14F-4D97-AF65-F5344CB8AC3E}">
        <p14:creationId xmlns:p14="http://schemas.microsoft.com/office/powerpoint/2010/main" val="2419357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9578683-E155-514B-ACC5-E50FBEE1A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19"/>
          <a:stretch/>
        </p:blipFill>
        <p:spPr>
          <a:xfrm>
            <a:off x="864727" y="207034"/>
            <a:ext cx="10462546" cy="665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53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2271179-9660-6349-979F-E8BFE68C1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81" b="22481"/>
          <a:stretch/>
        </p:blipFill>
        <p:spPr>
          <a:xfrm>
            <a:off x="1360967" y="72953"/>
            <a:ext cx="9867487" cy="659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323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2F1D2EA-F5D0-164C-A8EA-0FC4538B2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928" y="0"/>
            <a:ext cx="9822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45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66B2FA7-25B9-E648-94DA-D69FAE319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080" y="0"/>
            <a:ext cx="949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441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D4CB4AD-1543-004E-BE2F-D02EA03C1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62" y="0"/>
            <a:ext cx="9932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34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9C783EA-2B30-E948-8223-352C629A3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87" y="0"/>
            <a:ext cx="10337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252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52F2CB3-836A-7B41-870C-FCE478A17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050" y="38100"/>
            <a:ext cx="58039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04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C547988-758D-9D4A-9E94-C49A67CAA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6412"/>
            <a:ext cx="8369836" cy="389899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9534F59-5996-6546-A6CB-FAD8FB8B9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70" t="6511" r="21124"/>
          <a:stretch/>
        </p:blipFill>
        <p:spPr>
          <a:xfrm>
            <a:off x="7891957" y="533759"/>
            <a:ext cx="4160887" cy="541738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A522C15-783B-FB4D-93E0-722561899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704" y="3645148"/>
            <a:ext cx="5622491" cy="321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200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015358-5663-424D-BDA8-C5B790A83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it-IT" dirty="0"/>
              <a:t>Gabbia toracica</a:t>
            </a:r>
          </a:p>
        </p:txBody>
      </p:sp>
    </p:spTree>
    <p:extLst>
      <p:ext uri="{BB962C8B-B14F-4D97-AF65-F5344CB8AC3E}">
        <p14:creationId xmlns:p14="http://schemas.microsoft.com/office/powerpoint/2010/main" val="17263333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6730852-C990-5944-91DC-1B75A08C5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1" t="10566" r="6392" b="10189"/>
          <a:stretch/>
        </p:blipFill>
        <p:spPr>
          <a:xfrm>
            <a:off x="879732" y="120771"/>
            <a:ext cx="10558896" cy="619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256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8862391-F051-D441-8FA3-CE6A6F20D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74" b="12248"/>
          <a:stretch/>
        </p:blipFill>
        <p:spPr>
          <a:xfrm>
            <a:off x="2530283" y="107911"/>
            <a:ext cx="7017754" cy="67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860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E4DBE19-E5F1-1444-B14B-809566A30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350" y="19050"/>
            <a:ext cx="91313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51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C1D2143-ADB7-8A4C-8B46-45AC0188E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13" t="10818" r="21108" b="11195"/>
          <a:stretch/>
        </p:blipFill>
        <p:spPr>
          <a:xfrm>
            <a:off x="2311879" y="0"/>
            <a:ext cx="8273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924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0826CAB-3CE2-DA43-94E2-92DBE5813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56" r="5964"/>
          <a:stretch/>
        </p:blipFill>
        <p:spPr>
          <a:xfrm>
            <a:off x="0" y="119948"/>
            <a:ext cx="6930190" cy="673805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ACA583F-E002-5147-AFF4-EE4D95493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190" y="0"/>
            <a:ext cx="6833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124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WINDOWS\Desktop\anatomia clinica\cap01\20.jpg">
            <a:extLst>
              <a:ext uri="{FF2B5EF4-FFF2-40B4-BE49-F238E27FC236}">
                <a16:creationId xmlns:a16="http://schemas.microsoft.com/office/drawing/2014/main" id="{86981F19-6A42-C440-96E5-CB506D881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2" t="30313" r="20602" b="31741"/>
          <a:stretch>
            <a:fillRect/>
          </a:stretch>
        </p:blipFill>
        <p:spPr bwMode="auto">
          <a:xfrm>
            <a:off x="2743200" y="760414"/>
            <a:ext cx="6630988" cy="5838825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Text Box 3">
            <a:extLst>
              <a:ext uri="{FF2B5EF4-FFF2-40B4-BE49-F238E27FC236}">
                <a16:creationId xmlns:a16="http://schemas.microsoft.com/office/drawing/2014/main" id="{E8C8250D-CD59-F744-9A0A-25E19AE9F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152400"/>
            <a:ext cx="45720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2400" dirty="0">
                <a:solidFill>
                  <a:srgbClr val="FFFF00"/>
                </a:solidFill>
              </a:rPr>
              <a:t>LE APERTURE TORACICHE</a:t>
            </a:r>
          </a:p>
        </p:txBody>
      </p:sp>
    </p:spTree>
    <p:extLst>
      <p:ext uri="{BB962C8B-B14F-4D97-AF65-F5344CB8AC3E}">
        <p14:creationId xmlns:p14="http://schemas.microsoft.com/office/powerpoint/2010/main" val="23202968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28AA12-3850-6747-9D12-E1EB355A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1646"/>
            <a:ext cx="10515600" cy="1325563"/>
          </a:xfrm>
        </p:spPr>
        <p:txBody>
          <a:bodyPr/>
          <a:lstStyle/>
          <a:p>
            <a:r>
              <a:rPr lang="it-IT" dirty="0"/>
              <a:t>Aperture toraciche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1AB34B5-19DB-6F47-BAAD-9D3FD9C5E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267" y="0"/>
            <a:ext cx="7979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164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43E020C-0E1A-FE4D-BD3B-A506BB432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37" y="0"/>
            <a:ext cx="11557055" cy="666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341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276BE38-19A3-5F4E-9B1A-B21D35BF02B9}"/>
              </a:ext>
            </a:extLst>
          </p:cNvPr>
          <p:cNvSpPr txBox="1"/>
          <p:nvPr/>
        </p:nvSpPr>
        <p:spPr>
          <a:xfrm>
            <a:off x="192909" y="914400"/>
            <a:ext cx="452539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12 vertebre + cartilagini interposte</a:t>
            </a:r>
          </a:p>
          <a:p>
            <a:endParaRPr lang="it-IT" sz="2800" dirty="0"/>
          </a:p>
          <a:p>
            <a:r>
              <a:rPr lang="it-IT" sz="2800" dirty="0"/>
              <a:t>12 paia di coste + cartilagini interposte</a:t>
            </a:r>
          </a:p>
          <a:p>
            <a:endParaRPr lang="it-IT" sz="2800" dirty="0"/>
          </a:p>
          <a:p>
            <a:r>
              <a:rPr lang="it-IT" sz="2800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prime 7 collegate direttamente allo sterno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8-10 albero cartilagineo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11-12 fluttuanti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5FBD8AE-9477-CA42-8BA8-3ECECFCAB692}"/>
              </a:ext>
            </a:extLst>
          </p:cNvPr>
          <p:cNvSpPr txBox="1"/>
          <p:nvPr/>
        </p:nvSpPr>
        <p:spPr>
          <a:xfrm>
            <a:off x="192909" y="0"/>
            <a:ext cx="1975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TORACE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A3DF49E-6989-F64C-8517-BBE21EA15983}"/>
              </a:ext>
            </a:extLst>
          </p:cNvPr>
          <p:cNvSpPr txBox="1"/>
          <p:nvPr/>
        </p:nvSpPr>
        <p:spPr>
          <a:xfrm>
            <a:off x="6711350" y="683567"/>
            <a:ext cx="2380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Cingolo scapolare</a:t>
            </a:r>
          </a:p>
          <a:p>
            <a:endParaRPr lang="it-IT" sz="2400" dirty="0"/>
          </a:p>
          <a:p>
            <a:r>
              <a:rPr lang="it-IT" sz="2400" dirty="0"/>
              <a:t>Clavicole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EB3FFC2-244A-4B46-AC78-93F6124EB27B}"/>
              </a:ext>
            </a:extLst>
          </p:cNvPr>
          <p:cNvSpPr txBox="1"/>
          <p:nvPr/>
        </p:nvSpPr>
        <p:spPr>
          <a:xfrm>
            <a:off x="6711350" y="2104845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Sterno</a:t>
            </a:r>
          </a:p>
        </p:txBody>
      </p:sp>
    </p:spTree>
    <p:extLst>
      <p:ext uri="{BB962C8B-B14F-4D97-AF65-F5344CB8AC3E}">
        <p14:creationId xmlns:p14="http://schemas.microsoft.com/office/powerpoint/2010/main" val="12414001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434F0BEB-B572-4349-8DF6-83C467902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28600"/>
            <a:ext cx="3657600" cy="457200"/>
          </a:xfrm>
          <a:prstGeom prst="rect">
            <a:avLst/>
          </a:prstGeom>
          <a:noFill/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dirty="0"/>
              <a:t>LE OSSA DEL TORACE</a:t>
            </a:r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61AD5701-0564-1540-B069-480B74B45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838200"/>
            <a:ext cx="7467600" cy="2308324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400">
                <a:latin typeface="Calibri" panose="020F0502020204030204" pitchFamily="34" charset="0"/>
              </a:rPr>
              <a:t>LA STRUTTURA SCHELETRICA DEL TORACE COMPRENDE:</a:t>
            </a:r>
          </a:p>
          <a:p>
            <a:pPr eaLnBrk="1" hangingPunct="1">
              <a:buFontTx/>
              <a:buChar char="-"/>
            </a:pPr>
            <a:r>
              <a:rPr lang="it-IT" altLang="it-IT" sz="2400">
                <a:latin typeface="Calibri" panose="020F0502020204030204" pitchFamily="34" charset="0"/>
              </a:rPr>
              <a:t>POSTERIORMENTE  LE VERTEBRE TORACICHE</a:t>
            </a:r>
          </a:p>
          <a:p>
            <a:pPr eaLnBrk="1" hangingPunct="1">
              <a:buFontTx/>
              <a:buChar char="-"/>
            </a:pPr>
            <a:r>
              <a:rPr lang="it-IT" altLang="it-IT" sz="2400">
                <a:latin typeface="Calibri" panose="020F0502020204030204" pitchFamily="34" charset="0"/>
              </a:rPr>
              <a:t>ANTERIORMENTE  STERNO,CARTILAGINI COSTALI,COSTE, CLAVICOLE</a:t>
            </a:r>
          </a:p>
          <a:p>
            <a:pPr eaLnBrk="1" hangingPunct="1">
              <a:buFontTx/>
              <a:buChar char="-"/>
            </a:pPr>
            <a:r>
              <a:rPr lang="it-IT" altLang="it-IT" sz="2400">
                <a:latin typeface="Calibri" panose="020F0502020204030204" pitchFamily="34" charset="0"/>
              </a:rPr>
              <a:t>PER LA RIMANENTE PORZIONE DELLA CIRCONFERENZA TORACICA: LE COSTE</a:t>
            </a:r>
          </a:p>
        </p:txBody>
      </p:sp>
      <p:sp>
        <p:nvSpPr>
          <p:cNvPr id="14340" name="Line 4">
            <a:extLst>
              <a:ext uri="{FF2B5EF4-FFF2-40B4-BE49-F238E27FC236}">
                <a16:creationId xmlns:a16="http://schemas.microsoft.com/office/drawing/2014/main" id="{065FB86A-F477-184E-84BB-A187089A28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2514600"/>
            <a:ext cx="9144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14341" name="Picture 6" descr="C:\WINDOWS\Desktop\anatomia clinica\cap06\013.jpg">
            <a:extLst>
              <a:ext uri="{FF2B5EF4-FFF2-40B4-BE49-F238E27FC236}">
                <a16:creationId xmlns:a16="http://schemas.microsoft.com/office/drawing/2014/main" id="{6A395C5C-F8ED-F948-BE9B-5B1EEDAF5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2" t="19388" r="20201" b="51700"/>
          <a:stretch>
            <a:fillRect/>
          </a:stretch>
        </p:blipFill>
        <p:spPr bwMode="auto">
          <a:xfrm>
            <a:off x="1752601" y="3354388"/>
            <a:ext cx="5180013" cy="3503612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7">
            <a:extLst>
              <a:ext uri="{FF2B5EF4-FFF2-40B4-BE49-F238E27FC236}">
                <a16:creationId xmlns:a16="http://schemas.microsoft.com/office/drawing/2014/main" id="{3847A395-5B48-2B4A-A2DD-66782EE5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8"/>
          <a:stretch>
            <a:fillRect/>
          </a:stretch>
        </p:blipFill>
        <p:spPr bwMode="auto">
          <a:xfrm>
            <a:off x="7010401" y="3390900"/>
            <a:ext cx="3317875" cy="34671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469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19DB889-728F-1C4B-80B3-0BB99F901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491" y="363374"/>
            <a:ext cx="9807762" cy="64946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D1842C6-E68E-AC41-BF2B-7326D964EA7A}"/>
              </a:ext>
            </a:extLst>
          </p:cNvPr>
          <p:cNvSpPr txBox="1"/>
          <p:nvPr/>
        </p:nvSpPr>
        <p:spPr>
          <a:xfrm>
            <a:off x="0" y="70986"/>
            <a:ext cx="3119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Cingolo scapolare</a:t>
            </a:r>
          </a:p>
        </p:txBody>
      </p:sp>
    </p:spTree>
    <p:extLst>
      <p:ext uri="{BB962C8B-B14F-4D97-AF65-F5344CB8AC3E}">
        <p14:creationId xmlns:p14="http://schemas.microsoft.com/office/powerpoint/2010/main" val="38073851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492650C-F2A7-E44D-8F77-EFEF2C00A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708" y="539582"/>
            <a:ext cx="10496191" cy="629301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710CF90-C14F-4043-A886-9CBB1E82E4D3}"/>
              </a:ext>
            </a:extLst>
          </p:cNvPr>
          <p:cNvSpPr txBox="1"/>
          <p:nvPr/>
        </p:nvSpPr>
        <p:spPr>
          <a:xfrm>
            <a:off x="379562" y="34506"/>
            <a:ext cx="1465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Scapola</a:t>
            </a:r>
          </a:p>
        </p:txBody>
      </p:sp>
    </p:spTree>
    <p:extLst>
      <p:ext uri="{BB962C8B-B14F-4D97-AF65-F5344CB8AC3E}">
        <p14:creationId xmlns:p14="http://schemas.microsoft.com/office/powerpoint/2010/main" val="32852815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0E661DA-0BD1-9345-A532-48DD11ECA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44" y="586597"/>
            <a:ext cx="11889356" cy="550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076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DDFFA40-FF2E-4840-AFE6-9DA0EBBD3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1" y="386370"/>
            <a:ext cx="11521948" cy="56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89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43827CB-EC46-AE46-9817-064E7D9731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0" t="11320" r="10597" b="13962"/>
          <a:stretch/>
        </p:blipFill>
        <p:spPr>
          <a:xfrm>
            <a:off x="828135" y="104496"/>
            <a:ext cx="10938295" cy="658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661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:a16="http://schemas.microsoft.com/office/drawing/2014/main" id="{703E4CC6-050E-FC45-9757-9DD1669D7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4616" y="335586"/>
            <a:ext cx="2133600" cy="457200"/>
          </a:xfrm>
          <a:prstGeom prst="rect">
            <a:avLst/>
          </a:prstGeom>
          <a:noFill/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dirty="0"/>
              <a:t>LO STERNO</a:t>
            </a: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F1C0838C-2BCB-8640-885E-98ACEEB3B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3674" y="1095345"/>
            <a:ext cx="6553200" cy="2554545"/>
          </a:xfrm>
          <a:prstGeom prst="rect">
            <a:avLst/>
          </a:prstGeom>
          <a:noFill/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it-IT" altLang="it-IT">
                <a:latin typeface="Calibri" panose="020F0502020204030204" pitchFamily="34" charset="0"/>
              </a:rPr>
              <a:t>OSSO PIATTO</a:t>
            </a:r>
          </a:p>
          <a:p>
            <a:pPr eaLnBrk="1" hangingPunct="1">
              <a:buFontTx/>
              <a:buAutoNum type="arabicPeriod"/>
            </a:pPr>
            <a:r>
              <a:rPr lang="it-IT" altLang="it-IT">
                <a:latin typeface="Calibri" panose="020F0502020204030204" pitchFamily="34" charset="0"/>
              </a:rPr>
              <a:t>POSSIEDE UNA SUPERFICIE ANTERIORE CONVESSA E UNA SUPERFICIE POSTERIORE CONCAVA</a:t>
            </a:r>
          </a:p>
          <a:p>
            <a:pPr eaLnBrk="1" hangingPunct="1">
              <a:buFontTx/>
              <a:buAutoNum type="arabicPeriod"/>
            </a:pPr>
            <a:r>
              <a:rPr lang="it-IT" altLang="it-IT">
                <a:latin typeface="Calibri" panose="020F0502020204030204" pitchFamily="34" charset="0"/>
              </a:rPr>
              <a:t>CIASCUN LATO DELLO STERNO METTE IN EVIDENZA DELLE INCISURE SULLE QUALI SI INSERISCONO LE CARTILAGINI COSTALI</a:t>
            </a:r>
          </a:p>
          <a:p>
            <a:pPr eaLnBrk="1" hangingPunct="1">
              <a:buFontTx/>
              <a:buAutoNum type="arabicPeriod"/>
            </a:pPr>
            <a:r>
              <a:rPr lang="it-IT" altLang="it-IT">
                <a:latin typeface="Calibri" panose="020F0502020204030204" pitchFamily="34" charset="0"/>
              </a:rPr>
              <a:t>LO STERNO E’ DIVISO IN TRE PARTI</a:t>
            </a:r>
          </a:p>
          <a:p>
            <a:pPr eaLnBrk="1" hangingPunct="1"/>
            <a:endParaRPr lang="it-IT" altLang="it-IT">
              <a:latin typeface="Calibri" panose="020F0502020204030204" pitchFamily="34" charset="0"/>
            </a:endParaRPr>
          </a:p>
        </p:txBody>
      </p:sp>
      <p:sp>
        <p:nvSpPr>
          <p:cNvPr id="15364" name="Line 4">
            <a:extLst>
              <a:ext uri="{FF2B5EF4-FFF2-40B4-BE49-F238E27FC236}">
                <a16:creationId xmlns:a16="http://schemas.microsoft.com/office/drawing/2014/main" id="{D6BE03DB-9130-3347-86C7-B3139CECB1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14016" y="4038600"/>
            <a:ext cx="1624584" cy="762000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 type="triangle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wrap="square">
            <a:spAutoFit/>
          </a:bodyPr>
          <a:lstStyle/>
          <a:p>
            <a:endParaRPr lang="it-IT"/>
          </a:p>
        </p:txBody>
      </p:sp>
      <p:sp>
        <p:nvSpPr>
          <p:cNvPr id="15365" name="Text Box 5">
            <a:extLst>
              <a:ext uri="{FF2B5EF4-FFF2-40B4-BE49-F238E27FC236}">
                <a16:creationId xmlns:a16="http://schemas.microsoft.com/office/drawing/2014/main" id="{B4DD1945-0FC6-634C-974E-073444C63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662" y="4953000"/>
            <a:ext cx="1600200" cy="369332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dirty="0">
                <a:solidFill>
                  <a:srgbClr val="FF00FF"/>
                </a:solidFill>
              </a:rPr>
              <a:t>MANUBRIO</a:t>
            </a:r>
          </a:p>
        </p:txBody>
      </p:sp>
      <p:sp>
        <p:nvSpPr>
          <p:cNvPr id="15366" name="Line 6">
            <a:extLst>
              <a:ext uri="{FF2B5EF4-FFF2-40B4-BE49-F238E27FC236}">
                <a16:creationId xmlns:a16="http://schemas.microsoft.com/office/drawing/2014/main" id="{0212EF51-D2FB-084B-94B6-2E34B2F9FF4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8848" y="4038600"/>
            <a:ext cx="377952" cy="838200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 type="triangle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wrap="square">
            <a:spAutoFit/>
          </a:bodyPr>
          <a:lstStyle/>
          <a:p>
            <a:endParaRPr lang="it-IT"/>
          </a:p>
        </p:txBody>
      </p:sp>
      <p:sp>
        <p:nvSpPr>
          <p:cNvPr id="15367" name="Text Box 8">
            <a:extLst>
              <a:ext uri="{FF2B5EF4-FFF2-40B4-BE49-F238E27FC236}">
                <a16:creationId xmlns:a16="http://schemas.microsoft.com/office/drawing/2014/main" id="{1DF55C93-58A0-774C-BD31-0FB62A17C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0837" y="4968240"/>
            <a:ext cx="1143000" cy="369332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hlink"/>
                </a:solidFill>
              </a:rPr>
              <a:t>CORPO</a:t>
            </a:r>
          </a:p>
        </p:txBody>
      </p:sp>
      <p:sp>
        <p:nvSpPr>
          <p:cNvPr id="15368" name="Line 9">
            <a:extLst>
              <a:ext uri="{FF2B5EF4-FFF2-40B4-BE49-F238E27FC236}">
                <a16:creationId xmlns:a16="http://schemas.microsoft.com/office/drawing/2014/main" id="{934ACDC1-E20B-A544-BB32-861F5A679A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4038600"/>
            <a:ext cx="1066800" cy="762000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 type="triangle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5369" name="Text Box 10">
            <a:extLst>
              <a:ext uri="{FF2B5EF4-FFF2-40B4-BE49-F238E27FC236}">
                <a16:creationId xmlns:a16="http://schemas.microsoft.com/office/drawing/2014/main" id="{A5F24670-6C26-614A-A91D-B073330B0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953000"/>
            <a:ext cx="2198074" cy="369332"/>
          </a:xfrm>
          <a:prstGeom prst="rect">
            <a:avLst/>
          </a:prstGeom>
          <a:noFill/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>
                <a:solidFill>
                  <a:srgbClr val="FF0000"/>
                </a:solidFill>
              </a:rPr>
              <a:t>PROCESSO XIFOIDEO</a:t>
            </a:r>
          </a:p>
        </p:txBody>
      </p:sp>
      <p:pic>
        <p:nvPicPr>
          <p:cNvPr id="15370" name="Picture 11" descr="C:\WINDOWS\Desktop\anatomia clinica\cap01\02.jpg">
            <a:extLst>
              <a:ext uri="{FF2B5EF4-FFF2-40B4-BE49-F238E27FC236}">
                <a16:creationId xmlns:a16="http://schemas.microsoft.com/office/drawing/2014/main" id="{B5F54DD3-728B-F347-8E16-862CBCB76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9" t="25560" r="53926" b="29253"/>
          <a:stretch>
            <a:fillRect/>
          </a:stretch>
        </p:blipFill>
        <p:spPr bwMode="auto">
          <a:xfrm>
            <a:off x="8686800" y="457200"/>
            <a:ext cx="1582738" cy="54102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1" name="Rectangle 12">
            <a:extLst>
              <a:ext uri="{FF2B5EF4-FFF2-40B4-BE49-F238E27FC236}">
                <a16:creationId xmlns:a16="http://schemas.microsoft.com/office/drawing/2014/main" id="{41D021FE-FBAF-9A4C-A01E-0539F4F0A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1" y="1095345"/>
            <a:ext cx="184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5372" name="Text Box 13">
            <a:extLst>
              <a:ext uri="{FF2B5EF4-FFF2-40B4-BE49-F238E27FC236}">
                <a16:creationId xmlns:a16="http://schemas.microsoft.com/office/drawing/2014/main" id="{6D42696D-A5EA-DA4C-A7D6-2B1DC9628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838200"/>
            <a:ext cx="15680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/>
              <a:t>MANUBRIO</a:t>
            </a:r>
          </a:p>
        </p:txBody>
      </p:sp>
      <p:sp>
        <p:nvSpPr>
          <p:cNvPr id="15373" name="Text Box 14">
            <a:extLst>
              <a:ext uri="{FF2B5EF4-FFF2-40B4-BE49-F238E27FC236}">
                <a16:creationId xmlns:a16="http://schemas.microsoft.com/office/drawing/2014/main" id="{47238249-E427-2A47-BB2C-91EB3BF2E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3048001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/>
              <a:t>CORPO</a:t>
            </a:r>
          </a:p>
        </p:txBody>
      </p:sp>
      <p:sp>
        <p:nvSpPr>
          <p:cNvPr id="15374" name="Text Box 15">
            <a:extLst>
              <a:ext uri="{FF2B5EF4-FFF2-40B4-BE49-F238E27FC236}">
                <a16:creationId xmlns:a16="http://schemas.microsoft.com/office/drawing/2014/main" id="{FF6B71E5-9034-664A-A064-52CD00742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5943601"/>
            <a:ext cx="1447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/>
              <a:t>P. XIFOIDEO</a:t>
            </a:r>
          </a:p>
        </p:txBody>
      </p:sp>
    </p:spTree>
    <p:extLst>
      <p:ext uri="{BB962C8B-B14F-4D97-AF65-F5344CB8AC3E}">
        <p14:creationId xmlns:p14="http://schemas.microsoft.com/office/powerpoint/2010/main" val="20161942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35B4E0E-0A1A-B847-9EAE-E2832BB4E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460" y="0"/>
            <a:ext cx="6751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309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>
            <a:extLst>
              <a:ext uri="{FF2B5EF4-FFF2-40B4-BE49-F238E27FC236}">
                <a16:creationId xmlns:a16="http://schemas.microsoft.com/office/drawing/2014/main" id="{04F88A42-05D8-1745-BC8A-86D9A94F6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85801"/>
            <a:ext cx="609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6387" name="Text Box 4">
            <a:extLst>
              <a:ext uri="{FF2B5EF4-FFF2-40B4-BE49-F238E27FC236}">
                <a16:creationId xmlns:a16="http://schemas.microsoft.com/office/drawing/2014/main" id="{7C1ADFED-05DF-604D-AB8D-F0340262A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81001"/>
            <a:ext cx="2209800" cy="461963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dirty="0">
                <a:solidFill>
                  <a:srgbClr val="FF0000"/>
                </a:solidFill>
              </a:rPr>
              <a:t>IL MANUBRIO</a:t>
            </a:r>
          </a:p>
        </p:txBody>
      </p:sp>
      <p:sp>
        <p:nvSpPr>
          <p:cNvPr id="16388" name="Rectangle 11">
            <a:extLst>
              <a:ext uri="{FF2B5EF4-FFF2-40B4-BE49-F238E27FC236}">
                <a16:creationId xmlns:a16="http://schemas.microsoft.com/office/drawing/2014/main" id="{9B042075-2E38-8E4A-A967-A874A7904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636714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6389" name="Rectangle 12">
            <a:extLst>
              <a:ext uri="{FF2B5EF4-FFF2-40B4-BE49-F238E27FC236}">
                <a16:creationId xmlns:a16="http://schemas.microsoft.com/office/drawing/2014/main" id="{6FB157F3-4DA2-004A-BCE9-050B91A15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636714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6390" name="Text Box 13">
            <a:extLst>
              <a:ext uri="{FF2B5EF4-FFF2-40B4-BE49-F238E27FC236}">
                <a16:creationId xmlns:a16="http://schemas.microsoft.com/office/drawing/2014/main" id="{DBCE6096-C167-004F-B278-7FA32BE6B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447801"/>
            <a:ext cx="3581400" cy="461963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>
                <a:solidFill>
                  <a:srgbClr val="8000FF"/>
                </a:solidFill>
              </a:rPr>
              <a:t>IL MANUBRIO SI ARTICOLA</a:t>
            </a:r>
          </a:p>
        </p:txBody>
      </p:sp>
      <p:sp>
        <p:nvSpPr>
          <p:cNvPr id="16391" name="Line 14">
            <a:extLst>
              <a:ext uri="{FF2B5EF4-FFF2-40B4-BE49-F238E27FC236}">
                <a16:creationId xmlns:a16="http://schemas.microsoft.com/office/drawing/2014/main" id="{709A8D92-7A10-944D-B4A9-FDB70E9A03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400" y="1905000"/>
            <a:ext cx="381000" cy="762000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6392" name="Text Box 15">
            <a:extLst>
              <a:ext uri="{FF2B5EF4-FFF2-40B4-BE49-F238E27FC236}">
                <a16:creationId xmlns:a16="http://schemas.microsoft.com/office/drawing/2014/main" id="{734EF1EA-F6E3-464F-8410-E1FBD3894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590800"/>
            <a:ext cx="2286000" cy="1200150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dirty="0">
                <a:solidFill>
                  <a:srgbClr val="000000"/>
                </a:solidFill>
              </a:rPr>
              <a:t>PRIMA CARTILAGINE COSTALE</a:t>
            </a:r>
          </a:p>
        </p:txBody>
      </p:sp>
      <p:sp>
        <p:nvSpPr>
          <p:cNvPr id="16393" name="Line 16">
            <a:extLst>
              <a:ext uri="{FF2B5EF4-FFF2-40B4-BE49-F238E27FC236}">
                <a16:creationId xmlns:a16="http://schemas.microsoft.com/office/drawing/2014/main" id="{43164AD3-15DC-6545-89D6-0B8A97CEFA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4191000"/>
            <a:ext cx="685800" cy="609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6394" name="Line 17">
            <a:extLst>
              <a:ext uri="{FF2B5EF4-FFF2-40B4-BE49-F238E27FC236}">
                <a16:creationId xmlns:a16="http://schemas.microsoft.com/office/drawing/2014/main" id="{A03CF440-4D70-BE4D-91DF-5078CA2C6FE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1905000"/>
            <a:ext cx="304800" cy="762000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6395" name="Text Box 18">
            <a:extLst>
              <a:ext uri="{FF2B5EF4-FFF2-40B4-BE49-F238E27FC236}">
                <a16:creationId xmlns:a16="http://schemas.microsoft.com/office/drawing/2014/main" id="{042F3509-E24C-B44F-AB95-FE023A9D9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590800"/>
            <a:ext cx="1981200" cy="1200150"/>
          </a:xfrm>
          <a:prstGeom prst="rect">
            <a:avLst/>
          </a:prstGeom>
          <a:gradFill rotWithShape="1">
            <a:gsLst>
              <a:gs pos="0">
                <a:srgbClr val="F0EAF9"/>
              </a:gs>
              <a:gs pos="64999">
                <a:srgbClr val="D9CBEE"/>
              </a:gs>
              <a:gs pos="100000">
                <a:srgbClr val="C9B5E8"/>
              </a:gs>
            </a:gsLst>
            <a:lin ang="5400000" scaled="1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dirty="0"/>
              <a:t>SECONDA CARTILAGINE COSTALE</a:t>
            </a:r>
          </a:p>
        </p:txBody>
      </p:sp>
      <p:pic>
        <p:nvPicPr>
          <p:cNvPr id="16396" name="Picture 19" descr="C:\WINDOWS\Desktop\anatomia clinica\cap01\02.jpg">
            <a:extLst>
              <a:ext uri="{FF2B5EF4-FFF2-40B4-BE49-F238E27FC236}">
                <a16:creationId xmlns:a16="http://schemas.microsoft.com/office/drawing/2014/main" id="{A8EB75B0-2C01-EE4B-B525-942ADC5EE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t="21129" r="41409" b="27071"/>
          <a:stretch>
            <a:fillRect/>
          </a:stretch>
        </p:blipFill>
        <p:spPr bwMode="auto">
          <a:xfrm>
            <a:off x="7315200" y="228600"/>
            <a:ext cx="2667000" cy="35814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7" name="Line 20">
            <a:extLst>
              <a:ext uri="{FF2B5EF4-FFF2-40B4-BE49-F238E27FC236}">
                <a16:creationId xmlns:a16="http://schemas.microsoft.com/office/drawing/2014/main" id="{663776F7-C1CE-944D-9810-F0C3D46C0C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3962400"/>
            <a:ext cx="1981200" cy="990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6398" name="Text Box 23">
            <a:extLst>
              <a:ext uri="{FF2B5EF4-FFF2-40B4-BE49-F238E27FC236}">
                <a16:creationId xmlns:a16="http://schemas.microsoft.com/office/drawing/2014/main" id="{ECFA6788-9B7C-884D-86A3-2DD462B65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81001"/>
            <a:ext cx="304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400"/>
              <a:t>1</a:t>
            </a:r>
          </a:p>
        </p:txBody>
      </p:sp>
      <p:sp>
        <p:nvSpPr>
          <p:cNvPr id="16399" name="Text Box 24">
            <a:extLst>
              <a:ext uri="{FF2B5EF4-FFF2-40B4-BE49-F238E27FC236}">
                <a16:creationId xmlns:a16="http://schemas.microsoft.com/office/drawing/2014/main" id="{0A276571-AB3A-FD40-B0CA-CF335D9B6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1066801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400"/>
              <a:t>2</a:t>
            </a:r>
          </a:p>
        </p:txBody>
      </p:sp>
      <p:sp>
        <p:nvSpPr>
          <p:cNvPr id="16400" name="Rectangle 26">
            <a:extLst>
              <a:ext uri="{FF2B5EF4-FFF2-40B4-BE49-F238E27FC236}">
                <a16:creationId xmlns:a16="http://schemas.microsoft.com/office/drawing/2014/main" id="{1FEE7F34-21C1-2C4A-81E3-945972F38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1103314"/>
            <a:ext cx="304800" cy="460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6401" name="Rectangle 27">
            <a:extLst>
              <a:ext uri="{FF2B5EF4-FFF2-40B4-BE49-F238E27FC236}">
                <a16:creationId xmlns:a16="http://schemas.microsoft.com/office/drawing/2014/main" id="{1AE450AC-BF33-E54C-816D-3EAC57D90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313114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6402" name="Text Box 28">
            <a:extLst>
              <a:ext uri="{FF2B5EF4-FFF2-40B4-BE49-F238E27FC236}">
                <a16:creationId xmlns:a16="http://schemas.microsoft.com/office/drawing/2014/main" id="{0A628151-2FC3-924C-920C-1C0A9C18C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609601"/>
            <a:ext cx="45720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pic>
        <p:nvPicPr>
          <p:cNvPr id="16403" name="Picture 29" descr="C:\WINDOWS\Desktop\anatomia clinica\cap01\09.jpg">
            <a:extLst>
              <a:ext uri="{FF2B5EF4-FFF2-40B4-BE49-F238E27FC236}">
                <a16:creationId xmlns:a16="http://schemas.microsoft.com/office/drawing/2014/main" id="{BDA72C95-8C29-8841-A0A6-0AC676568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 t="33897" r="57004" b="52731"/>
          <a:stretch>
            <a:fillRect/>
          </a:stretch>
        </p:blipFill>
        <p:spPr bwMode="auto">
          <a:xfrm>
            <a:off x="2286000" y="3886200"/>
            <a:ext cx="4800600" cy="26797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1886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WINDOWS\Desktop\anatomia clinica\cap01\02.jpg">
            <a:extLst>
              <a:ext uri="{FF2B5EF4-FFF2-40B4-BE49-F238E27FC236}">
                <a16:creationId xmlns:a16="http://schemas.microsoft.com/office/drawing/2014/main" id="{9CA80F48-61BB-684D-B3C4-88D73FF83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 t="21140" r="41438" b="27090"/>
          <a:stretch>
            <a:fillRect/>
          </a:stretch>
        </p:blipFill>
        <p:spPr bwMode="auto">
          <a:xfrm>
            <a:off x="6858001" y="381001"/>
            <a:ext cx="3457575" cy="4646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Rectangle 4">
            <a:extLst>
              <a:ext uri="{FF2B5EF4-FFF2-40B4-BE49-F238E27FC236}">
                <a16:creationId xmlns:a16="http://schemas.microsoft.com/office/drawing/2014/main" id="{04302EC7-3395-964D-BF17-88EFDF321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362201"/>
            <a:ext cx="3962400" cy="830263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dirty="0"/>
              <a:t>ARTICOLAZIONE STERNO-CLAVICOLARE</a:t>
            </a:r>
          </a:p>
        </p:txBody>
      </p:sp>
      <p:sp>
        <p:nvSpPr>
          <p:cNvPr id="17412" name="Line 5">
            <a:extLst>
              <a:ext uri="{FF2B5EF4-FFF2-40B4-BE49-F238E27FC236}">
                <a16:creationId xmlns:a16="http://schemas.microsoft.com/office/drawing/2014/main" id="{F5C39137-4589-D04F-9A00-E71F89F324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1066800"/>
            <a:ext cx="0" cy="1219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7413" name="Rectangle 6">
            <a:extLst>
              <a:ext uri="{FF2B5EF4-FFF2-40B4-BE49-F238E27FC236}">
                <a16:creationId xmlns:a16="http://schemas.microsoft.com/office/drawing/2014/main" id="{2734F2FA-8128-5445-BCD1-65FC0A7A2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81001"/>
            <a:ext cx="5105400" cy="830263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457200" indent="-457200" algn="ctr">
              <a:defRPr/>
            </a:pPr>
            <a:r>
              <a:rPr lang="it-IT" sz="2400" dirty="0"/>
              <a:t>IL MANUBRIO SI ARTICOLA CON LE CLAVICOLE CONTROLATERALI</a:t>
            </a:r>
          </a:p>
        </p:txBody>
      </p:sp>
      <p:sp>
        <p:nvSpPr>
          <p:cNvPr id="17414" name="Rectangle 7">
            <a:extLst>
              <a:ext uri="{FF2B5EF4-FFF2-40B4-BE49-F238E27FC236}">
                <a16:creationId xmlns:a16="http://schemas.microsoft.com/office/drawing/2014/main" id="{7EE0FC77-8BFB-FF4E-BA03-1C1CD1F5C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1" y="1133445"/>
            <a:ext cx="184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7415" name="Rectangle 8">
            <a:extLst>
              <a:ext uri="{FF2B5EF4-FFF2-40B4-BE49-F238E27FC236}">
                <a16:creationId xmlns:a16="http://schemas.microsoft.com/office/drawing/2014/main" id="{8A475B28-D717-C84E-A1C7-D5EFF2DFC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1" y="1133445"/>
            <a:ext cx="184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17416" name="Picture 9" descr="C:\WINDOWS\Desktop\anatomia clinica\cap01\02.jpg">
            <a:extLst>
              <a:ext uri="{FF2B5EF4-FFF2-40B4-BE49-F238E27FC236}">
                <a16:creationId xmlns:a16="http://schemas.microsoft.com/office/drawing/2014/main" id="{CDF718D6-F150-AA4E-B055-CE76883A2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5" t="21140" r="41438" b="69722"/>
          <a:stretch>
            <a:fillRect/>
          </a:stretch>
        </p:blipFill>
        <p:spPr bwMode="auto">
          <a:xfrm>
            <a:off x="6858000" y="5257800"/>
            <a:ext cx="3505200" cy="1252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7" name="Rectangle 10">
            <a:extLst>
              <a:ext uri="{FF2B5EF4-FFF2-40B4-BE49-F238E27FC236}">
                <a16:creationId xmlns:a16="http://schemas.microsoft.com/office/drawing/2014/main" id="{D491A80E-538C-0E4C-8F06-301B22619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1" y="523845"/>
            <a:ext cx="184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7418" name="Rectangle 11">
            <a:extLst>
              <a:ext uri="{FF2B5EF4-FFF2-40B4-BE49-F238E27FC236}">
                <a16:creationId xmlns:a16="http://schemas.microsoft.com/office/drawing/2014/main" id="{C8B48DE1-D62D-CC4F-8C2A-326DCDC48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1" y="523845"/>
            <a:ext cx="184731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7419" name="Text Box 12">
            <a:extLst>
              <a:ext uri="{FF2B5EF4-FFF2-40B4-BE49-F238E27FC236}">
                <a16:creationId xmlns:a16="http://schemas.microsoft.com/office/drawing/2014/main" id="{D11F8B5F-D981-8E42-9699-C603FD9B4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810001"/>
            <a:ext cx="4495800" cy="830263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400" dirty="0">
                <a:latin typeface="Calibri" panose="020F0502020204030204" pitchFamily="34" charset="0"/>
              </a:rPr>
              <a:t>SUPERIORMENTE PRESENTA L’INCISURA STERNALE</a:t>
            </a:r>
          </a:p>
        </p:txBody>
      </p:sp>
      <p:sp>
        <p:nvSpPr>
          <p:cNvPr id="17420" name="Line 13">
            <a:extLst>
              <a:ext uri="{FF2B5EF4-FFF2-40B4-BE49-F238E27FC236}">
                <a16:creationId xmlns:a16="http://schemas.microsoft.com/office/drawing/2014/main" id="{B3A99410-2424-1142-AB63-7C28460527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4648200"/>
            <a:ext cx="0" cy="685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7421" name="Text Box 14">
            <a:extLst>
              <a:ext uri="{FF2B5EF4-FFF2-40B4-BE49-F238E27FC236}">
                <a16:creationId xmlns:a16="http://schemas.microsoft.com/office/drawing/2014/main" id="{FD591477-F13C-5249-A1C5-AC1FDE47A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410201"/>
            <a:ext cx="3429000" cy="769441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400" dirty="0">
                <a:latin typeface="Calibri" panose="020F0502020204030204" pitchFamily="34" charset="0"/>
              </a:rPr>
              <a:t>INCISURA GIUGULARE</a:t>
            </a:r>
          </a:p>
          <a:p>
            <a:pPr algn="ctr" eaLnBrk="1" hangingPunct="1"/>
            <a:endParaRPr lang="it-IT" altLang="it-IT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422" name="Line 15">
            <a:extLst>
              <a:ext uri="{FF2B5EF4-FFF2-40B4-BE49-F238E27FC236}">
                <a16:creationId xmlns:a16="http://schemas.microsoft.com/office/drawing/2014/main" id="{661C482D-A8C2-864C-9DCE-00772A4942C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5645150"/>
            <a:ext cx="1600200" cy="2222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72469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WINDOWS\Desktop\anatomia clinica\cap01\02.jpg">
            <a:extLst>
              <a:ext uri="{FF2B5EF4-FFF2-40B4-BE49-F238E27FC236}">
                <a16:creationId xmlns:a16="http://schemas.microsoft.com/office/drawing/2014/main" id="{B075457E-4B77-614E-99FE-E344CAA2E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 t="21140" r="41438" b="27090"/>
          <a:stretch>
            <a:fillRect/>
          </a:stretch>
        </p:blipFill>
        <p:spPr bwMode="auto">
          <a:xfrm>
            <a:off x="6934201" y="914401"/>
            <a:ext cx="3457575" cy="4646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Rectangle 3">
            <a:extLst>
              <a:ext uri="{FF2B5EF4-FFF2-40B4-BE49-F238E27FC236}">
                <a16:creationId xmlns:a16="http://schemas.microsoft.com/office/drawing/2014/main" id="{147CBB95-23CF-6A4A-AD20-9A1E54756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1" y="2047845"/>
            <a:ext cx="184731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570C6D88-D66E-384B-9B00-168220FC9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838200"/>
            <a:ext cx="44958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it-IT" altLang="it-IT" dirty="0"/>
              <a:t>IL MANUBRIO E’ SEPARATO DAL CORPO STERNALE </a:t>
            </a:r>
            <a:r>
              <a:rPr lang="it-IT" altLang="it-IT" dirty="0">
                <a:solidFill>
                  <a:srgbClr val="FF0000"/>
                </a:solidFill>
              </a:rPr>
              <a:t>DALL’INCISURA STERNALE DEL LOUIS</a:t>
            </a:r>
            <a:endParaRPr lang="it-IT" altLang="it-IT" dirty="0">
              <a:solidFill>
                <a:srgbClr val="0080FF"/>
              </a:solidFill>
            </a:endParaRPr>
          </a:p>
          <a:p>
            <a:pPr eaLnBrk="1" hangingPunct="1"/>
            <a:endParaRPr lang="it-IT" altLang="it-IT" dirty="0">
              <a:solidFill>
                <a:srgbClr val="0080FF"/>
              </a:solidFill>
            </a:endParaRPr>
          </a:p>
          <a:p>
            <a:pPr eaLnBrk="1" hangingPunct="1">
              <a:buFontTx/>
              <a:buAutoNum type="arabicPeriod" startAt="2"/>
            </a:pPr>
            <a:r>
              <a:rPr lang="it-IT" altLang="it-IT" dirty="0"/>
              <a:t>LA SECONDA CARTILAGINE COSTALE SI ARTICOLA A LIVELLO DELL’INCISURA </a:t>
            </a:r>
            <a:r>
              <a:rPr lang="it-IT" altLang="it-IT" dirty="0">
                <a:solidFill>
                  <a:srgbClr val="FF0000"/>
                </a:solidFill>
              </a:rPr>
              <a:t>DEL LOUIS</a:t>
            </a:r>
          </a:p>
        </p:txBody>
      </p:sp>
      <p:sp>
        <p:nvSpPr>
          <p:cNvPr id="18437" name="Line 5">
            <a:extLst>
              <a:ext uri="{FF2B5EF4-FFF2-40B4-BE49-F238E27FC236}">
                <a16:creationId xmlns:a16="http://schemas.microsoft.com/office/drawing/2014/main" id="{D1008607-BE62-5F4E-82E1-A6753034D6D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1981200"/>
            <a:ext cx="4572000" cy="3048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18438" name="Picture 6" descr="C:\WINDOWS\Desktop\anatomia clinica\cap01\06.jpg">
            <a:extLst>
              <a:ext uri="{FF2B5EF4-FFF2-40B4-BE49-F238E27FC236}">
                <a16:creationId xmlns:a16="http://schemas.microsoft.com/office/drawing/2014/main" id="{F8FA7D58-88C3-AD45-AE59-95D4E68BF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3" t="48701" r="29602" b="37311"/>
          <a:stretch>
            <a:fillRect/>
          </a:stretch>
        </p:blipFill>
        <p:spPr bwMode="auto">
          <a:xfrm>
            <a:off x="1981201" y="3962400"/>
            <a:ext cx="4346575" cy="2395538"/>
          </a:xfrm>
          <a:prstGeom prst="rect">
            <a:avLst/>
          </a:prstGeom>
          <a:noFill/>
          <a:ln w="127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Line 7">
            <a:extLst>
              <a:ext uri="{FF2B5EF4-FFF2-40B4-BE49-F238E27FC236}">
                <a16:creationId xmlns:a16="http://schemas.microsoft.com/office/drawing/2014/main" id="{56F54F15-4793-8B41-8392-98481A195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6096000"/>
            <a:ext cx="1143000" cy="533400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8440" name="Text Box 8">
            <a:extLst>
              <a:ext uri="{FF2B5EF4-FFF2-40B4-BE49-F238E27FC236}">
                <a16:creationId xmlns:a16="http://schemas.microsoft.com/office/drawing/2014/main" id="{49FB768F-1133-DC46-81F6-3959C9B08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6521450"/>
            <a:ext cx="2590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INCISURA DEL LOUIS</a:t>
            </a:r>
          </a:p>
        </p:txBody>
      </p:sp>
    </p:spTree>
    <p:extLst>
      <p:ext uri="{BB962C8B-B14F-4D97-AF65-F5344CB8AC3E}">
        <p14:creationId xmlns:p14="http://schemas.microsoft.com/office/powerpoint/2010/main" val="12485024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D024B3D1-1682-6E42-BDB9-75470ADF7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09601"/>
            <a:ext cx="518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9459" name="Text Box 5">
            <a:extLst>
              <a:ext uri="{FF2B5EF4-FFF2-40B4-BE49-F238E27FC236}">
                <a16:creationId xmlns:a16="http://schemas.microsoft.com/office/drawing/2014/main" id="{DE8433A0-F362-8848-8A43-D4A38DB6E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9616" y="399065"/>
            <a:ext cx="4419600" cy="5632311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400" dirty="0">
                <a:latin typeface="Calibri" panose="020F0502020204030204" pitchFamily="34" charset="0"/>
              </a:rPr>
              <a:t>IL CORPO DELLO STERNO SI ARTICOLA CON 3,4,5,6 CARTILAGINE COSTALE</a:t>
            </a:r>
          </a:p>
          <a:p>
            <a:pPr eaLnBrk="1" hangingPunct="1"/>
            <a:r>
              <a:rPr lang="it-IT" altLang="it-IT" sz="2400" dirty="0">
                <a:latin typeface="Calibri" panose="020F0502020204030204" pitchFamily="34" charset="0"/>
              </a:rPr>
              <a:t>LA SETTIMA CARTILAGINE COSTALE SI ARTICOLA IN CORRISPONDENZA DELL’UNIONE DEL CORPO CON IL PROCESSO XIFOIDEO</a:t>
            </a:r>
          </a:p>
          <a:p>
            <a:pPr eaLnBrk="1" hangingPunct="1"/>
            <a:r>
              <a:rPr lang="it-IT" altLang="it-IT" sz="2400" dirty="0">
                <a:latin typeface="Calibri" panose="020F0502020204030204" pitchFamily="34" charset="0"/>
              </a:rPr>
              <a:t>IL PROCESSO XIFOIDEO COSTITUISCE L’AESTERMITA’ INFERIORE DELLO STERNO ED E’ UNA PICCOLA LAMINA OSSEA SU CUI SI INSERISCE IL MUSCOLO RETTO DELL’ADDOME</a:t>
            </a:r>
          </a:p>
        </p:txBody>
      </p:sp>
      <p:pic>
        <p:nvPicPr>
          <p:cNvPr id="19460" name="Picture 7" descr="C:\WINDOWS\Desktop\anatomia clinica\cap01\09.jpg">
            <a:extLst>
              <a:ext uri="{FF2B5EF4-FFF2-40B4-BE49-F238E27FC236}">
                <a16:creationId xmlns:a16="http://schemas.microsoft.com/office/drawing/2014/main" id="{F0A61BE6-A7AC-484D-8C42-119BD710C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 t="35011" r="58563" b="36015"/>
          <a:stretch>
            <a:fillRect/>
          </a:stretch>
        </p:blipFill>
        <p:spPr bwMode="auto">
          <a:xfrm>
            <a:off x="7010400" y="316994"/>
            <a:ext cx="4023359" cy="571438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2890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>
            <a:extLst>
              <a:ext uri="{FF2B5EF4-FFF2-40B4-BE49-F238E27FC236}">
                <a16:creationId xmlns:a16="http://schemas.microsoft.com/office/drawing/2014/main" id="{945913A0-8750-B74E-B0C8-01418C993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6" y="3048000"/>
            <a:ext cx="18473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440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it-IT" altLang="it-IT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483" name="Picture 5">
            <a:extLst>
              <a:ext uri="{FF2B5EF4-FFF2-40B4-BE49-F238E27FC236}">
                <a16:creationId xmlns:a16="http://schemas.microsoft.com/office/drawing/2014/main" id="{BA070942-6156-B846-A44E-7224B7F4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7200"/>
            <a:ext cx="7880350" cy="60579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0415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53792885-FDBC-6349-9AEC-4F3842BE2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" t="6140" r="4283" b="1550"/>
          <a:stretch>
            <a:fillRect/>
          </a:stretch>
        </p:blipFill>
        <p:spPr bwMode="auto">
          <a:xfrm>
            <a:off x="2971800" y="379413"/>
            <a:ext cx="6019800" cy="60198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3831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5917A769-17EC-174D-AB8C-E7B7BDB29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28600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400" dirty="0"/>
              <a:t>RICHIAMO CLINICO-1</a:t>
            </a:r>
          </a:p>
        </p:txBody>
      </p:sp>
      <p:sp>
        <p:nvSpPr>
          <p:cNvPr id="22531" name="Text Box 3">
            <a:extLst>
              <a:ext uri="{FF2B5EF4-FFF2-40B4-BE49-F238E27FC236}">
                <a16:creationId xmlns:a16="http://schemas.microsoft.com/office/drawing/2014/main" id="{5DC3EA26-899C-274F-9260-DE62FDEA5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24" y="2051941"/>
            <a:ext cx="9582912" cy="3046988"/>
          </a:xfrm>
          <a:prstGeom prst="rect">
            <a:avLst/>
          </a:prstGeom>
          <a:noFill/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it-IT" altLang="it-IT" sz="2400">
                <a:solidFill>
                  <a:srgbClr val="000000"/>
                </a:solidFill>
                <a:latin typeface="Calibri" panose="020F0502020204030204" pitchFamily="34" charset="0"/>
              </a:rPr>
              <a:t>LO STERNO E’ COSTITUITO DA OSSO TRABECOLARE ALTAMENTE VASCOLARIZZATO COPPERTO DA UNA SOTTILE LAMINA OSSEA</a:t>
            </a:r>
          </a:p>
          <a:p>
            <a:pPr eaLnBrk="1" hangingPunct="1">
              <a:buFontTx/>
              <a:buAutoNum type="arabicPeriod"/>
            </a:pPr>
            <a:endParaRPr lang="it-IT" altLang="it-IT" sz="2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it-IT" altLang="it-IT" sz="2400">
                <a:solidFill>
                  <a:srgbClr val="000000"/>
                </a:solidFill>
                <a:latin typeface="Calibri" panose="020F0502020204030204" pitchFamily="34" charset="0"/>
              </a:rPr>
              <a:t>LO STERNO CONTIENE MIDOLLO ROSSO CHE PUO’ ESSERE ASPIRATO ATTRAVERSO UN AGO DI DI AMPIO CALIBRO SPINTO ATTRAVERSO LA SOTTILE LAMINA OSSEA</a:t>
            </a:r>
          </a:p>
          <a:p>
            <a:pPr eaLnBrk="1" hangingPunct="1">
              <a:buFontTx/>
              <a:buAutoNum type="arabicPeriod"/>
            </a:pPr>
            <a:r>
              <a:rPr lang="it-IT" altLang="it-IT" sz="2400">
                <a:solidFill>
                  <a:srgbClr val="000000"/>
                </a:solidFill>
                <a:latin typeface="Calibri" panose="020F0502020204030204" pitchFamily="34" charset="0"/>
              </a:rPr>
              <a:t>TALE CAMPIONE VIENE UNTILIZZATO PER LA DIAGNOSI DI ANEMIE, LEUCEMIE E DI ALTRE PATOLOGIE CHE COLPISCONO IL MIDOLLO OSSEO</a:t>
            </a:r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71ADAA0E-23B9-AC4B-9042-A06713F64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170433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i="1" u="sng" dirty="0"/>
              <a:t>LA PUNTURA STERNALE</a:t>
            </a:r>
          </a:p>
        </p:txBody>
      </p:sp>
    </p:spTree>
    <p:extLst>
      <p:ext uri="{BB962C8B-B14F-4D97-AF65-F5344CB8AC3E}">
        <p14:creationId xmlns:p14="http://schemas.microsoft.com/office/powerpoint/2010/main" val="7662701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7D17C7-BE34-AA43-AE75-915625806159}"/>
              </a:ext>
            </a:extLst>
          </p:cNvPr>
          <p:cNvSpPr txBox="1"/>
          <p:nvPr/>
        </p:nvSpPr>
        <p:spPr>
          <a:xfrm>
            <a:off x="0" y="0"/>
            <a:ext cx="2601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Puntura sternale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9624608-FD38-6141-B3DB-60CA4A1FF0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00"/>
          <a:stretch/>
        </p:blipFill>
        <p:spPr>
          <a:xfrm>
            <a:off x="2601994" y="523220"/>
            <a:ext cx="6542006" cy="588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18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C72A85E-2CCF-7048-B11C-A92ADE25E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30" t="12578" r="20462" b="13962"/>
          <a:stretch/>
        </p:blipFill>
        <p:spPr>
          <a:xfrm>
            <a:off x="2380891" y="0"/>
            <a:ext cx="8697318" cy="69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573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5BE64C1-FDE1-7D41-A432-FDBCB9158E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56"/>
          <a:stretch/>
        </p:blipFill>
        <p:spPr>
          <a:xfrm>
            <a:off x="521103" y="109728"/>
            <a:ext cx="11164675" cy="660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809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>
            <a:extLst>
              <a:ext uri="{FF2B5EF4-FFF2-40B4-BE49-F238E27FC236}">
                <a16:creationId xmlns:a16="http://schemas.microsoft.com/office/drawing/2014/main" id="{D1311CB6-78CB-6045-A0E4-7DCAB4C01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810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400"/>
              <a:t>LE COSTE</a:t>
            </a:r>
          </a:p>
        </p:txBody>
      </p:sp>
      <p:sp>
        <p:nvSpPr>
          <p:cNvPr id="25603" name="Text Box 4">
            <a:extLst>
              <a:ext uri="{FF2B5EF4-FFF2-40B4-BE49-F238E27FC236}">
                <a16:creationId xmlns:a16="http://schemas.microsoft.com/office/drawing/2014/main" id="{B04082BC-4A38-1C40-9939-C005BF5EC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838200"/>
            <a:ext cx="8534400" cy="1569660"/>
          </a:xfrm>
          <a:prstGeom prst="rect">
            <a:avLst/>
          </a:prstGeom>
          <a:noFill/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it-IT" sz="2400" dirty="0"/>
              <a:t>SONO ARCHI OSSEI DIRETTI OBLIQUAMENTE IN BASSO</a:t>
            </a:r>
          </a:p>
          <a:p>
            <a:pPr marL="457200" indent="-457200">
              <a:buFontTx/>
              <a:buAutoNum type="arabicPeriod"/>
              <a:defRPr/>
            </a:pPr>
            <a:r>
              <a:rPr lang="it-IT" sz="2400" dirty="0"/>
              <a:t>SI ARTICOLANO CON LA COLONNA VERTEBRALE </a:t>
            </a:r>
          </a:p>
          <a:p>
            <a:pPr marL="457200" indent="-457200">
              <a:buFontTx/>
              <a:buAutoNum type="arabicPeriod"/>
              <a:defRPr/>
            </a:pPr>
            <a:r>
              <a:rPr lang="it-IT" sz="2400" dirty="0"/>
              <a:t>FORMANO LA MAGGIOR PARTE DELLA GABBIA TORACICA</a:t>
            </a:r>
          </a:p>
          <a:p>
            <a:pPr marL="457200" indent="-457200">
              <a:buFontTx/>
              <a:buAutoNum type="arabicPeriod"/>
              <a:defRPr/>
            </a:pPr>
            <a:r>
              <a:rPr lang="it-IT" sz="2400" dirty="0"/>
              <a:t>SONO 12 PAIA</a:t>
            </a:r>
          </a:p>
        </p:txBody>
      </p:sp>
      <p:sp>
        <p:nvSpPr>
          <p:cNvPr id="25604" name="Line 5">
            <a:extLst>
              <a:ext uri="{FF2B5EF4-FFF2-40B4-BE49-F238E27FC236}">
                <a16:creationId xmlns:a16="http://schemas.microsoft.com/office/drawing/2014/main" id="{BBBC7AEC-C6DA-2041-B97D-BDEC5A9BB2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971800"/>
            <a:ext cx="0" cy="533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5605" name="Text Box 6">
            <a:extLst>
              <a:ext uri="{FF2B5EF4-FFF2-40B4-BE49-F238E27FC236}">
                <a16:creationId xmlns:a16="http://schemas.microsoft.com/office/drawing/2014/main" id="{F4D08429-5AE9-794C-BFD5-571B1843B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505201"/>
            <a:ext cx="190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400"/>
              <a:t>COSTE VERE</a:t>
            </a:r>
          </a:p>
        </p:txBody>
      </p:sp>
      <p:sp>
        <p:nvSpPr>
          <p:cNvPr id="25606" name="Line 7">
            <a:extLst>
              <a:ext uri="{FF2B5EF4-FFF2-40B4-BE49-F238E27FC236}">
                <a16:creationId xmlns:a16="http://schemas.microsoft.com/office/drawing/2014/main" id="{DCB9CF7A-65B4-7742-8901-EEB0CCEF8D0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971800"/>
            <a:ext cx="2362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5607" name="Text Box 9">
            <a:extLst>
              <a:ext uri="{FF2B5EF4-FFF2-40B4-BE49-F238E27FC236}">
                <a16:creationId xmlns:a16="http://schemas.microsoft.com/office/drawing/2014/main" id="{23FDAFBA-3FAE-D54E-8174-262102153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733801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400"/>
              <a:t>COSTE FALSE</a:t>
            </a:r>
          </a:p>
        </p:txBody>
      </p:sp>
      <p:sp>
        <p:nvSpPr>
          <p:cNvPr id="25609" name="Oval 11">
            <a:extLst>
              <a:ext uri="{FF2B5EF4-FFF2-40B4-BE49-F238E27FC236}">
                <a16:creationId xmlns:a16="http://schemas.microsoft.com/office/drawing/2014/main" id="{CDF4F29F-36A3-FE4A-8CAA-0FD9625E1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528685"/>
            <a:ext cx="2209800" cy="56263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5610" name="Oval 12">
            <a:extLst>
              <a:ext uri="{FF2B5EF4-FFF2-40B4-BE49-F238E27FC236}">
                <a16:creationId xmlns:a16="http://schemas.microsoft.com/office/drawing/2014/main" id="{F53217C5-E2BA-A748-86C0-5269CE1A7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3642985"/>
            <a:ext cx="2667000" cy="562630"/>
          </a:xfrm>
          <a:prstGeom prst="ellips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5611" name="Line 13">
            <a:extLst>
              <a:ext uri="{FF2B5EF4-FFF2-40B4-BE49-F238E27FC236}">
                <a16:creationId xmlns:a16="http://schemas.microsoft.com/office/drawing/2014/main" id="{CDC7BA94-D808-0849-A726-2BF31400BE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4419600"/>
            <a:ext cx="0" cy="381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5612" name="Text Box 14">
            <a:extLst>
              <a:ext uri="{FF2B5EF4-FFF2-40B4-BE49-F238E27FC236}">
                <a16:creationId xmlns:a16="http://schemas.microsoft.com/office/drawing/2014/main" id="{D9E31588-FA5C-A049-83E3-2223B2D6C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029201"/>
            <a:ext cx="3048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/>
              <a:t>7 PAIA SUPERIORI</a:t>
            </a:r>
          </a:p>
        </p:txBody>
      </p:sp>
      <p:sp>
        <p:nvSpPr>
          <p:cNvPr id="25613" name="Line 15">
            <a:extLst>
              <a:ext uri="{FF2B5EF4-FFF2-40B4-BE49-F238E27FC236}">
                <a16:creationId xmlns:a16="http://schemas.microsoft.com/office/drawing/2014/main" id="{1F17AEE8-352A-6748-9DF1-5499C50FED05}"/>
              </a:ext>
            </a:extLst>
          </p:cNvPr>
          <p:cNvSpPr>
            <a:spLocks noChangeShapeType="1"/>
          </p:cNvSpPr>
          <p:nvPr/>
        </p:nvSpPr>
        <p:spPr bwMode="auto">
          <a:xfrm>
            <a:off x="7772400" y="3886200"/>
            <a:ext cx="381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5614" name="Text Box 16">
            <a:extLst>
              <a:ext uri="{FF2B5EF4-FFF2-40B4-BE49-F238E27FC236}">
                <a16:creationId xmlns:a16="http://schemas.microsoft.com/office/drawing/2014/main" id="{E2160729-678B-BF48-856D-9B163628A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733801"/>
            <a:ext cx="2514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400"/>
              <a:t>5 PAIA INFERIORI</a:t>
            </a:r>
          </a:p>
        </p:txBody>
      </p:sp>
      <p:sp>
        <p:nvSpPr>
          <p:cNvPr id="25615" name="Line 18">
            <a:extLst>
              <a:ext uri="{FF2B5EF4-FFF2-40B4-BE49-F238E27FC236}">
                <a16:creationId xmlns:a16="http://schemas.microsoft.com/office/drawing/2014/main" id="{0EE6CC53-701C-BA4B-9786-8D257E04EA09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4343400"/>
            <a:ext cx="0" cy="685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25616" name="Text Box 19">
            <a:extLst>
              <a:ext uri="{FF2B5EF4-FFF2-40B4-BE49-F238E27FC236}">
                <a16:creationId xmlns:a16="http://schemas.microsoft.com/office/drawing/2014/main" id="{B27A7A09-B9C8-C946-B9A7-39B68697B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5181600"/>
            <a:ext cx="312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/>
              <a:t>COSTE FLUTTUANTI</a:t>
            </a:r>
          </a:p>
          <a:p>
            <a:pPr algn="ctr" eaLnBrk="1" hangingPunct="1"/>
            <a:r>
              <a:rPr lang="it-IT" altLang="it-IT"/>
              <a:t> ( 11-12 COSTA)</a:t>
            </a:r>
          </a:p>
        </p:txBody>
      </p:sp>
    </p:spTree>
    <p:extLst>
      <p:ext uri="{BB962C8B-B14F-4D97-AF65-F5344CB8AC3E}">
        <p14:creationId xmlns:p14="http://schemas.microsoft.com/office/powerpoint/2010/main" val="8951607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>
            <a:extLst>
              <a:ext uri="{FF2B5EF4-FFF2-40B4-BE49-F238E27FC236}">
                <a16:creationId xmlns:a16="http://schemas.microsoft.com/office/drawing/2014/main" id="{334F6CFD-34C0-734D-8F2A-C141969BE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81001"/>
            <a:ext cx="8458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it-IT" altLang="it-IT">
                <a:solidFill>
                  <a:srgbClr val="8000FF"/>
                </a:solidFill>
              </a:rPr>
              <a:t>LE </a:t>
            </a:r>
            <a:r>
              <a:rPr lang="it-IT" altLang="it-IT">
                <a:solidFill>
                  <a:srgbClr val="0000FF"/>
                </a:solidFill>
              </a:rPr>
              <a:t>PRIME DUE</a:t>
            </a:r>
            <a:r>
              <a:rPr lang="it-IT" altLang="it-IT">
                <a:solidFill>
                  <a:srgbClr val="8000FF"/>
                </a:solidFill>
              </a:rPr>
              <a:t> E LE </a:t>
            </a:r>
            <a:r>
              <a:rPr lang="it-IT" altLang="it-IT">
                <a:solidFill>
                  <a:srgbClr val="FF0000"/>
                </a:solidFill>
              </a:rPr>
              <a:t>ULTIME TRE COSTE</a:t>
            </a:r>
            <a:r>
              <a:rPr lang="it-IT" altLang="it-IT">
                <a:solidFill>
                  <a:srgbClr val="8000FF"/>
                </a:solidFill>
              </a:rPr>
              <a:t> POSSIEDONO CARATTERISTICHE PARTICOLARI</a:t>
            </a:r>
          </a:p>
          <a:p>
            <a:pPr eaLnBrk="1" hangingPunct="1">
              <a:buFontTx/>
              <a:buAutoNum type="arabicPeriod"/>
            </a:pPr>
            <a:r>
              <a:rPr lang="it-IT" altLang="it-IT">
                <a:solidFill>
                  <a:srgbClr val="8000FF"/>
                </a:solidFill>
              </a:rPr>
              <a:t> MENTRE LE SETTE COSTE INTERMEDIE VENGONO DEFINITE COSTE TIPICHE</a:t>
            </a:r>
            <a:endParaRPr lang="it-IT" altLang="it-IT">
              <a:solidFill>
                <a:srgbClr val="FFFF00"/>
              </a:solidFill>
            </a:endParaRPr>
          </a:p>
        </p:txBody>
      </p:sp>
      <p:pic>
        <p:nvPicPr>
          <p:cNvPr id="29699" name="Picture 5">
            <a:extLst>
              <a:ext uri="{FF2B5EF4-FFF2-40B4-BE49-F238E27FC236}">
                <a16:creationId xmlns:a16="http://schemas.microsoft.com/office/drawing/2014/main" id="{90EB0C5F-905C-454B-AFD9-A49935A41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" t="5873" r="856" b="9744"/>
          <a:stretch>
            <a:fillRect/>
          </a:stretch>
        </p:blipFill>
        <p:spPr bwMode="auto">
          <a:xfrm>
            <a:off x="2819400" y="2057400"/>
            <a:ext cx="6553200" cy="4325938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4567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D794C4E-C381-F643-ABBC-B93618880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505" y="402336"/>
            <a:ext cx="10188049" cy="583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601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>
            <a:extLst>
              <a:ext uri="{FF2B5EF4-FFF2-40B4-BE49-F238E27FC236}">
                <a16:creationId xmlns:a16="http://schemas.microsoft.com/office/drawing/2014/main" id="{FE4C8294-1298-DE4F-87AF-E0D4D0668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19201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30723" name="Picture 4" descr="C:\WINDOWS\Desktop\anatomia clinica\cap01\05.jpg">
            <a:extLst>
              <a:ext uri="{FF2B5EF4-FFF2-40B4-BE49-F238E27FC236}">
                <a16:creationId xmlns:a16="http://schemas.microsoft.com/office/drawing/2014/main" id="{CEA5DF91-56D0-984F-903B-21DD032EB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1" t="31206" r="19551" b="30992"/>
          <a:stretch>
            <a:fillRect/>
          </a:stretch>
        </p:blipFill>
        <p:spPr bwMode="auto">
          <a:xfrm>
            <a:off x="2127081" y="134112"/>
            <a:ext cx="7701134" cy="6420676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9973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7" name="Line 13">
            <a:extLst>
              <a:ext uri="{FF2B5EF4-FFF2-40B4-BE49-F238E27FC236}">
                <a16:creationId xmlns:a16="http://schemas.microsoft.com/office/drawing/2014/main" id="{3A31C156-0FAD-FA44-96C1-B2DE4A5233D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2743200"/>
            <a:ext cx="0" cy="533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1758" name="Line 14">
            <a:extLst>
              <a:ext uri="{FF2B5EF4-FFF2-40B4-BE49-F238E27FC236}">
                <a16:creationId xmlns:a16="http://schemas.microsoft.com/office/drawing/2014/main" id="{914DD996-075D-4448-99A8-16FDB6CA115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2743200"/>
            <a:ext cx="0" cy="685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1759" name="Oval 17">
            <a:extLst>
              <a:ext uri="{FF2B5EF4-FFF2-40B4-BE49-F238E27FC236}">
                <a16:creationId xmlns:a16="http://schemas.microsoft.com/office/drawing/2014/main" id="{78A8136C-DEAB-FE40-86B3-14F058101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538085"/>
            <a:ext cx="259766" cy="56263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31763" name="Picture 21">
            <a:extLst>
              <a:ext uri="{FF2B5EF4-FFF2-40B4-BE49-F238E27FC236}">
                <a16:creationId xmlns:a16="http://schemas.microsoft.com/office/drawing/2014/main" id="{A0B56910-10E7-544C-9A6A-595AB8FAF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22783" r="1768" b="12766"/>
          <a:stretch>
            <a:fillRect/>
          </a:stretch>
        </p:blipFill>
        <p:spPr bwMode="auto">
          <a:xfrm>
            <a:off x="1826050" y="212312"/>
            <a:ext cx="8844699" cy="6433376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2840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>
            <a:extLst>
              <a:ext uri="{FF2B5EF4-FFF2-40B4-BE49-F238E27FC236}">
                <a16:creationId xmlns:a16="http://schemas.microsoft.com/office/drawing/2014/main" id="{92AECF60-9A96-484F-8756-077DA0682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28601"/>
            <a:ext cx="8610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AutoNum type="arabicPeriod"/>
            </a:pPr>
            <a:r>
              <a:rPr lang="it-IT" altLang="it-IT">
                <a:solidFill>
                  <a:srgbClr val="0000FF"/>
                </a:solidFill>
              </a:rPr>
              <a:t>IL COLLO DELLA COSTA E’ ROBUSTO ED E’ SITUATO DAVANTI AL PROCESSO TRASVERSO DELLA CORRISPONDENTE VERTEBRA TRAMITE L’INTERPOSIZIONE DEL TUBERCOLO COSTALE</a:t>
            </a: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73E66643-C135-3140-A66C-D1797BB37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22783" r="1768" b="12766"/>
          <a:stretch>
            <a:fillRect/>
          </a:stretch>
        </p:blipFill>
        <p:spPr bwMode="auto">
          <a:xfrm>
            <a:off x="2590800" y="1600200"/>
            <a:ext cx="6934200" cy="5043488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2" name="Line 4">
            <a:extLst>
              <a:ext uri="{FF2B5EF4-FFF2-40B4-BE49-F238E27FC236}">
                <a16:creationId xmlns:a16="http://schemas.microsoft.com/office/drawing/2014/main" id="{DB602096-8B27-ED46-B8AF-5DDC559FF968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1524000"/>
            <a:ext cx="76200" cy="1066800"/>
          </a:xfrm>
          <a:prstGeom prst="line">
            <a:avLst/>
          </a:prstGeom>
          <a:noFill/>
          <a:ln w="508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258A09CF-E0CE-FD40-BF2E-E7BF27BDB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1" y="2733645"/>
            <a:ext cx="184731" cy="400110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618647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>
            <a:extLst>
              <a:ext uri="{FF2B5EF4-FFF2-40B4-BE49-F238E27FC236}">
                <a16:creationId xmlns:a16="http://schemas.microsoft.com/office/drawing/2014/main" id="{D905996F-BB7B-AC41-AAAD-6815FE9DE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0"/>
            <a:ext cx="80772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it-IT" altLang="it-IT">
                <a:solidFill>
                  <a:srgbClr val="0000FF"/>
                </a:solidFill>
              </a:rPr>
              <a:t>IL CORPO DELLA COSTA TIPICA E’ LUNGO E SOTTILE</a:t>
            </a:r>
          </a:p>
          <a:p>
            <a:pPr eaLnBrk="1" hangingPunct="1">
              <a:buFontTx/>
              <a:buAutoNum type="arabicPeriod"/>
            </a:pPr>
            <a:r>
              <a:rPr lang="it-IT" altLang="it-IT">
                <a:solidFill>
                  <a:srgbClr val="0000FF"/>
                </a:solidFill>
              </a:rPr>
              <a:t>E’ LEGGERMENTE INCURVATO</a:t>
            </a:r>
          </a:p>
          <a:p>
            <a:pPr eaLnBrk="1" hangingPunct="1">
              <a:buFontTx/>
              <a:buAutoNum type="arabicPeriod"/>
            </a:pPr>
            <a:r>
              <a:rPr lang="it-IT" altLang="it-IT">
                <a:solidFill>
                  <a:srgbClr val="0000FF"/>
                </a:solidFill>
              </a:rPr>
              <a:t>PRESENTA UNA SUPERFICIE CONVESSA E LISCIA</a:t>
            </a:r>
          </a:p>
          <a:p>
            <a:pPr eaLnBrk="1" hangingPunct="1">
              <a:buFontTx/>
              <a:buAutoNum type="arabicPeriod"/>
            </a:pPr>
            <a:r>
              <a:rPr lang="it-IT" altLang="it-IT">
                <a:solidFill>
                  <a:srgbClr val="0000FF"/>
                </a:solidFill>
              </a:rPr>
              <a:t>UN MARGINE SUPERIORE (DA’ INSERZIONE AI MUSCOLI COSTALI)</a:t>
            </a:r>
          </a:p>
          <a:p>
            <a:pPr eaLnBrk="1" hangingPunct="1">
              <a:buFontTx/>
              <a:buAutoNum type="arabicPeriod"/>
            </a:pPr>
            <a:r>
              <a:rPr lang="it-IT" altLang="it-IT">
                <a:solidFill>
                  <a:srgbClr val="0000FF"/>
                </a:solidFill>
              </a:rPr>
              <a:t>UN MARGINE INFERIORE (DA’ INSERZIONE AI MUSCOLI COSTALI)</a:t>
            </a:r>
          </a:p>
          <a:p>
            <a:pPr eaLnBrk="1" hangingPunct="1">
              <a:buFontTx/>
              <a:buAutoNum type="arabicPeriod"/>
            </a:pPr>
            <a:r>
              <a:rPr lang="it-IT" altLang="it-IT">
                <a:solidFill>
                  <a:srgbClr val="0000FF"/>
                </a:solidFill>
              </a:rPr>
              <a:t>SUPERFICIE INTERNA IN CUI TROVIAMO IL SOLCO COSTALE CHE ACCOGLIE </a:t>
            </a:r>
            <a:r>
              <a:rPr lang="it-IT" altLang="it-IT">
                <a:solidFill>
                  <a:srgbClr val="FF0000"/>
                </a:solidFill>
              </a:rPr>
              <a:t>L’ARTERIA E IL NERVO INTERCOSTALE</a:t>
            </a: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88C0853F-C75E-EF47-A258-234A01749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t="24828" r="5286" b="12270"/>
          <a:stretch>
            <a:fillRect/>
          </a:stretch>
        </p:blipFill>
        <p:spPr bwMode="auto">
          <a:xfrm>
            <a:off x="3276600" y="3889376"/>
            <a:ext cx="5715000" cy="2854325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5486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extLst>
              <a:ext uri="{FF2B5EF4-FFF2-40B4-BE49-F238E27FC236}">
                <a16:creationId xmlns:a16="http://schemas.microsoft.com/office/drawing/2014/main" id="{D41DD490-D772-9649-9EC0-521966CB8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28601"/>
            <a:ext cx="434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>
                <a:solidFill>
                  <a:srgbClr val="8000FF"/>
                </a:solidFill>
              </a:rPr>
              <a:t>LE COSTE ATIPICHE</a:t>
            </a:r>
          </a:p>
        </p:txBody>
      </p:sp>
      <p:sp>
        <p:nvSpPr>
          <p:cNvPr id="34819" name="Text Box 3">
            <a:extLst>
              <a:ext uri="{FF2B5EF4-FFF2-40B4-BE49-F238E27FC236}">
                <a16:creationId xmlns:a16="http://schemas.microsoft.com/office/drawing/2014/main" id="{B226FBEC-700A-5F4E-BB02-BAACA8223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2286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400">
                <a:solidFill>
                  <a:srgbClr val="8000FF"/>
                </a:solidFill>
              </a:rPr>
              <a:t>LA PRIMA COSTA</a:t>
            </a:r>
          </a:p>
        </p:txBody>
      </p:sp>
      <p:sp>
        <p:nvSpPr>
          <p:cNvPr id="34820" name="Text Box 4">
            <a:extLst>
              <a:ext uri="{FF2B5EF4-FFF2-40B4-BE49-F238E27FC236}">
                <a16:creationId xmlns:a16="http://schemas.microsoft.com/office/drawing/2014/main" id="{946B21DF-A5D7-144A-800D-844C6D803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133600"/>
            <a:ext cx="32766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it-IT" altLang="it-IT" sz="1800" b="1">
                <a:solidFill>
                  <a:srgbClr val="8000FF"/>
                </a:solidFill>
              </a:rPr>
              <a:t>E’ LARGA E CORTA DALLE ALTRE COSTE</a:t>
            </a:r>
          </a:p>
          <a:p>
            <a:pPr eaLnBrk="1" hangingPunct="1">
              <a:buFontTx/>
              <a:buAutoNum type="arabicPeriod"/>
            </a:pPr>
            <a:r>
              <a:rPr lang="it-IT" altLang="it-IT" sz="1800" b="1">
                <a:solidFill>
                  <a:srgbClr val="8000FF"/>
                </a:solidFill>
              </a:rPr>
              <a:t>E’ PIU’ INCURVATA RISPETTO LE ALTRE  COSTE</a:t>
            </a:r>
          </a:p>
          <a:p>
            <a:pPr eaLnBrk="1" hangingPunct="1">
              <a:buFontTx/>
              <a:buAutoNum type="arabicPeriod"/>
            </a:pPr>
            <a:r>
              <a:rPr lang="it-IT" altLang="it-IT" sz="1800" b="1">
                <a:solidFill>
                  <a:srgbClr val="8000FF"/>
                </a:solidFill>
              </a:rPr>
              <a:t>POSSIEDE UNA FACCIA SUPERIORE ED UNA INFERIORE</a:t>
            </a:r>
          </a:p>
          <a:p>
            <a:pPr eaLnBrk="1" hangingPunct="1">
              <a:buFontTx/>
              <a:buAutoNum type="arabicPeriod"/>
            </a:pPr>
            <a:r>
              <a:rPr lang="it-IT" altLang="it-IT" sz="1800" b="1">
                <a:solidFill>
                  <a:srgbClr val="8000FF"/>
                </a:solidFill>
              </a:rPr>
              <a:t>SUPERIORE: TUBERCOLO SCALENO PER IL MUSCOLO SCALENO ANTERIORE</a:t>
            </a:r>
          </a:p>
        </p:txBody>
      </p:sp>
      <p:pic>
        <p:nvPicPr>
          <p:cNvPr id="34821" name="Picture 8" descr="C:\WINDOWS\Desktop\anatomia clinica\cap01\05.jpg">
            <a:extLst>
              <a:ext uri="{FF2B5EF4-FFF2-40B4-BE49-F238E27FC236}">
                <a16:creationId xmlns:a16="http://schemas.microsoft.com/office/drawing/2014/main" id="{8EB3C91F-01FF-E447-A9F0-6D0288CC9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3" t="31206" r="25708" b="54938"/>
          <a:stretch>
            <a:fillRect/>
          </a:stretch>
        </p:blipFill>
        <p:spPr bwMode="auto">
          <a:xfrm>
            <a:off x="4724400" y="2789238"/>
            <a:ext cx="5943600" cy="2844800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7768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87BE0BC9-9462-DB44-AC49-85502F2B5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981201"/>
            <a:ext cx="32004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AutoNum type="arabicPeriod" startAt="5"/>
            </a:pPr>
            <a:r>
              <a:rPr lang="it-IT" altLang="it-IT" sz="1800" b="1">
                <a:solidFill>
                  <a:srgbClr val="8000FF"/>
                </a:solidFill>
              </a:rPr>
              <a:t>DAVANTI A QUESTO TUBERCOLO TROVIAMO IL SOLCO PER </a:t>
            </a:r>
            <a:r>
              <a:rPr lang="it-IT" altLang="it-IT" sz="1800" b="1">
                <a:solidFill>
                  <a:srgbClr val="FF9933"/>
                </a:solidFill>
              </a:rPr>
              <a:t>LA VENA SUCCLAVIA</a:t>
            </a:r>
            <a:r>
              <a:rPr lang="it-IT" altLang="it-IT" sz="1800" b="1">
                <a:solidFill>
                  <a:srgbClr val="8000FF"/>
                </a:solidFill>
              </a:rPr>
              <a:t> E IL SOLCO PER </a:t>
            </a:r>
            <a:r>
              <a:rPr lang="it-IT" altLang="it-IT" sz="1800" b="1">
                <a:solidFill>
                  <a:srgbClr val="FF0000"/>
                </a:solidFill>
              </a:rPr>
              <a:t>L’ARTERIA SUCCLAVIA</a:t>
            </a:r>
            <a:endParaRPr lang="it-IT" altLang="it-IT" sz="1800" b="1">
              <a:solidFill>
                <a:srgbClr val="00FFFF"/>
              </a:solidFill>
            </a:endParaRPr>
          </a:p>
        </p:txBody>
      </p:sp>
      <p:pic>
        <p:nvPicPr>
          <p:cNvPr id="35843" name="Picture 3" descr="C:\WINDOWS\Desktop\anatomia clinica\cap01\05.jpg">
            <a:extLst>
              <a:ext uri="{FF2B5EF4-FFF2-40B4-BE49-F238E27FC236}">
                <a16:creationId xmlns:a16="http://schemas.microsoft.com/office/drawing/2014/main" id="{40164369-27A0-644A-950B-430D9691C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1" t="31206" r="19551" b="30992"/>
          <a:stretch>
            <a:fillRect/>
          </a:stretch>
        </p:blipFill>
        <p:spPr bwMode="auto">
          <a:xfrm>
            <a:off x="4419600" y="736601"/>
            <a:ext cx="6248400" cy="5210175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Rectangle 4">
            <a:extLst>
              <a:ext uri="{FF2B5EF4-FFF2-40B4-BE49-F238E27FC236}">
                <a16:creationId xmlns:a16="http://schemas.microsoft.com/office/drawing/2014/main" id="{EB3F89C1-2BB1-6A42-9259-516667E3E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1" y="1438245"/>
            <a:ext cx="184731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66651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7B0C309-BC31-0241-B09D-3A37F153B7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84" t="12327" r="25474" b="13711"/>
          <a:stretch/>
        </p:blipFill>
        <p:spPr>
          <a:xfrm>
            <a:off x="2743200" y="-51759"/>
            <a:ext cx="6909758" cy="690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689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>
            <a:extLst>
              <a:ext uri="{FF2B5EF4-FFF2-40B4-BE49-F238E27FC236}">
                <a16:creationId xmlns:a16="http://schemas.microsoft.com/office/drawing/2014/main" id="{FCBB0396-80E8-A646-8F00-8425237A7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"/>
            <a:ext cx="8305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it-IT" altLang="it-IT">
                <a:solidFill>
                  <a:srgbClr val="0000FF"/>
                </a:solidFill>
              </a:rPr>
              <a:t>LA SECONDA COSTA E’ LUNGA CIRCA IL DOPPIO DELLA PRIMA ED E’ MOLTO MENO INCURVATA</a:t>
            </a:r>
          </a:p>
          <a:p>
            <a:pPr eaLnBrk="1" hangingPunct="1">
              <a:buFontTx/>
              <a:buAutoNum type="arabicPeriod"/>
            </a:pPr>
            <a:r>
              <a:rPr lang="it-IT" altLang="it-IT">
                <a:solidFill>
                  <a:srgbClr val="0000FF"/>
                </a:solidFill>
              </a:rPr>
              <a:t>PRESENTA UNA TUBEROSITA’ PER L’INSERZIONE DEL </a:t>
            </a:r>
            <a:r>
              <a:rPr lang="it-IT" altLang="it-IT">
                <a:solidFill>
                  <a:srgbClr val="FF0000"/>
                </a:solidFill>
              </a:rPr>
              <a:t>MUSCOLO SERRATO(O DENTATO) ANTERIORE</a:t>
            </a:r>
            <a:endParaRPr lang="it-IT" altLang="it-IT">
              <a:solidFill>
                <a:srgbClr val="00FFFF"/>
              </a:solidFill>
            </a:endParaRPr>
          </a:p>
        </p:txBody>
      </p:sp>
      <p:pic>
        <p:nvPicPr>
          <p:cNvPr id="36867" name="Picture 3" descr="C:\WINDOWS\Desktop\anatomia clinica\cap01\05.jpg">
            <a:extLst>
              <a:ext uri="{FF2B5EF4-FFF2-40B4-BE49-F238E27FC236}">
                <a16:creationId xmlns:a16="http://schemas.microsoft.com/office/drawing/2014/main" id="{F76D7EC7-F463-2445-B96C-04F5BAAFA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1" t="31206" r="19551" b="30992"/>
          <a:stretch>
            <a:fillRect/>
          </a:stretch>
        </p:blipFill>
        <p:spPr bwMode="auto">
          <a:xfrm>
            <a:off x="1828800" y="1457326"/>
            <a:ext cx="6477000" cy="5400675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Rectangle 4">
            <a:extLst>
              <a:ext uri="{FF2B5EF4-FFF2-40B4-BE49-F238E27FC236}">
                <a16:creationId xmlns:a16="http://schemas.microsoft.com/office/drawing/2014/main" id="{087D1706-6B63-B943-9D0D-09BAB819F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352645"/>
            <a:ext cx="2514600" cy="400110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15045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id="{D10C3437-88DD-F14C-A068-5E6EB0F56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09601"/>
            <a:ext cx="8534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it-IT" altLang="it-IT">
                <a:solidFill>
                  <a:srgbClr val="0000FF"/>
                </a:solidFill>
              </a:rPr>
              <a:t>L’UNDICESIMA E LA DODICESIMA COSTA SONO BREVI E SOTTILI</a:t>
            </a:r>
          </a:p>
          <a:p>
            <a:pPr eaLnBrk="1" hangingPunct="1">
              <a:buFontTx/>
              <a:buAutoNum type="arabicPeriod"/>
            </a:pPr>
            <a:r>
              <a:rPr lang="it-IT" altLang="it-IT">
                <a:solidFill>
                  <a:srgbClr val="0000FF"/>
                </a:solidFill>
              </a:rPr>
              <a:t>LE LORO TESTE POSSIEDONO UNA SOLA FACCETTA ARTICOLARE</a:t>
            </a:r>
            <a:endParaRPr lang="it-IT" altLang="it-IT">
              <a:solidFill>
                <a:srgbClr val="FFFF00"/>
              </a:solidFill>
            </a:endParaRPr>
          </a:p>
        </p:txBody>
      </p:sp>
      <p:pic>
        <p:nvPicPr>
          <p:cNvPr id="37891" name="Picture 3" descr="C:\WINDOWS\Desktop\anatomia clinica\cap01\05.jpg">
            <a:extLst>
              <a:ext uri="{FF2B5EF4-FFF2-40B4-BE49-F238E27FC236}">
                <a16:creationId xmlns:a16="http://schemas.microsoft.com/office/drawing/2014/main" id="{3E5C9FC1-4024-784C-A249-2A4569205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1" t="31206" r="19551" b="30992"/>
          <a:stretch>
            <a:fillRect/>
          </a:stretch>
        </p:blipFill>
        <p:spPr bwMode="auto">
          <a:xfrm>
            <a:off x="3200401" y="2057400"/>
            <a:ext cx="5484813" cy="4573588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1971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73D9DE43-D093-894F-A929-B92ABE932ADB}"/>
              </a:ext>
            </a:extLst>
          </p:cNvPr>
          <p:cNvSpPr txBox="1"/>
          <p:nvPr/>
        </p:nvSpPr>
        <p:spPr>
          <a:xfrm>
            <a:off x="326645" y="352754"/>
            <a:ext cx="59297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GLI APICI POLMONARI SPORGONO SOPRA LA </a:t>
            </a:r>
            <a:r>
              <a:rPr lang="it-IT" sz="2800" dirty="0">
                <a:solidFill>
                  <a:srgbClr val="FF0000"/>
                </a:solidFill>
              </a:rPr>
              <a:t>CLAVICOLA DI 1-3 CM:</a:t>
            </a:r>
          </a:p>
          <a:p>
            <a:endParaRPr lang="it-IT" sz="2800" dirty="0"/>
          </a:p>
          <a:p>
            <a:r>
              <a:rPr lang="it-IT" sz="2800" dirty="0"/>
              <a:t>CONTRAGGONO STRETTI RAPPORTI CON IL </a:t>
            </a:r>
            <a:r>
              <a:rPr lang="it-IT" sz="2800" dirty="0">
                <a:solidFill>
                  <a:srgbClr val="FF0000"/>
                </a:solidFill>
              </a:rPr>
              <a:t>PLESSO BRACHIALE</a:t>
            </a:r>
          </a:p>
          <a:p>
            <a:r>
              <a:rPr lang="it-IT" sz="2800" dirty="0"/>
              <a:t> QUESTO FATTO PERMETTE DI SPIEGARE ALCUNE SINTOMATOLOGIE A LIVELLO DEL BRACCIO DI NEOPLASIE DEGLI APICI POLMONARI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EE734A9-1E19-D640-89C8-88C181EB4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A63509F-2AFF-B04C-965A-DBA44FF7E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28" t="16842" r="10491" b="15088"/>
          <a:stretch/>
        </p:blipFill>
        <p:spPr>
          <a:xfrm>
            <a:off x="6256421" y="226118"/>
            <a:ext cx="5743074" cy="663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413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847B757E-8251-2D43-81EE-F176FFE73844}"/>
              </a:ext>
            </a:extLst>
          </p:cNvPr>
          <p:cNvSpPr/>
          <p:nvPr/>
        </p:nvSpPr>
        <p:spPr>
          <a:xfrm>
            <a:off x="0" y="488830"/>
            <a:ext cx="483669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/>
              <a:t>I MARGINI ANTERIORI DIFFERISCONO PER IL LATO:</a:t>
            </a:r>
          </a:p>
          <a:p>
            <a:endParaRPr lang="it-IT" sz="2800" dirty="0"/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DESTRA: SCENDE FINO ALLA 6° COSTA, QUASI VERTICALE DIETRO LO STERNO </a:t>
            </a:r>
          </a:p>
          <a:p>
            <a:pPr marL="514350" indent="-514350">
              <a:buFont typeface="+mj-lt"/>
              <a:buAutoNum type="arabicPeriod"/>
            </a:pPr>
            <a:endParaRPr lang="it-IT" sz="2800" dirty="0"/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SINISTRA: SEGUE L’INCISURA CARDIACA TRA LA 6° E LA 4° COSTA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61B7413-8A33-D040-BFDB-C4967B73C0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7" r="9827"/>
          <a:stretch/>
        </p:blipFill>
        <p:spPr>
          <a:xfrm>
            <a:off x="5197642" y="738154"/>
            <a:ext cx="6994358" cy="472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683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FD61DC3-3CFD-3C4E-89F6-5B338B955599}"/>
              </a:ext>
            </a:extLst>
          </p:cNvPr>
          <p:cNvSpPr/>
          <p:nvPr/>
        </p:nvSpPr>
        <p:spPr>
          <a:xfrm>
            <a:off x="0" y="219586"/>
            <a:ext cx="751398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Punti di </a:t>
            </a:r>
            <a:r>
              <a:rPr lang="it-IT" sz="2400" dirty="0" err="1"/>
              <a:t>repere</a:t>
            </a:r>
            <a:r>
              <a:rPr lang="it-IT" sz="2400" dirty="0"/>
              <a:t> sulla parete toracica</a:t>
            </a:r>
          </a:p>
          <a:p>
            <a:r>
              <a:rPr lang="it-IT" sz="2400" dirty="0"/>
              <a:t>I limiti del torace, sulla superficie esterna, sono:</a:t>
            </a:r>
          </a:p>
          <a:p>
            <a:r>
              <a:rPr lang="it-IT" sz="2400" dirty="0"/>
              <a:t>- superiore: la linea </a:t>
            </a:r>
            <a:r>
              <a:rPr lang="it-IT" sz="2400" dirty="0" err="1"/>
              <a:t>cervico</a:t>
            </a:r>
            <a:r>
              <a:rPr lang="it-IT" sz="2400" dirty="0"/>
              <a:t>-toracica, tracciata dal manubrio dello sterno, lungo la prima costa, si porta al processo spinoso di C7 (vertebra prominente)</a:t>
            </a:r>
          </a:p>
          <a:p>
            <a:r>
              <a:rPr lang="it-IT" sz="2400" dirty="0"/>
              <a:t>- Inferiore: la linea </a:t>
            </a:r>
            <a:r>
              <a:rPr lang="it-IT" sz="2400" dirty="0" err="1"/>
              <a:t>toraco</a:t>
            </a:r>
            <a:r>
              <a:rPr lang="it-IT" sz="2400" dirty="0"/>
              <a:t>-addominale, tracciata dal processo xifoideo, lungo il margine inferiore di ogni arcata costale, fino al processo spinoso di T12.</a:t>
            </a:r>
          </a:p>
          <a:p>
            <a:r>
              <a:rPr lang="it-IT" sz="2400" dirty="0"/>
              <a:t>Sulla superficie toracica, si possono individuare i seguenti punti di </a:t>
            </a:r>
            <a:r>
              <a:rPr lang="it-IT" sz="2400" dirty="0" err="1"/>
              <a:t>repere</a:t>
            </a:r>
            <a:r>
              <a:rPr lang="it-IT" sz="2400" dirty="0"/>
              <a:t>, talvolta utili per tracciare linee di riferimento:</a:t>
            </a:r>
          </a:p>
          <a:p>
            <a:r>
              <a:rPr lang="it-IT" sz="2400" dirty="0"/>
              <a:t>- coste: in individui normali sono palpabili sottocute.</a:t>
            </a:r>
          </a:p>
          <a:p>
            <a:r>
              <a:rPr lang="it-IT" sz="2400" dirty="0"/>
              <a:t>- Angolo di Louis: è l’articolazione tra manubrio dello sterno e corpo dello sterno,</a:t>
            </a:r>
          </a:p>
          <a:p>
            <a:r>
              <a:rPr lang="it-IT" sz="2400" dirty="0"/>
              <a:t>corrispondente alla II articolazione condrosternale</a:t>
            </a:r>
          </a:p>
          <a:p>
            <a:r>
              <a:rPr lang="it-IT" sz="2400" dirty="0"/>
              <a:t>- Angolo epigastrico: tra le 2 arcate costali.</a:t>
            </a:r>
          </a:p>
          <a:p>
            <a:r>
              <a:rPr lang="it-IT" sz="2400" dirty="0"/>
              <a:t>- Angolo costovertebrale: tra la 12° costa e il rachide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2753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9D93B679-0B12-B448-9BA5-C549A14C0E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32" t="14574" b="13178"/>
          <a:stretch/>
        </p:blipFill>
        <p:spPr>
          <a:xfrm>
            <a:off x="3004365" y="0"/>
            <a:ext cx="6338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59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CD245E6-BC89-AC4B-9D92-3333BC728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40" t="14737" r="7723" b="13333"/>
          <a:stretch/>
        </p:blipFill>
        <p:spPr>
          <a:xfrm>
            <a:off x="3320715" y="659"/>
            <a:ext cx="6087980" cy="68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94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75DE569-41C4-9946-8E6A-B08F36CFD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7" t="16140" r="9569" b="15790"/>
          <a:stretch/>
        </p:blipFill>
        <p:spPr>
          <a:xfrm>
            <a:off x="3248525" y="5769"/>
            <a:ext cx="6039853" cy="685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339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CD54B075-C82B-EA48-A402-99041D40D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37" b="12280"/>
          <a:stretch/>
        </p:blipFill>
        <p:spPr>
          <a:xfrm>
            <a:off x="2163741" y="138861"/>
            <a:ext cx="7004322" cy="671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313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E0A495F-A0E0-CC47-9CA6-A14C7A271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9" t="3951" r="5973" b="12099"/>
          <a:stretch/>
        </p:blipFill>
        <p:spPr>
          <a:xfrm>
            <a:off x="2912532" y="-1"/>
            <a:ext cx="7416801" cy="688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9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044638F-0C4C-9F4E-9A90-95AE5A7C6C1E}"/>
              </a:ext>
            </a:extLst>
          </p:cNvPr>
          <p:cNvSpPr txBox="1"/>
          <p:nvPr/>
        </p:nvSpPr>
        <p:spPr>
          <a:xfrm>
            <a:off x="0" y="297711"/>
            <a:ext cx="55714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Regioni della parete toracica.</a:t>
            </a:r>
          </a:p>
          <a:p>
            <a:r>
              <a:rPr lang="it-IT" sz="2400" dirty="0"/>
              <a:t>Alcune regioni utilizzate nell’anatomia di superficie, di maggiore rilievo, sono:  regione sternale</a:t>
            </a:r>
          </a:p>
          <a:p>
            <a:endParaRPr lang="it-IT" sz="2400" dirty="0"/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- Regione costale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- Regione </a:t>
            </a:r>
            <a:r>
              <a:rPr lang="it-IT" sz="2400" dirty="0" err="1"/>
              <a:t>infraclavicolare</a:t>
            </a:r>
            <a:endParaRPr lang="it-IT" sz="2400" dirty="0"/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- Regione ascellare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- Regione dorsale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- Regione scapolare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- Regione diaframmatica.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D0D58E7-2838-D946-8AE6-A49D6702F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460" y="297711"/>
            <a:ext cx="6399272" cy="628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145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197B4C1-0B86-7843-AA3F-E2309443C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584" y="0"/>
            <a:ext cx="7130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872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D1111E2-22F3-044E-8AE7-ECCBAB4B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6" t="15088" r="5418" b="14737"/>
          <a:stretch/>
        </p:blipFill>
        <p:spPr>
          <a:xfrm>
            <a:off x="2959767" y="-28645"/>
            <a:ext cx="6280485" cy="664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492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BE24DA3-067F-B14E-96FF-92F244CD5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583"/>
            <a:ext cx="7303625" cy="385260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6361BC7-39D6-C241-9D6A-A33D8BB2C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625" y="555583"/>
            <a:ext cx="4793027" cy="500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580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F0EAE2F-7A68-1447-830C-7347386C0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247" y="207200"/>
            <a:ext cx="8264406" cy="651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807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ADC571-0B80-5549-BEE0-7B3B7B1C3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10"/>
            <a:ext cx="10515600" cy="1325563"/>
          </a:xfrm>
        </p:spPr>
        <p:txBody>
          <a:bodyPr/>
          <a:lstStyle/>
          <a:p>
            <a:r>
              <a:rPr lang="it-IT" dirty="0"/>
              <a:t>Passaggio attraverso il diaframma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07DE13A-74DA-294F-8FFB-AC9540742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89" y="1190181"/>
            <a:ext cx="11748385" cy="470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43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A612024-2082-2B49-93D8-141EE8732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635"/>
            <a:ext cx="12192000" cy="644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29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</TotalTime>
  <Words>1220</Words>
  <Application>Microsoft Macintosh PowerPoint</Application>
  <PresentationFormat>Widescreen</PresentationFormat>
  <Paragraphs>210</Paragraphs>
  <Slides>84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84</vt:i4>
      </vt:variant>
    </vt:vector>
  </HeadingPairs>
  <TitlesOfParts>
    <vt:vector size="90" baseType="lpstr">
      <vt:lpstr>ＭＳ Ｐゴシック</vt:lpstr>
      <vt:lpstr>Arial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Anatomia di superficie</vt:lpstr>
      <vt:lpstr>Parete e cavità toracica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Gabbia toracica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Aperture toraciche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Passaggio attraverso il diaframma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Vanessa Nicolin</dc:creator>
  <cp:lastModifiedBy>Vanessa Nicolin</cp:lastModifiedBy>
  <cp:revision>29</cp:revision>
  <dcterms:created xsi:type="dcterms:W3CDTF">2019-10-23T14:59:56Z</dcterms:created>
  <dcterms:modified xsi:type="dcterms:W3CDTF">2019-10-28T08:44:07Z</dcterms:modified>
</cp:coreProperties>
</file>