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62" r:id="rId3"/>
    <p:sldId id="265" r:id="rId4"/>
    <p:sldId id="266" r:id="rId5"/>
    <p:sldId id="269" r:id="rId6"/>
    <p:sldId id="270" r:id="rId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6" d="100"/>
          <a:sy n="56" d="100"/>
        </p:scale>
        <p:origin x="55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5380C244-B725-4831-BB31-0742DDAA3030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D6F1D44-A9D4-47E9-A4AA-ABB4E3C23395}" type="slidenum">
              <a:rPr lang="it-IT" smtClean="0"/>
              <a:t>‹N›</a:t>
            </a:fld>
            <a:endParaRPr lang="it-IT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2601887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0C244-B725-4831-BB31-0742DDAA3030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F1D44-A9D4-47E9-A4AA-ABB4E3C233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9564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0C244-B725-4831-BB31-0742DDAA3030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F1D44-A9D4-47E9-A4AA-ABB4E3C233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5140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0C244-B725-4831-BB31-0742DDAA3030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F1D44-A9D4-47E9-A4AA-ABB4E3C233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0657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380C244-B725-4831-BB31-0742DDAA3030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D6F1D44-A9D4-47E9-A4AA-ABB4E3C23395}" type="slidenum">
              <a:rPr lang="it-IT" smtClean="0"/>
              <a:t>‹N›</a:t>
            </a:fld>
            <a:endParaRPr lang="it-IT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6212532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0C244-B725-4831-BB31-0742DDAA3030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F1D44-A9D4-47E9-A4AA-ABB4E3C233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7050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0C244-B725-4831-BB31-0742DDAA3030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F1D44-A9D4-47E9-A4AA-ABB4E3C233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127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0C244-B725-4831-BB31-0742DDAA3030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F1D44-A9D4-47E9-A4AA-ABB4E3C233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0950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0C244-B725-4831-BB31-0742DDAA3030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F1D44-A9D4-47E9-A4AA-ABB4E3C233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014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380C244-B725-4831-BB31-0742DDAA3030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D6F1D44-A9D4-47E9-A4AA-ABB4E3C23395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64229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380C244-B725-4831-BB31-0742DDAA3030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D6F1D44-A9D4-47E9-A4AA-ABB4E3C23395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34346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5380C244-B725-4831-BB31-0742DDAA3030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1D6F1D44-A9D4-47E9-A4AA-ABB4E3C23395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44688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.spotify.com/playlist/6lhSe7QK2ypXPs9lKH8lku?si=E379tsjETTSRO5kehZPzNA" TargetMode="External"/><Relationship Id="rId2" Type="http://schemas.openxmlformats.org/officeDocument/2006/relationships/hyperlink" Target="https://en.wikipedia.org/wiki/No_Nukes:_The_Muse_Concerts_for_a_Non-Nuclear_Futur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en.wikipedia.org/wiki/The_China_Syndrom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334961-B490-664F-A9AF-2763EEA263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05660" y="2150153"/>
            <a:ext cx="6425608" cy="1528997"/>
          </a:xfrm>
        </p:spPr>
        <p:txBody>
          <a:bodyPr/>
          <a:lstStyle/>
          <a:p>
            <a:r>
              <a:rPr lang="it-IT" sz="4050" b="1" dirty="0"/>
              <a:t>Geografia</a:t>
            </a:r>
            <a:r>
              <a:rPr lang="it-IT" sz="3000" b="1" dirty="0"/>
              <a:t/>
            </a:r>
            <a:br>
              <a:rPr lang="it-IT" sz="3000" b="1" dirty="0"/>
            </a:br>
            <a:r>
              <a:rPr lang="it-IT" sz="3000" dirty="0"/>
              <a:t/>
            </a:r>
            <a:br>
              <a:rPr lang="it-IT" sz="3000" dirty="0"/>
            </a:br>
            <a:r>
              <a:rPr lang="it-IT" sz="3000" dirty="0"/>
              <a:t>Sergio Zilli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83FBC90-E5F9-594F-A8B9-0C595B6A5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0315" y="4027669"/>
            <a:ext cx="5123755" cy="1068050"/>
          </a:xfrm>
        </p:spPr>
        <p:txBody>
          <a:bodyPr>
            <a:normAutofit fontScale="70000" lnSpcReduction="20000"/>
          </a:bodyPr>
          <a:lstStyle/>
          <a:p>
            <a:r>
              <a:rPr lang="it-IT" dirty="0" err="1"/>
              <a:t>cod</a:t>
            </a:r>
            <a:r>
              <a:rPr lang="it-IT" dirty="0"/>
              <a:t>: </a:t>
            </a:r>
            <a:r>
              <a:rPr lang="it-IT" i="1" dirty="0"/>
              <a:t>006LE </a:t>
            </a:r>
          </a:p>
          <a:p>
            <a:r>
              <a:rPr lang="it-IT" dirty="0"/>
              <a:t>Corso di Laurea: Discipline storiche e filosofiche</a:t>
            </a:r>
            <a:br>
              <a:rPr lang="it-IT" dirty="0"/>
            </a:br>
            <a:endParaRPr lang="it-IT" dirty="0"/>
          </a:p>
          <a:p>
            <a:r>
              <a:rPr lang="it-IT" b="1" dirty="0" err="1"/>
              <a:t>a.a</a:t>
            </a:r>
            <a:r>
              <a:rPr lang="it-IT" b="1" dirty="0"/>
              <a:t>. 2019-2020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1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14"/>
    </mc:Choice>
    <mc:Fallback xmlns="">
      <p:transition spd="slow" advTm="13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242207-5789-3E4A-906A-F47EB56C4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Presentazione n. </a:t>
            </a:r>
            <a:r>
              <a:rPr lang="it-IT" b="1" dirty="0" smtClean="0"/>
              <a:t>16 (con </a:t>
            </a:r>
            <a:r>
              <a:rPr lang="it-IT" b="1" dirty="0"/>
              <a:t>audio)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3DD783C-2832-5843-950B-6155EC747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9927" y="2286000"/>
            <a:ext cx="9601200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sz="3600" dirty="0"/>
          </a:p>
          <a:p>
            <a:endParaRPr lang="it-IT" sz="2100" dirty="0" smtClean="0"/>
          </a:p>
          <a:p>
            <a:endParaRPr lang="it-IT" sz="2100" dirty="0"/>
          </a:p>
          <a:p>
            <a:endParaRPr lang="it-IT" sz="2100" dirty="0" smtClean="0"/>
          </a:p>
          <a:p>
            <a:endParaRPr lang="it-IT" sz="21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634836" y="2171700"/>
            <a:ext cx="89777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 smtClean="0">
                <a:solidFill>
                  <a:srgbClr val="FF0000"/>
                </a:solidFill>
              </a:rPr>
              <a:t>Ambiente, territorio e società</a:t>
            </a:r>
          </a:p>
          <a:p>
            <a:endParaRPr lang="it-IT" sz="4800" dirty="0" smtClean="0">
              <a:solidFill>
                <a:srgbClr val="FF0000"/>
              </a:solidFill>
            </a:endParaRPr>
          </a:p>
          <a:p>
            <a:endParaRPr lang="it-IT" sz="4800" dirty="0">
              <a:solidFill>
                <a:srgbClr val="FF0000"/>
              </a:solidFill>
            </a:endParaRPr>
          </a:p>
          <a:p>
            <a:r>
              <a:rPr lang="it-IT" sz="4800" dirty="0" smtClean="0">
                <a:solidFill>
                  <a:srgbClr val="FF0000"/>
                </a:solidFill>
              </a:rPr>
              <a:t>4 </a:t>
            </a:r>
            <a:r>
              <a:rPr lang="it-IT" sz="4000" dirty="0" smtClean="0">
                <a:solidFill>
                  <a:srgbClr val="FF0000"/>
                </a:solidFill>
              </a:rPr>
              <a:t>le risorse energetiche non rinnovabili</a:t>
            </a:r>
            <a:endParaRPr lang="it-IT" sz="4000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6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14"/>
    </mc:Choice>
    <mc:Fallback xmlns="">
      <p:transition spd="slow" advTm="13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Carbone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371600" y="2285999"/>
            <a:ext cx="9601200" cy="3890513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it-IT" sz="2400" dirty="0" smtClean="0">
                <a:sym typeface="Wingdings" pitchFamily="2" charset="2"/>
              </a:rPr>
              <a:t>Deriva da depositi legnosi di alberi e piante parzialmente decomposte accumulatisi in ambienti paludosi 300/400 milioni di anni fa, e in seguito compattate dalla pressione (diverso dal carbone «fatto»)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400" dirty="0" smtClean="0">
                <a:sym typeface="Wingdings" pitchFamily="2" charset="2"/>
              </a:rPr>
              <a:t>Combustibile più abbondante e diffuso e con maggiori riserve (+anni)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400" dirty="0" smtClean="0">
                <a:sym typeface="Wingdings" pitchFamily="2" charset="2"/>
              </a:rPr>
              <a:t>Usato per riscaldare,  acqua  energia a vapore  </a:t>
            </a:r>
            <a:r>
              <a:rPr lang="it-IT" sz="2400" dirty="0" err="1" smtClean="0">
                <a:sym typeface="Wingdings" pitchFamily="2" charset="2"/>
              </a:rPr>
              <a:t>riv</a:t>
            </a:r>
            <a:r>
              <a:rPr lang="it-IT" sz="2400" dirty="0" smtClean="0">
                <a:sym typeface="Wingdings" pitchFamily="2" charset="2"/>
              </a:rPr>
              <a:t>. Industriale (acciaio)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400" dirty="0" smtClean="0">
                <a:sym typeface="Wingdings" pitchFamily="2" charset="2"/>
              </a:rPr>
              <a:t>Cina maggior produttore e consumatore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400" dirty="0" smtClean="0">
                <a:sym typeface="Wingdings" pitchFamily="2" charset="2"/>
              </a:rPr>
              <a:t>Problemi di estrazione (da miniere/cave a </a:t>
            </a:r>
            <a:r>
              <a:rPr lang="it-IT" sz="2400" i="1" dirty="0" err="1" smtClean="0">
                <a:sym typeface="Wingdings" pitchFamily="2" charset="2"/>
              </a:rPr>
              <a:t>mountaintop</a:t>
            </a:r>
            <a:r>
              <a:rPr lang="it-IT" sz="2400" i="1" dirty="0" smtClean="0">
                <a:sym typeface="Wingdings" pitchFamily="2" charset="2"/>
              </a:rPr>
              <a:t> </a:t>
            </a:r>
            <a:r>
              <a:rPr lang="it-IT" sz="2400" i="1" dirty="0" err="1" smtClean="0">
                <a:sym typeface="Wingdings" pitchFamily="2" charset="2"/>
              </a:rPr>
              <a:t>removal</a:t>
            </a:r>
            <a:endParaRPr lang="it-IT" sz="2400" i="1" dirty="0" smtClean="0">
              <a:sym typeface="Wingdings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sz="2400" i="1" dirty="0" smtClean="0">
                <a:sym typeface="Wingdings" pitchFamily="2" charset="2"/>
              </a:rPr>
              <a:t>Problemi di inquinamento (anidride solforosa+ ossido azoto  + elementi atmosfera= piogge acide)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84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5183"/>
    </mc:Choice>
    <mc:Fallback xmlns="">
      <p:transition spd="slow" advTm="525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Uranio / energia nucleare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it-IT" sz="2400" dirty="0"/>
              <a:t>Uranio </a:t>
            </a:r>
            <a:r>
              <a:rPr lang="it-IT" sz="2400" dirty="0" smtClean="0"/>
              <a:t>elemento naturale radioattivo presente in alcuni minerali (non di origine fossile)</a:t>
            </a:r>
          </a:p>
          <a:p>
            <a:pPr marL="0" indent="0">
              <a:buNone/>
            </a:pPr>
            <a:r>
              <a:rPr lang="it-IT" sz="2400" dirty="0" smtClean="0">
                <a:sym typeface="Wingdings" pitchFamily="2" charset="2"/>
              </a:rPr>
              <a:t>	 </a:t>
            </a:r>
            <a:r>
              <a:rPr lang="it-IT" sz="2400" dirty="0">
                <a:sym typeface="Wingdings" pitchFamily="2" charset="2"/>
              </a:rPr>
              <a:t>non rinnovabile </a:t>
            </a:r>
            <a:endParaRPr lang="it-IT" sz="2400" dirty="0" smtClean="0">
              <a:sym typeface="Wingdings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sz="2400" dirty="0" smtClean="0">
                <a:sym typeface="Wingdings" pitchFamily="2" charset="2"/>
              </a:rPr>
              <a:t>Prodotto per generare energia atomica (bomba vs. acqua  turbine).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400" dirty="0" smtClean="0">
                <a:sym typeface="Wingdings" pitchFamily="2" charset="2"/>
              </a:rPr>
              <a:t>Tre problemi:</a:t>
            </a:r>
          </a:p>
          <a:p>
            <a:pPr lvl="1"/>
            <a:r>
              <a:rPr lang="it-IT" sz="2400" dirty="0" smtClean="0">
                <a:sym typeface="Wingdings" pitchFamily="2" charset="2"/>
              </a:rPr>
              <a:t>Necessità di conoscenze e competenze avanzate e per gestirla</a:t>
            </a:r>
          </a:p>
          <a:p>
            <a:pPr lvl="1"/>
            <a:r>
              <a:rPr lang="it-IT" sz="2400" dirty="0" smtClean="0">
                <a:sym typeface="Wingdings" pitchFamily="2" charset="2"/>
              </a:rPr>
              <a:t>Costi altissimi di costruzioni per le centrali</a:t>
            </a:r>
          </a:p>
          <a:p>
            <a:pPr lvl="1"/>
            <a:r>
              <a:rPr lang="it-IT" sz="2400" dirty="0" smtClean="0">
                <a:sym typeface="Wingdings" pitchFamily="2" charset="2"/>
              </a:rPr>
              <a:t>Ampia serie di infrastrutture di supporto per il controllo e gestione scorie</a:t>
            </a:r>
            <a:endParaRPr lang="it-IT" sz="2400" dirty="0">
              <a:sym typeface="Wingdings" pitchFamily="2" charset="2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83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267"/>
    </mc:Choice>
    <mc:Fallback xmlns="">
      <p:transition spd="slow" advTm="420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194758"/>
          </a:xfrm>
        </p:spPr>
        <p:txBody>
          <a:bodyPr/>
          <a:lstStyle/>
          <a:p>
            <a:r>
              <a:rPr lang="it-IT" dirty="0"/>
              <a:t>Uranio / energia nucleare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371600" y="2285999"/>
            <a:ext cx="9601200" cy="4132053"/>
          </a:xfrm>
        </p:spPr>
        <p:txBody>
          <a:bodyPr>
            <a:normAutofit lnSpcReduction="10000"/>
          </a:bodyPr>
          <a:lstStyle/>
          <a:p>
            <a:pPr marL="238125" lvl="6" indent="0">
              <a:buNone/>
            </a:pPr>
            <a:r>
              <a:rPr lang="it-IT" sz="2200" dirty="0" smtClean="0">
                <a:sym typeface="Wingdings" pitchFamily="2" charset="2"/>
              </a:rPr>
              <a:t>Vantaggi </a:t>
            </a:r>
            <a:r>
              <a:rPr lang="it-IT" sz="2200" dirty="0">
                <a:sym typeface="Wingdings" pitchFamily="2" charset="2"/>
              </a:rPr>
              <a:t>vs. </a:t>
            </a:r>
            <a:r>
              <a:rPr lang="it-IT" sz="2200" dirty="0" smtClean="0">
                <a:sym typeface="Wingdings" pitchFamily="2" charset="2"/>
              </a:rPr>
              <a:t>svantaggi</a:t>
            </a:r>
          </a:p>
          <a:p>
            <a:pPr marL="238125" lvl="6" indent="0">
              <a:buNone/>
            </a:pPr>
            <a:r>
              <a:rPr lang="it-IT" sz="2200" dirty="0" smtClean="0">
                <a:sym typeface="Wingdings" pitchFamily="2" charset="2"/>
              </a:rPr>
              <a:t>Vantaggi: </a:t>
            </a:r>
          </a:p>
          <a:p>
            <a:pPr marL="1495425" lvl="8" indent="-342900"/>
            <a:r>
              <a:rPr lang="it-IT" sz="2000" dirty="0" smtClean="0">
                <a:sym typeface="Wingdings" pitchFamily="2" charset="2"/>
              </a:rPr>
              <a:t>quantità energia prodotto in rapporto al combustibile usato di molto superiore a altre forme di produzione</a:t>
            </a:r>
          </a:p>
          <a:p>
            <a:pPr marL="1495425" lvl="8" indent="-342900"/>
            <a:r>
              <a:rPr lang="it-IT" sz="2000" dirty="0" smtClean="0">
                <a:sym typeface="Wingdings" pitchFamily="2" charset="2"/>
              </a:rPr>
              <a:t>Minori danni sull’ambiente nell’estrazione</a:t>
            </a:r>
          </a:p>
          <a:p>
            <a:pPr marL="238125" lvl="6" indent="0">
              <a:buNone/>
            </a:pPr>
            <a:r>
              <a:rPr lang="it-IT" sz="2200" dirty="0" smtClean="0">
                <a:sym typeface="Wingdings" pitchFamily="2" charset="2"/>
              </a:rPr>
              <a:t>Svantaggi</a:t>
            </a:r>
          </a:p>
          <a:p>
            <a:pPr marL="1535113" lvl="8" indent="-382588"/>
            <a:r>
              <a:rPr lang="it-IT" sz="2000" dirty="0" smtClean="0">
                <a:sym typeface="Wingdings" pitchFamily="2" charset="2"/>
              </a:rPr>
              <a:t>Costi altissimi (impianto, produzione, smaltimento)</a:t>
            </a:r>
          </a:p>
          <a:p>
            <a:pPr marL="1535113" lvl="8" indent="-382588"/>
            <a:r>
              <a:rPr lang="it-IT" sz="2000" dirty="0" smtClean="0">
                <a:sym typeface="Wingdings" pitchFamily="2" charset="2"/>
              </a:rPr>
              <a:t>Rischio di incidente (</a:t>
            </a:r>
            <a:r>
              <a:rPr lang="it-IT" sz="2000" dirty="0">
                <a:sym typeface="Wingdings" pitchFamily="2" charset="2"/>
              </a:rPr>
              <a:t>Three Miles Island </a:t>
            </a:r>
            <a:r>
              <a:rPr lang="it-IT" sz="2000" dirty="0" smtClean="0">
                <a:sym typeface="Wingdings" pitchFamily="2" charset="2"/>
              </a:rPr>
              <a:t>1979, Chernobyl </a:t>
            </a:r>
            <a:r>
              <a:rPr lang="it-IT" sz="2000" dirty="0">
                <a:sym typeface="Wingdings" pitchFamily="2" charset="2"/>
              </a:rPr>
              <a:t>1985, Fukushima 2011, </a:t>
            </a:r>
            <a:r>
              <a:rPr lang="it-IT" sz="2000" dirty="0" smtClean="0">
                <a:sym typeface="Wingdings" pitchFamily="2" charset="2"/>
              </a:rPr>
              <a:t>…)</a:t>
            </a:r>
            <a:endParaRPr lang="it-IT" sz="2000" dirty="0"/>
          </a:p>
          <a:p>
            <a:endParaRPr lang="it-IT" dirty="0"/>
          </a:p>
          <a:p>
            <a:r>
              <a:rPr lang="it-IT" dirty="0" smtClean="0"/>
              <a:t>Italia: referendum 1986 e 2011  </a:t>
            </a:r>
            <a:r>
              <a:rPr lang="it-IT" dirty="0" smtClean="0">
                <a:sym typeface="Wingdings" panose="05000000000000000000" pitchFamily="2" charset="2"/>
              </a:rPr>
              <a:t> fine programmi nucleari (ma </a:t>
            </a:r>
            <a:r>
              <a:rPr lang="it-IT" dirty="0" err="1" smtClean="0">
                <a:sym typeface="Wingdings" panose="05000000000000000000" pitchFamily="2" charset="2"/>
              </a:rPr>
              <a:t>Krsko</a:t>
            </a:r>
            <a:r>
              <a:rPr lang="it-IT" dirty="0" smtClean="0">
                <a:sym typeface="Wingdings" panose="05000000000000000000" pitchFamily="2" charset="2"/>
              </a:rPr>
              <a:t> e Francia…)</a:t>
            </a:r>
            <a:endParaRPr lang="it-IT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96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173"/>
    </mc:Choice>
    <mc:Fallback xmlns="">
      <p:transition spd="slow" advTm="593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Su Three Miles Island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371600" y="2286000"/>
            <a:ext cx="7168551" cy="3581400"/>
          </a:xfrm>
        </p:spPr>
        <p:txBody>
          <a:bodyPr/>
          <a:lstStyle/>
          <a:p>
            <a:r>
              <a:rPr lang="it-IT" dirty="0">
                <a:hlinkClick r:id="rId2"/>
              </a:rPr>
              <a:t>https://en.wikipedia.org/wiki/No_Nukes:_</a:t>
            </a:r>
            <a:r>
              <a:rPr lang="it-IT" dirty="0" smtClean="0">
                <a:hlinkClick r:id="rId2"/>
              </a:rPr>
              <a:t>The_Muse_Concerts_for_a_Non-Nuclear_Future</a:t>
            </a:r>
            <a:endParaRPr lang="it-IT" dirty="0" smtClean="0"/>
          </a:p>
          <a:p>
            <a:r>
              <a:rPr lang="it-IT" dirty="0">
                <a:hlinkClick r:id="rId3"/>
              </a:rPr>
              <a:t>https://</a:t>
            </a:r>
            <a:r>
              <a:rPr lang="it-IT" dirty="0" smtClean="0">
                <a:hlinkClick r:id="rId3"/>
              </a:rPr>
              <a:t>open.spotify.com/playlist/6lhSe7QK2ypXPs9lKH8lku?si=E379tsjETTSRO5kehZPzNA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>
                <a:hlinkClick r:id="rId4"/>
              </a:rPr>
              <a:t>https://en.wikipedia.org/wiki/The_China_Syndrome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3643" y="685800"/>
            <a:ext cx="3068357" cy="286346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5135" y="3738132"/>
            <a:ext cx="2305372" cy="359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287074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Ritaglio</Template>
  <TotalTime>1595</TotalTime>
  <Words>229</Words>
  <Application>Microsoft Office PowerPoint</Application>
  <PresentationFormat>Widescreen</PresentationFormat>
  <Paragraphs>42</Paragraphs>
  <Slides>6</Slides>
  <Notes>0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0" baseType="lpstr">
      <vt:lpstr>Arial</vt:lpstr>
      <vt:lpstr>Franklin Gothic Book</vt:lpstr>
      <vt:lpstr>Wingdings</vt:lpstr>
      <vt:lpstr>Crop</vt:lpstr>
      <vt:lpstr>Geografia  Sergio Zilli</vt:lpstr>
      <vt:lpstr>Presentazione n. 16 (con audio)</vt:lpstr>
      <vt:lpstr>Carbone</vt:lpstr>
      <vt:lpstr>Uranio / energia nucleare</vt:lpstr>
      <vt:lpstr>Uranio / energia nucleare</vt:lpstr>
      <vt:lpstr>Su Three Miles Island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Geografia  Sergio Zilli</dc:title>
  <dc:creator>sergio zilli</dc:creator>
  <cp:lastModifiedBy>sergio zilli</cp:lastModifiedBy>
  <cp:revision>17</cp:revision>
  <dcterms:created xsi:type="dcterms:W3CDTF">2020-03-30T15:04:23Z</dcterms:created>
  <dcterms:modified xsi:type="dcterms:W3CDTF">2020-03-31T18:20:12Z</dcterms:modified>
</cp:coreProperties>
</file>