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handoutMasterIdLst>
    <p:handoutMasterId r:id="rId25"/>
  </p:handoutMasterIdLst>
  <p:sldIdLst>
    <p:sldId id="256" r:id="rId2"/>
    <p:sldId id="457" r:id="rId3"/>
    <p:sldId id="469" r:id="rId4"/>
    <p:sldId id="470" r:id="rId5"/>
    <p:sldId id="471" r:id="rId6"/>
    <p:sldId id="472" r:id="rId7"/>
    <p:sldId id="473" r:id="rId8"/>
    <p:sldId id="456" r:id="rId9"/>
    <p:sldId id="364" r:id="rId10"/>
    <p:sldId id="475" r:id="rId11"/>
    <p:sldId id="474" r:id="rId12"/>
    <p:sldId id="476" r:id="rId13"/>
    <p:sldId id="477" r:id="rId14"/>
    <p:sldId id="478" r:id="rId15"/>
    <p:sldId id="479" r:id="rId16"/>
    <p:sldId id="468" r:id="rId17"/>
    <p:sldId id="465" r:id="rId18"/>
    <p:sldId id="464" r:id="rId19"/>
    <p:sldId id="480" r:id="rId20"/>
    <p:sldId id="431" r:id="rId21"/>
    <p:sldId id="481" r:id="rId22"/>
    <p:sldId id="482" r:id="rId23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31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EC9AF-18C4-4436-9D58-DE47A5C5D82B}" type="datetimeFigureOut">
              <a:rPr lang="it-IT" smtClean="0"/>
              <a:t>02/04/2020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9792D-971E-4301-B672-5780BC7143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1471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E9684-A0A2-443A-BE57-C0C8BE6D2533}" type="datetimeFigureOut">
              <a:rPr lang="it-IT" smtClean="0"/>
              <a:t>02/04/2020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034BB-6FAD-470E-8EB4-B5913A2924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9176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16D14FB-B072-4DEE-AD71-941644824593}" type="datetime1">
              <a:rPr lang="it-IT" smtClean="0"/>
              <a:t>02/04/2020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B5E84-B7F9-4D36-834B-204F79D6B438}" type="datetime1">
              <a:rPr lang="it-IT" smtClean="0"/>
              <a:t>02/04/2020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D2F33-0CB6-430F-BCAB-8FCD8DED895A}" type="datetime1">
              <a:rPr lang="it-IT" smtClean="0"/>
              <a:t>02/04/2020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4884-7F58-4D20-BF91-BE6D29D4A4CA}" type="datetime1">
              <a:rPr lang="it-IT" smtClean="0"/>
              <a:t>02/04/2020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7B4B6-B182-4342-8EBD-A26E85651221}" type="datetime1">
              <a:rPr lang="it-IT" smtClean="0"/>
              <a:t>02/04/2020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4FE8-AA10-40B6-8F2E-C031E826AB90}" type="datetime1">
              <a:rPr lang="it-IT" smtClean="0"/>
              <a:t>02/04/2020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8D0B-EE70-4B4C-B03D-D177F6FEAF15}" type="datetime1">
              <a:rPr lang="it-IT" smtClean="0"/>
              <a:t>02/04/2020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2262-B489-4ED9-AFDF-0D0A67D62C0C}" type="datetime1">
              <a:rPr lang="it-IT" smtClean="0"/>
              <a:t>02/04/2020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5564-4EBB-4BBB-A1CF-19E7035F1364}" type="datetime1">
              <a:rPr lang="it-IT" smtClean="0"/>
              <a:t>02/04/2020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5B10B7F-4452-4448-A848-84430DBAB6D3}" type="datetime1">
              <a:rPr lang="it-IT" smtClean="0"/>
              <a:t>02/04/2020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AA3CE8A-DCDA-46FF-818F-8D7A60A806A6}" type="datetime1">
              <a:rPr lang="it-IT" smtClean="0"/>
              <a:t>02/04/2020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C22692E-A783-435B-AE68-93C13447DAD7}" type="datetime1">
              <a:rPr lang="it-IT" smtClean="0"/>
              <a:t>02/04/2020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Laboratorio di relazione terapeutica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27200" y="4149080"/>
            <a:ext cx="5712179" cy="1111542"/>
          </a:xfrm>
        </p:spPr>
        <p:txBody>
          <a:bodyPr>
            <a:normAutofit/>
          </a:bodyPr>
          <a:lstStyle/>
          <a:p>
            <a:r>
              <a:rPr lang="it-IT" sz="2800" b="1" dirty="0" smtClean="0"/>
              <a:t>Antonella </a:t>
            </a:r>
            <a:r>
              <a:rPr lang="it-IT" sz="2800" b="1" dirty="0" err="1" smtClean="0"/>
              <a:t>Monticco</a:t>
            </a:r>
            <a:endParaRPr lang="it-IT" sz="2800" b="1" dirty="0" smtClean="0"/>
          </a:p>
          <a:p>
            <a:r>
              <a:rPr lang="it-IT" sz="2800" b="1" dirty="0" smtClean="0"/>
              <a:t>5° audio</a:t>
            </a:r>
            <a:endParaRPr lang="it-IT" sz="2800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039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827584" y="3212976"/>
            <a:ext cx="7488832" cy="2893919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Tutte le persone si trovano a vivere di volta in volta due sentimenti diversi nelle relazioni interpersonali: accettazione e non accettazione</a:t>
            </a:r>
          </a:p>
          <a:p>
            <a:endParaRPr lang="it-IT" dirty="0" smtClean="0"/>
          </a:p>
          <a:p>
            <a:r>
              <a:rPr lang="it-IT" dirty="0" smtClean="0"/>
              <a:t>Ci saranno comportamenti di un figlio, di un alunno, del partner, di un insegnante, di un paziente che saranno accettabili ed altri che saranno non accettabili. </a:t>
            </a:r>
          </a:p>
          <a:p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3275856" y="836712"/>
            <a:ext cx="2448272" cy="1008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Area dell’accettazione</a:t>
            </a:r>
            <a:endParaRPr lang="it-IT" sz="2000" b="1" dirty="0">
              <a:solidFill>
                <a:schemeClr val="tx1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275856" y="1844824"/>
            <a:ext cx="2448272" cy="100811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Area della non accettazione</a:t>
            </a:r>
            <a:endParaRPr lang="it-IT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84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000" b="1" dirty="0" smtClean="0"/>
              <a:t>Quando il problema appartiene a noi…</a:t>
            </a:r>
            <a:endParaRPr lang="it-IT" sz="4000" b="1" dirty="0"/>
          </a:p>
        </p:txBody>
      </p:sp>
      <p:sp>
        <p:nvSpPr>
          <p:cNvPr id="10" name="Segnaposto testo 9"/>
          <p:cNvSpPr>
            <a:spLocks noGrp="1"/>
          </p:cNvSpPr>
          <p:nvPr>
            <p:ph type="body" idx="1"/>
          </p:nvPr>
        </p:nvSpPr>
        <p:spPr>
          <a:xfrm>
            <a:off x="899592" y="2132856"/>
            <a:ext cx="3309766" cy="665648"/>
          </a:xfrm>
        </p:spPr>
        <p:txBody>
          <a:bodyPr/>
          <a:lstStyle/>
          <a:p>
            <a:r>
              <a:rPr lang="it-IT" dirty="0" smtClean="0"/>
              <a:t>Il paziente ha un problema</a:t>
            </a:r>
            <a:endParaRPr lang="it-IT" dirty="0"/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3"/>
          </p:nvPr>
        </p:nvSpPr>
        <p:spPr>
          <a:xfrm>
            <a:off x="5076056" y="2122311"/>
            <a:ext cx="2944368" cy="658617"/>
          </a:xfrm>
        </p:spPr>
        <p:txBody>
          <a:bodyPr/>
          <a:lstStyle/>
          <a:p>
            <a:r>
              <a:rPr lang="it-IT" dirty="0" smtClean="0"/>
              <a:t>Il problema è nostro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11</a:t>
            </a:fld>
            <a:endParaRPr lang="it-IT"/>
          </a:p>
        </p:txBody>
      </p:sp>
      <p:sp>
        <p:nvSpPr>
          <p:cNvPr id="12" name="Segnaposto contenuto 11"/>
          <p:cNvSpPr>
            <a:spLocks noGrp="1"/>
          </p:cNvSpPr>
          <p:nvPr>
            <p:ph sz="quarter" idx="13"/>
          </p:nvPr>
        </p:nvSpPr>
        <p:spPr>
          <a:xfrm>
            <a:off x="971600" y="3068960"/>
            <a:ext cx="3227832" cy="2779776"/>
          </a:xfrm>
        </p:spPr>
        <p:txBody>
          <a:bodyPr>
            <a:normAutofit lnSpcReduction="10000"/>
          </a:bodyPr>
          <a:lstStyle/>
          <a:p>
            <a:r>
              <a:rPr lang="it-IT" dirty="0"/>
              <a:t>I</a:t>
            </a:r>
            <a:r>
              <a:rPr lang="it-IT" dirty="0" smtClean="0"/>
              <a:t>l terapista usa l’ascolto attivo</a:t>
            </a:r>
          </a:p>
          <a:p>
            <a:r>
              <a:rPr lang="it-IT" dirty="0" smtClean="0"/>
              <a:t>Il terapista utilizza la riformulazione</a:t>
            </a:r>
          </a:p>
          <a:p>
            <a:r>
              <a:rPr lang="it-IT" dirty="0" smtClean="0"/>
              <a:t>L’atteggiamento è di accoglienza, comprension</a:t>
            </a:r>
            <a:r>
              <a:rPr lang="it-IT" dirty="0"/>
              <a:t>e</a:t>
            </a:r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14"/>
          </p:nvPr>
        </p:nvSpPr>
        <p:spPr>
          <a:xfrm>
            <a:off x="4645150" y="2944812"/>
            <a:ext cx="3671266" cy="3076475"/>
          </a:xfrm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it-IT" dirty="0" smtClean="0"/>
              <a:t>Siamo noi a trasmettere il messaggio, a fare una chiara richiesta</a:t>
            </a:r>
          </a:p>
          <a:p>
            <a:r>
              <a:rPr lang="it-IT" dirty="0" smtClean="0"/>
              <a:t>Il nostro obiettivo è aiutare noi stessi, «ripulire» la relazione terapeutica dal non detto, da risentimenti che poi covano </a:t>
            </a:r>
            <a:r>
              <a:rPr lang="it-IT" dirty="0" err="1" smtClean="0"/>
              <a:t>ecc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4240384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Quando il problema appartiene a </a:t>
            </a:r>
            <a:r>
              <a:rPr lang="it-IT" b="1" dirty="0" smtClean="0"/>
              <a:t>noi - 2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1259632" y="2492896"/>
            <a:ext cx="6912768" cy="3230172"/>
          </a:xfrm>
        </p:spPr>
        <p:txBody>
          <a:bodyPr/>
          <a:lstStyle/>
          <a:p>
            <a:r>
              <a:rPr lang="it-IT" dirty="0" smtClean="0"/>
              <a:t>Abbiamo bisogno di modificare un comportamento dell’altra persona che ci disturba</a:t>
            </a:r>
          </a:p>
          <a:p>
            <a:endParaRPr lang="it-IT" dirty="0"/>
          </a:p>
          <a:p>
            <a:r>
              <a:rPr lang="it-IT" dirty="0" smtClean="0"/>
              <a:t>Dobbiamo trasmettere un messaggio</a:t>
            </a:r>
          </a:p>
          <a:p>
            <a:endParaRPr lang="it-IT" dirty="0"/>
          </a:p>
          <a:p>
            <a:r>
              <a:rPr lang="it-IT" dirty="0" smtClean="0"/>
              <a:t>E aver sempre cura della relazione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0666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Per un confronto efficace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59632" y="2119257"/>
            <a:ext cx="6840760" cy="3603812"/>
          </a:xfrm>
        </p:spPr>
        <p:txBody>
          <a:bodyPr>
            <a:normAutofit fontScale="92500" lnSpcReduction="10000"/>
          </a:bodyPr>
          <a:lstStyle/>
          <a:p>
            <a:r>
              <a:rPr lang="it-IT" sz="2600" i="1" dirty="0" smtClean="0"/>
              <a:t>Innanzitutto </a:t>
            </a:r>
            <a:r>
              <a:rPr lang="it-IT" sz="2600" b="1" i="1" dirty="0" smtClean="0"/>
              <a:t>riconoscere i messaggi in prima persona, dai messaggi in seconda persona</a:t>
            </a:r>
          </a:p>
          <a:p>
            <a:pPr marL="0" indent="0">
              <a:buNone/>
            </a:pPr>
            <a:endParaRPr lang="it-IT" b="1" dirty="0" smtClean="0"/>
          </a:p>
          <a:p>
            <a:r>
              <a:rPr lang="it-IT" dirty="0" smtClean="0"/>
              <a:t>Esempio: paziente cronicamente in ritardo</a:t>
            </a:r>
          </a:p>
          <a:p>
            <a:endParaRPr lang="it-IT" sz="900" dirty="0"/>
          </a:p>
          <a:p>
            <a:r>
              <a:rPr lang="it-IT" b="1" dirty="0" smtClean="0"/>
              <a:t>Seconda persona</a:t>
            </a:r>
            <a:r>
              <a:rPr lang="it-IT" dirty="0" smtClean="0"/>
              <a:t>: Lei dovrebbe organizzarsi meglio perché arriva al trattamento  sempre in ritardo</a:t>
            </a:r>
          </a:p>
          <a:p>
            <a:endParaRPr lang="it-IT" sz="900" dirty="0" smtClean="0"/>
          </a:p>
          <a:p>
            <a:r>
              <a:rPr lang="it-IT" b="1" dirty="0" smtClean="0"/>
              <a:t>Prima persona</a:t>
            </a:r>
            <a:r>
              <a:rPr lang="it-IT" dirty="0" smtClean="0"/>
              <a:t>: Quando lei arriva in ritardo, io sono in difficoltà, perché devo farle un trattamento più breve oppure far entrare in ritardo il paziente successivo.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8856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55234"/>
          </a:xfrm>
        </p:spPr>
        <p:txBody>
          <a:bodyPr/>
          <a:lstStyle/>
          <a:p>
            <a:r>
              <a:rPr lang="it-IT" dirty="0" smtClean="0"/>
              <a:t>L’effetto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59632" y="1988840"/>
            <a:ext cx="6696744" cy="3734229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Con il messaggio in prima persona, diciamo delle cose, su cui difficilmente l’altro può entrare in disaccordo, perché spieghiamo quello che sta succedendo a noi.</a:t>
            </a:r>
          </a:p>
          <a:p>
            <a:endParaRPr lang="it-IT" sz="900" dirty="0" smtClean="0"/>
          </a:p>
          <a:p>
            <a:r>
              <a:rPr lang="it-IT" dirty="0" smtClean="0"/>
              <a:t>Un messaggio di questo tipo spiega il dato di fatto e lascia la responsabilità al paziente di mantenere o modificare il suo comportamento</a:t>
            </a:r>
          </a:p>
          <a:p>
            <a:endParaRPr lang="it-IT" sz="900" dirty="0" smtClean="0"/>
          </a:p>
          <a:p>
            <a:r>
              <a:rPr lang="it-IT" dirty="0" smtClean="0"/>
              <a:t>Non stiamo facendo la predica oppure minacciando o ancora ordinando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631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rischio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63040" y="2119257"/>
            <a:ext cx="6493336" cy="3603812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E’ di inviare dei messaggi in seconda persona «camuffati»</a:t>
            </a:r>
          </a:p>
          <a:p>
            <a:endParaRPr lang="it-IT" dirty="0"/>
          </a:p>
          <a:p>
            <a:r>
              <a:rPr lang="it-IT" dirty="0" smtClean="0"/>
              <a:t>«Mi sembra che lei abbia delle difficoltà ad organizzarsi con l’orario…»</a:t>
            </a:r>
          </a:p>
          <a:p>
            <a:endParaRPr lang="it-IT" dirty="0"/>
          </a:p>
          <a:p>
            <a:r>
              <a:rPr lang="it-IT" dirty="0" smtClean="0"/>
              <a:t>L’obiettivo non è cambiare il soggetto grammaticalmente, ma effettivamente capire come incide su di me il comportamento non accettabile dell’altra persona.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6811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5023" y="692697"/>
            <a:ext cx="6965245" cy="792088"/>
          </a:xfrm>
        </p:spPr>
        <p:txBody>
          <a:bodyPr>
            <a:normAutofit/>
          </a:bodyPr>
          <a:lstStyle/>
          <a:p>
            <a:r>
              <a:rPr lang="it-IT" b="1" dirty="0" smtClean="0"/>
              <a:t>Esercitiamoci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23728" y="1628800"/>
            <a:ext cx="5319693" cy="4464496"/>
          </a:xfrm>
        </p:spPr>
        <p:txBody>
          <a:bodyPr>
            <a:noAutofit/>
          </a:bodyPr>
          <a:lstStyle/>
          <a:p>
            <a:r>
              <a:rPr lang="it-IT" sz="2000" b="1" dirty="0" smtClean="0"/>
              <a:t>Lei </a:t>
            </a:r>
            <a:r>
              <a:rPr lang="it-IT" sz="2000" b="1" dirty="0"/>
              <a:t>deve fare più esercizio</a:t>
            </a:r>
          </a:p>
          <a:p>
            <a:r>
              <a:rPr lang="it-IT" sz="2000" b="1" dirty="0"/>
              <a:t>Io </a:t>
            </a:r>
            <a:r>
              <a:rPr lang="it-IT" sz="2000" b="1" dirty="0" smtClean="0"/>
              <a:t>……………………………………………………………….</a:t>
            </a:r>
            <a:endParaRPr lang="it-IT" sz="2000" b="1" dirty="0"/>
          </a:p>
          <a:p>
            <a:endParaRPr lang="it-IT" sz="2000" b="1" dirty="0"/>
          </a:p>
          <a:p>
            <a:r>
              <a:rPr lang="it-IT" sz="2000" b="1" dirty="0"/>
              <a:t>Lei </a:t>
            </a:r>
            <a:r>
              <a:rPr lang="it-IT" sz="2000" b="1" dirty="0" smtClean="0"/>
              <a:t>doveva prendere </a:t>
            </a:r>
            <a:r>
              <a:rPr lang="it-IT" sz="2000" b="1" dirty="0"/>
              <a:t>prima l’appuntamento </a:t>
            </a:r>
          </a:p>
          <a:p>
            <a:r>
              <a:rPr lang="it-IT" sz="2000" b="1" dirty="0"/>
              <a:t>Io</a:t>
            </a:r>
            <a:r>
              <a:rPr lang="it-IT" sz="2000" b="1" dirty="0" smtClean="0"/>
              <a:t>………………………………………………………………</a:t>
            </a:r>
            <a:endParaRPr lang="it-IT" sz="2000" b="1" dirty="0"/>
          </a:p>
          <a:p>
            <a:endParaRPr lang="it-IT" sz="2000" b="1" dirty="0"/>
          </a:p>
          <a:p>
            <a:r>
              <a:rPr lang="it-IT" sz="2000" b="1" dirty="0"/>
              <a:t>Lei deve usare il deambulatore </a:t>
            </a:r>
          </a:p>
          <a:p>
            <a:r>
              <a:rPr lang="it-IT" sz="2000" b="1" dirty="0"/>
              <a:t>Io </a:t>
            </a:r>
            <a:r>
              <a:rPr lang="it-IT" sz="2000" b="1" dirty="0" smtClean="0"/>
              <a:t>………………………………………………………………</a:t>
            </a:r>
          </a:p>
          <a:p>
            <a:endParaRPr lang="it-IT" sz="2000" b="1" dirty="0" smtClean="0"/>
          </a:p>
          <a:p>
            <a:r>
              <a:rPr lang="it-IT" sz="2000" b="1" dirty="0" smtClean="0"/>
              <a:t>Lei </a:t>
            </a:r>
            <a:r>
              <a:rPr lang="it-IT" sz="2000" b="1" dirty="0"/>
              <a:t>mi fa una richiesta sbagliata </a:t>
            </a:r>
          </a:p>
          <a:p>
            <a:r>
              <a:rPr lang="it-IT" sz="2000" b="1" dirty="0"/>
              <a:t>Io</a:t>
            </a:r>
            <a:r>
              <a:rPr lang="it-IT" sz="2000" b="1" dirty="0" smtClean="0"/>
              <a:t>……………………………………………………………….</a:t>
            </a:r>
            <a:endParaRPr lang="it-IT" sz="2000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807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La </a:t>
            </a:r>
            <a:r>
              <a:rPr lang="it-IT" dirty="0" err="1" smtClean="0"/>
              <a:t>ri</a:t>
            </a:r>
            <a:r>
              <a:rPr lang="it-IT" dirty="0" smtClean="0"/>
              <a:t>-contrattazione assertiva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15616" y="2636912"/>
            <a:ext cx="6768752" cy="2173839"/>
          </a:xfrm>
        </p:spPr>
        <p:txBody>
          <a:bodyPr/>
          <a:lstStyle/>
          <a:p>
            <a:r>
              <a:rPr lang="it-IT" dirty="0" smtClean="0"/>
              <a:t>E’ possibile dire di no ad una richiesta del paziente purché non venga negato il suo diritto a fare richieste e purché il FT sappia proporre una soluzione alternativa che risponda almeno in parte alla richiesta.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95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Di fronte al paziente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87624" y="2276872"/>
            <a:ext cx="6840760" cy="3603812"/>
          </a:xfrm>
        </p:spPr>
        <p:txBody>
          <a:bodyPr>
            <a:normAutofit/>
          </a:bodyPr>
          <a:lstStyle/>
          <a:p>
            <a:r>
              <a:rPr lang="it-IT" b="1" dirty="0" smtClean="0"/>
              <a:t>Passività</a:t>
            </a:r>
          </a:p>
          <a:p>
            <a:r>
              <a:rPr lang="it-IT" b="1" dirty="0" smtClean="0"/>
              <a:t>Aggressività</a:t>
            </a:r>
          </a:p>
          <a:p>
            <a:r>
              <a:rPr lang="it-IT" b="1" dirty="0" smtClean="0"/>
              <a:t>Assertività</a:t>
            </a:r>
          </a:p>
          <a:p>
            <a:pPr lvl="1"/>
            <a:r>
              <a:rPr lang="it-IT" sz="1800" i="1" dirty="0" smtClean="0"/>
              <a:t>l’insieme </a:t>
            </a:r>
            <a:r>
              <a:rPr lang="it-IT" sz="1800" i="1" dirty="0"/>
              <a:t>delle abilità cognitive e comportamentali che consentono a un soggetto di affermare la propria personalità senza cadere in comportamenti passivi o </a:t>
            </a:r>
            <a:r>
              <a:rPr lang="it-IT" sz="1800" i="1" dirty="0" smtClean="0"/>
              <a:t>aggressivi (Garzanti)</a:t>
            </a:r>
            <a:endParaRPr lang="it-IT" sz="1800" i="1" dirty="0"/>
          </a:p>
          <a:p>
            <a:pPr marL="365760" lvl="1" indent="0">
              <a:buNone/>
            </a:pPr>
            <a:endParaRPr lang="it-IT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767344"/>
            <a:ext cx="42672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592" y="5161477"/>
            <a:ext cx="4572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68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095023" y="889590"/>
            <a:ext cx="6965245" cy="1027242"/>
          </a:xfrm>
        </p:spPr>
        <p:txBody>
          <a:bodyPr>
            <a:normAutofit/>
          </a:bodyPr>
          <a:lstStyle/>
          <a:p>
            <a:r>
              <a:rPr lang="it-IT" b="1" dirty="0"/>
              <a:t>Q</a:t>
            </a:r>
            <a:r>
              <a:rPr lang="it-IT" b="1" dirty="0" smtClean="0"/>
              <a:t>ual </a:t>
            </a:r>
            <a:r>
              <a:rPr lang="it-IT" b="1" dirty="0" smtClean="0"/>
              <a:t>è la tua intenzione?</a:t>
            </a:r>
            <a:endParaRPr lang="it-IT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550" y="2078533"/>
            <a:ext cx="3801649" cy="38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2558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E se il paziente non è come lo vogliamo?</a:t>
            </a:r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320" y="2233014"/>
            <a:ext cx="2765107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20917"/>
            <a:ext cx="3440363" cy="2576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772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0" r="17920"/>
          <a:stretch>
            <a:fillRect/>
          </a:stretch>
        </p:blipFill>
        <p:spPr bwMode="auto">
          <a:xfrm rot="60000">
            <a:off x="4827413" y="1200237"/>
            <a:ext cx="2913863" cy="453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6156176" y="4797152"/>
            <a:ext cx="591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872565" y="1196167"/>
            <a:ext cx="3373889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regola dei tre passi, come processo di rinegoziazione a partire da una parziale legittimazione e non scontro</a:t>
            </a:r>
            <a:endParaRPr lang="it-IT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792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Ricapitolando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L’ascolto attivo</a:t>
            </a:r>
          </a:p>
          <a:p>
            <a:r>
              <a:rPr lang="it-IT" dirty="0" smtClean="0"/>
              <a:t>Le barriere all’ascolto</a:t>
            </a:r>
          </a:p>
          <a:p>
            <a:r>
              <a:rPr lang="it-IT" dirty="0" smtClean="0"/>
              <a:t>La riformulazione degli eventi</a:t>
            </a:r>
          </a:p>
          <a:p>
            <a:r>
              <a:rPr lang="it-IT" dirty="0" smtClean="0"/>
              <a:t>La riformulazione dei vissuti</a:t>
            </a:r>
          </a:p>
          <a:p>
            <a:r>
              <a:rPr lang="it-IT" dirty="0" smtClean="0"/>
              <a:t>La negoziazione con la tecnica dei tre passi e della riformulazione assertiva in prima persona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2386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7584" y="620688"/>
            <a:ext cx="7488832" cy="17281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 smtClean="0">
                <a:solidFill>
                  <a:schemeClr val="tx1"/>
                </a:solidFill>
              </a:rPr>
              <a:t>Il comunicatore strategico è, prima di tutto, </a:t>
            </a:r>
            <a:r>
              <a:rPr lang="it-IT" b="1" dirty="0" smtClean="0">
                <a:solidFill>
                  <a:schemeClr val="tx1"/>
                </a:solidFill>
              </a:rPr>
              <a:t>in grado di stare nel </a:t>
            </a:r>
            <a:r>
              <a:rPr lang="it-IT" b="1" dirty="0" smtClean="0">
                <a:solidFill>
                  <a:schemeClr val="tx1"/>
                </a:solidFill>
              </a:rPr>
              <a:t>qui ed ora: è in grado di focalizzare la sua attenzione e chiedersi davvero l’utilità di un certo messaggio. </a:t>
            </a:r>
            <a:endParaRPr lang="it-IT" b="1" u="sng" dirty="0"/>
          </a:p>
          <a:p>
            <a:pPr marL="0" indent="0">
              <a:buNone/>
            </a:pPr>
            <a:endParaRPr lang="it-IT" b="1" dirty="0">
              <a:solidFill>
                <a:schemeClr val="tx1"/>
              </a:solidFill>
            </a:endParaRPr>
          </a:p>
        </p:txBody>
      </p:sp>
      <p:pic>
        <p:nvPicPr>
          <p:cNvPr id="1029" name="Picture 5" descr="C:\Users\Fisiot 52\AppData\Local\Microsoft\Windows\Temporary Internet Files\Content.IE5\QV1W0X16\Ascoltar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36912"/>
            <a:ext cx="64770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75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contenuto 10"/>
          <p:cNvSpPr>
            <a:spLocks noGrp="1"/>
          </p:cNvSpPr>
          <p:nvPr>
            <p:ph sz="quarter" idx="14"/>
          </p:nvPr>
        </p:nvSpPr>
        <p:spPr>
          <a:xfrm>
            <a:off x="1403648" y="1700808"/>
            <a:ext cx="6480720" cy="3456384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Spesso il mondo del paziente e quello dell’operatore sanitario divergono: il paziente, ad esempio, può portare dei contenuti, delle proposte con cui non concordiamo</a:t>
            </a:r>
          </a:p>
          <a:p>
            <a:endParaRPr lang="it-IT" dirty="0" smtClean="0"/>
          </a:p>
          <a:p>
            <a:r>
              <a:rPr lang="it-IT" dirty="0" smtClean="0"/>
              <a:t>Spontaneamente entriamo nel mondo del paziente per tentare di «correggerlo»</a:t>
            </a:r>
          </a:p>
          <a:p>
            <a:endParaRPr lang="it-IT" dirty="0"/>
          </a:p>
          <a:p>
            <a:r>
              <a:rPr lang="it-IT" dirty="0" smtClean="0"/>
              <a:t>Effetto: aumento della distanza, irrigidimento delle posizioni, mettersi sulla difensiva…</a:t>
            </a:r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4116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8"/>
          </a:xfrm>
        </p:spPr>
        <p:txBody>
          <a:bodyPr/>
          <a:lstStyle/>
          <a:p>
            <a:r>
              <a:rPr lang="it-IT" b="1" dirty="0" smtClean="0"/>
              <a:t>Tecnica dei tre passi</a:t>
            </a:r>
            <a:endParaRPr lang="it-IT" b="1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4</a:t>
            </a:fld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3"/>
          </p:nvPr>
        </p:nvSpPr>
        <p:spPr>
          <a:xfrm>
            <a:off x="1187624" y="1628800"/>
            <a:ext cx="6840760" cy="2016224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Propone </a:t>
            </a:r>
            <a:r>
              <a:rPr lang="it-IT" b="1" dirty="0"/>
              <a:t>un intervento iniziale di accoglienza e legittimazione </a:t>
            </a:r>
            <a:r>
              <a:rPr lang="it-IT" dirty="0"/>
              <a:t>di quanto il paziente porta; si tratta di un intervento molto breve, in cui il </a:t>
            </a:r>
            <a:r>
              <a:rPr lang="it-IT" dirty="0" smtClean="0"/>
              <a:t>sanitario </a:t>
            </a:r>
            <a:r>
              <a:rPr lang="it-IT" dirty="0"/>
              <a:t>comunica </a:t>
            </a:r>
            <a:r>
              <a:rPr lang="it-IT" dirty="0" smtClean="0"/>
              <a:t>accoglienza, rispetto, avvicinamento </a:t>
            </a:r>
          </a:p>
          <a:p>
            <a:pPr lvl="1"/>
            <a:r>
              <a:rPr lang="it-IT" dirty="0" smtClean="0"/>
              <a:t>“</a:t>
            </a:r>
            <a:r>
              <a:rPr lang="it-IT" dirty="0"/>
              <a:t>Posso capire che</a:t>
            </a:r>
            <a:r>
              <a:rPr lang="it-IT" dirty="0" smtClean="0"/>
              <a:t>…”</a:t>
            </a:r>
          </a:p>
          <a:p>
            <a:pPr lvl="1"/>
            <a:r>
              <a:rPr lang="it-IT" dirty="0" smtClean="0"/>
              <a:t>«Immagino che si sia informato e…»</a:t>
            </a:r>
            <a:endParaRPr lang="it-I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17032"/>
            <a:ext cx="4536504" cy="2543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705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55234"/>
          </a:xfrm>
        </p:spPr>
        <p:txBody>
          <a:bodyPr/>
          <a:lstStyle/>
          <a:p>
            <a:r>
              <a:rPr lang="it-IT" dirty="0" smtClean="0"/>
              <a:t>Secondo passo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1115616" y="1988840"/>
            <a:ext cx="6912768" cy="3888432"/>
          </a:xfrm>
        </p:spPr>
        <p:txBody>
          <a:bodyPr>
            <a:normAutofit fontScale="92500" lnSpcReduction="10000"/>
          </a:bodyPr>
          <a:lstStyle/>
          <a:p>
            <a:r>
              <a:rPr lang="it-IT" b="1" dirty="0" smtClean="0"/>
              <a:t>Col secondo passo l’operatore assume il suo ruolo di esperto, di professionista</a:t>
            </a:r>
          </a:p>
          <a:p>
            <a:endParaRPr lang="it-IT" dirty="0" smtClean="0"/>
          </a:p>
          <a:p>
            <a:r>
              <a:rPr lang="it-IT" dirty="0" smtClean="0"/>
              <a:t>E’ il momento in cui offrire brevi informazioni, dare quei consigli terapeutici che riteniamo indispensabili, anche di correggere il tiro</a:t>
            </a:r>
          </a:p>
          <a:p>
            <a:endParaRPr lang="it-IT" dirty="0" smtClean="0"/>
          </a:p>
          <a:p>
            <a:r>
              <a:rPr lang="it-IT" dirty="0" smtClean="0"/>
              <a:t>Con un atteggiamento di sincero interesse ed umiltà, non di potere e arroganza</a:t>
            </a:r>
          </a:p>
          <a:p>
            <a:endParaRPr lang="it-IT" dirty="0" smtClean="0"/>
          </a:p>
          <a:p>
            <a:r>
              <a:rPr lang="it-IT" dirty="0" smtClean="0"/>
              <a:t>Sobrietà e autorevolezza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8227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55234"/>
          </a:xfrm>
        </p:spPr>
        <p:txBody>
          <a:bodyPr/>
          <a:lstStyle/>
          <a:p>
            <a:r>
              <a:rPr lang="it-IT" dirty="0" smtClean="0"/>
              <a:t>Terzo passo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15616" y="1988840"/>
            <a:ext cx="6984776" cy="3888431"/>
          </a:xfrm>
        </p:spPr>
        <p:txBody>
          <a:bodyPr>
            <a:normAutofit/>
          </a:bodyPr>
          <a:lstStyle/>
          <a:p>
            <a:r>
              <a:rPr lang="it-IT" b="1" dirty="0" smtClean="0"/>
              <a:t>La parola torna al paziente </a:t>
            </a:r>
            <a:r>
              <a:rPr lang="it-IT" dirty="0" smtClean="0"/>
              <a:t>ed è fondamentale per la circolarità della relazione</a:t>
            </a:r>
          </a:p>
          <a:p>
            <a:endParaRPr lang="it-IT" dirty="0" smtClean="0"/>
          </a:p>
          <a:p>
            <a:r>
              <a:rPr lang="it-IT" dirty="0" smtClean="0"/>
              <a:t>«adesso, mi dica, cosa ne pensa se…»</a:t>
            </a:r>
          </a:p>
          <a:p>
            <a:endParaRPr lang="it-IT" dirty="0" smtClean="0"/>
          </a:p>
          <a:p>
            <a:r>
              <a:rPr lang="it-IT" dirty="0" smtClean="0"/>
              <a:t>Si riapre lo spazio della negoziazione, che può essere uno spazio che supera il tempo della seduta, perché permette al paziente di elaborare, proporre, pensarci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2494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99592" y="836712"/>
            <a:ext cx="7344816" cy="5328592"/>
          </a:xfrm>
        </p:spPr>
        <p:txBody>
          <a:bodyPr>
            <a:normAutofit fontScale="92500" lnSpcReduction="10000"/>
          </a:bodyPr>
          <a:lstStyle/>
          <a:p>
            <a:r>
              <a:rPr lang="it-IT" b="1" dirty="0" smtClean="0"/>
              <a:t>Paziente: </a:t>
            </a:r>
            <a:r>
              <a:rPr lang="it-IT" dirty="0" smtClean="0"/>
              <a:t>Non capisco perché dovrei fare esercizi se la schiena è infiammata. Penso che potrei fare anche peggio e che dovrei stare a riposo…</a:t>
            </a:r>
          </a:p>
          <a:p>
            <a:endParaRPr lang="it-IT" sz="900" dirty="0" smtClean="0"/>
          </a:p>
          <a:p>
            <a:r>
              <a:rPr lang="it-IT" b="1" dirty="0" smtClean="0"/>
              <a:t>Terapista: </a:t>
            </a:r>
          </a:p>
          <a:p>
            <a:r>
              <a:rPr lang="it-IT" b="1" dirty="0"/>
              <a:t>1</a:t>
            </a:r>
            <a:r>
              <a:rPr lang="it-IT" b="1" dirty="0" smtClean="0"/>
              <a:t>°</a:t>
            </a:r>
            <a:r>
              <a:rPr lang="it-IT" dirty="0" smtClean="0"/>
              <a:t>:Capisco che la presenza del dolore le possa far temere di muoversi, come se muovendosi potesse peggiorare le cose</a:t>
            </a:r>
          </a:p>
          <a:p>
            <a:endParaRPr lang="it-IT" sz="900" dirty="0" smtClean="0"/>
          </a:p>
          <a:p>
            <a:r>
              <a:rPr lang="it-IT" b="1" dirty="0" smtClean="0"/>
              <a:t>2°</a:t>
            </a:r>
            <a:r>
              <a:rPr lang="it-IT" dirty="0" smtClean="0"/>
              <a:t>Tuttavia, il dolore nel suo caso non dipende dall’infiammazione. Il suo dolore dura da parecchi mesi e lei ha già potuto constatare che in realtà, quando fa gli esercizi qui durante il trattamento, si sente subito meglio, solo che il beneficio non dura a lungo. E per questo è necessario allenare la sua schiena.</a:t>
            </a:r>
          </a:p>
          <a:p>
            <a:endParaRPr lang="it-IT" sz="900" dirty="0" smtClean="0"/>
          </a:p>
          <a:p>
            <a:r>
              <a:rPr lang="it-IT" b="1" dirty="0" smtClean="0"/>
              <a:t>3°</a:t>
            </a:r>
            <a:r>
              <a:rPr lang="it-IT" dirty="0" smtClean="0"/>
              <a:t>Scegliendo di riprendere un po’ di movimento, quale esercizio le sembra più sicuro?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3281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2038" y="692696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Una soluzione strategica:</a:t>
            </a:r>
            <a:br>
              <a:rPr lang="it-IT" dirty="0" smtClean="0"/>
            </a:br>
            <a:r>
              <a:rPr lang="it-IT" dirty="0" smtClean="0"/>
              <a:t>la regola dei tre passi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99592" y="2617224"/>
            <a:ext cx="6840760" cy="3548080"/>
          </a:xfrm>
        </p:spPr>
        <p:txBody>
          <a:bodyPr>
            <a:normAutofit lnSpcReduction="10000"/>
          </a:bodyPr>
          <a:lstStyle/>
          <a:p>
            <a:r>
              <a:rPr lang="it-IT" b="1" dirty="0" smtClean="0"/>
              <a:t>Legittimare</a:t>
            </a:r>
          </a:p>
          <a:p>
            <a:pPr marL="365760" lvl="1" indent="0">
              <a:buNone/>
            </a:pPr>
            <a:r>
              <a:rPr lang="it-IT" dirty="0" smtClean="0"/>
              <a:t>parziale accoglienza</a:t>
            </a:r>
          </a:p>
          <a:p>
            <a:pPr marL="365760" lvl="1" indent="0">
              <a:buNone/>
            </a:pPr>
            <a:r>
              <a:rPr lang="it-IT" dirty="0" smtClean="0"/>
              <a:t>dare un senso a quello che il paziente dice</a:t>
            </a:r>
          </a:p>
          <a:p>
            <a:pPr marL="365760" lvl="1" indent="0">
              <a:buNone/>
            </a:pPr>
            <a:endParaRPr lang="it-IT" sz="2000" dirty="0" smtClean="0"/>
          </a:p>
          <a:p>
            <a:r>
              <a:rPr lang="it-IT" b="1" dirty="0" smtClean="0"/>
              <a:t>Ridefinire</a:t>
            </a:r>
            <a:endParaRPr lang="it-IT" b="1" dirty="0"/>
          </a:p>
          <a:p>
            <a:pPr marL="365760" lvl="1" indent="0">
              <a:buNone/>
            </a:pPr>
            <a:r>
              <a:rPr lang="it-IT" dirty="0" smtClean="0"/>
              <a:t>rende esplicita la posizione del professionista</a:t>
            </a:r>
          </a:p>
          <a:p>
            <a:endParaRPr lang="it-IT" dirty="0" smtClean="0"/>
          </a:p>
          <a:p>
            <a:r>
              <a:rPr lang="it-IT" b="1" dirty="0" smtClean="0"/>
              <a:t>Aprire</a:t>
            </a:r>
          </a:p>
          <a:p>
            <a:pPr marL="365760" lvl="1" indent="0">
              <a:buNone/>
            </a:pPr>
            <a:r>
              <a:rPr lang="it-IT" dirty="0" smtClean="0"/>
              <a:t>Esplorazione, negoziazione, scambio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7171" name="Picture 3" descr="C:\Users\Fisiot 52\AppData\Local\Microsoft\Windows\Temporary Internet Files\Content.IE5\QV1W0X16\22846171064_7be6e48ce5_o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16832"/>
            <a:ext cx="2416355" cy="140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531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095023" y="620688"/>
            <a:ext cx="6965245" cy="811218"/>
          </a:xfrm>
        </p:spPr>
        <p:txBody>
          <a:bodyPr/>
          <a:lstStyle/>
          <a:p>
            <a:r>
              <a:rPr lang="it-IT" dirty="0" smtClean="0"/>
              <a:t>esercitiamoci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13"/>
          </p:nvPr>
        </p:nvSpPr>
        <p:spPr>
          <a:xfrm>
            <a:off x="971600" y="1700809"/>
            <a:ext cx="7272808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i="1" dirty="0" smtClean="0"/>
              <a:t>Prova a scrivere due esempi con la tecnica dei 3 passi</a:t>
            </a:r>
          </a:p>
          <a:p>
            <a:pPr marL="0" indent="0">
              <a:buNone/>
            </a:pPr>
            <a:endParaRPr lang="it-IT" b="1" i="1" dirty="0" smtClean="0"/>
          </a:p>
          <a:p>
            <a:r>
              <a:rPr lang="it-IT" i="1" dirty="0" smtClean="0"/>
              <a:t>Dopo il trattamento sono stata parecchio male, forse non è il tipo di trattamento giusto, forse sarebbe meglio un massaggio …</a:t>
            </a:r>
          </a:p>
          <a:p>
            <a:endParaRPr lang="it-IT" i="1" dirty="0"/>
          </a:p>
          <a:p>
            <a:r>
              <a:rPr lang="it-IT" dirty="0" smtClean="0"/>
              <a:t>…</a:t>
            </a:r>
          </a:p>
          <a:p>
            <a:pPr marL="0" indent="0">
              <a:buNone/>
            </a:pPr>
            <a:endParaRPr lang="it-IT" i="1" dirty="0" smtClean="0"/>
          </a:p>
          <a:p>
            <a:pPr marL="0" indent="0">
              <a:buNone/>
            </a:pPr>
            <a:endParaRPr lang="it-IT" i="1" dirty="0" smtClean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743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ntina da disegno">
  <a:themeElements>
    <a:clrScheme name="Puntina da disegno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ntina da disegno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ntina da diseg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1596</TotalTime>
  <Words>974</Words>
  <Application>Microsoft Office PowerPoint</Application>
  <PresentationFormat>Presentazione su schermo (4:3)</PresentationFormat>
  <Paragraphs>139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Puntina da disegno</vt:lpstr>
      <vt:lpstr>Laboratorio di relazione terapeutica</vt:lpstr>
      <vt:lpstr>E se il paziente non è come lo vogliamo?</vt:lpstr>
      <vt:lpstr>Presentazione standard di PowerPoint</vt:lpstr>
      <vt:lpstr>Tecnica dei tre passi</vt:lpstr>
      <vt:lpstr>Secondo passo</vt:lpstr>
      <vt:lpstr>Terzo passo</vt:lpstr>
      <vt:lpstr>Presentazione standard di PowerPoint</vt:lpstr>
      <vt:lpstr>Una soluzione strategica: la regola dei tre passi </vt:lpstr>
      <vt:lpstr>esercitiamoci</vt:lpstr>
      <vt:lpstr>Presentazione standard di PowerPoint</vt:lpstr>
      <vt:lpstr>Quando il problema appartiene a noi…</vt:lpstr>
      <vt:lpstr>Quando il problema appartiene a noi - 2</vt:lpstr>
      <vt:lpstr>Per un confronto efficace</vt:lpstr>
      <vt:lpstr>L’effetto</vt:lpstr>
      <vt:lpstr>Il rischio</vt:lpstr>
      <vt:lpstr>Esercitiamoci</vt:lpstr>
      <vt:lpstr>La ri-contrattazione assertiva </vt:lpstr>
      <vt:lpstr>Di fronte al paziente </vt:lpstr>
      <vt:lpstr>Qual è la tua intenzione?</vt:lpstr>
      <vt:lpstr>Presentazione standard di PowerPoint</vt:lpstr>
      <vt:lpstr>Ricapitolando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Laboratorio di relazione terapeutica</dc:title>
  <dc:creator>Fisiot 52</dc:creator>
  <cp:lastModifiedBy>Fisiot24</cp:lastModifiedBy>
  <cp:revision>118</cp:revision>
  <cp:lastPrinted>2018-05-07T06:49:44Z</cp:lastPrinted>
  <dcterms:created xsi:type="dcterms:W3CDTF">2017-01-09T12:45:30Z</dcterms:created>
  <dcterms:modified xsi:type="dcterms:W3CDTF">2020-04-02T13:54:46Z</dcterms:modified>
</cp:coreProperties>
</file>