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00"/>
  </p:notesMasterIdLst>
  <p:sldIdLst>
    <p:sldId id="363" r:id="rId3"/>
    <p:sldId id="346" r:id="rId4"/>
    <p:sldId id="360" r:id="rId5"/>
    <p:sldId id="275" r:id="rId6"/>
    <p:sldId id="276" r:id="rId7"/>
    <p:sldId id="277" r:id="rId8"/>
    <p:sldId id="345" r:id="rId9"/>
    <p:sldId id="279" r:id="rId10"/>
    <p:sldId id="280" r:id="rId11"/>
    <p:sldId id="297" r:id="rId12"/>
    <p:sldId id="364" r:id="rId13"/>
    <p:sldId id="281" r:id="rId14"/>
    <p:sldId id="282" r:id="rId15"/>
    <p:sldId id="283" r:id="rId16"/>
    <p:sldId id="284" r:id="rId17"/>
    <p:sldId id="285" r:id="rId18"/>
    <p:sldId id="286" r:id="rId19"/>
    <p:sldId id="287" r:id="rId20"/>
    <p:sldId id="288" r:id="rId21"/>
    <p:sldId id="289" r:id="rId22"/>
    <p:sldId id="290" r:id="rId23"/>
    <p:sldId id="365" r:id="rId24"/>
    <p:sldId id="291" r:id="rId25"/>
    <p:sldId id="293" r:id="rId26"/>
    <p:sldId id="294" r:id="rId27"/>
    <p:sldId id="366" r:id="rId28"/>
    <p:sldId id="295" r:id="rId29"/>
    <p:sldId id="296" r:id="rId30"/>
    <p:sldId id="298" r:id="rId31"/>
    <p:sldId id="299" r:id="rId32"/>
    <p:sldId id="300" r:id="rId33"/>
    <p:sldId id="301" r:id="rId34"/>
    <p:sldId id="320" r:id="rId35"/>
    <p:sldId id="321" r:id="rId36"/>
    <p:sldId id="322" r:id="rId37"/>
    <p:sldId id="324" r:id="rId38"/>
    <p:sldId id="325" r:id="rId39"/>
    <p:sldId id="326" r:id="rId40"/>
    <p:sldId id="327" r:id="rId41"/>
    <p:sldId id="328" r:id="rId42"/>
    <p:sldId id="329" r:id="rId43"/>
    <p:sldId id="330" r:id="rId44"/>
    <p:sldId id="331" r:id="rId45"/>
    <p:sldId id="303" r:id="rId46"/>
    <p:sldId id="304" r:id="rId47"/>
    <p:sldId id="306" r:id="rId48"/>
    <p:sldId id="308" r:id="rId49"/>
    <p:sldId id="309" r:id="rId50"/>
    <p:sldId id="310" r:id="rId51"/>
    <p:sldId id="311" r:id="rId52"/>
    <p:sldId id="312" r:id="rId53"/>
    <p:sldId id="313" r:id="rId54"/>
    <p:sldId id="314" r:id="rId55"/>
    <p:sldId id="319" r:id="rId56"/>
    <p:sldId id="315" r:id="rId57"/>
    <p:sldId id="316" r:id="rId58"/>
    <p:sldId id="370" r:id="rId59"/>
    <p:sldId id="371" r:id="rId60"/>
    <p:sldId id="372" r:id="rId61"/>
    <p:sldId id="373" r:id="rId62"/>
    <p:sldId id="374" r:id="rId63"/>
    <p:sldId id="375" r:id="rId64"/>
    <p:sldId id="377" r:id="rId65"/>
    <p:sldId id="386" r:id="rId66"/>
    <p:sldId id="378" r:id="rId67"/>
    <p:sldId id="379" r:id="rId68"/>
    <p:sldId id="380" r:id="rId69"/>
    <p:sldId id="381" r:id="rId70"/>
    <p:sldId id="382" r:id="rId71"/>
    <p:sldId id="383" r:id="rId72"/>
    <p:sldId id="384" r:id="rId73"/>
    <p:sldId id="385" r:id="rId74"/>
    <p:sldId id="349" r:id="rId75"/>
    <p:sldId id="336" r:id="rId76"/>
    <p:sldId id="334" r:id="rId77"/>
    <p:sldId id="350" r:id="rId78"/>
    <p:sldId id="358" r:id="rId79"/>
    <p:sldId id="351" r:id="rId80"/>
    <p:sldId id="352" r:id="rId81"/>
    <p:sldId id="353" r:id="rId82"/>
    <p:sldId id="359" r:id="rId83"/>
    <p:sldId id="354" r:id="rId84"/>
    <p:sldId id="355" r:id="rId85"/>
    <p:sldId id="356" r:id="rId86"/>
    <p:sldId id="357" r:id="rId87"/>
    <p:sldId id="335" r:id="rId88"/>
    <p:sldId id="337" r:id="rId89"/>
    <p:sldId id="338" r:id="rId90"/>
    <p:sldId id="339" r:id="rId91"/>
    <p:sldId id="340" r:id="rId92"/>
    <p:sldId id="341" r:id="rId93"/>
    <p:sldId id="344" r:id="rId94"/>
    <p:sldId id="342" r:id="rId95"/>
    <p:sldId id="367" r:id="rId96"/>
    <p:sldId id="368" r:id="rId97"/>
    <p:sldId id="369" r:id="rId98"/>
    <p:sldId id="343" r:id="rId99"/>
  </p:sldIdLst>
  <p:sldSz cx="9144000" cy="6858000" type="screen4x3"/>
  <p:notesSz cx="6858000" cy="9144000"/>
  <p:defaultTextStyle>
    <a:defPPr>
      <a:defRPr lang="it-IT"/>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D020C3"/>
    <a:srgbClr val="3366CC"/>
    <a:srgbClr val="33CCFF"/>
    <a:srgbClr val="0099FF"/>
    <a:srgbClr val="C0C0C0"/>
    <a:srgbClr val="FF0000"/>
    <a:srgbClr val="FEA9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3" autoAdjust="0"/>
    <p:restoredTop sz="94615" autoAdjust="0"/>
  </p:normalViewPr>
  <p:slideViewPr>
    <p:cSldViewPr>
      <p:cViewPr>
        <p:scale>
          <a:sx n="75" d="100"/>
          <a:sy n="75" d="100"/>
        </p:scale>
        <p:origin x="1044" y="-12"/>
      </p:cViewPr>
      <p:guideLst>
        <p:guide orient="horz" pos="2160"/>
        <p:guide pos="2880"/>
      </p:guideLst>
    </p:cSldViewPr>
  </p:slideViewPr>
  <p:outlineViewPr>
    <p:cViewPr>
      <p:scale>
        <a:sx n="33" d="100"/>
        <a:sy n="33" d="100"/>
      </p:scale>
      <p:origin x="0" y="36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image" Target="../media/image1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6.wmf"/><Relationship Id="rId4" Type="http://schemas.openxmlformats.org/officeDocument/2006/relationships/image" Target="../media/image1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image" Target="../media/image1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2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it-IT"/>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it-IT"/>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5214363-279E-4C18-83D6-FEE7798A07BE}" type="slidenum">
              <a:rPr lang="it-IT" altLang="it-IT"/>
              <a:pPr>
                <a:defRPr/>
              </a:pPr>
              <a:t>‹#›</a:t>
            </a:fld>
            <a:endParaRPr lang="it-IT" altLang="it-IT"/>
          </a:p>
        </p:txBody>
      </p:sp>
    </p:spTree>
    <p:extLst>
      <p:ext uri="{BB962C8B-B14F-4D97-AF65-F5344CB8AC3E}">
        <p14:creationId xmlns:p14="http://schemas.microsoft.com/office/powerpoint/2010/main" val="864053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02F0F3AE-4A30-4A19-BDE9-4A401C136CFB}" type="slidenum">
              <a:rPr lang="it-IT" altLang="it-IT" sz="1200">
                <a:solidFill>
                  <a:srgbClr val="000000"/>
                </a:solidFill>
              </a:rPr>
              <a:pPr eaLnBrk="1" hangingPunct="1"/>
              <a:t>2</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730650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F047135F-8D60-4260-B55C-7ECB180A02B5}" type="slidenum">
              <a:rPr lang="it-IT" altLang="it-IT" sz="1200">
                <a:solidFill>
                  <a:srgbClr val="000000"/>
                </a:solidFill>
              </a:rPr>
              <a:pPr eaLnBrk="1" hangingPunct="1"/>
              <a:t>12</a:t>
            </a:fld>
            <a:endParaRPr lang="it-IT" altLang="it-IT" sz="1200">
              <a:solidFill>
                <a:srgbClr val="000000"/>
              </a:solidFill>
            </a:endParaRPr>
          </a:p>
        </p:txBody>
      </p:sp>
      <p:sp>
        <p:nvSpPr>
          <p:cNvPr id="83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393904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07D97011-9C2E-49A6-9D61-96E0D9F35C99}" type="slidenum">
              <a:rPr lang="it-IT" altLang="it-IT" sz="1200">
                <a:solidFill>
                  <a:srgbClr val="000000"/>
                </a:solidFill>
              </a:rPr>
              <a:pPr eaLnBrk="1" hangingPunct="1"/>
              <a:t>13</a:t>
            </a:fld>
            <a:endParaRPr lang="it-IT" altLang="it-IT" sz="1200">
              <a:solidFill>
                <a:srgbClr val="000000"/>
              </a:solidFill>
            </a:endParaRPr>
          </a:p>
        </p:txBody>
      </p:sp>
      <p:sp>
        <p:nvSpPr>
          <p:cNvPr id="849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50139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26EC4D16-8407-49B1-8DC4-C485648B8EEA}" type="slidenum">
              <a:rPr lang="it-IT" altLang="it-IT" sz="1200">
                <a:solidFill>
                  <a:srgbClr val="000000"/>
                </a:solidFill>
              </a:rPr>
              <a:pPr eaLnBrk="1" hangingPunct="1"/>
              <a:t>14</a:t>
            </a:fld>
            <a:endParaRPr lang="it-IT" altLang="it-IT" sz="1200">
              <a:solidFill>
                <a:srgbClr val="000000"/>
              </a:solidFill>
            </a:endParaRPr>
          </a:p>
        </p:txBody>
      </p:sp>
      <p:sp>
        <p:nvSpPr>
          <p:cNvPr id="8601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smtClean="0">
              <a:latin typeface="Times New Roman" panose="02020603050405020304" pitchFamily="18" charset="0"/>
            </a:endParaRPr>
          </a:p>
        </p:txBody>
      </p:sp>
    </p:spTree>
    <p:extLst>
      <p:ext uri="{BB962C8B-B14F-4D97-AF65-F5344CB8AC3E}">
        <p14:creationId xmlns:p14="http://schemas.microsoft.com/office/powerpoint/2010/main" val="371599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FEAD2BFF-3CCC-46CF-AD4E-E0646CDC9195}" type="slidenum">
              <a:rPr lang="it-IT" altLang="it-IT" sz="1200">
                <a:solidFill>
                  <a:srgbClr val="000000"/>
                </a:solidFill>
              </a:rPr>
              <a:pPr eaLnBrk="1" hangingPunct="1"/>
              <a:t>15</a:t>
            </a:fld>
            <a:endParaRPr lang="it-IT" altLang="it-IT" sz="1200">
              <a:solidFill>
                <a:srgbClr val="000000"/>
              </a:solidFill>
            </a:endParaRPr>
          </a:p>
        </p:txBody>
      </p:sp>
      <p:sp>
        <p:nvSpPr>
          <p:cNvPr id="870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787656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233F7604-55F1-4BFF-9895-633AD5C2E5C8}" type="slidenum">
              <a:rPr lang="it-IT" altLang="it-IT" sz="1200">
                <a:solidFill>
                  <a:srgbClr val="000000"/>
                </a:solidFill>
              </a:rPr>
              <a:pPr eaLnBrk="1" hangingPunct="1"/>
              <a:t>16</a:t>
            </a:fld>
            <a:endParaRPr lang="it-IT" altLang="it-IT" sz="1200">
              <a:solidFill>
                <a:srgbClr val="000000"/>
              </a:solidFill>
            </a:endParaRPr>
          </a:p>
        </p:txBody>
      </p:sp>
      <p:sp>
        <p:nvSpPr>
          <p:cNvPr id="880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82634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33EF7BBA-2780-4B1A-89F4-FCA69B85D036}" type="slidenum">
              <a:rPr lang="it-IT" altLang="it-IT" sz="1200">
                <a:solidFill>
                  <a:srgbClr val="000000"/>
                </a:solidFill>
              </a:rPr>
              <a:pPr eaLnBrk="1" hangingPunct="1"/>
              <a:t>17</a:t>
            </a:fld>
            <a:endParaRPr lang="it-IT" altLang="it-IT" sz="1200">
              <a:solidFill>
                <a:srgbClr val="000000"/>
              </a:solidFill>
            </a:endParaRPr>
          </a:p>
        </p:txBody>
      </p:sp>
      <p:sp>
        <p:nvSpPr>
          <p:cNvPr id="890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973151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4911A6CE-7BF0-44B1-9F89-E68E53C9F2B7}" type="slidenum">
              <a:rPr lang="it-IT" altLang="it-IT" sz="1200">
                <a:solidFill>
                  <a:srgbClr val="000000"/>
                </a:solidFill>
              </a:rPr>
              <a:pPr eaLnBrk="1" hangingPunct="1"/>
              <a:t>18</a:t>
            </a:fld>
            <a:endParaRPr lang="it-IT" altLang="it-IT" sz="1200">
              <a:solidFill>
                <a:srgbClr val="000000"/>
              </a:solidFill>
            </a:endParaRPr>
          </a:p>
        </p:txBody>
      </p:sp>
      <p:sp>
        <p:nvSpPr>
          <p:cNvPr id="90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63358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3101C5CA-44A0-4780-BC88-B1ABBB0CAAA8}" type="slidenum">
              <a:rPr lang="it-IT" altLang="it-IT" sz="1200">
                <a:solidFill>
                  <a:srgbClr val="000000"/>
                </a:solidFill>
              </a:rPr>
              <a:pPr eaLnBrk="1" hangingPunct="1"/>
              <a:t>19</a:t>
            </a:fld>
            <a:endParaRPr lang="it-IT" altLang="it-IT" sz="1200">
              <a:solidFill>
                <a:srgbClr val="000000"/>
              </a:solidFill>
            </a:endParaRPr>
          </a:p>
        </p:txBody>
      </p:sp>
      <p:sp>
        <p:nvSpPr>
          <p:cNvPr id="9113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634684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49C55D37-8206-4B8C-8A66-F5C476FF12C0}" type="slidenum">
              <a:rPr lang="it-IT" altLang="it-IT" sz="1200">
                <a:solidFill>
                  <a:srgbClr val="000000"/>
                </a:solidFill>
              </a:rPr>
              <a:pPr eaLnBrk="1" hangingPunct="1"/>
              <a:t>20</a:t>
            </a:fld>
            <a:endParaRPr lang="it-IT" altLang="it-IT" sz="1200">
              <a:solidFill>
                <a:srgbClr val="000000"/>
              </a:solidFill>
            </a:endParaRPr>
          </a:p>
        </p:txBody>
      </p:sp>
      <p:sp>
        <p:nvSpPr>
          <p:cNvPr id="92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37275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1232FD2F-184D-42F4-A0A2-767B39CF8CA3}" type="slidenum">
              <a:rPr lang="it-IT" altLang="it-IT" sz="1200">
                <a:solidFill>
                  <a:srgbClr val="000000"/>
                </a:solidFill>
              </a:rPr>
              <a:pPr eaLnBrk="1" hangingPunct="1"/>
              <a:t>21</a:t>
            </a:fld>
            <a:endParaRPr lang="it-IT" altLang="it-IT" sz="1200">
              <a:solidFill>
                <a:srgbClr val="000000"/>
              </a:solidFill>
            </a:endParaRPr>
          </a:p>
        </p:txBody>
      </p:sp>
      <p:sp>
        <p:nvSpPr>
          <p:cNvPr id="931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96944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02F0F3AE-4A30-4A19-BDE9-4A401C136CFB}" type="slidenum">
              <a:rPr lang="it-IT" altLang="it-IT" sz="1200">
                <a:solidFill>
                  <a:srgbClr val="000000"/>
                </a:solidFill>
              </a:rPr>
              <a:pPr eaLnBrk="1" hangingPunct="1"/>
              <a:t>3</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562700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56F34748-0357-4573-8E9C-6F214060FCCE}" type="slidenum">
              <a:rPr lang="it-IT" altLang="it-IT" sz="1200">
                <a:solidFill>
                  <a:srgbClr val="000000"/>
                </a:solidFill>
              </a:rPr>
              <a:pPr eaLnBrk="1" hangingPunct="1"/>
              <a:t>23</a:t>
            </a:fld>
            <a:endParaRPr lang="it-IT" altLang="it-IT" sz="1200">
              <a:solidFill>
                <a:srgbClr val="000000"/>
              </a:solidFill>
            </a:endParaRPr>
          </a:p>
        </p:txBody>
      </p:sp>
      <p:sp>
        <p:nvSpPr>
          <p:cNvPr id="9421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686297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6724929B-1D07-4C65-80EA-BAD1978A7569}" type="slidenum">
              <a:rPr lang="it-IT" altLang="it-IT" sz="1200">
                <a:solidFill>
                  <a:srgbClr val="000000"/>
                </a:solidFill>
              </a:rPr>
              <a:pPr eaLnBrk="1" hangingPunct="1"/>
              <a:t>24</a:t>
            </a:fld>
            <a:endParaRPr lang="it-IT" altLang="it-IT" sz="1200">
              <a:solidFill>
                <a:srgbClr val="000000"/>
              </a:solidFill>
            </a:endParaRPr>
          </a:p>
        </p:txBody>
      </p:sp>
      <p:sp>
        <p:nvSpPr>
          <p:cNvPr id="9625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447183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821E69A-2089-4883-B172-F9BDE8070B7A}" type="slidenum">
              <a:rPr lang="it-IT" altLang="it-IT" sz="1200">
                <a:solidFill>
                  <a:srgbClr val="000000"/>
                </a:solidFill>
              </a:rPr>
              <a:pPr eaLnBrk="1" hangingPunct="1"/>
              <a:t>25</a:t>
            </a:fld>
            <a:endParaRPr lang="it-IT" altLang="it-IT" sz="1200">
              <a:solidFill>
                <a:srgbClr val="000000"/>
              </a:solidFill>
            </a:endParaRPr>
          </a:p>
        </p:txBody>
      </p:sp>
      <p:sp>
        <p:nvSpPr>
          <p:cNvPr id="972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69623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821E69A-2089-4883-B172-F9BDE8070B7A}" type="slidenum">
              <a:rPr lang="it-IT" altLang="it-IT" sz="1200">
                <a:solidFill>
                  <a:srgbClr val="000000"/>
                </a:solidFill>
              </a:rPr>
              <a:pPr eaLnBrk="1" hangingPunct="1"/>
              <a:t>26</a:t>
            </a:fld>
            <a:endParaRPr lang="it-IT" altLang="it-IT" sz="1200">
              <a:solidFill>
                <a:srgbClr val="000000"/>
              </a:solidFill>
            </a:endParaRPr>
          </a:p>
        </p:txBody>
      </p:sp>
      <p:sp>
        <p:nvSpPr>
          <p:cNvPr id="972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259434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CADF9C0-0245-41E1-958A-12607E5E6266}" type="slidenum">
              <a:rPr lang="it-IT" altLang="it-IT" sz="1200">
                <a:solidFill>
                  <a:srgbClr val="000000"/>
                </a:solidFill>
              </a:rPr>
              <a:pPr eaLnBrk="1" hangingPunct="1"/>
              <a:t>27</a:t>
            </a:fld>
            <a:endParaRPr lang="it-IT" altLang="it-IT" sz="1200">
              <a:solidFill>
                <a:srgbClr val="000000"/>
              </a:solidFill>
            </a:endParaRPr>
          </a:p>
        </p:txBody>
      </p:sp>
      <p:sp>
        <p:nvSpPr>
          <p:cNvPr id="9830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175668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5F96EEE1-A74C-4E5D-9A87-ED7B4680384D}" type="slidenum">
              <a:rPr lang="it-IT" altLang="it-IT" sz="1200">
                <a:solidFill>
                  <a:srgbClr val="000000"/>
                </a:solidFill>
              </a:rPr>
              <a:pPr eaLnBrk="1" hangingPunct="1"/>
              <a:t>28</a:t>
            </a:fld>
            <a:endParaRPr lang="it-IT" altLang="it-IT" sz="1200">
              <a:solidFill>
                <a:srgbClr val="000000"/>
              </a:solidFill>
            </a:endParaRPr>
          </a:p>
        </p:txBody>
      </p:sp>
      <p:sp>
        <p:nvSpPr>
          <p:cNvPr id="993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52144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3E2482A8-29B0-40C2-91F8-6CC79C4DB5AC}" type="slidenum">
              <a:rPr lang="it-IT" altLang="it-IT" sz="1200">
                <a:solidFill>
                  <a:srgbClr val="000000"/>
                </a:solidFill>
              </a:rPr>
              <a:pPr eaLnBrk="1" hangingPunct="1"/>
              <a:t>29</a:t>
            </a:fld>
            <a:endParaRPr lang="it-IT" altLang="it-IT" sz="1200">
              <a:solidFill>
                <a:srgbClr val="000000"/>
              </a:solidFill>
            </a:endParaRPr>
          </a:p>
        </p:txBody>
      </p:sp>
      <p:sp>
        <p:nvSpPr>
          <p:cNvPr id="10137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8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545243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BD7DDF8B-3076-4F23-A684-B5CB2F052629}" type="slidenum">
              <a:rPr lang="it-IT" altLang="it-IT" sz="1200">
                <a:solidFill>
                  <a:srgbClr val="000000"/>
                </a:solidFill>
              </a:rPr>
              <a:pPr eaLnBrk="1" hangingPunct="1"/>
              <a:t>30</a:t>
            </a:fld>
            <a:endParaRPr lang="it-IT" altLang="it-IT" sz="1200">
              <a:solidFill>
                <a:srgbClr val="000000"/>
              </a:solidFill>
            </a:endParaRPr>
          </a:p>
        </p:txBody>
      </p:sp>
      <p:sp>
        <p:nvSpPr>
          <p:cNvPr id="1024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08285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3D58ED71-01F6-43E8-841F-13DF062E84E5}" type="slidenum">
              <a:rPr lang="it-IT" altLang="it-IT" sz="1200">
                <a:solidFill>
                  <a:srgbClr val="000000"/>
                </a:solidFill>
              </a:rPr>
              <a:pPr eaLnBrk="1" hangingPunct="1"/>
              <a:t>31</a:t>
            </a:fld>
            <a:endParaRPr lang="it-IT" altLang="it-IT" sz="1200">
              <a:solidFill>
                <a:srgbClr val="000000"/>
              </a:solidFill>
            </a:endParaRPr>
          </a:p>
        </p:txBody>
      </p:sp>
      <p:sp>
        <p:nvSpPr>
          <p:cNvPr id="1034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776152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F0C5BD6-65D0-4355-BBFB-6413D71C7399}" type="slidenum">
              <a:rPr lang="it-IT" altLang="it-IT" sz="1200">
                <a:solidFill>
                  <a:srgbClr val="000000"/>
                </a:solidFill>
              </a:rPr>
              <a:pPr eaLnBrk="1" hangingPunct="1"/>
              <a:t>32</a:t>
            </a:fld>
            <a:endParaRPr lang="it-IT" altLang="it-IT" sz="1200">
              <a:solidFill>
                <a:srgbClr val="000000"/>
              </a:solidFill>
            </a:endParaRPr>
          </a:p>
        </p:txBody>
      </p:sp>
      <p:sp>
        <p:nvSpPr>
          <p:cNvPr id="10445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40882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59C81754-79E6-4904-929F-CF3CC753F9E0}" type="slidenum">
              <a:rPr lang="it-IT" altLang="it-IT" sz="1200">
                <a:solidFill>
                  <a:srgbClr val="000000"/>
                </a:solidFill>
              </a:rPr>
              <a:pPr eaLnBrk="1" hangingPunct="1"/>
              <a:t>4</a:t>
            </a:fld>
            <a:endParaRPr lang="it-IT" altLang="it-IT" sz="1200">
              <a:solidFill>
                <a:srgbClr val="000000"/>
              </a:solidFill>
            </a:endParaRPr>
          </a:p>
        </p:txBody>
      </p:sp>
      <p:sp>
        <p:nvSpPr>
          <p:cNvPr id="77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025840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F04DB947-E9CE-4D9A-A776-E8374B3AD965}" type="slidenum">
              <a:rPr lang="it-IT" altLang="it-IT" sz="1200">
                <a:solidFill>
                  <a:srgbClr val="000000"/>
                </a:solidFill>
              </a:rPr>
              <a:pPr eaLnBrk="1" hangingPunct="1"/>
              <a:t>33</a:t>
            </a:fld>
            <a:endParaRPr lang="it-IT" altLang="it-IT" sz="1200">
              <a:solidFill>
                <a:srgbClr val="000000"/>
              </a:solidFill>
            </a:endParaRPr>
          </a:p>
        </p:txBody>
      </p:sp>
      <p:sp>
        <p:nvSpPr>
          <p:cNvPr id="12390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146926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9368DD5-07E2-47A2-839B-F769BD8E4049}" type="slidenum">
              <a:rPr lang="it-IT" altLang="it-IT" sz="1200">
                <a:solidFill>
                  <a:srgbClr val="000000"/>
                </a:solidFill>
              </a:rPr>
              <a:pPr eaLnBrk="1" hangingPunct="1"/>
              <a:t>34</a:t>
            </a:fld>
            <a:endParaRPr lang="it-IT" altLang="it-IT" sz="1200">
              <a:solidFill>
                <a:srgbClr val="000000"/>
              </a:solidFill>
            </a:endParaRPr>
          </a:p>
        </p:txBody>
      </p:sp>
      <p:sp>
        <p:nvSpPr>
          <p:cNvPr id="1249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852612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7EF940E1-3F36-46AC-A4DD-0FF52C11ADD2}" type="slidenum">
              <a:rPr lang="it-IT" altLang="it-IT" sz="1200">
                <a:solidFill>
                  <a:srgbClr val="000000"/>
                </a:solidFill>
              </a:rPr>
              <a:pPr eaLnBrk="1" hangingPunct="1"/>
              <a:t>35</a:t>
            </a:fld>
            <a:endParaRPr lang="it-IT" altLang="it-IT" sz="1200">
              <a:solidFill>
                <a:srgbClr val="000000"/>
              </a:solidFill>
            </a:endParaRPr>
          </a:p>
        </p:txBody>
      </p:sp>
      <p:sp>
        <p:nvSpPr>
          <p:cNvPr id="1259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297476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58E81AA6-8F7B-4894-9ADF-B74BF776B30A}" type="slidenum">
              <a:rPr lang="it-IT" altLang="it-IT" sz="1200">
                <a:solidFill>
                  <a:srgbClr val="000000"/>
                </a:solidFill>
              </a:rPr>
              <a:pPr eaLnBrk="1" hangingPunct="1"/>
              <a:t>36</a:t>
            </a:fld>
            <a:endParaRPr lang="it-IT" altLang="it-IT" sz="1200">
              <a:solidFill>
                <a:srgbClr val="000000"/>
              </a:solidFill>
            </a:endParaRPr>
          </a:p>
        </p:txBody>
      </p:sp>
      <p:sp>
        <p:nvSpPr>
          <p:cNvPr id="1280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291747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5B354AA-6050-4C7C-84F4-65DE1B37887F}" type="slidenum">
              <a:rPr lang="it-IT" altLang="it-IT" sz="1200">
                <a:solidFill>
                  <a:srgbClr val="000000"/>
                </a:solidFill>
              </a:rPr>
              <a:pPr eaLnBrk="1" hangingPunct="1"/>
              <a:t>37</a:t>
            </a:fld>
            <a:endParaRPr lang="it-IT" altLang="it-IT" sz="1200">
              <a:solidFill>
                <a:srgbClr val="000000"/>
              </a:solidFill>
            </a:endParaRPr>
          </a:p>
        </p:txBody>
      </p:sp>
      <p:sp>
        <p:nvSpPr>
          <p:cNvPr id="1290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601478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5D225D4A-5F4C-41CB-B668-7B51209BB60E}" type="slidenum">
              <a:rPr lang="it-IT" altLang="it-IT" sz="1200">
                <a:solidFill>
                  <a:srgbClr val="000000"/>
                </a:solidFill>
              </a:rPr>
              <a:pPr eaLnBrk="1" hangingPunct="1"/>
              <a:t>38</a:t>
            </a:fld>
            <a:endParaRPr lang="it-IT" altLang="it-IT" sz="1200">
              <a:solidFill>
                <a:srgbClr val="000000"/>
              </a:solidFill>
            </a:endParaRPr>
          </a:p>
        </p:txBody>
      </p:sp>
      <p:sp>
        <p:nvSpPr>
          <p:cNvPr id="13005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026753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88C4E21F-D287-497B-807F-CA554436BE0B}" type="slidenum">
              <a:rPr lang="it-IT" altLang="it-IT" sz="1200">
                <a:solidFill>
                  <a:srgbClr val="000000"/>
                </a:solidFill>
              </a:rPr>
              <a:pPr eaLnBrk="1" hangingPunct="1"/>
              <a:t>39</a:t>
            </a:fld>
            <a:endParaRPr lang="it-IT" altLang="it-IT" sz="1200">
              <a:solidFill>
                <a:srgbClr val="000000"/>
              </a:solidFill>
            </a:endParaRPr>
          </a:p>
        </p:txBody>
      </p:sp>
      <p:sp>
        <p:nvSpPr>
          <p:cNvPr id="1310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163506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BC1B035D-72D7-44D5-9C21-15B73EAE68FB}" type="slidenum">
              <a:rPr lang="it-IT" altLang="it-IT" sz="1200">
                <a:solidFill>
                  <a:srgbClr val="000000"/>
                </a:solidFill>
              </a:rPr>
              <a:pPr eaLnBrk="1" hangingPunct="1"/>
              <a:t>40</a:t>
            </a:fld>
            <a:endParaRPr lang="it-IT" altLang="it-IT" sz="1200">
              <a:solidFill>
                <a:srgbClr val="000000"/>
              </a:solidFill>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190886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3AA71CE7-A877-40DC-A3FE-DAA7CDFDC766}" type="slidenum">
              <a:rPr lang="it-IT" altLang="it-IT" sz="1200">
                <a:solidFill>
                  <a:srgbClr val="000000"/>
                </a:solidFill>
              </a:rPr>
              <a:pPr eaLnBrk="1" hangingPunct="1"/>
              <a:t>41</a:t>
            </a:fld>
            <a:endParaRPr lang="it-IT" altLang="it-IT" sz="1200">
              <a:solidFill>
                <a:srgbClr val="000000"/>
              </a:solidFill>
            </a:endParaRPr>
          </a:p>
        </p:txBody>
      </p:sp>
      <p:sp>
        <p:nvSpPr>
          <p:cNvPr id="1331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585819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FE80EDFD-B99B-43A1-B629-37CB83D19067}" type="slidenum">
              <a:rPr lang="it-IT" altLang="it-IT" sz="1200">
                <a:solidFill>
                  <a:srgbClr val="000000"/>
                </a:solidFill>
              </a:rPr>
              <a:pPr eaLnBrk="1" hangingPunct="1"/>
              <a:t>42</a:t>
            </a:fld>
            <a:endParaRPr lang="it-IT" altLang="it-IT" sz="1200">
              <a:solidFill>
                <a:srgbClr val="000000"/>
              </a:solidFill>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69110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A7D87974-FE31-442D-8F74-7EC8FFA74C7C}" type="slidenum">
              <a:rPr lang="it-IT" altLang="it-IT" sz="1200">
                <a:solidFill>
                  <a:srgbClr val="000000"/>
                </a:solidFill>
              </a:rPr>
              <a:pPr eaLnBrk="1" hangingPunct="1"/>
              <a:t>5</a:t>
            </a:fld>
            <a:endParaRPr lang="it-IT" altLang="it-IT" sz="1200">
              <a:solidFill>
                <a:srgbClr val="000000"/>
              </a:solidFill>
            </a:endParaRPr>
          </a:p>
        </p:txBody>
      </p:sp>
      <p:sp>
        <p:nvSpPr>
          <p:cNvPr id="7885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692206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2A933B33-39DB-4155-B50A-7D7E4C653716}" type="slidenum">
              <a:rPr lang="it-IT" altLang="it-IT" sz="1200">
                <a:solidFill>
                  <a:srgbClr val="000000"/>
                </a:solidFill>
              </a:rPr>
              <a:pPr eaLnBrk="1" hangingPunct="1"/>
              <a:t>43</a:t>
            </a:fld>
            <a:endParaRPr lang="it-IT" altLang="it-IT" sz="1200">
              <a:solidFill>
                <a:srgbClr val="000000"/>
              </a:solidFill>
            </a:endParaRPr>
          </a:p>
        </p:txBody>
      </p:sp>
      <p:sp>
        <p:nvSpPr>
          <p:cNvPr id="1351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400283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64722706-5508-4981-BB64-48495D7D559C}" type="slidenum">
              <a:rPr lang="it-IT" altLang="it-IT" sz="1200">
                <a:solidFill>
                  <a:srgbClr val="000000"/>
                </a:solidFill>
              </a:rPr>
              <a:pPr eaLnBrk="1" hangingPunct="1"/>
              <a:t>44</a:t>
            </a:fld>
            <a:endParaRPr lang="it-IT" altLang="it-IT" sz="1200">
              <a:solidFill>
                <a:srgbClr val="000000"/>
              </a:solidFill>
            </a:endParaRPr>
          </a:p>
        </p:txBody>
      </p:sp>
      <p:sp>
        <p:nvSpPr>
          <p:cNvPr id="1064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169619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ABB59307-DA24-40B8-8192-0F81161489E8}" type="slidenum">
              <a:rPr lang="it-IT" altLang="it-IT" sz="1200">
                <a:solidFill>
                  <a:srgbClr val="000000"/>
                </a:solidFill>
              </a:rPr>
              <a:pPr eaLnBrk="1" hangingPunct="1"/>
              <a:t>45</a:t>
            </a:fld>
            <a:endParaRPr lang="it-IT" altLang="it-IT" sz="1200">
              <a:solidFill>
                <a:srgbClr val="000000"/>
              </a:solidFill>
            </a:endParaRPr>
          </a:p>
        </p:txBody>
      </p:sp>
      <p:sp>
        <p:nvSpPr>
          <p:cNvPr id="1075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078544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95BC624-2551-4466-A51E-27D4ADC99BC9}" type="slidenum">
              <a:rPr lang="it-IT" altLang="it-IT" sz="1200">
                <a:solidFill>
                  <a:srgbClr val="000000"/>
                </a:solidFill>
              </a:rPr>
              <a:pPr eaLnBrk="1" hangingPunct="1"/>
              <a:t>46</a:t>
            </a:fld>
            <a:endParaRPr lang="it-IT" altLang="it-IT" sz="1200">
              <a:solidFill>
                <a:srgbClr val="000000"/>
              </a:solidFill>
            </a:endParaRPr>
          </a:p>
        </p:txBody>
      </p:sp>
      <p:sp>
        <p:nvSpPr>
          <p:cNvPr id="1095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376045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58FBDF5B-0394-43CD-9BB4-AE74D1AE3662}" type="slidenum">
              <a:rPr lang="it-IT" altLang="it-IT" sz="1200">
                <a:solidFill>
                  <a:srgbClr val="000000"/>
                </a:solidFill>
              </a:rPr>
              <a:pPr eaLnBrk="1" hangingPunct="1"/>
              <a:t>47</a:t>
            </a:fld>
            <a:endParaRPr lang="it-IT" altLang="it-IT" sz="1200">
              <a:solidFill>
                <a:srgbClr val="000000"/>
              </a:solidFill>
            </a:endParaRPr>
          </a:p>
        </p:txBody>
      </p:sp>
      <p:sp>
        <p:nvSpPr>
          <p:cNvPr id="11161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2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260425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EEFA898D-D9A2-41FD-8CB6-4B2125FF87B4}" type="slidenum">
              <a:rPr lang="it-IT" altLang="it-IT" sz="1200">
                <a:solidFill>
                  <a:srgbClr val="000000"/>
                </a:solidFill>
              </a:rPr>
              <a:pPr eaLnBrk="1" hangingPunct="1"/>
              <a:t>48</a:t>
            </a:fld>
            <a:endParaRPr lang="it-IT" altLang="it-IT" sz="1200">
              <a:solidFill>
                <a:srgbClr val="000000"/>
              </a:solidFill>
            </a:endParaRPr>
          </a:p>
        </p:txBody>
      </p:sp>
      <p:sp>
        <p:nvSpPr>
          <p:cNvPr id="1126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743963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2A3813F8-7650-4D6B-9AEC-703B9F76A58F}" type="slidenum">
              <a:rPr lang="it-IT" altLang="it-IT" sz="1200">
                <a:solidFill>
                  <a:srgbClr val="000000"/>
                </a:solidFill>
              </a:rPr>
              <a:pPr eaLnBrk="1" hangingPunct="1"/>
              <a:t>49</a:t>
            </a:fld>
            <a:endParaRPr lang="it-IT" altLang="it-IT" sz="1200">
              <a:solidFill>
                <a:srgbClr val="000000"/>
              </a:solidFill>
            </a:endParaRPr>
          </a:p>
        </p:txBody>
      </p:sp>
      <p:sp>
        <p:nvSpPr>
          <p:cNvPr id="1136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006090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903A3BF8-7316-4072-8463-9FC271E1D043}" type="slidenum">
              <a:rPr lang="it-IT" altLang="it-IT" sz="1200">
                <a:solidFill>
                  <a:srgbClr val="000000"/>
                </a:solidFill>
              </a:rPr>
              <a:pPr eaLnBrk="1" hangingPunct="1"/>
              <a:t>50</a:t>
            </a:fld>
            <a:endParaRPr lang="it-IT" altLang="it-IT" sz="1200">
              <a:solidFill>
                <a:srgbClr val="000000"/>
              </a:solidFill>
            </a:endParaRPr>
          </a:p>
        </p:txBody>
      </p:sp>
      <p:sp>
        <p:nvSpPr>
          <p:cNvPr id="1146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368586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C84483E6-FC37-4AB1-902D-8C16345CDC93}" type="slidenum">
              <a:rPr lang="it-IT" altLang="it-IT" sz="1200">
                <a:solidFill>
                  <a:srgbClr val="000000"/>
                </a:solidFill>
              </a:rPr>
              <a:pPr eaLnBrk="1" hangingPunct="1"/>
              <a:t>51</a:t>
            </a:fld>
            <a:endParaRPr lang="it-IT" altLang="it-IT" sz="1200">
              <a:solidFill>
                <a:srgbClr val="000000"/>
              </a:solidFill>
            </a:endParaRPr>
          </a:p>
        </p:txBody>
      </p:sp>
      <p:sp>
        <p:nvSpPr>
          <p:cNvPr id="1157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226584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C4F94310-4DEA-4D37-82BD-D03994C77A19}" type="slidenum">
              <a:rPr lang="it-IT" altLang="it-IT" sz="1200">
                <a:solidFill>
                  <a:srgbClr val="000000"/>
                </a:solidFill>
              </a:rPr>
              <a:pPr eaLnBrk="1" hangingPunct="1"/>
              <a:t>52</a:t>
            </a:fld>
            <a:endParaRPr lang="it-IT" altLang="it-IT" sz="1200">
              <a:solidFill>
                <a:srgbClr val="000000"/>
              </a:solidFill>
            </a:endParaRPr>
          </a:p>
        </p:txBody>
      </p:sp>
      <p:sp>
        <p:nvSpPr>
          <p:cNvPr id="11673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38626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02F0F3AE-4A30-4A19-BDE9-4A401C136CFB}" type="slidenum">
              <a:rPr lang="it-IT" altLang="it-IT" sz="1200">
                <a:solidFill>
                  <a:srgbClr val="000000"/>
                </a:solidFill>
              </a:rPr>
              <a:pPr eaLnBrk="1" hangingPunct="1"/>
              <a:t>6</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2625641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5BA3884E-53DC-49E4-A584-BCBD694B37E1}" type="slidenum">
              <a:rPr lang="it-IT" altLang="it-IT" sz="1200">
                <a:solidFill>
                  <a:srgbClr val="000000"/>
                </a:solidFill>
              </a:rPr>
              <a:pPr eaLnBrk="1" hangingPunct="1"/>
              <a:t>53</a:t>
            </a:fld>
            <a:endParaRPr lang="it-IT" altLang="it-IT" sz="1200">
              <a:solidFill>
                <a:srgbClr val="000000"/>
              </a:solidFill>
            </a:endParaRPr>
          </a:p>
        </p:txBody>
      </p:sp>
      <p:sp>
        <p:nvSpPr>
          <p:cNvPr id="1177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966393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3E2728F2-344F-4B63-B3BA-7DC65D4B6C07}" type="slidenum">
              <a:rPr lang="it-IT" altLang="it-IT" sz="1200">
                <a:solidFill>
                  <a:srgbClr val="000000"/>
                </a:solidFill>
              </a:rPr>
              <a:pPr eaLnBrk="1" hangingPunct="1"/>
              <a:t>54</a:t>
            </a:fld>
            <a:endParaRPr lang="it-IT" altLang="it-IT" sz="1200">
              <a:solidFill>
                <a:srgbClr val="000000"/>
              </a:solidFill>
            </a:endParaRPr>
          </a:p>
        </p:txBody>
      </p:sp>
      <p:sp>
        <p:nvSpPr>
          <p:cNvPr id="1228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673382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0E4556EA-DC03-4D3F-871D-7BB6A18B30D7}" type="slidenum">
              <a:rPr lang="it-IT" altLang="it-IT" sz="1200">
                <a:solidFill>
                  <a:srgbClr val="000000"/>
                </a:solidFill>
              </a:rPr>
              <a:pPr eaLnBrk="1" hangingPunct="1"/>
              <a:t>55</a:t>
            </a:fld>
            <a:endParaRPr lang="it-IT" altLang="it-IT" sz="1200">
              <a:solidFill>
                <a:srgbClr val="000000"/>
              </a:solidFill>
            </a:endParaRPr>
          </a:p>
        </p:txBody>
      </p:sp>
      <p:sp>
        <p:nvSpPr>
          <p:cNvPr id="1187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791849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CE0F19E8-C462-4B6F-93AF-CDA45AE4CBA1}" type="slidenum">
              <a:rPr lang="it-IT" altLang="it-IT" sz="1200">
                <a:solidFill>
                  <a:srgbClr val="000000"/>
                </a:solidFill>
              </a:rPr>
              <a:pPr eaLnBrk="1" hangingPunct="1"/>
              <a:t>56</a:t>
            </a:fld>
            <a:endParaRPr lang="it-IT" altLang="it-IT" sz="1200">
              <a:solidFill>
                <a:srgbClr val="000000"/>
              </a:solidFill>
            </a:endParaRPr>
          </a:p>
        </p:txBody>
      </p:sp>
      <p:sp>
        <p:nvSpPr>
          <p:cNvPr id="11981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129655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AE3438-42FF-4EF5-A926-483E1591CCED}" type="slidenum">
              <a:rPr lang="it-IT" altLang="it-IT"/>
              <a:pPr/>
              <a:t>57</a:t>
            </a:fld>
            <a:endParaRPr lang="it-IT" altLang="it-IT"/>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804255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9142CB-C579-4C97-BCB0-558E94950D36}" type="slidenum">
              <a:rPr lang="it-IT" altLang="it-IT"/>
              <a:pPr/>
              <a:t>58</a:t>
            </a:fld>
            <a:endParaRPr lang="it-IT" altLang="it-IT"/>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45598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E5827-8D36-4CED-AFEB-8B0D9812F64C}" type="slidenum">
              <a:rPr lang="it-IT" altLang="it-IT"/>
              <a:pPr/>
              <a:t>59</a:t>
            </a:fld>
            <a:endParaRPr lang="it-IT" altLang="it-IT"/>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862087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4998B-452D-48A1-A928-F16A270B0448}" type="slidenum">
              <a:rPr lang="it-IT" altLang="it-IT"/>
              <a:pPr/>
              <a:t>60</a:t>
            </a:fld>
            <a:endParaRPr lang="it-IT" altLang="it-IT"/>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269860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753D9-AA98-4576-9316-230290775C65}" type="slidenum">
              <a:rPr lang="it-IT" altLang="it-IT"/>
              <a:pPr/>
              <a:t>61</a:t>
            </a:fld>
            <a:endParaRPr lang="it-IT" altLang="it-IT"/>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784123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3BA5A-5ED8-41F0-8D70-A33638F3FA1D}" type="slidenum">
              <a:rPr lang="it-IT" altLang="it-IT"/>
              <a:pPr/>
              <a:t>62</a:t>
            </a:fld>
            <a:endParaRPr lang="it-IT" altLang="it-IT"/>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14902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02F0F3AE-4A30-4A19-BDE9-4A401C136CFB}" type="slidenum">
              <a:rPr lang="it-IT" altLang="it-IT" sz="1200">
                <a:solidFill>
                  <a:srgbClr val="000000"/>
                </a:solidFill>
              </a:rPr>
              <a:pPr eaLnBrk="1" hangingPunct="1"/>
              <a:t>7</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3609566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52C82-4D4B-409F-81AF-D7BA29C16947}" type="slidenum">
              <a:rPr lang="it-IT" altLang="it-IT"/>
              <a:pPr/>
              <a:t>63</a:t>
            </a:fld>
            <a:endParaRPr lang="it-IT" altLang="it-IT"/>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520987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0C85EE-F408-4885-B7B1-3EEB16FD1D80}" type="slidenum">
              <a:rPr lang="it-IT" altLang="it-IT"/>
              <a:pPr/>
              <a:t>65</a:t>
            </a:fld>
            <a:endParaRPr lang="it-IT" altLang="it-IT"/>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519490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BF61A2-80B0-4008-9594-1F6B4EFE8725}" type="slidenum">
              <a:rPr lang="it-IT" altLang="it-IT"/>
              <a:pPr/>
              <a:t>66</a:t>
            </a:fld>
            <a:endParaRPr lang="it-IT" altLang="it-IT"/>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6093703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52EFD-914E-4E1F-907E-3BEE9F610D82}" type="slidenum">
              <a:rPr lang="it-IT" altLang="it-IT"/>
              <a:pPr/>
              <a:t>67</a:t>
            </a:fld>
            <a:endParaRPr lang="it-IT" altLang="it-IT"/>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0567313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6CB6EB-7451-4A1B-BC69-9398E63FC442}" type="slidenum">
              <a:rPr lang="it-IT" altLang="it-IT"/>
              <a:pPr/>
              <a:t>68</a:t>
            </a:fld>
            <a:endParaRPr lang="it-IT" altLang="it-IT"/>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2240811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512B0-37B6-4F5F-8AD0-0E4518A58D3F}" type="slidenum">
              <a:rPr lang="it-IT" altLang="it-IT"/>
              <a:pPr/>
              <a:t>69</a:t>
            </a:fld>
            <a:endParaRPr lang="it-IT" altLang="it-IT"/>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671234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91287B-ADCA-4117-9C03-C893503B4460}" type="slidenum">
              <a:rPr lang="it-IT" altLang="it-IT"/>
              <a:pPr/>
              <a:t>70</a:t>
            </a:fld>
            <a:endParaRPr lang="it-IT" altLang="it-IT"/>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516640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1A1EA-335C-4C30-9286-E9320DA70C86}" type="slidenum">
              <a:rPr lang="it-IT" altLang="it-IT"/>
              <a:pPr/>
              <a:t>71</a:t>
            </a:fld>
            <a:endParaRPr lang="it-IT" altLang="it-IT"/>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241153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034064CC-BEC4-4D44-BB63-08E092A135D1}" type="slidenum">
              <a:rPr lang="it-IT" altLang="it-IT" sz="1200" b="0"/>
              <a:pPr eaLnBrk="1" hangingPunct="1"/>
              <a:t>73</a:t>
            </a:fld>
            <a:endParaRPr lang="it-IT" altLang="it-IT" sz="1200" b="0"/>
          </a:p>
        </p:txBody>
      </p:sp>
    </p:spTree>
    <p:extLst>
      <p:ext uri="{BB962C8B-B14F-4D97-AF65-F5344CB8AC3E}">
        <p14:creationId xmlns:p14="http://schemas.microsoft.com/office/powerpoint/2010/main" val="2409321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CC0B7EC5-6B2A-4E0A-BFD5-0B0F4B095455}" type="slidenum">
              <a:rPr lang="it-IT" altLang="it-IT" sz="1200">
                <a:solidFill>
                  <a:srgbClr val="000000"/>
                </a:solidFill>
              </a:rPr>
              <a:pPr eaLnBrk="1" hangingPunct="1"/>
              <a:t>74</a:t>
            </a:fld>
            <a:endParaRPr lang="it-IT" altLang="it-IT" sz="1200">
              <a:solidFill>
                <a:srgbClr val="000000"/>
              </a:solidFill>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06272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E8DB11CE-BBD6-4135-9945-6BDC00160975}" type="slidenum">
              <a:rPr lang="it-IT" altLang="it-IT" sz="1200">
                <a:solidFill>
                  <a:srgbClr val="000000"/>
                </a:solidFill>
              </a:rPr>
              <a:pPr eaLnBrk="1" hangingPunct="1"/>
              <a:t>8</a:t>
            </a:fld>
            <a:endParaRPr lang="it-IT" altLang="it-IT" sz="1200">
              <a:solidFill>
                <a:srgbClr val="000000"/>
              </a:solidFill>
            </a:endParaRPr>
          </a:p>
        </p:txBody>
      </p:sp>
      <p:sp>
        <p:nvSpPr>
          <p:cNvPr id="81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3017356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869639AA-B4A1-4679-AC13-C4A3EAA166AB}" type="slidenum">
              <a:rPr lang="it-IT" altLang="it-IT" sz="1200">
                <a:solidFill>
                  <a:srgbClr val="000000"/>
                </a:solidFill>
              </a:rPr>
              <a:pPr eaLnBrk="1" hangingPunct="1"/>
              <a:t>75</a:t>
            </a:fld>
            <a:endParaRPr lang="it-IT" altLang="it-IT" sz="1200">
              <a:solidFill>
                <a:srgbClr val="000000"/>
              </a:solidFill>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smtClean="0">
              <a:latin typeface="Times New Roman" panose="02020603050405020304" pitchFamily="18" charset="0"/>
            </a:endParaRPr>
          </a:p>
        </p:txBody>
      </p:sp>
    </p:spTree>
    <p:extLst>
      <p:ext uri="{BB962C8B-B14F-4D97-AF65-F5344CB8AC3E}">
        <p14:creationId xmlns:p14="http://schemas.microsoft.com/office/powerpoint/2010/main" val="12928358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E105812A-A192-4307-96CB-883FBCB632A9}" type="slidenum">
              <a:rPr lang="it-IT" altLang="it-IT" sz="1200" b="0"/>
              <a:pPr eaLnBrk="1" hangingPunct="1"/>
              <a:t>76</a:t>
            </a:fld>
            <a:endParaRPr lang="it-IT" altLang="it-IT" sz="1200" b="0"/>
          </a:p>
        </p:txBody>
      </p:sp>
    </p:spTree>
    <p:extLst>
      <p:ext uri="{BB962C8B-B14F-4D97-AF65-F5344CB8AC3E}">
        <p14:creationId xmlns:p14="http://schemas.microsoft.com/office/powerpoint/2010/main" val="27553174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E105812A-A192-4307-96CB-883FBCB632A9}" type="slidenum">
              <a:rPr lang="it-IT" altLang="it-IT" sz="1200" b="0"/>
              <a:pPr eaLnBrk="1" hangingPunct="1"/>
              <a:t>77</a:t>
            </a:fld>
            <a:endParaRPr lang="it-IT" altLang="it-IT" sz="1200" b="0"/>
          </a:p>
        </p:txBody>
      </p:sp>
    </p:spTree>
    <p:extLst>
      <p:ext uri="{BB962C8B-B14F-4D97-AF65-F5344CB8AC3E}">
        <p14:creationId xmlns:p14="http://schemas.microsoft.com/office/powerpoint/2010/main" val="8686013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FA283413-DC90-4C33-AB0C-E9E8263AF292}" type="slidenum">
              <a:rPr lang="it-IT" altLang="it-IT" sz="1200" b="0"/>
              <a:pPr eaLnBrk="1" hangingPunct="1"/>
              <a:t>78</a:t>
            </a:fld>
            <a:endParaRPr lang="it-IT" altLang="it-IT" sz="1200" b="0"/>
          </a:p>
        </p:txBody>
      </p:sp>
    </p:spTree>
    <p:extLst>
      <p:ext uri="{BB962C8B-B14F-4D97-AF65-F5344CB8AC3E}">
        <p14:creationId xmlns:p14="http://schemas.microsoft.com/office/powerpoint/2010/main" val="30687951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1FD67D4E-DB03-48B8-BE7F-27F93DCB7E8D}" type="slidenum">
              <a:rPr lang="it-IT" altLang="it-IT" sz="1200" b="0"/>
              <a:pPr eaLnBrk="1" hangingPunct="1"/>
              <a:t>79</a:t>
            </a:fld>
            <a:endParaRPr lang="it-IT" altLang="it-IT" sz="1200" b="0"/>
          </a:p>
        </p:txBody>
      </p:sp>
    </p:spTree>
    <p:extLst>
      <p:ext uri="{BB962C8B-B14F-4D97-AF65-F5344CB8AC3E}">
        <p14:creationId xmlns:p14="http://schemas.microsoft.com/office/powerpoint/2010/main" val="18060205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630AAD74-552F-4038-86DE-3EC844BFC879}" type="slidenum">
              <a:rPr lang="it-IT" altLang="it-IT" sz="1200" b="0"/>
              <a:pPr eaLnBrk="1" hangingPunct="1"/>
              <a:t>80</a:t>
            </a:fld>
            <a:endParaRPr lang="it-IT" altLang="it-IT" sz="1200" b="0"/>
          </a:p>
        </p:txBody>
      </p:sp>
    </p:spTree>
    <p:extLst>
      <p:ext uri="{BB962C8B-B14F-4D97-AF65-F5344CB8AC3E}">
        <p14:creationId xmlns:p14="http://schemas.microsoft.com/office/powerpoint/2010/main" val="23578099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630AAD74-552F-4038-86DE-3EC844BFC879}" type="slidenum">
              <a:rPr lang="it-IT" altLang="it-IT" sz="1200" b="0"/>
              <a:pPr eaLnBrk="1" hangingPunct="1"/>
              <a:t>81</a:t>
            </a:fld>
            <a:endParaRPr lang="it-IT" altLang="it-IT" sz="1200" b="0"/>
          </a:p>
        </p:txBody>
      </p:sp>
    </p:spTree>
    <p:extLst>
      <p:ext uri="{BB962C8B-B14F-4D97-AF65-F5344CB8AC3E}">
        <p14:creationId xmlns:p14="http://schemas.microsoft.com/office/powerpoint/2010/main" val="970331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2A8E99EA-58A7-410E-9660-C8FD48136A3F}" type="slidenum">
              <a:rPr lang="it-IT" altLang="it-IT" sz="1200" b="0"/>
              <a:pPr eaLnBrk="1" hangingPunct="1"/>
              <a:t>82</a:t>
            </a:fld>
            <a:endParaRPr lang="it-IT" altLang="it-IT" sz="1200" b="0"/>
          </a:p>
        </p:txBody>
      </p:sp>
    </p:spTree>
    <p:extLst>
      <p:ext uri="{BB962C8B-B14F-4D97-AF65-F5344CB8AC3E}">
        <p14:creationId xmlns:p14="http://schemas.microsoft.com/office/powerpoint/2010/main" val="8452040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D9CC13BF-D8BE-406B-A242-40DC89F4B446}" type="slidenum">
              <a:rPr lang="it-IT" altLang="it-IT" sz="1200" b="0"/>
              <a:pPr eaLnBrk="1" hangingPunct="1"/>
              <a:t>83</a:t>
            </a:fld>
            <a:endParaRPr lang="it-IT" altLang="it-IT" sz="1200" b="0"/>
          </a:p>
        </p:txBody>
      </p:sp>
    </p:spTree>
    <p:extLst>
      <p:ext uri="{BB962C8B-B14F-4D97-AF65-F5344CB8AC3E}">
        <p14:creationId xmlns:p14="http://schemas.microsoft.com/office/powerpoint/2010/main" val="3110690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A5901574-ED57-4913-A998-23EC93091C83}" type="slidenum">
              <a:rPr lang="it-IT" altLang="it-IT" sz="1200" b="0"/>
              <a:pPr eaLnBrk="1" hangingPunct="1"/>
              <a:t>84</a:t>
            </a:fld>
            <a:endParaRPr lang="it-IT" altLang="it-IT" sz="1200" b="0"/>
          </a:p>
        </p:txBody>
      </p:sp>
    </p:spTree>
    <p:extLst>
      <p:ext uri="{BB962C8B-B14F-4D97-AF65-F5344CB8AC3E}">
        <p14:creationId xmlns:p14="http://schemas.microsoft.com/office/powerpoint/2010/main" val="637187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668B405D-B498-4509-B354-624AE998AD5B}" type="slidenum">
              <a:rPr lang="it-IT" altLang="it-IT" sz="1200">
                <a:solidFill>
                  <a:srgbClr val="000000"/>
                </a:solidFill>
              </a:rPr>
              <a:pPr eaLnBrk="1" hangingPunct="1"/>
              <a:t>9</a:t>
            </a:fld>
            <a:endParaRPr lang="it-IT" altLang="it-IT" sz="1200">
              <a:solidFill>
                <a:srgbClr val="000000"/>
              </a:solidFill>
            </a:endParaRPr>
          </a:p>
        </p:txBody>
      </p:sp>
      <p:sp>
        <p:nvSpPr>
          <p:cNvPr id="829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8308665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D30560B4-656B-448D-A045-D6B46A9E0CAA}" type="slidenum">
              <a:rPr lang="it-IT" altLang="it-IT" sz="1200" b="0"/>
              <a:pPr eaLnBrk="1" hangingPunct="1"/>
              <a:t>85</a:t>
            </a:fld>
            <a:endParaRPr lang="it-IT" altLang="it-IT" sz="1200" b="0"/>
          </a:p>
        </p:txBody>
      </p:sp>
    </p:spTree>
    <p:extLst>
      <p:ext uri="{BB962C8B-B14F-4D97-AF65-F5344CB8AC3E}">
        <p14:creationId xmlns:p14="http://schemas.microsoft.com/office/powerpoint/2010/main" val="37665303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BFBCF6E5-8DAD-472D-B0B5-EE51AEB40561}" type="slidenum">
              <a:rPr lang="it-IT" altLang="it-IT" sz="1200">
                <a:solidFill>
                  <a:srgbClr val="000000"/>
                </a:solidFill>
              </a:rPr>
              <a:pPr eaLnBrk="1" hangingPunct="1"/>
              <a:t>86</a:t>
            </a:fld>
            <a:endParaRPr lang="it-IT" altLang="it-IT" sz="1200">
              <a:solidFill>
                <a:srgbClr val="000000"/>
              </a:solidFill>
            </a:endParaRPr>
          </a:p>
        </p:txBody>
      </p:sp>
      <p:sp>
        <p:nvSpPr>
          <p:cNvPr id="1392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8112924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83EF3937-63AB-471C-B77F-B3A156E9987C}" type="slidenum">
              <a:rPr lang="it-IT" altLang="it-IT" sz="1200">
                <a:solidFill>
                  <a:srgbClr val="000000"/>
                </a:solidFill>
              </a:rPr>
              <a:pPr eaLnBrk="1" hangingPunct="1"/>
              <a:t>87</a:t>
            </a:fld>
            <a:endParaRPr lang="it-IT" altLang="it-IT" sz="1200">
              <a:solidFill>
                <a:srgbClr val="000000"/>
              </a:solidFill>
            </a:endParaRPr>
          </a:p>
        </p:txBody>
      </p:sp>
      <p:sp>
        <p:nvSpPr>
          <p:cNvPr id="1413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3812220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0A04EE64-D2CD-49CF-AC8C-A5DE55B9C35F}" type="slidenum">
              <a:rPr lang="it-IT" altLang="it-IT" sz="1200">
                <a:solidFill>
                  <a:srgbClr val="000000"/>
                </a:solidFill>
              </a:rPr>
              <a:pPr eaLnBrk="1" hangingPunct="1"/>
              <a:t>88</a:t>
            </a:fld>
            <a:endParaRPr lang="it-IT" altLang="it-IT" sz="1200">
              <a:solidFill>
                <a:srgbClr val="000000"/>
              </a:solidFill>
            </a:endParaRPr>
          </a:p>
        </p:txBody>
      </p:sp>
      <p:sp>
        <p:nvSpPr>
          <p:cNvPr id="14233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1299954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95B53540-0F41-407D-8771-79BA46173266}" type="slidenum">
              <a:rPr lang="it-IT" altLang="it-IT" sz="1200">
                <a:solidFill>
                  <a:srgbClr val="000000"/>
                </a:solidFill>
              </a:rPr>
              <a:pPr eaLnBrk="1" hangingPunct="1"/>
              <a:t>89</a:t>
            </a:fld>
            <a:endParaRPr lang="it-IT" altLang="it-IT" sz="1200">
              <a:solidFill>
                <a:srgbClr val="000000"/>
              </a:solidFill>
            </a:endParaRPr>
          </a:p>
        </p:txBody>
      </p:sp>
      <p:sp>
        <p:nvSpPr>
          <p:cNvPr id="143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9126645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D0808017-A5C0-4D5C-A5B0-27B61CE1BF48}" type="slidenum">
              <a:rPr lang="it-IT" altLang="it-IT" sz="1200">
                <a:solidFill>
                  <a:srgbClr val="000000"/>
                </a:solidFill>
              </a:rPr>
              <a:pPr eaLnBrk="1" hangingPunct="1"/>
              <a:t>90</a:t>
            </a:fld>
            <a:endParaRPr lang="it-IT" altLang="it-IT" sz="1200">
              <a:solidFill>
                <a:srgbClr val="000000"/>
              </a:solidFill>
            </a:endParaRPr>
          </a:p>
        </p:txBody>
      </p:sp>
      <p:sp>
        <p:nvSpPr>
          <p:cNvPr id="1443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3322233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216B5199-3D76-4417-858A-9C18485476F7}" type="slidenum">
              <a:rPr lang="it-IT" altLang="it-IT" sz="1200">
                <a:solidFill>
                  <a:srgbClr val="000000"/>
                </a:solidFill>
              </a:rPr>
              <a:pPr eaLnBrk="1" hangingPunct="1"/>
              <a:t>91</a:t>
            </a:fld>
            <a:endParaRPr lang="it-IT" altLang="it-IT" sz="1200">
              <a:solidFill>
                <a:srgbClr val="000000"/>
              </a:solidFill>
            </a:endParaRPr>
          </a:p>
        </p:txBody>
      </p:sp>
      <p:sp>
        <p:nvSpPr>
          <p:cNvPr id="14541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8388601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E9622089-D410-4B37-97CE-993561D02079}" type="slidenum">
              <a:rPr lang="it-IT" altLang="it-IT" sz="1200">
                <a:solidFill>
                  <a:srgbClr val="000000"/>
                </a:solidFill>
              </a:rPr>
              <a:pPr eaLnBrk="1" hangingPunct="1"/>
              <a:t>92</a:t>
            </a:fld>
            <a:endParaRPr lang="it-IT" altLang="it-IT" sz="1200">
              <a:solidFill>
                <a:srgbClr val="000000"/>
              </a:solidFill>
            </a:endParaRPr>
          </a:p>
        </p:txBody>
      </p:sp>
      <p:sp>
        <p:nvSpPr>
          <p:cNvPr id="1484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1051039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CBAD65BC-2368-493F-90C2-05436CF79B95}" type="slidenum">
              <a:rPr lang="it-IT" altLang="it-IT" sz="1200">
                <a:solidFill>
                  <a:srgbClr val="000000"/>
                </a:solidFill>
              </a:rPr>
              <a:pPr eaLnBrk="1" hangingPunct="1"/>
              <a:t>93</a:t>
            </a:fld>
            <a:endParaRPr lang="it-IT" altLang="it-IT" sz="1200">
              <a:solidFill>
                <a:srgbClr val="000000"/>
              </a:solidFill>
            </a:endParaRPr>
          </a:p>
        </p:txBody>
      </p:sp>
      <p:sp>
        <p:nvSpPr>
          <p:cNvPr id="1464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9624341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6592F-AFFF-490A-9C1C-9A240A1A5E2C}" type="slidenum">
              <a:rPr lang="it-IT" altLang="it-IT"/>
              <a:pPr/>
              <a:t>94</a:t>
            </a:fld>
            <a:endParaRPr lang="it-IT" altLang="it-IT"/>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764305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60121535-1A50-4A86-B9D3-283D7A82F9F6}" type="slidenum">
              <a:rPr lang="it-IT" altLang="it-IT" sz="1200">
                <a:solidFill>
                  <a:srgbClr val="000000"/>
                </a:solidFill>
              </a:rPr>
              <a:pPr eaLnBrk="1" hangingPunct="1"/>
              <a:t>10</a:t>
            </a:fld>
            <a:endParaRPr lang="it-IT" altLang="it-IT" sz="1200">
              <a:solidFill>
                <a:srgbClr val="000000"/>
              </a:solidFill>
            </a:endParaRPr>
          </a:p>
        </p:txBody>
      </p:sp>
      <p:sp>
        <p:nvSpPr>
          <p:cNvPr id="1003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9090592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2CDCE-EB03-4F5D-B007-7BBEFD9AFDC4}" type="slidenum">
              <a:rPr lang="it-IT" altLang="it-IT"/>
              <a:pPr/>
              <a:t>95</a:t>
            </a:fld>
            <a:endParaRPr lang="it-IT" altLang="it-IT"/>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9678448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A5D06-FAB7-4944-B094-03C7FEA0823D}" type="slidenum">
              <a:rPr lang="it-IT" altLang="it-IT"/>
              <a:pPr/>
              <a:t>96</a:t>
            </a:fld>
            <a:endParaRPr lang="it-IT" altLang="it-IT"/>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4977235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fld id="{A54321B9-6FD8-490B-A42C-5A73657121D0}" type="slidenum">
              <a:rPr lang="it-IT" altLang="it-IT" sz="1200">
                <a:solidFill>
                  <a:srgbClr val="000000"/>
                </a:solidFill>
              </a:rPr>
              <a:pPr eaLnBrk="1" hangingPunct="1"/>
              <a:t>97</a:t>
            </a:fld>
            <a:endParaRPr lang="it-IT" altLang="it-IT" sz="1200">
              <a:solidFill>
                <a:srgbClr val="000000"/>
              </a:solidFill>
            </a:endParaRPr>
          </a:p>
        </p:txBody>
      </p:sp>
      <p:sp>
        <p:nvSpPr>
          <p:cNvPr id="14745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43290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6D0D7B-E11C-49B2-A373-42AFF8072DDF}" type="slidenum">
              <a:rPr lang="it-IT" altLang="it-IT"/>
              <a:pPr>
                <a:defRPr/>
              </a:pPr>
              <a:t>‹#›</a:t>
            </a:fld>
            <a:endParaRPr lang="it-IT" altLang="it-IT"/>
          </a:p>
        </p:txBody>
      </p:sp>
    </p:spTree>
    <p:extLst>
      <p:ext uri="{BB962C8B-B14F-4D97-AF65-F5344CB8AC3E}">
        <p14:creationId xmlns:p14="http://schemas.microsoft.com/office/powerpoint/2010/main" val="3456144231"/>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20F6E0C-F6E0-44A4-BA88-49C17BC72CE3}" type="slidenum">
              <a:rPr lang="it-IT" altLang="it-IT"/>
              <a:pPr>
                <a:defRPr/>
              </a:pPr>
              <a:t>‹#›</a:t>
            </a:fld>
            <a:endParaRPr lang="it-IT" altLang="it-IT"/>
          </a:p>
        </p:txBody>
      </p:sp>
    </p:spTree>
    <p:extLst>
      <p:ext uri="{BB962C8B-B14F-4D97-AF65-F5344CB8AC3E}">
        <p14:creationId xmlns:p14="http://schemas.microsoft.com/office/powerpoint/2010/main" val="535805807"/>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5B29E1E-EB6F-4FEB-AA79-84B725CDDAB6}" type="slidenum">
              <a:rPr lang="it-IT" altLang="it-IT"/>
              <a:pPr>
                <a:defRPr/>
              </a:pPr>
              <a:t>‹#›</a:t>
            </a:fld>
            <a:endParaRPr lang="it-IT" altLang="it-IT"/>
          </a:p>
        </p:txBody>
      </p:sp>
    </p:spTree>
    <p:extLst>
      <p:ext uri="{BB962C8B-B14F-4D97-AF65-F5344CB8AC3E}">
        <p14:creationId xmlns:p14="http://schemas.microsoft.com/office/powerpoint/2010/main" val="3767813401"/>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it-IT"/>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6760F7C-3E8A-4CFC-9181-76175CD55B88}" type="slidenum">
              <a:rPr lang="it-IT" altLang="it-IT"/>
              <a:pPr>
                <a:defRPr/>
              </a:pPr>
              <a:t>‹#›</a:t>
            </a:fld>
            <a:endParaRPr lang="it-IT" altLang="it-IT"/>
          </a:p>
        </p:txBody>
      </p:sp>
    </p:spTree>
    <p:extLst>
      <p:ext uri="{BB962C8B-B14F-4D97-AF65-F5344CB8AC3E}">
        <p14:creationId xmlns:p14="http://schemas.microsoft.com/office/powerpoint/2010/main" val="3098865915"/>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4C79FCB-9DDE-4CB3-A5F5-510E68B41AC5}" type="slidenum">
              <a:rPr lang="it-IT" altLang="it-IT"/>
              <a:pPr>
                <a:defRPr/>
              </a:pPr>
              <a:t>‹#›</a:t>
            </a:fld>
            <a:endParaRPr lang="it-IT" altLang="it-IT"/>
          </a:p>
        </p:txBody>
      </p:sp>
    </p:spTree>
    <p:extLst>
      <p:ext uri="{BB962C8B-B14F-4D97-AF65-F5344CB8AC3E}">
        <p14:creationId xmlns:p14="http://schemas.microsoft.com/office/powerpoint/2010/main" val="575937886"/>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CD7DEB1B-1B42-4CD7-9646-B241B84C5F11}" type="slidenum">
              <a:rPr lang="it-IT" altLang="it-IT"/>
              <a:pPr>
                <a:defRPr/>
              </a:pPr>
              <a:t>‹#›</a:t>
            </a:fld>
            <a:endParaRPr lang="it-IT" altLang="it-IT"/>
          </a:p>
        </p:txBody>
      </p:sp>
    </p:spTree>
    <p:extLst>
      <p:ext uri="{BB962C8B-B14F-4D97-AF65-F5344CB8AC3E}">
        <p14:creationId xmlns:p14="http://schemas.microsoft.com/office/powerpoint/2010/main" val="1755246253"/>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19520" cy="1136280"/>
          </a:xfrm>
        </p:spPr>
        <p:txBody>
          <a:bodyPr/>
          <a:lstStyle/>
          <a:p>
            <a:r>
              <a:rPr lang="en-US" smtClean="0"/>
              <a:t>Click to edit Master title style</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en-GB" altLang="it-IT"/>
          </a:p>
        </p:txBody>
      </p:sp>
      <p:sp>
        <p:nvSpPr>
          <p:cNvPr id="4" name="Rectangle 4"/>
          <p:cNvSpPr>
            <a:spLocks noGrp="1" noChangeArrowheads="1"/>
          </p:cNvSpPr>
          <p:nvPr>
            <p:ph type="ftr" idx="11"/>
          </p:nvPr>
        </p:nvSpPr>
        <p:spPr>
          <a:ln/>
        </p:spPr>
        <p:txBody>
          <a:bodyPr/>
          <a:lstStyle>
            <a:lvl1pPr>
              <a:defRPr/>
            </a:lvl1pPr>
          </a:lstStyle>
          <a:p>
            <a:pPr>
              <a:defRPr/>
            </a:pPr>
            <a:endParaRPr lang="en-GB" altLang="it-IT"/>
          </a:p>
        </p:txBody>
      </p:sp>
      <p:sp>
        <p:nvSpPr>
          <p:cNvPr id="5" name="Rectangle 5"/>
          <p:cNvSpPr>
            <a:spLocks noGrp="1" noChangeArrowheads="1"/>
          </p:cNvSpPr>
          <p:nvPr>
            <p:ph type="sldNum" idx="12"/>
          </p:nvPr>
        </p:nvSpPr>
        <p:spPr>
          <a:ln/>
        </p:spPr>
        <p:txBody>
          <a:bodyPr/>
          <a:lstStyle>
            <a:lvl1pPr>
              <a:defRPr/>
            </a:lvl1pPr>
          </a:lstStyle>
          <a:p>
            <a:pPr>
              <a:defRPr/>
            </a:pPr>
            <a:fld id="{3110A03F-5185-478A-BD98-6B20455EC99E}" type="slidenum">
              <a:rPr lang="en-GB" altLang="it-IT"/>
              <a:pPr>
                <a:defRPr/>
              </a:pPr>
              <a:t>‹#›</a:t>
            </a:fld>
            <a:endParaRPr lang="en-GB" altLang="it-IT"/>
          </a:p>
        </p:txBody>
      </p:sp>
    </p:spTree>
    <p:extLst>
      <p:ext uri="{BB962C8B-B14F-4D97-AF65-F5344CB8AC3E}">
        <p14:creationId xmlns:p14="http://schemas.microsoft.com/office/powerpoint/2010/main" val="4289248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A15B73-FD53-4C51-9547-40DDD5064F9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389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EC7C695-C658-4B65-8778-BB3A848E063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482DC-2269-4F26-9D2A-7E44B1A4CD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5635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30F75E-777F-4D9F-B92A-CE6B68B9CC3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068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A513E2-507D-40E3-9206-B87930B4E04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025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A3E276F-2E36-409A-B3AD-F6CA546A06AE}" type="slidenum">
              <a:rPr lang="it-IT" altLang="it-IT"/>
              <a:pPr>
                <a:defRPr/>
              </a:pPr>
              <a:t>‹#›</a:t>
            </a:fld>
            <a:endParaRPr lang="it-IT" altLang="it-IT"/>
          </a:p>
        </p:txBody>
      </p:sp>
    </p:spTree>
    <p:extLst>
      <p:ext uri="{BB962C8B-B14F-4D97-AF65-F5344CB8AC3E}">
        <p14:creationId xmlns:p14="http://schemas.microsoft.com/office/powerpoint/2010/main" val="4016783698"/>
      </p:ext>
    </p:extLst>
  </p:cSld>
  <p:clrMapOvr>
    <a:masterClrMapping/>
  </p:clrMapOvr>
  <p:transition spd="med">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024C02E-894D-4329-85A3-8F164AAEAF8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16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23FB2C0-94BC-488B-BCCC-BCB870A2CD0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5BA21CA-B192-46DF-A720-BAB25DF91A3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005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CF699FE-A884-4958-AF84-5E0CD85463A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464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3DADB12-34D8-4A6B-B396-9C6F6481246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960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EA945C-5E91-4642-A2E3-871E01855A0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12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D33EF2A-19EE-449E-81FE-695337ABEC7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619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A014B6-445F-4FC4-BBA5-C336FBAE8A9C}" type="slidenum">
              <a:rPr lang="it-IT" altLang="it-IT"/>
              <a:pPr>
                <a:defRPr/>
              </a:pPr>
              <a:t>‹#›</a:t>
            </a:fld>
            <a:endParaRPr lang="it-IT" altLang="it-IT"/>
          </a:p>
        </p:txBody>
      </p:sp>
    </p:spTree>
    <p:extLst>
      <p:ext uri="{BB962C8B-B14F-4D97-AF65-F5344CB8AC3E}">
        <p14:creationId xmlns:p14="http://schemas.microsoft.com/office/powerpoint/2010/main" val="134407173"/>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12C31A7-B449-48F1-9FB1-25D9044267CA}" type="slidenum">
              <a:rPr lang="it-IT" altLang="it-IT"/>
              <a:pPr>
                <a:defRPr/>
              </a:pPr>
              <a:t>‹#›</a:t>
            </a:fld>
            <a:endParaRPr lang="it-IT" altLang="it-IT"/>
          </a:p>
        </p:txBody>
      </p:sp>
    </p:spTree>
    <p:extLst>
      <p:ext uri="{BB962C8B-B14F-4D97-AF65-F5344CB8AC3E}">
        <p14:creationId xmlns:p14="http://schemas.microsoft.com/office/powerpoint/2010/main" val="1486822249"/>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AF6C3FD-9400-4CB9-9933-8E7E1C2B9DC3}" type="slidenum">
              <a:rPr lang="it-IT" altLang="it-IT"/>
              <a:pPr>
                <a:defRPr/>
              </a:pPr>
              <a:t>‹#›</a:t>
            </a:fld>
            <a:endParaRPr lang="it-IT" altLang="it-IT"/>
          </a:p>
        </p:txBody>
      </p:sp>
    </p:spTree>
    <p:extLst>
      <p:ext uri="{BB962C8B-B14F-4D97-AF65-F5344CB8AC3E}">
        <p14:creationId xmlns:p14="http://schemas.microsoft.com/office/powerpoint/2010/main" val="294443377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3F07B21-EAA7-4BBD-B699-83D70A077D49}" type="slidenum">
              <a:rPr lang="it-IT" altLang="it-IT"/>
              <a:pPr>
                <a:defRPr/>
              </a:pPr>
              <a:t>‹#›</a:t>
            </a:fld>
            <a:endParaRPr lang="it-IT" altLang="it-IT"/>
          </a:p>
        </p:txBody>
      </p:sp>
    </p:spTree>
    <p:extLst>
      <p:ext uri="{BB962C8B-B14F-4D97-AF65-F5344CB8AC3E}">
        <p14:creationId xmlns:p14="http://schemas.microsoft.com/office/powerpoint/2010/main" val="1150223721"/>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EC364BF-206A-4619-8A9F-EEA87C55B20C}" type="slidenum">
              <a:rPr lang="it-IT" altLang="it-IT"/>
              <a:pPr>
                <a:defRPr/>
              </a:pPr>
              <a:t>‹#›</a:t>
            </a:fld>
            <a:endParaRPr lang="it-IT" altLang="it-IT"/>
          </a:p>
        </p:txBody>
      </p:sp>
    </p:spTree>
    <p:extLst>
      <p:ext uri="{BB962C8B-B14F-4D97-AF65-F5344CB8AC3E}">
        <p14:creationId xmlns:p14="http://schemas.microsoft.com/office/powerpoint/2010/main" val="4071723264"/>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FF2F10E-2B58-4227-A9B0-A1F935AA6697}" type="slidenum">
              <a:rPr lang="it-IT" altLang="it-IT"/>
              <a:pPr>
                <a:defRPr/>
              </a:pPr>
              <a:t>‹#›</a:t>
            </a:fld>
            <a:endParaRPr lang="it-IT" altLang="it-IT"/>
          </a:p>
        </p:txBody>
      </p:sp>
    </p:spTree>
    <p:extLst>
      <p:ext uri="{BB962C8B-B14F-4D97-AF65-F5344CB8AC3E}">
        <p14:creationId xmlns:p14="http://schemas.microsoft.com/office/powerpoint/2010/main" val="4193442545"/>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BBCD89A-6AA5-4763-BCDA-E6F39DBE4503}" type="slidenum">
              <a:rPr lang="it-IT" altLang="it-IT"/>
              <a:pPr>
                <a:defRPr/>
              </a:pPr>
              <a:t>‹#›</a:t>
            </a:fld>
            <a:endParaRPr lang="it-IT" altLang="it-IT"/>
          </a:p>
        </p:txBody>
      </p:sp>
    </p:spTree>
    <p:extLst>
      <p:ext uri="{BB962C8B-B14F-4D97-AF65-F5344CB8AC3E}">
        <p14:creationId xmlns:p14="http://schemas.microsoft.com/office/powerpoint/2010/main" val="3623969832"/>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738EF54-9F48-47AE-A63C-0EC4526FB10D}"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5" r:id="rId15"/>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E4C52E7-3D33-4CB7-9A14-6C4E733F9BB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3/31/2020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Il terremoto, a 40 anni dall'evento del Friuli </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069822" y="61769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9034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hyperlink" Target="http://it.wikipedia.org/wiki/Equazione_integrale" TargetMode="External"/><Relationship Id="rId3" Type="http://schemas.openxmlformats.org/officeDocument/2006/relationships/hyperlink" Target="http://it.wikipedia.org/wiki/Trasformata_integrale" TargetMode="External"/><Relationship Id="rId7" Type="http://schemas.openxmlformats.org/officeDocument/2006/relationships/hyperlink" Target="http://it.wikipedia.org/wiki/Logaritmo"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it.wikipedia.org/wiki/Derivata" TargetMode="External"/><Relationship Id="rId5" Type="http://schemas.openxmlformats.org/officeDocument/2006/relationships/hyperlink" Target="http://it.wikipedia.org/wiki/Integrazione" TargetMode="External"/><Relationship Id="rId4" Type="http://schemas.openxmlformats.org/officeDocument/2006/relationships/hyperlink" Target="http://it.wikipedia.org/wiki/Sistema_dinamico_linea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6.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1.emf"/><Relationship Id="rId4" Type="http://schemas.openxmlformats.org/officeDocument/2006/relationships/image" Target="../media/image42.png"/><Relationship Id="rId9"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8.wmf"/><Relationship Id="rId5" Type="http://schemas.openxmlformats.org/officeDocument/2006/relationships/oleObject" Target="../embeddings/oleObject3.bin"/><Relationship Id="rId4" Type="http://schemas.openxmlformats.org/officeDocument/2006/relationships/image" Target="../media/image49.wmf"/></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5.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5.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85.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6.png"/><Relationship Id="rId7"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22.png"/><Relationship Id="rId5" Type="http://schemas.openxmlformats.org/officeDocument/2006/relationships/oleObject" Target="../embeddings/oleObject4.bin"/><Relationship Id="rId4" Type="http://schemas.openxmlformats.org/officeDocument/2006/relationships/image" Target="../media/image119.jpeg"/></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24.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6.png"/><Relationship Id="rId5" Type="http://schemas.openxmlformats.org/officeDocument/2006/relationships/oleObject" Target="../embeddings/oleObject6.bin"/><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27.wmf"/><Relationship Id="rId4" Type="http://schemas.openxmlformats.org/officeDocument/2006/relationships/oleObject" Target="../embeddings/oleObject7.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28.png"/><Relationship Id="rId4" Type="http://schemas.openxmlformats.org/officeDocument/2006/relationships/oleObject" Target="../embeddings/oleObject8.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129.png"/><Relationship Id="rId4" Type="http://schemas.openxmlformats.org/officeDocument/2006/relationships/oleObject" Target="../embeddings/oleObject9.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26.png"/><Relationship Id="rId4" Type="http://schemas.openxmlformats.org/officeDocument/2006/relationships/oleObject" Target="../embeddings/oleObject11.bin"/></Relationships>
</file>

<file path=ppt/slides/_rels/slide69.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40.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41.gif"/></Relationships>
</file>

<file path=ppt/slides/_rels/slide74.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notesSlide" Target="../notesSlides/notesSlide69.xml"/><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46.wmf"/><Relationship Id="rId5" Type="http://schemas.openxmlformats.org/officeDocument/2006/relationships/image" Target="../media/image145.png"/><Relationship Id="rId10" Type="http://schemas.openxmlformats.org/officeDocument/2006/relationships/image" Target="../media/image143.emf"/><Relationship Id="rId4" Type="http://schemas.openxmlformats.org/officeDocument/2006/relationships/image" Target="../media/image144.png"/><Relationship Id="rId9" Type="http://schemas.openxmlformats.org/officeDocument/2006/relationships/oleObject" Target="../embeddings/oleObject13.bin"/></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330.png"/><Relationship Id="rId5" Type="http://schemas.openxmlformats.org/officeDocument/2006/relationships/image" Target="../media/image1320.png"/><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370.png"/></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8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9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image" Target="../media/image1440.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55.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67.png"/><Relationship Id="rId5" Type="http://schemas.openxmlformats.org/officeDocument/2006/relationships/oleObject" Target="../embeddings/oleObject14.bin"/><Relationship Id="rId4" Type="http://schemas.openxmlformats.org/officeDocument/2006/relationships/image" Target="../media/image168.png"/></Relationships>
</file>

<file path=ppt/slides/_rels/slide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19.bin"/><Relationship Id="rId3" Type="http://schemas.openxmlformats.org/officeDocument/2006/relationships/notesSlide" Target="../notesSlides/notesSlide90.xml"/><Relationship Id="rId7" Type="http://schemas.openxmlformats.org/officeDocument/2006/relationships/oleObject" Target="../embeddings/oleObject16.bin"/><Relationship Id="rId12" Type="http://schemas.openxmlformats.org/officeDocument/2006/relationships/image" Target="../media/image175.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72.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74.wmf"/><Relationship Id="rId4" Type="http://schemas.openxmlformats.org/officeDocument/2006/relationships/image" Target="../media/image177.png"/><Relationship Id="rId9" Type="http://schemas.openxmlformats.org/officeDocument/2006/relationships/oleObject" Target="../embeddings/oleObject17.bin"/><Relationship Id="rId14" Type="http://schemas.openxmlformats.org/officeDocument/2006/relationships/image" Target="../media/image176.wmf"/></Relationships>
</file>

<file path=ppt/slides/_rels/slide9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7598" y="909563"/>
            <a:ext cx="8611200" cy="5548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err="1">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Sismometria</a:t>
            </a:r>
            <a:endPar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 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err="1">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Monitoraggio</a:t>
            </a:r>
            <a:r>
              <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GB" sz="5443" b="0" i="1" u="none" strike="noStrike" kern="1200" cap="none" spc="0" normalizeH="0" baseline="0" noProof="0" dirty="0" err="1" smtClean="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Sismico</a:t>
            </a:r>
            <a:endPar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43" b="0" i="1" u="none" strike="noStrike" kern="1200" cap="none" spc="0" normalizeH="0" baseline="0" noProof="0" dirty="0" smtClean="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smtClean="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Giovanni Costa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2019/20</a:t>
            </a:r>
            <a:endParaRPr kumimoji="0" lang="it-IT" sz="5443" b="0" i="1"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05"/>
            <a:ext cx="2874259" cy="625913"/>
          </a:xfrm>
          <a:prstGeom prst="rect">
            <a:avLst/>
          </a:prstGeom>
        </p:spPr>
      </p:pic>
    </p:spTree>
    <p:extLst>
      <p:ext uri="{BB962C8B-B14F-4D97-AF65-F5344CB8AC3E}">
        <p14:creationId xmlns:p14="http://schemas.microsoft.com/office/powerpoint/2010/main" val="36014055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64704"/>
            <a:ext cx="8547359" cy="2808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539552" y="3861048"/>
            <a:ext cx="8208912" cy="646331"/>
          </a:xfrm>
          <a:prstGeom prst="rect">
            <a:avLst/>
          </a:prstGeom>
        </p:spPr>
        <p:txBody>
          <a:bodyPr wrap="square">
            <a:spAutoFit/>
          </a:bodyPr>
          <a:lstStyle/>
          <a:p>
            <a:pPr algn="just"/>
            <a:r>
              <a:rPr lang="it-IT" b="0" dirty="0"/>
              <a:t>Percorsi di elaborazione del segnale nei domini di tempo e frequenza. </a:t>
            </a:r>
            <a:r>
              <a:rPr lang="it-IT" b="0" dirty="0" smtClean="0"/>
              <a:t>L'asterisco tra </a:t>
            </a:r>
            <a:r>
              <a:rPr lang="it-IT" b="0" dirty="0"/>
              <a:t>f (t) e g (t) indica una </a:t>
            </a:r>
            <a:r>
              <a:rPr lang="it-IT" b="0" dirty="0" smtClean="0"/>
              <a:t>convoluzione.</a:t>
            </a:r>
            <a:endParaRPr lang="en-US" b="0" dirty="0"/>
          </a:p>
        </p:txBody>
      </p:sp>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17248503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04551"/>
            <a:ext cx="4392488" cy="5262979"/>
          </a:xfrm>
          <a:prstGeom prst="rect">
            <a:avLst/>
          </a:prstGeom>
        </p:spPr>
        <p:txBody>
          <a:bodyPr wrap="square">
            <a:spAutoFit/>
          </a:bodyPr>
          <a:lstStyle/>
          <a:p>
            <a:pPr algn="just"/>
            <a:r>
              <a:rPr lang="it-IT" sz="1600" b="0" dirty="0"/>
              <a:t>La descrizione più comunemente usata di una risposta </a:t>
            </a:r>
            <a:r>
              <a:rPr lang="it-IT" sz="1600" b="0" dirty="0" smtClean="0"/>
              <a:t>strumentale è la </a:t>
            </a:r>
            <a:r>
              <a:rPr lang="it-IT" sz="1600" b="0" dirty="0"/>
              <a:t>"curva di </a:t>
            </a:r>
            <a:r>
              <a:rPr lang="it-IT" sz="1600" b="0" dirty="0" smtClean="0"/>
              <a:t>risposta in ampiezza", </a:t>
            </a:r>
            <a:r>
              <a:rPr lang="it-IT" sz="1600" b="0" dirty="0"/>
              <a:t>cioè </a:t>
            </a:r>
            <a:r>
              <a:rPr lang="it-IT" sz="1600" b="0" dirty="0" smtClean="0"/>
              <a:t>l‘amplificazione </a:t>
            </a:r>
            <a:r>
              <a:rPr lang="it-IT" sz="1600" b="0" dirty="0"/>
              <a:t>dipendente dalla frequenza </a:t>
            </a:r>
            <a:r>
              <a:rPr lang="it-IT" sz="1600" b="0" dirty="0" smtClean="0"/>
              <a:t>del movimento </a:t>
            </a:r>
            <a:r>
              <a:rPr lang="it-IT" sz="1600" b="0" dirty="0"/>
              <a:t>al suolo. Matematicamente questo è il modulo (valore assoluto) della </a:t>
            </a:r>
            <a:r>
              <a:rPr lang="it-IT" sz="1600" b="0" dirty="0" smtClean="0"/>
              <a:t>risposta in frequenza complessa, </a:t>
            </a:r>
            <a:r>
              <a:rPr lang="it-IT" sz="1600" b="0" dirty="0"/>
              <a:t>di solito chiamata risposta </a:t>
            </a:r>
            <a:r>
              <a:rPr lang="it-IT" sz="1600" b="0" dirty="0" smtClean="0"/>
              <a:t>in </a:t>
            </a:r>
            <a:r>
              <a:rPr lang="it-IT" sz="1600" b="0" dirty="0"/>
              <a:t>ampiezza. Specifica la reattività armonica dello stato </a:t>
            </a:r>
            <a:r>
              <a:rPr lang="it-IT" sz="1600" b="0" dirty="0" smtClean="0"/>
              <a:t>stazionario (amplificazione</a:t>
            </a:r>
            <a:r>
              <a:rPr lang="it-IT" sz="1600" b="0" dirty="0"/>
              <a:t>, ingrandimento, fattore di conversione) del sismografo in funzione </a:t>
            </a:r>
            <a:r>
              <a:rPr lang="it-IT" sz="1600" b="0" dirty="0" smtClean="0"/>
              <a:t>della frequenza</a:t>
            </a:r>
            <a:r>
              <a:rPr lang="it-IT" sz="1600" b="0" dirty="0"/>
              <a:t>. Tuttavia, per la corretta interpretazione dei sismogrammi, anche la risposta di fase </a:t>
            </a:r>
            <a:r>
              <a:rPr lang="it-IT" sz="1600" b="0" dirty="0" smtClean="0"/>
              <a:t>del </a:t>
            </a:r>
            <a:r>
              <a:rPr lang="it-IT" sz="1600" b="0" dirty="0"/>
              <a:t>sistema di registrazione deve essere noto. In linea di principio può essere calcolato dalla risposta in </a:t>
            </a:r>
            <a:r>
              <a:rPr lang="it-IT" sz="1600" b="0" dirty="0" smtClean="0"/>
              <a:t>ampiezza, ma </a:t>
            </a:r>
            <a:r>
              <a:rPr lang="it-IT" sz="1600" b="0" dirty="0"/>
              <a:t>viene normalmente specificato separatamente o derivato insieme alla risposta in </a:t>
            </a:r>
            <a:r>
              <a:rPr lang="it-IT" sz="1600" b="0" dirty="0" smtClean="0"/>
              <a:t>ampiezza dalla </a:t>
            </a:r>
            <a:r>
              <a:rPr lang="it-IT" sz="1600" b="0" dirty="0"/>
              <a:t>descrizione </a:t>
            </a:r>
            <a:r>
              <a:rPr lang="it-IT" sz="1600" b="0" dirty="0" smtClean="0"/>
              <a:t>matematica del </a:t>
            </a:r>
            <a:r>
              <a:rPr lang="it-IT" sz="1600" b="0" dirty="0"/>
              <a:t>sistema dalla sua </a:t>
            </a:r>
            <a:r>
              <a:rPr lang="it-IT" sz="1600" b="0" dirty="0" smtClean="0"/>
              <a:t>funzione </a:t>
            </a:r>
            <a:r>
              <a:rPr lang="it-IT" sz="1600" b="0" dirty="0"/>
              <a:t>di </a:t>
            </a:r>
            <a:r>
              <a:rPr lang="it-IT" sz="1600" b="0" dirty="0" smtClean="0"/>
              <a:t>trasferimento </a:t>
            </a:r>
            <a:r>
              <a:rPr lang="it-IT" sz="1600" b="0" dirty="0"/>
              <a:t>complessa </a:t>
            </a:r>
            <a:r>
              <a:rPr lang="it-IT" sz="1600" b="0" dirty="0" smtClean="0"/>
              <a:t>o dalla </a:t>
            </a:r>
            <a:r>
              <a:rPr lang="it-IT" sz="1600" b="0" dirty="0"/>
              <a:t>sua </a:t>
            </a:r>
            <a:r>
              <a:rPr lang="it-IT" sz="1600" b="0" dirty="0" smtClean="0"/>
              <a:t>risposta </a:t>
            </a:r>
            <a:r>
              <a:rPr lang="it-IT" sz="1600" b="0" dirty="0"/>
              <a:t>in </a:t>
            </a:r>
            <a:r>
              <a:rPr lang="it-IT" sz="1600" b="0" dirty="0" smtClean="0"/>
              <a:t>frequenza complessa.</a:t>
            </a:r>
            <a:endParaRPr lang="en-US" sz="1600" b="0" dirty="0"/>
          </a:p>
        </p:txBody>
      </p:sp>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r="-3256" b="-3114"/>
          <a:stretch>
            <a:fillRect/>
          </a:stretch>
        </p:blipFill>
        <p:spPr bwMode="auto">
          <a:xfrm>
            <a:off x="4788024" y="1068756"/>
            <a:ext cx="4072145" cy="5098774"/>
          </a:xfrm>
          <a:prstGeom prst="rect">
            <a:avLst/>
          </a:prstGeom>
          <a:noFill/>
          <a:ln>
            <a:noFill/>
          </a:ln>
          <a:effectLst/>
          <a:extLst>
            <a:ext uri="{909E8E84-426E-40DD-AFC4-6F175D3DCCD1}">
              <a14:hiddenFill xmlns:a14="http://schemas.microsoft.com/office/drawing/2010/main">
                <a:blipFill dpi="0" rotWithShape="0">
                  <a:blip/>
                  <a:srcRect r="-3256" b="-3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08871980"/>
      </p:ext>
    </p:extLst>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3"/>
          <p:cNvSpPr txBox="1">
            <a:spLocks noChangeArrowheads="1"/>
          </p:cNvSpPr>
          <p:nvPr/>
        </p:nvSpPr>
        <p:spPr bwMode="auto">
          <a:xfrm>
            <a:off x="615180" y="4437112"/>
            <a:ext cx="83058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latin typeface="+mn-lt"/>
              </a:rPr>
              <a:t>Produrrà</a:t>
            </a:r>
            <a:r>
              <a:rPr lang="en-GB" altLang="it-IT" sz="1800" b="0" dirty="0">
                <a:solidFill>
                  <a:schemeClr val="tx1"/>
                </a:solidFill>
                <a:latin typeface="+mn-lt"/>
              </a:rPr>
              <a:t> un </a:t>
            </a:r>
            <a:r>
              <a:rPr lang="en-GB" altLang="it-IT" sz="1800" b="0" dirty="0" err="1">
                <a:solidFill>
                  <a:schemeClr val="tx1"/>
                </a:solidFill>
                <a:latin typeface="+mn-lt"/>
              </a:rPr>
              <a:t>segnale</a:t>
            </a:r>
            <a:r>
              <a:rPr lang="en-GB" altLang="it-IT" sz="1800" b="0" dirty="0">
                <a:solidFill>
                  <a:schemeClr val="tx1"/>
                </a:solidFill>
                <a:latin typeface="+mn-lt"/>
              </a:rPr>
              <a:t> in </a:t>
            </a:r>
            <a:r>
              <a:rPr lang="en-GB" altLang="it-IT" sz="1800" b="0" dirty="0" err="1">
                <a:solidFill>
                  <a:schemeClr val="tx1"/>
                </a:solidFill>
                <a:latin typeface="+mn-lt"/>
              </a:rPr>
              <a:t>uscita</a:t>
            </a:r>
            <a:r>
              <a:rPr lang="en-GB" altLang="it-IT" sz="1800" b="0" dirty="0">
                <a:solidFill>
                  <a:schemeClr val="tx1"/>
                </a:solidFill>
                <a:latin typeface="+mn-lt"/>
              </a:rPr>
              <a:t> del </a:t>
            </a:r>
            <a:r>
              <a:rPr lang="en-GB" altLang="it-IT" sz="1800" b="0" dirty="0" err="1">
                <a:solidFill>
                  <a:schemeClr val="tx1"/>
                </a:solidFill>
                <a:latin typeface="+mn-lt"/>
              </a:rPr>
              <a:t>tipo</a:t>
            </a:r>
            <a:r>
              <a:rPr lang="en-GB" altLang="it-IT" sz="1800" b="0" dirty="0">
                <a:solidFill>
                  <a:schemeClr val="tx1"/>
                </a:solidFill>
                <a:latin typeface="+mn-lt"/>
              </a:rPr>
              <a:t>:</a:t>
            </a:r>
          </a:p>
        </p:txBody>
      </p:sp>
      <p:grpSp>
        <p:nvGrpSpPr>
          <p:cNvPr id="3" name="Group 2"/>
          <p:cNvGrpSpPr/>
          <p:nvPr/>
        </p:nvGrpSpPr>
        <p:grpSpPr>
          <a:xfrm>
            <a:off x="615180" y="565541"/>
            <a:ext cx="8305800" cy="2033506"/>
            <a:chOff x="615180" y="565541"/>
            <a:chExt cx="8305800" cy="2033506"/>
          </a:xfrm>
        </p:grpSpPr>
        <p:sp>
          <p:nvSpPr>
            <p:cNvPr id="10242" name="Text Box 1"/>
            <p:cNvSpPr txBox="1">
              <a:spLocks noChangeArrowheads="1"/>
            </p:cNvSpPr>
            <p:nvPr/>
          </p:nvSpPr>
          <p:spPr bwMode="auto">
            <a:xfrm>
              <a:off x="615180" y="565541"/>
              <a:ext cx="8305800" cy="2033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buClrTx/>
                <a:buFontTx/>
                <a:buNone/>
              </a:pPr>
              <a:r>
                <a:rPr lang="it-IT" altLang="it-IT" sz="1800" b="0" dirty="0">
                  <a:solidFill>
                    <a:schemeClr val="tx1"/>
                  </a:solidFill>
                  <a:latin typeface="+mn-lt"/>
                </a:rPr>
                <a:t>                                            Notazione </a:t>
              </a:r>
              <a:r>
                <a:rPr lang="it-IT" altLang="it-IT" sz="1800" b="0" dirty="0" smtClean="0">
                  <a:solidFill>
                    <a:schemeClr val="tx1"/>
                  </a:solidFill>
                  <a:latin typeface="+mn-lt"/>
                </a:rPr>
                <a:t>complessa</a:t>
              </a:r>
            </a:p>
            <a:p>
              <a:pPr algn="just" eaLnBrk="1" hangingPunct="1">
                <a:buClrTx/>
                <a:buFontTx/>
                <a:buNone/>
              </a:pPr>
              <a:endParaRPr lang="it-IT" altLang="it-IT" sz="1800" b="0" dirty="0">
                <a:solidFill>
                  <a:schemeClr val="tx1"/>
                </a:solidFill>
                <a:latin typeface="+mn-lt"/>
              </a:endParaRPr>
            </a:p>
            <a:p>
              <a:pPr algn="just" eaLnBrk="1" hangingPunct="1">
                <a:buClrTx/>
                <a:buFontTx/>
                <a:buNone/>
              </a:pPr>
              <a:endParaRPr lang="it-IT" altLang="it-IT" sz="1800" b="0" dirty="0" smtClean="0">
                <a:solidFill>
                  <a:schemeClr val="tx1"/>
                </a:solidFill>
                <a:latin typeface="+mn-lt"/>
              </a:endParaRPr>
            </a:p>
            <a:p>
              <a:pPr algn="just" eaLnBrk="1" hangingPunct="1">
                <a:buClrTx/>
                <a:buFontTx/>
                <a:buNone/>
              </a:pPr>
              <a:endParaRPr lang="it-IT" altLang="it-IT" sz="1800" b="0" dirty="0">
                <a:solidFill>
                  <a:schemeClr val="tx1"/>
                </a:solidFill>
                <a:latin typeface="+mn-lt"/>
              </a:endParaRPr>
            </a:p>
            <a:p>
              <a:pPr algn="just" eaLnBrk="1" hangingPunct="1">
                <a:buClrTx/>
                <a:buFontTx/>
                <a:buNone/>
              </a:pPr>
              <a:endParaRPr lang="it-IT" altLang="it-IT" sz="1800" b="0" dirty="0">
                <a:solidFill>
                  <a:schemeClr val="tx1"/>
                </a:solidFill>
                <a:latin typeface="+mn-lt"/>
              </a:endParaRPr>
            </a:p>
            <a:p>
              <a:pPr algn="just" eaLnBrk="1" hangingPunct="1">
                <a:buClrTx/>
                <a:buFontTx/>
                <a:buNone/>
              </a:pPr>
              <a:endParaRPr lang="it-IT" altLang="it-IT" sz="1800" b="0" dirty="0" smtClean="0">
                <a:solidFill>
                  <a:schemeClr val="tx1"/>
                </a:solidFill>
                <a:latin typeface="+mn-lt"/>
              </a:endParaRPr>
            </a:p>
            <a:p>
              <a:pPr algn="just" eaLnBrk="1" hangingPunct="1">
                <a:buClrTx/>
                <a:buFontTx/>
                <a:buNone/>
              </a:pPr>
              <a:r>
                <a:rPr lang="en-GB" altLang="it-IT" sz="1800" b="0" dirty="0" smtClean="0">
                  <a:solidFill>
                    <a:schemeClr val="tx1"/>
                  </a:solidFill>
                  <a:latin typeface="+mn-lt"/>
                </a:rPr>
                <a:t>Un </a:t>
              </a:r>
              <a:r>
                <a:rPr lang="en-GB" altLang="it-IT" sz="1800" b="0" dirty="0" err="1">
                  <a:solidFill>
                    <a:schemeClr val="tx1"/>
                  </a:solidFill>
                  <a:latin typeface="+mn-lt"/>
                </a:rPr>
                <a:t>segnale</a:t>
              </a:r>
              <a:r>
                <a:rPr lang="en-GB" altLang="it-IT" sz="1800" b="0" dirty="0">
                  <a:solidFill>
                    <a:schemeClr val="tx1"/>
                  </a:solidFill>
                  <a:latin typeface="+mn-lt"/>
                </a:rPr>
                <a:t> di </a:t>
              </a:r>
              <a:r>
                <a:rPr lang="en-GB" altLang="it-IT" sz="1800" b="0" dirty="0" err="1">
                  <a:solidFill>
                    <a:schemeClr val="tx1"/>
                  </a:solidFill>
                  <a:latin typeface="+mn-lt"/>
                </a:rPr>
                <a:t>ingresso</a:t>
              </a:r>
              <a:r>
                <a:rPr lang="en-GB" altLang="it-IT" sz="1800" b="0" dirty="0">
                  <a:solidFill>
                    <a:schemeClr val="tx1"/>
                  </a:solidFill>
                  <a:latin typeface="+mn-lt"/>
                </a:rPr>
                <a:t> del </a:t>
              </a:r>
              <a:r>
                <a:rPr lang="en-GB" altLang="it-IT" sz="1800" b="0" dirty="0" err="1">
                  <a:solidFill>
                    <a:schemeClr val="tx1"/>
                  </a:solidFill>
                  <a:latin typeface="+mn-lt"/>
                </a:rPr>
                <a:t>tipo</a:t>
              </a:r>
              <a:r>
                <a:rPr lang="en-GB" altLang="it-IT" sz="1800" b="0" dirty="0">
                  <a:solidFill>
                    <a:schemeClr val="tx1"/>
                  </a:solidFill>
                  <a:latin typeface="+mn-lt"/>
                </a:rPr>
                <a:t>:</a:t>
              </a:r>
            </a:p>
          </p:txBody>
        </p:sp>
        <p:sp>
          <p:nvSpPr>
            <p:cNvPr id="2" name="Rectangle 1"/>
            <p:cNvSpPr/>
            <p:nvPr/>
          </p:nvSpPr>
          <p:spPr>
            <a:xfrm>
              <a:off x="615180" y="1074363"/>
              <a:ext cx="7917260" cy="923330"/>
            </a:xfrm>
            <a:prstGeom prst="rect">
              <a:avLst/>
            </a:prstGeom>
          </p:spPr>
          <p:txBody>
            <a:bodyPr wrap="square">
              <a:spAutoFit/>
            </a:bodyPr>
            <a:lstStyle/>
            <a:p>
              <a:pPr algn="just"/>
              <a:r>
                <a:rPr lang="it-IT" b="0" dirty="0"/>
                <a:t>Una proprietà matematica fondamentale dei sistemi invarianti nel tempo, come </a:t>
              </a:r>
              <a:r>
                <a:rPr lang="it-IT" b="0" dirty="0" smtClean="0"/>
                <a:t>i sismografi</a:t>
              </a:r>
              <a:r>
                <a:rPr lang="it-IT" b="0" dirty="0"/>
                <a:t>, è di non combiare la forma d’onda delle onde sinusoidali e delle onde sinusoidali che decadono o crescono esponenzialmente </a:t>
              </a:r>
              <a:endParaRPr lang="en-US" b="0" dirty="0"/>
            </a:p>
          </p:txBody>
        </p:sp>
      </p:grpSp>
      <p:sp>
        <p:nvSpPr>
          <p:cNvPr id="4" name="Rectangle 3"/>
          <p:cNvSpPr/>
          <p:nvPr/>
        </p:nvSpPr>
        <p:spPr>
          <a:xfrm>
            <a:off x="2666674" y="3212976"/>
            <a:ext cx="2858475" cy="369332"/>
          </a:xfrm>
          <a:prstGeom prst="rect">
            <a:avLst/>
          </a:prstGeom>
        </p:spPr>
        <p:txBody>
          <a:bodyPr wrap="none">
            <a:spAutoFit/>
          </a:bodyPr>
          <a:lstStyle/>
          <a:p>
            <a:r>
              <a:rPr lang="de-DE" b="0" i="1" dirty="0">
                <a:latin typeface="Times New Roman" panose="02020603050405020304" pitchFamily="18" charset="0"/>
              </a:rPr>
              <a:t>f </a:t>
            </a:r>
            <a:r>
              <a:rPr lang="de-DE" b="0" dirty="0">
                <a:latin typeface="Times New Roman" panose="02020603050405020304" pitchFamily="18" charset="0"/>
              </a:rPr>
              <a:t>(</a:t>
            </a:r>
            <a:r>
              <a:rPr lang="de-DE" b="0" i="1" dirty="0">
                <a:latin typeface="Times New Roman" panose="02020603050405020304" pitchFamily="18" charset="0"/>
              </a:rPr>
              <a:t>t</a:t>
            </a:r>
            <a:r>
              <a:rPr lang="de-DE" b="0" dirty="0">
                <a:latin typeface="Times New Roman" panose="02020603050405020304" pitchFamily="18" charset="0"/>
              </a:rPr>
              <a:t>) </a:t>
            </a:r>
            <a:r>
              <a:rPr lang="de-DE" b="0" dirty="0">
                <a:latin typeface="Symbol" panose="05050102010706020507" pitchFamily="18" charset="2"/>
              </a:rPr>
              <a:t>= </a:t>
            </a:r>
            <a:r>
              <a:rPr lang="de-DE" b="0" i="1" dirty="0">
                <a:latin typeface="Times New Roman" panose="02020603050405020304" pitchFamily="18" charset="0"/>
              </a:rPr>
              <a:t>e</a:t>
            </a:r>
            <a:r>
              <a:rPr lang="de-DE" sz="1050" b="0" baseline="60000" dirty="0">
                <a:latin typeface="Symbol" panose="05050102010706020507" pitchFamily="18" charset="2"/>
              </a:rPr>
              <a:t>s </a:t>
            </a:r>
            <a:r>
              <a:rPr lang="de-DE" sz="1050" b="0" i="1" baseline="60000" dirty="0">
                <a:latin typeface="Times New Roman" panose="02020603050405020304" pitchFamily="18" charset="0"/>
              </a:rPr>
              <a:t>t </a:t>
            </a:r>
            <a:r>
              <a:rPr lang="de-DE" b="0" dirty="0">
                <a:latin typeface="Times New Roman" panose="02020603050405020304" pitchFamily="18" charset="0"/>
              </a:rPr>
              <a:t>(</a:t>
            </a:r>
            <a:r>
              <a:rPr lang="de-DE" b="0" i="1" dirty="0">
                <a:latin typeface="Times New Roman" panose="02020603050405020304" pitchFamily="18" charset="0"/>
              </a:rPr>
              <a:t>a</a:t>
            </a:r>
            <a:r>
              <a:rPr lang="de-DE" sz="1050" b="0" baseline="-25000" dirty="0">
                <a:latin typeface="Times New Roman" panose="02020603050405020304" pitchFamily="18" charset="0"/>
              </a:rPr>
              <a:t>1</a:t>
            </a:r>
            <a:r>
              <a:rPr lang="de-DE" sz="1050" b="0" dirty="0">
                <a:latin typeface="Times New Roman" panose="02020603050405020304" pitchFamily="18" charset="0"/>
              </a:rPr>
              <a:t> </a:t>
            </a:r>
            <a:r>
              <a:rPr lang="de-DE" b="0" dirty="0" smtClean="0">
                <a:latin typeface="Times New Roman" panose="02020603050405020304" pitchFamily="18" charset="0"/>
              </a:rPr>
              <a:t>cos</a:t>
            </a:r>
            <a:r>
              <a:rPr lang="de-DE" b="0" dirty="0" smtClean="0">
                <a:latin typeface="Symbol" panose="05050102010706020507" pitchFamily="18" charset="2"/>
              </a:rPr>
              <a:t>w</a:t>
            </a:r>
            <a:r>
              <a:rPr lang="de-DE" b="0" i="1" dirty="0" smtClean="0">
                <a:latin typeface="Times New Roman" panose="02020603050405020304" pitchFamily="18" charset="0"/>
              </a:rPr>
              <a:t>t </a:t>
            </a:r>
            <a:r>
              <a:rPr lang="de-DE" b="0" dirty="0">
                <a:latin typeface="Symbol" panose="05050102010706020507" pitchFamily="18" charset="2"/>
              </a:rPr>
              <a:t>+ </a:t>
            </a:r>
            <a:r>
              <a:rPr lang="de-DE" b="0" i="1" dirty="0">
                <a:latin typeface="Times New Roman" panose="02020603050405020304" pitchFamily="18" charset="0"/>
              </a:rPr>
              <a:t>b</a:t>
            </a:r>
            <a:r>
              <a:rPr lang="de-DE" sz="1050" b="0" baseline="-25000" dirty="0">
                <a:latin typeface="Times New Roman" panose="02020603050405020304" pitchFamily="18" charset="0"/>
              </a:rPr>
              <a:t>1</a:t>
            </a:r>
            <a:r>
              <a:rPr lang="de-DE" sz="1050" b="0" dirty="0">
                <a:latin typeface="Times New Roman" panose="02020603050405020304" pitchFamily="18" charset="0"/>
              </a:rPr>
              <a:t> </a:t>
            </a:r>
            <a:r>
              <a:rPr lang="de-DE" b="0" dirty="0" smtClean="0">
                <a:latin typeface="Times New Roman" panose="02020603050405020304" pitchFamily="18" charset="0"/>
              </a:rPr>
              <a:t>sin</a:t>
            </a:r>
            <a:r>
              <a:rPr lang="de-DE" b="0" dirty="0" smtClean="0">
                <a:latin typeface="Symbol" panose="05050102010706020507" pitchFamily="18" charset="2"/>
              </a:rPr>
              <a:t>w</a:t>
            </a:r>
            <a:r>
              <a:rPr lang="de-DE" b="0" i="1" dirty="0" smtClean="0">
                <a:latin typeface="Times New Roman" panose="02020603050405020304" pitchFamily="18" charset="0"/>
              </a:rPr>
              <a:t>t</a:t>
            </a:r>
            <a:r>
              <a:rPr lang="de-DE" b="0" dirty="0">
                <a:latin typeface="Times New Roman" panose="02020603050405020304" pitchFamily="18" charset="0"/>
              </a:rPr>
              <a:t>) </a:t>
            </a:r>
            <a:endParaRPr lang="en-US" dirty="0"/>
          </a:p>
        </p:txBody>
      </p:sp>
      <p:sp>
        <p:nvSpPr>
          <p:cNvPr id="5" name="Rectangle 4"/>
          <p:cNvSpPr/>
          <p:nvPr/>
        </p:nvSpPr>
        <p:spPr>
          <a:xfrm>
            <a:off x="2666674" y="5663429"/>
            <a:ext cx="3264035" cy="369332"/>
          </a:xfrm>
          <a:prstGeom prst="rect">
            <a:avLst/>
          </a:prstGeom>
        </p:spPr>
        <p:txBody>
          <a:bodyPr wrap="none">
            <a:spAutoFit/>
          </a:bodyPr>
          <a:lstStyle/>
          <a:p>
            <a:r>
              <a:rPr lang="de-DE" b="0" i="1" dirty="0">
                <a:latin typeface="Times New Roman" panose="02020603050405020304" pitchFamily="18" charset="0"/>
              </a:rPr>
              <a:t>g</a:t>
            </a:r>
            <a:r>
              <a:rPr lang="de-DE" b="0" dirty="0">
                <a:latin typeface="Times New Roman" panose="02020603050405020304" pitchFamily="18" charset="0"/>
              </a:rPr>
              <a:t>(</a:t>
            </a:r>
            <a:r>
              <a:rPr lang="de-DE" b="0" i="1" dirty="0">
                <a:latin typeface="Times New Roman" panose="02020603050405020304" pitchFamily="18" charset="0"/>
              </a:rPr>
              <a:t>t</a:t>
            </a:r>
            <a:r>
              <a:rPr lang="de-DE" b="0" dirty="0">
                <a:latin typeface="Times New Roman" panose="02020603050405020304" pitchFamily="18" charset="0"/>
              </a:rPr>
              <a:t>) </a:t>
            </a:r>
            <a:r>
              <a:rPr lang="de-DE" b="0" dirty="0">
                <a:latin typeface="Symbol" panose="05050102010706020507" pitchFamily="18" charset="2"/>
              </a:rPr>
              <a:t>= </a:t>
            </a:r>
            <a:r>
              <a:rPr lang="de-DE" b="0" i="1" dirty="0">
                <a:latin typeface="Times New Roman" panose="02020603050405020304" pitchFamily="18" charset="0"/>
              </a:rPr>
              <a:t>e</a:t>
            </a:r>
            <a:r>
              <a:rPr lang="de-DE" sz="1100" b="0" baseline="60000" dirty="0">
                <a:latin typeface="Symbol" panose="05050102010706020507" pitchFamily="18" charset="2"/>
              </a:rPr>
              <a:t>s </a:t>
            </a:r>
            <a:r>
              <a:rPr lang="de-DE" sz="1100" b="0" i="1" baseline="60000" dirty="0">
                <a:latin typeface="Times New Roman" panose="02020603050405020304" pitchFamily="18" charset="0"/>
              </a:rPr>
              <a:t>t </a:t>
            </a:r>
            <a:r>
              <a:rPr lang="de-DE" b="0" dirty="0">
                <a:latin typeface="Times New Roman" panose="02020603050405020304" pitchFamily="18" charset="0"/>
              </a:rPr>
              <a:t>(</a:t>
            </a:r>
            <a:r>
              <a:rPr lang="de-DE" b="0" i="1" dirty="0">
                <a:latin typeface="Times New Roman" panose="02020603050405020304" pitchFamily="18" charset="0"/>
              </a:rPr>
              <a:t>a</a:t>
            </a:r>
            <a:r>
              <a:rPr lang="de-DE" sz="1100" b="0" baseline="-25000" dirty="0">
                <a:latin typeface="Times New Roman" panose="02020603050405020304" pitchFamily="18" charset="0"/>
              </a:rPr>
              <a:t>2</a:t>
            </a:r>
            <a:r>
              <a:rPr lang="de-DE" sz="1100" b="0" dirty="0">
                <a:latin typeface="Times New Roman" panose="02020603050405020304" pitchFamily="18" charset="0"/>
              </a:rPr>
              <a:t> </a:t>
            </a:r>
            <a:r>
              <a:rPr lang="de-DE" b="0" dirty="0">
                <a:latin typeface="Symbol" panose="05050102010706020507" pitchFamily="18" charset="2"/>
              </a:rPr>
              <a:t>× </a:t>
            </a:r>
            <a:r>
              <a:rPr lang="de-DE" b="0" dirty="0">
                <a:latin typeface="Times New Roman" panose="02020603050405020304" pitchFamily="18" charset="0"/>
              </a:rPr>
              <a:t>cos</a:t>
            </a:r>
            <a:r>
              <a:rPr lang="de-DE" b="0" dirty="0">
                <a:latin typeface="Symbol" panose="05050102010706020507" pitchFamily="18" charset="2"/>
              </a:rPr>
              <a:t>w </a:t>
            </a:r>
            <a:r>
              <a:rPr lang="de-DE" b="0" i="1" dirty="0">
                <a:latin typeface="Times New Roman" panose="02020603050405020304" pitchFamily="18" charset="0"/>
              </a:rPr>
              <a:t>t </a:t>
            </a:r>
            <a:r>
              <a:rPr lang="de-DE" b="0" dirty="0">
                <a:latin typeface="Symbol" panose="05050102010706020507" pitchFamily="18" charset="2"/>
              </a:rPr>
              <a:t>+ </a:t>
            </a:r>
            <a:r>
              <a:rPr lang="de-DE" b="0" i="1" dirty="0">
                <a:latin typeface="Times New Roman" panose="02020603050405020304" pitchFamily="18" charset="0"/>
              </a:rPr>
              <a:t>b</a:t>
            </a:r>
            <a:r>
              <a:rPr lang="de-DE" sz="1100" b="0" baseline="-25000" dirty="0">
                <a:latin typeface="Times New Roman" panose="02020603050405020304" pitchFamily="18" charset="0"/>
              </a:rPr>
              <a:t>2</a:t>
            </a:r>
            <a:r>
              <a:rPr lang="de-DE" sz="1100" b="0" dirty="0">
                <a:latin typeface="Times New Roman" panose="02020603050405020304" pitchFamily="18" charset="0"/>
              </a:rPr>
              <a:t> </a:t>
            </a:r>
            <a:r>
              <a:rPr lang="de-DE" b="0" dirty="0">
                <a:latin typeface="Symbol" panose="05050102010706020507" pitchFamily="18" charset="2"/>
              </a:rPr>
              <a:t>× </a:t>
            </a:r>
            <a:r>
              <a:rPr lang="de-DE" b="0" dirty="0">
                <a:latin typeface="Times New Roman" panose="02020603050405020304" pitchFamily="18" charset="0"/>
              </a:rPr>
              <a:t>sin</a:t>
            </a:r>
            <a:r>
              <a:rPr lang="de-DE" b="0" dirty="0">
                <a:latin typeface="Symbol" panose="05050102010706020507" pitchFamily="18" charset="2"/>
              </a:rPr>
              <a:t>w </a:t>
            </a:r>
            <a:r>
              <a:rPr lang="de-DE" b="0" i="1" dirty="0">
                <a:latin typeface="Times New Roman" panose="02020603050405020304" pitchFamily="18" charset="0"/>
              </a:rPr>
              <a:t>t</a:t>
            </a:r>
            <a:r>
              <a:rPr lang="de-DE" b="0" dirty="0">
                <a:latin typeface="Times New Roman" panose="02020603050405020304" pitchFamily="18" charset="0"/>
              </a:rPr>
              <a:t>)</a:t>
            </a:r>
            <a:endParaRPr lang="en-US" dirty="0"/>
          </a:p>
        </p:txBody>
      </p:sp>
      <p:sp>
        <p:nvSpPr>
          <p:cNvPr id="10" name="TextBox 9"/>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953545305"/>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p:cNvSpPr txBox="1">
            <a:spLocks noChangeArrowheads="1"/>
          </p:cNvSpPr>
          <p:nvPr/>
        </p:nvSpPr>
        <p:spPr bwMode="auto">
          <a:xfrm>
            <a:off x="609600" y="1828800"/>
            <a:ext cx="83058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2000" b="0" dirty="0" err="1">
                <a:solidFill>
                  <a:schemeClr val="tx1"/>
                </a:solidFill>
                <a:latin typeface="+mj-lt"/>
              </a:rPr>
              <a:t>ed</a:t>
            </a:r>
            <a:r>
              <a:rPr lang="en-GB" altLang="it-IT" sz="2000" b="0" dirty="0">
                <a:solidFill>
                  <a:schemeClr val="tx1"/>
                </a:solidFill>
                <a:latin typeface="+mj-lt"/>
              </a:rPr>
              <a:t> </a:t>
            </a:r>
            <a:r>
              <a:rPr lang="en-GB" altLang="it-IT" sz="2000" b="0" dirty="0" err="1">
                <a:solidFill>
                  <a:schemeClr val="tx1"/>
                </a:solidFill>
                <a:latin typeface="+mj-lt"/>
              </a:rPr>
              <a:t>utilizzando</a:t>
            </a:r>
            <a:r>
              <a:rPr lang="en-GB" altLang="it-IT" sz="2000" b="0" dirty="0">
                <a:solidFill>
                  <a:schemeClr val="tx1"/>
                </a:solidFill>
                <a:latin typeface="+mj-lt"/>
              </a:rPr>
              <a:t> </a:t>
            </a:r>
            <a:r>
              <a:rPr lang="en-GB" altLang="it-IT" sz="2000" b="0" dirty="0" err="1">
                <a:solidFill>
                  <a:schemeClr val="tx1"/>
                </a:solidFill>
                <a:latin typeface="+mj-lt"/>
              </a:rPr>
              <a:t>l’algebra</a:t>
            </a:r>
            <a:r>
              <a:rPr lang="en-GB" altLang="it-IT" sz="2000" b="0" dirty="0">
                <a:solidFill>
                  <a:schemeClr val="tx1"/>
                </a:solidFill>
                <a:latin typeface="+mj-lt"/>
              </a:rPr>
              <a:t> </a:t>
            </a:r>
            <a:r>
              <a:rPr lang="en-GB" altLang="it-IT" sz="2000" b="0" dirty="0" err="1">
                <a:solidFill>
                  <a:schemeClr val="tx1"/>
                </a:solidFill>
                <a:latin typeface="+mj-lt"/>
              </a:rPr>
              <a:t>complessa</a:t>
            </a:r>
            <a:r>
              <a:rPr lang="en-GB" altLang="it-IT" sz="2000" b="0" dirty="0">
                <a:solidFill>
                  <a:schemeClr val="tx1"/>
                </a:solidFill>
                <a:latin typeface="+mj-lt"/>
              </a:rPr>
              <a:t> </a:t>
            </a:r>
            <a:r>
              <a:rPr lang="en-GB" altLang="it-IT" sz="2000" b="0" dirty="0" err="1">
                <a:solidFill>
                  <a:schemeClr val="tx1"/>
                </a:solidFill>
                <a:latin typeface="+mj-lt"/>
              </a:rPr>
              <a:t>possiamo</a:t>
            </a:r>
            <a:r>
              <a:rPr lang="en-GB" altLang="it-IT" sz="2000" b="0" dirty="0">
                <a:solidFill>
                  <a:schemeClr val="tx1"/>
                </a:solidFill>
                <a:latin typeface="+mj-lt"/>
              </a:rPr>
              <a:t> </a:t>
            </a:r>
            <a:r>
              <a:rPr lang="en-GB" altLang="it-IT" sz="2000" b="0" dirty="0" err="1">
                <a:solidFill>
                  <a:schemeClr val="tx1"/>
                </a:solidFill>
                <a:latin typeface="+mj-lt"/>
              </a:rPr>
              <a:t>scrivere</a:t>
            </a:r>
            <a:r>
              <a:rPr lang="en-GB" altLang="it-IT" sz="2000" b="0" dirty="0">
                <a:solidFill>
                  <a:schemeClr val="tx1"/>
                </a:solidFill>
                <a:latin typeface="+mj-lt"/>
              </a:rPr>
              <a:t>:</a:t>
            </a:r>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762000"/>
            <a:ext cx="3429000" cy="1046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68849"/>
            <a:ext cx="6324600" cy="862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270" name="Group 5"/>
          <p:cNvGrpSpPr>
            <a:grpSpLocks/>
          </p:cNvGrpSpPr>
          <p:nvPr/>
        </p:nvGrpSpPr>
        <p:grpSpPr bwMode="auto">
          <a:xfrm>
            <a:off x="615950" y="3582988"/>
            <a:ext cx="8302625" cy="841375"/>
            <a:chOff x="388" y="2257"/>
            <a:chExt cx="5230" cy="530"/>
          </a:xfrm>
        </p:grpSpPr>
        <p:sp>
          <p:nvSpPr>
            <p:cNvPr id="11274" name="Text Box 6"/>
            <p:cNvSpPr txBox="1">
              <a:spLocks noChangeArrowheads="1"/>
            </p:cNvSpPr>
            <p:nvPr/>
          </p:nvSpPr>
          <p:spPr bwMode="auto">
            <a:xfrm>
              <a:off x="388" y="2257"/>
              <a:ext cx="5230"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2000" b="0" dirty="0">
                  <a:solidFill>
                    <a:schemeClr val="tx1"/>
                  </a:solidFill>
                  <a:latin typeface="+mj-lt"/>
                </a:rPr>
                <a:t>dove           </a:t>
              </a:r>
              <a:r>
                <a:rPr lang="en-GB" altLang="it-IT" sz="2000" b="0" dirty="0" err="1">
                  <a:solidFill>
                    <a:schemeClr val="tx1"/>
                  </a:solidFill>
                  <a:latin typeface="+mj-lt"/>
                </a:rPr>
                <a:t>rappresenta</a:t>
              </a:r>
              <a:r>
                <a:rPr lang="en-GB" altLang="it-IT" sz="2000" b="0" dirty="0">
                  <a:solidFill>
                    <a:schemeClr val="tx1"/>
                  </a:solidFill>
                  <a:latin typeface="+mj-lt"/>
                </a:rPr>
                <a:t> la parte </a:t>
              </a:r>
              <a:r>
                <a:rPr lang="en-GB" altLang="it-IT" sz="2000" b="0" dirty="0" err="1">
                  <a:solidFill>
                    <a:schemeClr val="tx1"/>
                  </a:solidFill>
                  <a:latin typeface="+mj-lt"/>
                </a:rPr>
                <a:t>reale</a:t>
              </a:r>
              <a:r>
                <a:rPr lang="en-GB" altLang="it-IT" sz="2000" b="0" dirty="0">
                  <a:solidFill>
                    <a:schemeClr val="tx1"/>
                  </a:solidFill>
                  <a:latin typeface="+mj-lt"/>
                </a:rPr>
                <a:t> del </a:t>
              </a:r>
              <a:r>
                <a:rPr lang="en-GB" altLang="it-IT" sz="2000" b="0" dirty="0" err="1">
                  <a:solidFill>
                    <a:schemeClr val="tx1"/>
                  </a:solidFill>
                  <a:latin typeface="+mj-lt"/>
                </a:rPr>
                <a:t>segnale</a:t>
              </a:r>
              <a:r>
                <a:rPr lang="en-GB" altLang="it-IT" sz="2000" b="0" dirty="0">
                  <a:solidFill>
                    <a:schemeClr val="tx1"/>
                  </a:solidFill>
                  <a:latin typeface="+mj-lt"/>
                </a:rPr>
                <a:t> e</a:t>
              </a:r>
            </a:p>
          </p:txBody>
        </p:sp>
        <p:pic>
          <p:nvPicPr>
            <p:cNvPr id="112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 y="2257"/>
              <a:ext cx="334" cy="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 y="2588"/>
              <a:ext cx="1534" cy="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1271" name="Text Box 9"/>
          <p:cNvSpPr txBox="1">
            <a:spLocks noChangeArrowheads="1"/>
          </p:cNvSpPr>
          <p:nvPr/>
        </p:nvSpPr>
        <p:spPr bwMode="auto">
          <a:xfrm>
            <a:off x="-540568" y="6081712"/>
            <a:ext cx="83058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2000" b="0" dirty="0" smtClean="0">
                <a:solidFill>
                  <a:schemeClr val="tx1"/>
                </a:solidFill>
                <a:latin typeface="+mj-lt"/>
              </a:rPr>
              <a:t>                </a:t>
            </a:r>
            <a:r>
              <a:rPr lang="en-GB" altLang="it-IT" sz="2000" b="0" dirty="0">
                <a:solidFill>
                  <a:schemeClr val="tx1"/>
                </a:solidFill>
                <a:latin typeface="+mj-lt"/>
              </a:rPr>
              <a:t>è </a:t>
            </a:r>
            <a:r>
              <a:rPr lang="en-GB" altLang="it-IT" sz="2000" b="0" dirty="0" err="1">
                <a:solidFill>
                  <a:schemeClr val="tx1"/>
                </a:solidFill>
                <a:latin typeface="+mj-lt"/>
              </a:rPr>
              <a:t>il</a:t>
            </a:r>
            <a:r>
              <a:rPr lang="en-GB" altLang="it-IT" sz="2000" b="0" dirty="0">
                <a:solidFill>
                  <a:schemeClr val="tx1"/>
                </a:solidFill>
                <a:latin typeface="+mj-lt"/>
              </a:rPr>
              <a:t> </a:t>
            </a:r>
            <a:r>
              <a:rPr lang="en-GB" altLang="it-IT" sz="2000" b="0" dirty="0" err="1">
                <a:solidFill>
                  <a:schemeClr val="tx1"/>
                </a:solidFill>
                <a:latin typeface="+mj-lt"/>
              </a:rPr>
              <a:t>guadagno</a:t>
            </a:r>
            <a:r>
              <a:rPr lang="en-GB" altLang="it-IT" sz="2000" b="0" dirty="0">
                <a:solidFill>
                  <a:schemeClr val="tx1"/>
                </a:solidFill>
                <a:latin typeface="+mj-lt"/>
              </a:rPr>
              <a:t> </a:t>
            </a:r>
            <a:r>
              <a:rPr lang="en-GB" altLang="it-IT" sz="2000" b="0" dirty="0" err="1">
                <a:solidFill>
                  <a:schemeClr val="tx1"/>
                </a:solidFill>
                <a:latin typeface="+mj-lt"/>
              </a:rPr>
              <a:t>complesso</a:t>
            </a:r>
            <a:r>
              <a:rPr lang="en-GB" altLang="it-IT" sz="2000" b="0" dirty="0">
                <a:solidFill>
                  <a:schemeClr val="tx1"/>
                </a:solidFill>
                <a:latin typeface="+mj-lt"/>
              </a:rPr>
              <a:t> del </a:t>
            </a:r>
            <a:r>
              <a:rPr lang="en-GB" altLang="it-IT" sz="2000" b="0" dirty="0" err="1">
                <a:solidFill>
                  <a:schemeClr val="tx1"/>
                </a:solidFill>
                <a:latin typeface="+mj-lt"/>
              </a:rPr>
              <a:t>sistema</a:t>
            </a:r>
            <a:endParaRPr lang="en-GB" altLang="it-IT" sz="2000" b="0" dirty="0">
              <a:solidFill>
                <a:schemeClr val="tx1"/>
              </a:solidFill>
              <a:latin typeface="+mj-lt"/>
            </a:endParaRPr>
          </a:p>
        </p:txBody>
      </p:sp>
      <p:pic>
        <p:nvPicPr>
          <p:cNvPr id="1127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5530056"/>
            <a:ext cx="762000" cy="404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3" name="Text Box 11"/>
          <p:cNvSpPr txBox="1">
            <a:spLocks noChangeArrowheads="1"/>
          </p:cNvSpPr>
          <p:nvPr/>
        </p:nvSpPr>
        <p:spPr bwMode="auto">
          <a:xfrm>
            <a:off x="580898" y="4696776"/>
            <a:ext cx="83058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it-IT" altLang="it-IT" sz="2000" b="0" dirty="0" smtClean="0">
                <a:solidFill>
                  <a:schemeClr val="tx1"/>
                </a:solidFill>
                <a:latin typeface="+mj-lt"/>
              </a:rPr>
              <a:t>Si </a:t>
            </a:r>
            <a:r>
              <a:rPr lang="it-IT" altLang="it-IT" sz="2000" b="0" dirty="0">
                <a:solidFill>
                  <a:schemeClr val="tx1"/>
                </a:solidFill>
                <a:latin typeface="+mj-lt"/>
              </a:rPr>
              <a:t>può vedere che la sola differenza tra il segnale di ingresso e quello di uscita è l’ampiezza complessa c, non nella forma d’onda</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859" y="552711"/>
            <a:ext cx="2058141" cy="2204864"/>
          </a:xfrm>
          <a:prstGeom prst="rect">
            <a:avLst/>
          </a:prstGeom>
        </p:spPr>
      </p:pic>
      <p:sp>
        <p:nvSpPr>
          <p:cNvPr id="13" name="TextBox 1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34269898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2564904"/>
            <a:ext cx="4876800" cy="1073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2"/>
          <p:cNvSpPr txBox="1">
            <a:spLocks noChangeArrowheads="1"/>
          </p:cNvSpPr>
          <p:nvPr/>
        </p:nvSpPr>
        <p:spPr bwMode="auto">
          <a:xfrm>
            <a:off x="533400" y="762000"/>
            <a:ext cx="83058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en-GB" altLang="it-IT" sz="1800" b="0" dirty="0" err="1">
                <a:solidFill>
                  <a:schemeClr val="tx1"/>
                </a:solidFill>
                <a:latin typeface="+mj-lt"/>
              </a:rPr>
              <a:t>Nel</a:t>
            </a:r>
            <a:r>
              <a:rPr lang="en-GB" altLang="it-IT" sz="1800" b="0" dirty="0">
                <a:solidFill>
                  <a:schemeClr val="tx1"/>
                </a:solidFill>
                <a:latin typeface="+mj-lt"/>
              </a:rPr>
              <a:t> </a:t>
            </a:r>
            <a:r>
              <a:rPr lang="en-GB" altLang="it-IT" sz="1800" b="0" dirty="0" err="1">
                <a:solidFill>
                  <a:schemeClr val="tx1"/>
                </a:solidFill>
                <a:latin typeface="+mj-lt"/>
              </a:rPr>
              <a:t>caso</a:t>
            </a:r>
            <a:r>
              <a:rPr lang="en-GB" altLang="it-IT" sz="1800" b="0" dirty="0">
                <a:solidFill>
                  <a:schemeClr val="tx1"/>
                </a:solidFill>
                <a:latin typeface="+mj-lt"/>
              </a:rPr>
              <a:t> </a:t>
            </a:r>
            <a:r>
              <a:rPr lang="en-GB" altLang="it-IT" sz="1800" b="0" dirty="0" err="1">
                <a:solidFill>
                  <a:schemeClr val="tx1"/>
                </a:solidFill>
                <a:latin typeface="+mj-lt"/>
              </a:rPr>
              <a:t>il</a:t>
            </a:r>
            <a:r>
              <a:rPr lang="en-GB" altLang="it-IT" sz="1800" b="0" dirty="0">
                <a:solidFill>
                  <a:schemeClr val="tx1"/>
                </a:solidFill>
                <a:latin typeface="+mj-lt"/>
              </a:rPr>
              <a:t> </a:t>
            </a:r>
            <a:r>
              <a:rPr lang="en-GB" altLang="it-IT" sz="1800" b="0" dirty="0" err="1">
                <a:solidFill>
                  <a:schemeClr val="tx1"/>
                </a:solidFill>
                <a:latin typeface="+mj-lt"/>
              </a:rPr>
              <a:t>segnale</a:t>
            </a:r>
            <a:r>
              <a:rPr lang="en-GB" altLang="it-IT" sz="1800" b="0" dirty="0">
                <a:solidFill>
                  <a:schemeClr val="tx1"/>
                </a:solidFill>
                <a:latin typeface="+mj-lt"/>
              </a:rPr>
              <a:t> </a:t>
            </a:r>
            <a:r>
              <a:rPr lang="en-GB" altLang="it-IT" sz="1800" b="0" dirty="0" err="1">
                <a:solidFill>
                  <a:schemeClr val="tx1"/>
                </a:solidFill>
                <a:latin typeface="+mj-lt"/>
              </a:rPr>
              <a:t>reale</a:t>
            </a:r>
            <a:r>
              <a:rPr lang="en-GB" altLang="it-IT" sz="1800" b="0" dirty="0">
                <a:solidFill>
                  <a:schemeClr val="tx1"/>
                </a:solidFill>
                <a:latin typeface="+mj-lt"/>
              </a:rPr>
              <a:t> non </a:t>
            </a:r>
            <a:r>
              <a:rPr lang="en-GB" altLang="it-IT" sz="1800" b="0" dirty="0" err="1">
                <a:solidFill>
                  <a:schemeClr val="tx1"/>
                </a:solidFill>
                <a:latin typeface="+mj-lt"/>
              </a:rPr>
              <a:t>sia</a:t>
            </a:r>
            <a:r>
              <a:rPr lang="en-GB" altLang="it-IT" sz="1800" b="0" dirty="0">
                <a:solidFill>
                  <a:schemeClr val="tx1"/>
                </a:solidFill>
                <a:latin typeface="+mj-lt"/>
              </a:rPr>
              <a:t> </a:t>
            </a:r>
            <a:r>
              <a:rPr lang="en-GB" altLang="it-IT" sz="1800" b="0" dirty="0" err="1">
                <a:solidFill>
                  <a:schemeClr val="tx1"/>
                </a:solidFill>
                <a:latin typeface="+mj-lt"/>
              </a:rPr>
              <a:t>considerato</a:t>
            </a:r>
            <a:r>
              <a:rPr lang="en-GB" altLang="it-IT" sz="1800" b="0" dirty="0">
                <a:solidFill>
                  <a:schemeClr val="tx1"/>
                </a:solidFill>
                <a:latin typeface="+mj-lt"/>
              </a:rPr>
              <a:t> come la parte </a:t>
            </a:r>
            <a:r>
              <a:rPr lang="en-GB" altLang="it-IT" sz="1800" b="0" dirty="0" err="1">
                <a:solidFill>
                  <a:schemeClr val="tx1"/>
                </a:solidFill>
                <a:latin typeface="+mj-lt"/>
              </a:rPr>
              <a:t>reale</a:t>
            </a:r>
            <a:r>
              <a:rPr lang="en-GB" altLang="it-IT" sz="1800" b="0" dirty="0">
                <a:solidFill>
                  <a:schemeClr val="tx1"/>
                </a:solidFill>
                <a:latin typeface="+mj-lt"/>
              </a:rPr>
              <a:t> di un </a:t>
            </a:r>
            <a:r>
              <a:rPr lang="en-GB" altLang="it-IT" sz="1800" b="0" dirty="0" err="1">
                <a:solidFill>
                  <a:schemeClr val="tx1"/>
                </a:solidFill>
                <a:latin typeface="+mj-lt"/>
              </a:rPr>
              <a:t>segnale</a:t>
            </a:r>
            <a:r>
              <a:rPr lang="en-GB" altLang="it-IT" sz="1800" b="0" dirty="0">
                <a:solidFill>
                  <a:schemeClr val="tx1"/>
                </a:solidFill>
                <a:latin typeface="+mj-lt"/>
              </a:rPr>
              <a:t> </a:t>
            </a:r>
            <a:r>
              <a:rPr lang="en-GB" altLang="it-IT" sz="1800" b="0" dirty="0" err="1">
                <a:solidFill>
                  <a:schemeClr val="tx1"/>
                </a:solidFill>
                <a:latin typeface="+mj-lt"/>
              </a:rPr>
              <a:t>complesso</a:t>
            </a:r>
            <a:r>
              <a:rPr lang="en-GB" altLang="it-IT" sz="1800" b="0" dirty="0">
                <a:solidFill>
                  <a:schemeClr val="tx1"/>
                </a:solidFill>
                <a:latin typeface="+mj-lt"/>
              </a:rPr>
              <a:t> ma la </a:t>
            </a:r>
            <a:r>
              <a:rPr lang="en-GB" altLang="it-IT" sz="1800" b="0" dirty="0" err="1">
                <a:solidFill>
                  <a:schemeClr val="tx1"/>
                </a:solidFill>
                <a:latin typeface="+mj-lt"/>
              </a:rPr>
              <a:t>somma</a:t>
            </a:r>
            <a:r>
              <a:rPr lang="en-GB" altLang="it-IT" sz="1800" b="0" dirty="0">
                <a:solidFill>
                  <a:schemeClr val="tx1"/>
                </a:solidFill>
                <a:latin typeface="+mj-lt"/>
              </a:rPr>
              <a:t> di 2 </a:t>
            </a:r>
            <a:r>
              <a:rPr lang="en-GB" altLang="it-IT" sz="1800" b="0" dirty="0" err="1">
                <a:solidFill>
                  <a:schemeClr val="tx1"/>
                </a:solidFill>
                <a:latin typeface="+mj-lt"/>
              </a:rPr>
              <a:t>segnali</a:t>
            </a:r>
            <a:r>
              <a:rPr lang="en-GB" altLang="it-IT" sz="1800" b="0" dirty="0">
                <a:solidFill>
                  <a:schemeClr val="tx1"/>
                </a:solidFill>
                <a:latin typeface="+mj-lt"/>
              </a:rPr>
              <a:t> </a:t>
            </a:r>
            <a:r>
              <a:rPr lang="en-GB" altLang="it-IT" sz="1800" b="0" dirty="0" err="1">
                <a:solidFill>
                  <a:schemeClr val="tx1"/>
                </a:solidFill>
                <a:latin typeface="+mj-lt"/>
              </a:rPr>
              <a:t>complessi</a:t>
            </a:r>
            <a:r>
              <a:rPr lang="en-GB" altLang="it-IT" sz="1800" b="0" dirty="0">
                <a:solidFill>
                  <a:schemeClr val="tx1"/>
                </a:solidFill>
                <a:latin typeface="+mj-lt"/>
              </a:rPr>
              <a:t> </a:t>
            </a:r>
            <a:r>
              <a:rPr lang="en-GB" altLang="it-IT" sz="1800" b="0" dirty="0" err="1">
                <a:solidFill>
                  <a:schemeClr val="tx1"/>
                </a:solidFill>
                <a:latin typeface="+mj-lt"/>
              </a:rPr>
              <a:t>coniugati</a:t>
            </a:r>
            <a:r>
              <a:rPr lang="en-GB" altLang="it-IT" sz="1800" b="0" dirty="0">
                <a:solidFill>
                  <a:schemeClr val="tx1"/>
                </a:solidFill>
                <a:latin typeface="+mj-lt"/>
              </a:rPr>
              <a:t> con </a:t>
            </a:r>
            <a:r>
              <a:rPr lang="en-GB" altLang="it-IT" sz="1800" b="0" dirty="0" err="1">
                <a:solidFill>
                  <a:schemeClr val="tx1"/>
                </a:solidFill>
                <a:latin typeface="+mj-lt"/>
              </a:rPr>
              <a:t>frequenze</a:t>
            </a:r>
            <a:r>
              <a:rPr lang="en-GB" altLang="it-IT" sz="1800" b="0" dirty="0">
                <a:solidFill>
                  <a:schemeClr val="tx1"/>
                </a:solidFill>
                <a:latin typeface="+mj-lt"/>
              </a:rPr>
              <a:t> positive e negative:</a:t>
            </a:r>
          </a:p>
          <a:p>
            <a:pPr eaLnBrk="1" hangingPunct="1">
              <a:buClrTx/>
              <a:buFontTx/>
              <a:buNone/>
            </a:pPr>
            <a:endParaRPr lang="en-GB" altLang="it-IT" sz="1800" b="0" dirty="0">
              <a:solidFill>
                <a:schemeClr val="tx1"/>
              </a:solidFill>
              <a:latin typeface="+mj-lt"/>
            </a:endParaRPr>
          </a:p>
        </p:txBody>
      </p:sp>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609739618"/>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383828" y="476672"/>
            <a:ext cx="8305800" cy="2002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GB" altLang="it-IT" dirty="0">
                <a:solidFill>
                  <a:schemeClr val="tx1"/>
                </a:solidFill>
                <a:latin typeface="+mj-lt"/>
              </a:rPr>
              <a:t>La </a:t>
            </a:r>
            <a:r>
              <a:rPr lang="en-GB" altLang="it-IT" dirty="0" err="1">
                <a:solidFill>
                  <a:schemeClr val="tx1"/>
                </a:solidFill>
                <a:latin typeface="+mj-lt"/>
              </a:rPr>
              <a:t>trasformata</a:t>
            </a:r>
            <a:r>
              <a:rPr lang="en-GB" altLang="it-IT" dirty="0">
                <a:solidFill>
                  <a:schemeClr val="tx1"/>
                </a:solidFill>
                <a:latin typeface="+mj-lt"/>
              </a:rPr>
              <a:t> di Laplace</a:t>
            </a:r>
          </a:p>
          <a:p>
            <a:pPr algn="just" eaLnBrk="1" hangingPunct="1">
              <a:buClrTx/>
              <a:buFontTx/>
              <a:buNone/>
            </a:pPr>
            <a:endParaRPr lang="en-GB" altLang="it-IT" sz="2000" dirty="0">
              <a:solidFill>
                <a:schemeClr val="tx1"/>
              </a:solidFill>
              <a:latin typeface="+mj-lt"/>
            </a:endParaRPr>
          </a:p>
          <a:p>
            <a:pPr marL="0" indent="0" algn="just" eaLnBrk="1" hangingPunct="1">
              <a:buClrTx/>
              <a:buFontTx/>
              <a:buNone/>
            </a:pPr>
            <a:r>
              <a:rPr lang="en-GB" altLang="it-IT" sz="2000" b="0" dirty="0">
                <a:solidFill>
                  <a:schemeClr val="tx1"/>
                </a:solidFill>
                <a:latin typeface="+mj-lt"/>
              </a:rPr>
              <a:t>Un </a:t>
            </a:r>
            <a:r>
              <a:rPr lang="en-GB" altLang="it-IT" sz="2000" b="0" dirty="0" err="1">
                <a:solidFill>
                  <a:schemeClr val="tx1"/>
                </a:solidFill>
                <a:latin typeface="+mj-lt"/>
              </a:rPr>
              <a:t>segnale</a:t>
            </a:r>
            <a:r>
              <a:rPr lang="en-GB" altLang="it-IT" sz="2000" b="0" dirty="0">
                <a:solidFill>
                  <a:schemeClr val="tx1"/>
                </a:solidFill>
                <a:latin typeface="+mj-lt"/>
              </a:rPr>
              <a:t> </a:t>
            </a:r>
            <a:r>
              <a:rPr lang="en-GB" altLang="it-IT" sz="2000" b="0" dirty="0" err="1">
                <a:solidFill>
                  <a:schemeClr val="tx1"/>
                </a:solidFill>
                <a:latin typeface="+mj-lt"/>
              </a:rPr>
              <a:t>che</a:t>
            </a:r>
            <a:r>
              <a:rPr lang="en-GB" altLang="it-IT" sz="2000" b="0" dirty="0">
                <a:solidFill>
                  <a:schemeClr val="tx1"/>
                </a:solidFill>
                <a:latin typeface="+mj-lt"/>
              </a:rPr>
              <a:t> ha un </a:t>
            </a:r>
            <a:r>
              <a:rPr lang="en-GB" altLang="it-IT" sz="2000" b="0" dirty="0" err="1">
                <a:solidFill>
                  <a:schemeClr val="tx1"/>
                </a:solidFill>
                <a:latin typeface="+mj-lt"/>
              </a:rPr>
              <a:t>inizio</a:t>
            </a:r>
            <a:r>
              <a:rPr lang="en-GB" altLang="it-IT" sz="2000" b="0" dirty="0">
                <a:solidFill>
                  <a:schemeClr val="tx1"/>
                </a:solidFill>
                <a:latin typeface="+mj-lt"/>
              </a:rPr>
              <a:t> </a:t>
            </a:r>
            <a:r>
              <a:rPr lang="en-GB" altLang="it-IT" sz="2000" b="0" dirty="0" err="1">
                <a:solidFill>
                  <a:schemeClr val="tx1"/>
                </a:solidFill>
                <a:latin typeface="+mj-lt"/>
              </a:rPr>
              <a:t>nel</a:t>
            </a:r>
            <a:r>
              <a:rPr lang="en-GB" altLang="it-IT" sz="2000" b="0" dirty="0">
                <a:solidFill>
                  <a:schemeClr val="tx1"/>
                </a:solidFill>
                <a:latin typeface="+mj-lt"/>
              </a:rPr>
              <a:t> tempo </a:t>
            </a:r>
            <a:r>
              <a:rPr lang="en-GB" altLang="it-IT" sz="2000" b="0" dirty="0" err="1">
                <a:solidFill>
                  <a:schemeClr val="tx1"/>
                </a:solidFill>
                <a:latin typeface="+mj-lt"/>
              </a:rPr>
              <a:t>definito</a:t>
            </a:r>
            <a:r>
              <a:rPr lang="en-GB" altLang="it-IT" sz="2000" b="0" dirty="0">
                <a:solidFill>
                  <a:schemeClr val="tx1"/>
                </a:solidFill>
                <a:latin typeface="+mj-lt"/>
              </a:rPr>
              <a:t> </a:t>
            </a:r>
            <a:r>
              <a:rPr lang="en-GB" altLang="it-IT" sz="2000" b="0" dirty="0" err="1">
                <a:solidFill>
                  <a:schemeClr val="tx1"/>
                </a:solidFill>
                <a:latin typeface="+mj-lt"/>
              </a:rPr>
              <a:t>puo</a:t>
            </a:r>
            <a:r>
              <a:rPr lang="en-GB" altLang="it-IT" sz="2000" b="0" dirty="0">
                <a:solidFill>
                  <a:schemeClr val="tx1"/>
                </a:solidFill>
                <a:latin typeface="+mj-lt"/>
              </a:rPr>
              <a:t>’ </a:t>
            </a:r>
            <a:r>
              <a:rPr lang="en-GB" altLang="it-IT" sz="2000" b="0" dirty="0" err="1">
                <a:solidFill>
                  <a:schemeClr val="tx1"/>
                </a:solidFill>
                <a:latin typeface="+mj-lt"/>
              </a:rPr>
              <a:t>essere</a:t>
            </a:r>
            <a:r>
              <a:rPr lang="en-GB" altLang="it-IT" sz="2000" b="0" dirty="0">
                <a:solidFill>
                  <a:schemeClr val="tx1"/>
                </a:solidFill>
                <a:latin typeface="+mj-lt"/>
              </a:rPr>
              <a:t> </a:t>
            </a:r>
            <a:r>
              <a:rPr lang="en-GB" altLang="it-IT" sz="2000" b="0" dirty="0" err="1" smtClean="0">
                <a:solidFill>
                  <a:schemeClr val="tx1"/>
                </a:solidFill>
                <a:latin typeface="+mj-lt"/>
              </a:rPr>
              <a:t>decomposto</a:t>
            </a:r>
            <a:r>
              <a:rPr lang="en-GB" altLang="it-IT" sz="2000" b="0" dirty="0">
                <a:solidFill>
                  <a:schemeClr val="tx1"/>
                </a:solidFill>
                <a:latin typeface="+mj-lt"/>
              </a:rPr>
              <a:t> </a:t>
            </a:r>
            <a:r>
              <a:rPr lang="en-GB" altLang="it-IT" sz="2000" b="0" dirty="0" smtClean="0">
                <a:solidFill>
                  <a:schemeClr val="tx1"/>
                </a:solidFill>
                <a:latin typeface="+mj-lt"/>
              </a:rPr>
              <a:t>in </a:t>
            </a:r>
            <a:r>
              <a:rPr lang="en-GB" altLang="it-IT" sz="2000" b="0" dirty="0" err="1" smtClean="0">
                <a:solidFill>
                  <a:schemeClr val="tx1"/>
                </a:solidFill>
                <a:latin typeface="+mj-lt"/>
              </a:rPr>
              <a:t>segnali</a:t>
            </a:r>
            <a:r>
              <a:rPr lang="en-GB" altLang="it-IT" sz="2000" b="0" dirty="0" smtClean="0">
                <a:solidFill>
                  <a:schemeClr val="tx1"/>
                </a:solidFill>
                <a:latin typeface="+mj-lt"/>
              </a:rPr>
              <a:t> </a:t>
            </a:r>
            <a:r>
              <a:rPr lang="en-GB" altLang="it-IT" sz="2000" b="0" dirty="0" err="1">
                <a:solidFill>
                  <a:schemeClr val="tx1"/>
                </a:solidFill>
                <a:latin typeface="+mj-lt"/>
              </a:rPr>
              <a:t>sinusoidali</a:t>
            </a:r>
            <a:r>
              <a:rPr lang="en-GB" altLang="it-IT" sz="2000" b="0" dirty="0">
                <a:solidFill>
                  <a:schemeClr val="tx1"/>
                </a:solidFill>
                <a:latin typeface="+mj-lt"/>
              </a:rPr>
              <a:t> </a:t>
            </a:r>
            <a:r>
              <a:rPr lang="en-GB" altLang="it-IT" sz="2000" b="0" dirty="0" err="1">
                <a:solidFill>
                  <a:schemeClr val="tx1"/>
                </a:solidFill>
                <a:latin typeface="+mj-lt"/>
              </a:rPr>
              <a:t>stazionario</a:t>
            </a:r>
            <a:r>
              <a:rPr lang="en-GB" altLang="it-IT" sz="2000" b="0" dirty="0">
                <a:solidFill>
                  <a:schemeClr val="tx1"/>
                </a:solidFill>
                <a:latin typeface="+mj-lt"/>
              </a:rPr>
              <a:t> </a:t>
            </a:r>
            <a:r>
              <a:rPr lang="en-GB" altLang="it-IT" sz="2000" b="0" dirty="0" err="1">
                <a:solidFill>
                  <a:schemeClr val="tx1"/>
                </a:solidFill>
                <a:latin typeface="+mj-lt"/>
              </a:rPr>
              <a:t>che</a:t>
            </a:r>
            <a:r>
              <a:rPr lang="en-GB" altLang="it-IT" sz="2000" b="0" dirty="0">
                <a:solidFill>
                  <a:schemeClr val="tx1"/>
                </a:solidFill>
                <a:latin typeface="+mj-lt"/>
              </a:rPr>
              <a:t> </a:t>
            </a:r>
            <a:r>
              <a:rPr lang="en-GB" altLang="it-IT" sz="2000" b="0" dirty="0" err="1">
                <a:solidFill>
                  <a:schemeClr val="tx1"/>
                </a:solidFill>
                <a:latin typeface="+mj-lt"/>
              </a:rPr>
              <a:t>decadono</a:t>
            </a:r>
            <a:r>
              <a:rPr lang="en-GB" altLang="it-IT" sz="2000" b="0" dirty="0">
                <a:solidFill>
                  <a:schemeClr val="tx1"/>
                </a:solidFill>
                <a:latin typeface="+mj-lt"/>
              </a:rPr>
              <a:t> o </a:t>
            </a:r>
            <a:r>
              <a:rPr lang="en-GB" altLang="it-IT" sz="2000" b="0" dirty="0" err="1">
                <a:solidFill>
                  <a:schemeClr val="tx1"/>
                </a:solidFill>
                <a:latin typeface="+mj-lt"/>
              </a:rPr>
              <a:t>crescono</a:t>
            </a:r>
            <a:r>
              <a:rPr lang="en-GB" altLang="it-IT" sz="2000" b="0" dirty="0">
                <a:solidFill>
                  <a:schemeClr val="tx1"/>
                </a:solidFill>
                <a:latin typeface="+mj-lt"/>
              </a:rPr>
              <a:t> </a:t>
            </a:r>
            <a:r>
              <a:rPr lang="en-GB" altLang="it-IT" sz="2000" b="0" dirty="0" err="1">
                <a:solidFill>
                  <a:schemeClr val="tx1"/>
                </a:solidFill>
                <a:latin typeface="+mj-lt"/>
              </a:rPr>
              <a:t>esponenzialmente</a:t>
            </a:r>
            <a:r>
              <a:rPr lang="en-GB" altLang="it-IT" sz="2000" b="0" dirty="0">
                <a:solidFill>
                  <a:schemeClr val="tx1"/>
                </a:solidFill>
                <a:latin typeface="+mj-lt"/>
              </a:rPr>
              <a:t> </a:t>
            </a:r>
            <a:r>
              <a:rPr lang="en-GB" altLang="it-IT" sz="2000" b="0" dirty="0" smtClean="0">
                <a:solidFill>
                  <a:schemeClr val="tx1"/>
                </a:solidFill>
                <a:latin typeface="+mj-lt"/>
              </a:rPr>
              <a:t> </a:t>
            </a:r>
            <a:r>
              <a:rPr lang="en-GB" altLang="it-IT" sz="2000" b="0" dirty="0" err="1" smtClean="0">
                <a:solidFill>
                  <a:schemeClr val="tx1"/>
                </a:solidFill>
                <a:latin typeface="+mj-lt"/>
              </a:rPr>
              <a:t>nel</a:t>
            </a:r>
            <a:r>
              <a:rPr lang="en-GB" altLang="it-IT" sz="2000" b="0" dirty="0" smtClean="0">
                <a:solidFill>
                  <a:schemeClr val="tx1"/>
                </a:solidFill>
                <a:latin typeface="+mj-lt"/>
              </a:rPr>
              <a:t> </a:t>
            </a:r>
            <a:r>
              <a:rPr lang="en-GB" altLang="it-IT" sz="2000" b="0" dirty="0">
                <a:solidFill>
                  <a:schemeClr val="tx1"/>
                </a:solidFill>
                <a:latin typeface="+mj-lt"/>
              </a:rPr>
              <a:t>tempo </a:t>
            </a:r>
            <a:r>
              <a:rPr lang="en-GB" altLang="it-IT" sz="2000" b="0" dirty="0" err="1">
                <a:solidFill>
                  <a:schemeClr val="tx1"/>
                </a:solidFill>
                <a:latin typeface="+mj-lt"/>
              </a:rPr>
              <a:t>attraverso</a:t>
            </a:r>
            <a:r>
              <a:rPr lang="en-GB" altLang="it-IT" sz="2000" b="0" dirty="0">
                <a:solidFill>
                  <a:schemeClr val="tx1"/>
                </a:solidFill>
                <a:latin typeface="+mj-lt"/>
              </a:rPr>
              <a:t> la </a:t>
            </a:r>
            <a:r>
              <a:rPr lang="en-GB" altLang="it-IT" sz="2000" b="0" dirty="0" err="1">
                <a:solidFill>
                  <a:schemeClr val="tx1"/>
                </a:solidFill>
                <a:latin typeface="+mj-lt"/>
              </a:rPr>
              <a:t>trasformata</a:t>
            </a:r>
            <a:r>
              <a:rPr lang="en-GB" altLang="it-IT" sz="2000" b="0" dirty="0">
                <a:solidFill>
                  <a:schemeClr val="tx1"/>
                </a:solidFill>
                <a:latin typeface="+mj-lt"/>
              </a:rPr>
              <a:t> di Laplace:</a:t>
            </a:r>
          </a:p>
          <a:p>
            <a:pPr algn="just" eaLnBrk="1" hangingPunct="1">
              <a:buClrTx/>
              <a:buFontTx/>
              <a:buNone/>
            </a:pPr>
            <a:endParaRPr lang="en-GB" altLang="it-IT" sz="2000" b="0" dirty="0">
              <a:solidFill>
                <a:schemeClr val="tx1"/>
              </a:solidFill>
              <a:latin typeface="+mj-lt"/>
            </a:endParaRP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228" y="2797464"/>
            <a:ext cx="6477000" cy="106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428" y="4092864"/>
            <a:ext cx="1066800" cy="49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Text Box 4"/>
          <p:cNvSpPr txBox="1">
            <a:spLocks noChangeArrowheads="1"/>
          </p:cNvSpPr>
          <p:nvPr/>
        </p:nvSpPr>
        <p:spPr bwMode="auto">
          <a:xfrm>
            <a:off x="2123728" y="2340264"/>
            <a:ext cx="4541926"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sz="2000" b="0" dirty="0">
                <a:solidFill>
                  <a:schemeClr val="tx1"/>
                </a:solidFill>
                <a:latin typeface="+mj-lt"/>
              </a:rPr>
              <a:t>inversa                                        diretta</a:t>
            </a:r>
          </a:p>
        </p:txBody>
      </p:sp>
      <p:sp>
        <p:nvSpPr>
          <p:cNvPr id="13318" name="Text Box 5"/>
          <p:cNvSpPr txBox="1">
            <a:spLocks noChangeArrowheads="1"/>
          </p:cNvSpPr>
          <p:nvPr/>
        </p:nvSpPr>
        <p:spPr bwMode="auto">
          <a:xfrm>
            <a:off x="539552" y="4819939"/>
            <a:ext cx="8652025" cy="1633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sz="2000" b="0" dirty="0">
                <a:solidFill>
                  <a:schemeClr val="tx1"/>
                </a:solidFill>
                <a:latin typeface="+mj-lt"/>
              </a:rPr>
              <a:t> σ  definisce il path di integrazione </a:t>
            </a:r>
          </a:p>
          <a:p>
            <a:pPr eaLnBrk="1" hangingPunct="1">
              <a:buClrTx/>
              <a:buFontTx/>
              <a:buNone/>
            </a:pPr>
            <a:r>
              <a:rPr lang="it-IT" altLang="it-IT" sz="2000" b="0" dirty="0">
                <a:solidFill>
                  <a:schemeClr val="tx1"/>
                </a:solidFill>
                <a:latin typeface="+mj-lt"/>
              </a:rPr>
              <a:t> σ &lt; 0 decadono, σ = 0 stazionari, σ &gt; 0 crescono</a:t>
            </a:r>
          </a:p>
          <a:p>
            <a:pPr eaLnBrk="1" hangingPunct="1">
              <a:buClrTx/>
              <a:buFontTx/>
              <a:buNone/>
            </a:pPr>
            <a:endParaRPr lang="it-IT" altLang="it-IT" sz="2000" b="0" dirty="0">
              <a:solidFill>
                <a:schemeClr val="tx1"/>
              </a:solidFill>
              <a:latin typeface="+mj-lt"/>
            </a:endParaRPr>
          </a:p>
          <a:p>
            <a:pPr eaLnBrk="1" hangingPunct="1">
              <a:buClrTx/>
              <a:buFontTx/>
              <a:buNone/>
            </a:pPr>
            <a:r>
              <a:rPr lang="it-IT" altLang="it-IT" sz="2000" b="0" dirty="0">
                <a:solidFill>
                  <a:schemeClr val="tx1"/>
                </a:solidFill>
                <a:latin typeface="+mj-lt"/>
              </a:rPr>
              <a:t> e</a:t>
            </a:r>
            <a:r>
              <a:rPr lang="it-IT" altLang="it-IT" sz="2000" b="0" i="1" baseline="30000" dirty="0">
                <a:solidFill>
                  <a:schemeClr val="tx1"/>
                </a:solidFill>
                <a:latin typeface="+mj-lt"/>
              </a:rPr>
              <a:t>st</a:t>
            </a:r>
            <a:r>
              <a:rPr lang="it-IT" altLang="it-IT" sz="2000" b="0" baseline="30000" dirty="0">
                <a:solidFill>
                  <a:schemeClr val="tx1"/>
                </a:solidFill>
                <a:latin typeface="+mj-lt"/>
              </a:rPr>
              <a:t> </a:t>
            </a:r>
            <a:r>
              <a:rPr lang="it-IT" altLang="it-IT" sz="2000" b="0" dirty="0">
                <a:solidFill>
                  <a:schemeClr val="tx1"/>
                </a:solidFill>
                <a:latin typeface="+mj-lt"/>
              </a:rPr>
              <a:t>con </a:t>
            </a:r>
            <a:r>
              <a:rPr lang="it-IT" altLang="it-IT" sz="2000" b="0" i="1" dirty="0">
                <a:solidFill>
                  <a:schemeClr val="tx1"/>
                </a:solidFill>
                <a:latin typeface="+mj-lt"/>
              </a:rPr>
              <a:t>s</a:t>
            </a:r>
            <a:r>
              <a:rPr lang="it-IT" altLang="it-IT" sz="2000" b="0" dirty="0">
                <a:solidFill>
                  <a:schemeClr val="tx1"/>
                </a:solidFill>
                <a:latin typeface="+mj-lt"/>
              </a:rPr>
              <a:t> complesso rappresenta una sinusoide decrescente o crescente e</a:t>
            </a:r>
          </a:p>
          <a:p>
            <a:pPr eaLnBrk="1" hangingPunct="1">
              <a:buClrTx/>
              <a:buFontTx/>
              <a:buNone/>
            </a:pPr>
            <a:r>
              <a:rPr lang="it-IT" altLang="it-IT" sz="2000" b="0" dirty="0">
                <a:solidFill>
                  <a:schemeClr val="tx1"/>
                </a:solidFill>
                <a:latin typeface="+mj-lt"/>
              </a:rPr>
              <a:t>con </a:t>
            </a:r>
            <a:r>
              <a:rPr lang="it-IT" altLang="it-IT" sz="2000" b="0" i="1" dirty="0">
                <a:solidFill>
                  <a:schemeClr val="tx1"/>
                </a:solidFill>
                <a:latin typeface="+mj-lt"/>
              </a:rPr>
              <a:t>s</a:t>
            </a:r>
            <a:r>
              <a:rPr lang="it-IT" altLang="it-IT" sz="2000" b="0" dirty="0">
                <a:solidFill>
                  <a:schemeClr val="tx1"/>
                </a:solidFill>
                <a:latin typeface="+mj-lt"/>
              </a:rPr>
              <a:t> immaginaria una pura sinusoide. </a:t>
            </a:r>
            <a:r>
              <a:rPr lang="it-IT" altLang="it-IT" sz="2000" b="0" baseline="30000" dirty="0">
                <a:solidFill>
                  <a:schemeClr val="tx1"/>
                </a:solidFill>
                <a:latin typeface="+mj-lt"/>
              </a:rPr>
              <a:t> </a:t>
            </a:r>
          </a:p>
        </p:txBody>
      </p:sp>
      <p:sp>
        <p:nvSpPr>
          <p:cNvPr id="7" name="TextBox 6"/>
          <p:cNvSpPr txBox="1"/>
          <p:nvPr/>
        </p:nvSpPr>
        <p:spPr>
          <a:xfrm>
            <a:off x="-61877" y="6565293"/>
            <a:ext cx="7603958" cy="338554"/>
          </a:xfrm>
          <a:prstGeom prst="rect">
            <a:avLst/>
          </a:prstGeom>
          <a:noFill/>
        </p:spPr>
        <p:txBody>
          <a:bodyPr wrap="square" rtlCol="0">
            <a:spAutoFit/>
          </a:bodyPr>
          <a:lstStyle/>
          <a:p>
            <a:r>
              <a:rPr lang="en-US" sz="800" b="0" dirty="0" smtClean="0">
                <a:solidFill>
                  <a:srgbClr val="00B0F0"/>
                </a:solidFill>
              </a:rPr>
              <a:t>Da: New </a:t>
            </a:r>
            <a:r>
              <a:rPr lang="en-US" sz="800" b="0" dirty="0">
                <a:solidFill>
                  <a:srgbClr val="00B0F0"/>
                </a:solidFill>
              </a:rPr>
              <a:t>Manual of Seismological </a:t>
            </a:r>
            <a:r>
              <a:rPr lang="en-US" sz="800" b="0" dirty="0" smtClean="0">
                <a:solidFill>
                  <a:srgbClr val="00B0F0"/>
                </a:solidFill>
              </a:rPr>
              <a:t>Observatory </a:t>
            </a:r>
            <a:r>
              <a:rPr lang="en-US" sz="800" b="0" dirty="0">
                <a:solidFill>
                  <a:srgbClr val="00B0F0"/>
                </a:solidFill>
              </a:rPr>
              <a:t>Practice – </a:t>
            </a:r>
            <a:r>
              <a:rPr lang="en-US" sz="800" b="0" dirty="0" smtClean="0">
                <a:solidFill>
                  <a:srgbClr val="00B0F0"/>
                </a:solidFill>
              </a:rPr>
              <a:t>NMSOP </a:t>
            </a:r>
          </a:p>
          <a:p>
            <a:r>
              <a:rPr lang="en-US" sz="800" b="0" dirty="0" smtClean="0">
                <a:solidFill>
                  <a:srgbClr val="00B0F0"/>
                </a:solidFill>
              </a:rPr>
              <a:t>CHAPTER </a:t>
            </a:r>
            <a:r>
              <a:rPr lang="en-US" sz="800" b="0" dirty="0">
                <a:solidFill>
                  <a:srgbClr val="00B0F0"/>
                </a:solidFill>
              </a:rPr>
              <a:t>5</a:t>
            </a:r>
            <a:r>
              <a:rPr lang="en-US" sz="800" b="0" dirty="0" smtClean="0">
                <a:solidFill>
                  <a:srgbClr val="00B0F0"/>
                </a:solidFill>
              </a:rPr>
              <a:t>: Seismic Sensor and their Calibration (E. Wieland) </a:t>
            </a:r>
            <a:endParaRPr lang="en-US" sz="800" b="0" dirty="0">
              <a:solidFill>
                <a:srgbClr val="00B0F0"/>
              </a:solidFill>
            </a:endParaRPr>
          </a:p>
        </p:txBody>
      </p:sp>
    </p:spTree>
    <p:extLst>
      <p:ext uri="{BB962C8B-B14F-4D97-AF65-F5344CB8AC3E}">
        <p14:creationId xmlns:p14="http://schemas.microsoft.com/office/powerpoint/2010/main" val="3595482652"/>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539552" y="836712"/>
            <a:ext cx="7788275" cy="501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buClrTx/>
              <a:buFontTx/>
              <a:buNone/>
            </a:pPr>
            <a:r>
              <a:rPr lang="it-IT" altLang="it-IT" sz="2000" b="0" dirty="0">
                <a:solidFill>
                  <a:schemeClr val="tx1"/>
                </a:solidFill>
              </a:rPr>
              <a:t>Questa </a:t>
            </a:r>
            <a:r>
              <a:rPr lang="it-IT" altLang="it-IT" sz="2000" b="0" dirty="0">
                <a:solidFill>
                  <a:schemeClr val="tx1"/>
                </a:solidFill>
                <a:hlinkClick r:id="rId3"/>
              </a:rPr>
              <a:t>trasformata integrale</a:t>
            </a:r>
            <a:r>
              <a:rPr lang="it-IT" altLang="it-IT" sz="2000" b="0" dirty="0">
                <a:solidFill>
                  <a:schemeClr val="tx1"/>
                </a:solidFill>
              </a:rPr>
              <a:t> ha numerose proprietà che la rendono utile per l'analisi dei </a:t>
            </a:r>
            <a:r>
              <a:rPr lang="it-IT" altLang="it-IT" sz="2000" b="0" dirty="0">
                <a:solidFill>
                  <a:schemeClr val="tx1"/>
                </a:solidFill>
                <a:hlinkClick r:id="rId4"/>
              </a:rPr>
              <a:t>sistemi dinamici lineari</a:t>
            </a:r>
            <a:r>
              <a:rPr lang="it-IT" altLang="it-IT" sz="2000" b="0" dirty="0">
                <a:solidFill>
                  <a:schemeClr val="tx1"/>
                </a:solidFill>
              </a:rPr>
              <a:t>. </a:t>
            </a:r>
          </a:p>
          <a:p>
            <a:pPr algn="just" eaLnBrk="1" hangingPunct="1">
              <a:buClrTx/>
              <a:buFontTx/>
              <a:buNone/>
            </a:pPr>
            <a:endParaRPr lang="it-IT" altLang="it-IT" sz="2000" b="0" dirty="0">
              <a:solidFill>
                <a:schemeClr val="tx1"/>
              </a:solidFill>
            </a:endParaRPr>
          </a:p>
          <a:p>
            <a:pPr algn="just" eaLnBrk="1" hangingPunct="1">
              <a:buClrTx/>
              <a:buFontTx/>
              <a:buNone/>
            </a:pPr>
            <a:r>
              <a:rPr lang="it-IT" altLang="it-IT" sz="2000" b="0" dirty="0">
                <a:solidFill>
                  <a:schemeClr val="tx1"/>
                </a:solidFill>
              </a:rPr>
              <a:t>Il vantaggio più significativo è che l'</a:t>
            </a:r>
            <a:r>
              <a:rPr lang="it-IT" altLang="it-IT" sz="2000" b="0" dirty="0">
                <a:solidFill>
                  <a:schemeClr val="tx1"/>
                </a:solidFill>
                <a:hlinkClick r:id="rId5"/>
              </a:rPr>
              <a:t>integrale</a:t>
            </a:r>
            <a:r>
              <a:rPr lang="it-IT" altLang="it-IT" sz="2000" b="0" dirty="0">
                <a:solidFill>
                  <a:schemeClr val="tx1"/>
                </a:solidFill>
              </a:rPr>
              <a:t> e la </a:t>
            </a:r>
            <a:r>
              <a:rPr lang="it-IT" altLang="it-IT" sz="2000" b="0" dirty="0">
                <a:solidFill>
                  <a:schemeClr val="tx1"/>
                </a:solidFill>
                <a:hlinkClick r:id="rId6"/>
              </a:rPr>
              <a:t>derivata</a:t>
            </a:r>
            <a:r>
              <a:rPr lang="it-IT" altLang="it-IT" sz="2000" b="0" dirty="0">
                <a:solidFill>
                  <a:schemeClr val="tx1"/>
                </a:solidFill>
              </a:rPr>
              <a:t> di una funzione diventano rispettivamente una divisione e una moltiplicazione per la variabile complessa, analogamente al modo in cui i </a:t>
            </a:r>
            <a:r>
              <a:rPr lang="it-IT" altLang="it-IT" sz="2000" b="0" dirty="0">
                <a:solidFill>
                  <a:schemeClr val="tx1"/>
                </a:solidFill>
                <a:hlinkClick r:id="rId7"/>
              </a:rPr>
              <a:t>logaritmi</a:t>
            </a:r>
            <a:r>
              <a:rPr lang="it-IT" altLang="it-IT" sz="2000" b="0" dirty="0">
                <a:solidFill>
                  <a:schemeClr val="tx1"/>
                </a:solidFill>
              </a:rPr>
              <a:t> cambiano la moltiplicazione di numeri nella loro addizione. </a:t>
            </a:r>
          </a:p>
          <a:p>
            <a:pPr algn="just" eaLnBrk="1" hangingPunct="1">
              <a:buClrTx/>
              <a:buFontTx/>
              <a:buNone/>
            </a:pPr>
            <a:endParaRPr lang="it-IT" altLang="it-IT" sz="2000" b="0" dirty="0">
              <a:solidFill>
                <a:schemeClr val="tx1"/>
              </a:solidFill>
            </a:endParaRPr>
          </a:p>
          <a:p>
            <a:pPr algn="just" eaLnBrk="1" hangingPunct="1">
              <a:buClrTx/>
              <a:buFontTx/>
              <a:buNone/>
            </a:pPr>
            <a:r>
              <a:rPr lang="it-IT" altLang="it-IT" sz="2000" b="0" dirty="0">
                <a:solidFill>
                  <a:schemeClr val="tx1"/>
                </a:solidFill>
              </a:rPr>
              <a:t>Essa trasforma le </a:t>
            </a:r>
            <a:r>
              <a:rPr lang="it-IT" altLang="it-IT" sz="2000" b="0" dirty="0">
                <a:solidFill>
                  <a:schemeClr val="tx1"/>
                </a:solidFill>
                <a:hlinkClick r:id="rId8"/>
              </a:rPr>
              <a:t>equazioni integrali</a:t>
            </a:r>
            <a:r>
              <a:rPr lang="it-IT" altLang="it-IT" sz="2000" b="0" dirty="0">
                <a:solidFill>
                  <a:schemeClr val="tx1"/>
                </a:solidFill>
              </a:rPr>
              <a:t> e le equazioni differenziali in equazioni polinomiali, che sono più immediate da risolvere.</a:t>
            </a:r>
          </a:p>
          <a:p>
            <a:pPr algn="just" eaLnBrk="1" hangingPunct="1">
              <a:buClrTx/>
              <a:buFontTx/>
              <a:buNone/>
            </a:pPr>
            <a:endParaRPr lang="it-IT" altLang="it-IT" sz="2000" b="0" dirty="0">
              <a:solidFill>
                <a:schemeClr val="tx1"/>
              </a:solidFill>
            </a:endParaRPr>
          </a:p>
          <a:p>
            <a:pPr algn="just" eaLnBrk="1" hangingPunct="1">
              <a:buClrTx/>
              <a:buFontTx/>
              <a:buNone/>
            </a:pPr>
            <a:r>
              <a:rPr lang="it-IT" altLang="it-IT" sz="2000" b="0" dirty="0">
                <a:solidFill>
                  <a:schemeClr val="tx1"/>
                </a:solidFill>
              </a:rPr>
              <a:t>Anche la risposta (l'uscita) di un sistema dinamico lineare può essere calcolata come prodotto di convoluzione della sua risposta impulsiva unitaria con il segnale d'ingresso. Sviluppando questo calcolo nello spazio di Laplace la convoluzione diventa una moltiplicazione, che spesso rende il problema più semplice.</a:t>
            </a:r>
          </a:p>
        </p:txBody>
      </p:sp>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296139764"/>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622300" y="3412281"/>
            <a:ext cx="83058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2000" b="0" dirty="0">
                <a:solidFill>
                  <a:schemeClr val="tx1"/>
                </a:solidFill>
              </a:rPr>
              <a:t>La </a:t>
            </a:r>
            <a:r>
              <a:rPr lang="en-GB" altLang="it-IT" sz="2000" b="0" dirty="0" err="1">
                <a:solidFill>
                  <a:schemeClr val="tx1"/>
                </a:solidFill>
              </a:rPr>
              <a:t>derivata</a:t>
            </a:r>
            <a:r>
              <a:rPr lang="en-GB" altLang="it-IT" sz="2000" b="0" dirty="0">
                <a:solidFill>
                  <a:schemeClr val="tx1"/>
                </a:solidFill>
              </a:rPr>
              <a:t> prima </a:t>
            </a:r>
            <a:r>
              <a:rPr lang="en-GB" altLang="it-IT" sz="2000" b="0" dirty="0" err="1">
                <a:solidFill>
                  <a:schemeClr val="tx1"/>
                </a:solidFill>
              </a:rPr>
              <a:t>nel</a:t>
            </a:r>
            <a:r>
              <a:rPr lang="en-GB" altLang="it-IT" sz="2000" b="0" dirty="0">
                <a:solidFill>
                  <a:schemeClr val="tx1"/>
                </a:solidFill>
              </a:rPr>
              <a:t> tempo di           ha come </a:t>
            </a:r>
            <a:r>
              <a:rPr lang="en-GB" altLang="it-IT" sz="2000" b="0" dirty="0" err="1">
                <a:solidFill>
                  <a:schemeClr val="tx1"/>
                </a:solidFill>
              </a:rPr>
              <a:t>trasformata</a:t>
            </a:r>
            <a:r>
              <a:rPr lang="en-GB" altLang="it-IT" sz="2000" b="0" dirty="0">
                <a:solidFill>
                  <a:schemeClr val="tx1"/>
                </a:solidFill>
              </a:rPr>
              <a:t> di Laplace  </a:t>
            </a:r>
          </a:p>
          <a:p>
            <a:pPr eaLnBrk="1" hangingPunct="1">
              <a:buClrTx/>
              <a:buFontTx/>
              <a:buNone/>
            </a:pPr>
            <a:endParaRPr lang="en-GB" altLang="it-IT" sz="2000" b="0" dirty="0">
              <a:solidFill>
                <a:schemeClr val="tx1"/>
              </a:solidFill>
            </a:endParaRPr>
          </a:p>
          <a:p>
            <a:pPr eaLnBrk="1" hangingPunct="1">
              <a:buClrTx/>
              <a:buFontTx/>
              <a:buNone/>
            </a:pPr>
            <a:r>
              <a:rPr lang="en-GB" altLang="it-IT" sz="2000" b="0" dirty="0">
                <a:solidFill>
                  <a:schemeClr val="tx1"/>
                </a:solidFill>
              </a:rPr>
              <a:t>        ,     la </a:t>
            </a:r>
            <a:r>
              <a:rPr lang="en-GB" altLang="it-IT" sz="2000" b="0" dirty="0" err="1">
                <a:solidFill>
                  <a:schemeClr val="tx1"/>
                </a:solidFill>
              </a:rPr>
              <a:t>derivata</a:t>
            </a:r>
            <a:r>
              <a:rPr lang="en-GB" altLang="it-IT" sz="2000" b="0" dirty="0">
                <a:solidFill>
                  <a:schemeClr val="tx1"/>
                </a:solidFill>
              </a:rPr>
              <a:t> </a:t>
            </a:r>
            <a:r>
              <a:rPr lang="en-GB" altLang="it-IT" sz="2000" b="0" dirty="0" err="1">
                <a:solidFill>
                  <a:schemeClr val="tx1"/>
                </a:solidFill>
              </a:rPr>
              <a:t>seconda</a:t>
            </a:r>
            <a:r>
              <a:rPr lang="en-GB" altLang="it-IT" sz="2000" b="0" dirty="0">
                <a:solidFill>
                  <a:schemeClr val="tx1"/>
                </a:solidFill>
              </a:rPr>
              <a:t>             ha                     </a:t>
            </a:r>
            <a:r>
              <a:rPr lang="en-GB" altLang="it-IT" sz="2000" b="0" dirty="0" err="1">
                <a:solidFill>
                  <a:schemeClr val="tx1"/>
                </a:solidFill>
              </a:rPr>
              <a:t>ecc</a:t>
            </a:r>
            <a:r>
              <a:rPr lang="en-GB" altLang="it-IT" sz="2000" b="0" dirty="0">
                <a:solidFill>
                  <a:schemeClr val="tx1"/>
                </a:solidFill>
              </a:rPr>
              <a:t>.</a:t>
            </a:r>
          </a:p>
          <a:p>
            <a:pPr eaLnBrk="1" hangingPunct="1">
              <a:buClrTx/>
              <a:buFontTx/>
              <a:buNone/>
            </a:pPr>
            <a:endParaRPr lang="en-GB" altLang="it-IT" sz="2000" b="0" dirty="0">
              <a:solidFill>
                <a:schemeClr val="tx1"/>
              </a:solidFill>
            </a:endParaRP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364928"/>
            <a:ext cx="596900" cy="44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3987800"/>
            <a:ext cx="863600" cy="423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962400"/>
            <a:ext cx="609600" cy="511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5200" y="3990975"/>
            <a:ext cx="1104900" cy="449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371600"/>
            <a:ext cx="6477000" cy="106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126419353"/>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381000" y="1447800"/>
            <a:ext cx="83058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en-GB" altLang="it-IT" sz="2000" b="0" dirty="0" err="1" smtClean="0">
                <a:solidFill>
                  <a:schemeClr val="tx1"/>
                </a:solidFill>
                <a:latin typeface="+mj-lt"/>
              </a:rPr>
              <a:t>Supponimo</a:t>
            </a:r>
            <a:r>
              <a:rPr lang="en-GB" altLang="it-IT" sz="2000" b="0" dirty="0" smtClean="0">
                <a:solidFill>
                  <a:schemeClr val="tx1"/>
                </a:solidFill>
                <a:latin typeface="+mj-lt"/>
              </a:rPr>
              <a:t> </a:t>
            </a:r>
            <a:r>
              <a:rPr lang="en-GB" altLang="it-IT" sz="2000" b="0" dirty="0" err="1">
                <a:solidFill>
                  <a:schemeClr val="tx1"/>
                </a:solidFill>
                <a:latin typeface="+mj-lt"/>
              </a:rPr>
              <a:t>che</a:t>
            </a:r>
            <a:r>
              <a:rPr lang="en-GB" altLang="it-IT" sz="2000" b="0" dirty="0">
                <a:solidFill>
                  <a:schemeClr val="tx1"/>
                </a:solidFill>
                <a:latin typeface="+mj-lt"/>
              </a:rPr>
              <a:t> un </a:t>
            </a:r>
            <a:r>
              <a:rPr lang="en-GB" altLang="it-IT" sz="2000" b="0" dirty="0" err="1">
                <a:solidFill>
                  <a:schemeClr val="tx1"/>
                </a:solidFill>
                <a:latin typeface="+mj-lt"/>
              </a:rPr>
              <a:t>sistema</a:t>
            </a:r>
            <a:r>
              <a:rPr lang="en-GB" altLang="it-IT" sz="2000" b="0" dirty="0">
                <a:solidFill>
                  <a:schemeClr val="tx1"/>
                </a:solidFill>
                <a:latin typeface="+mj-lt"/>
              </a:rPr>
              <a:t> </a:t>
            </a:r>
            <a:r>
              <a:rPr lang="en-GB" altLang="it-IT" sz="2000" b="0" dirty="0" err="1">
                <a:solidFill>
                  <a:schemeClr val="tx1"/>
                </a:solidFill>
                <a:latin typeface="+mj-lt"/>
              </a:rPr>
              <a:t>analogico</a:t>
            </a:r>
            <a:r>
              <a:rPr lang="en-GB" altLang="it-IT" sz="2000" b="0" dirty="0">
                <a:solidFill>
                  <a:schemeClr val="tx1"/>
                </a:solidFill>
                <a:latin typeface="+mj-lt"/>
              </a:rPr>
              <a:t> di </a:t>
            </a:r>
            <a:r>
              <a:rPr lang="en-GB" altLang="it-IT" sz="2000" b="0" dirty="0" err="1">
                <a:solidFill>
                  <a:schemeClr val="tx1"/>
                </a:solidFill>
                <a:latin typeface="+mj-lt"/>
              </a:rPr>
              <a:t>acquisizione</a:t>
            </a:r>
            <a:r>
              <a:rPr lang="en-GB" altLang="it-IT" sz="2000" b="0" dirty="0">
                <a:solidFill>
                  <a:schemeClr val="tx1"/>
                </a:solidFill>
                <a:latin typeface="+mj-lt"/>
              </a:rPr>
              <a:t> </a:t>
            </a:r>
            <a:r>
              <a:rPr lang="en-GB" altLang="it-IT" sz="2000" b="0" dirty="0" err="1">
                <a:solidFill>
                  <a:schemeClr val="tx1"/>
                </a:solidFill>
                <a:latin typeface="+mj-lt"/>
              </a:rPr>
              <a:t>dati</a:t>
            </a:r>
            <a:r>
              <a:rPr lang="en-GB" altLang="it-IT" sz="2000" b="0" dirty="0">
                <a:solidFill>
                  <a:schemeClr val="tx1"/>
                </a:solidFill>
                <a:latin typeface="+mj-lt"/>
              </a:rPr>
              <a:t> </a:t>
            </a:r>
            <a:r>
              <a:rPr lang="en-GB" altLang="it-IT" sz="2000" b="0" dirty="0" err="1">
                <a:solidFill>
                  <a:schemeClr val="tx1"/>
                </a:solidFill>
                <a:latin typeface="+mj-lt"/>
              </a:rPr>
              <a:t>sia</a:t>
            </a:r>
            <a:r>
              <a:rPr lang="en-GB" altLang="it-IT" sz="2000" b="0" dirty="0">
                <a:solidFill>
                  <a:schemeClr val="tx1"/>
                </a:solidFill>
                <a:latin typeface="+mj-lt"/>
              </a:rPr>
              <a:t> </a:t>
            </a:r>
            <a:r>
              <a:rPr lang="en-GB" altLang="it-IT" sz="2000" b="0" dirty="0" smtClean="0">
                <a:solidFill>
                  <a:schemeClr val="tx1"/>
                </a:solidFill>
                <a:latin typeface="+mj-lt"/>
              </a:rPr>
              <a:t> </a:t>
            </a:r>
            <a:r>
              <a:rPr lang="en-GB" altLang="it-IT" sz="2000" b="0" dirty="0" err="1" smtClean="0">
                <a:solidFill>
                  <a:schemeClr val="tx1"/>
                </a:solidFill>
                <a:latin typeface="+mj-lt"/>
              </a:rPr>
              <a:t>rappresentato</a:t>
            </a:r>
            <a:r>
              <a:rPr lang="en-GB" altLang="it-IT" sz="2000" b="0" dirty="0" smtClean="0">
                <a:solidFill>
                  <a:schemeClr val="tx1"/>
                </a:solidFill>
                <a:latin typeface="+mj-lt"/>
              </a:rPr>
              <a:t> </a:t>
            </a:r>
            <a:r>
              <a:rPr lang="en-GB" altLang="it-IT" sz="2000" b="0" dirty="0" err="1">
                <a:solidFill>
                  <a:schemeClr val="tx1"/>
                </a:solidFill>
                <a:latin typeface="+mj-lt"/>
              </a:rPr>
              <a:t>dall’equazione</a:t>
            </a:r>
            <a:r>
              <a:rPr lang="en-GB" altLang="it-IT" sz="2000" b="0" dirty="0">
                <a:solidFill>
                  <a:schemeClr val="tx1"/>
                </a:solidFill>
                <a:latin typeface="+mj-lt"/>
              </a:rPr>
              <a:t> </a:t>
            </a:r>
            <a:r>
              <a:rPr lang="en-GB" altLang="it-IT" sz="2000" b="0" dirty="0" err="1">
                <a:solidFill>
                  <a:schemeClr val="tx1"/>
                </a:solidFill>
                <a:latin typeface="+mj-lt"/>
              </a:rPr>
              <a:t>differenziale</a:t>
            </a:r>
            <a:r>
              <a:rPr lang="en-GB" altLang="it-IT" sz="2000" b="0" dirty="0">
                <a:solidFill>
                  <a:schemeClr val="tx1"/>
                </a:solidFill>
                <a:latin typeface="+mj-lt"/>
              </a:rPr>
              <a:t> </a:t>
            </a:r>
            <a:r>
              <a:rPr lang="en-GB" altLang="it-IT" sz="2000" b="0" dirty="0" err="1" smtClean="0">
                <a:solidFill>
                  <a:schemeClr val="tx1"/>
                </a:solidFill>
                <a:latin typeface="+mj-lt"/>
              </a:rPr>
              <a:t>lineare</a:t>
            </a:r>
            <a:r>
              <a:rPr lang="en-GB" altLang="it-IT" sz="2000" b="0" dirty="0" smtClean="0">
                <a:solidFill>
                  <a:schemeClr val="tx1"/>
                </a:solidFill>
                <a:latin typeface="+mj-lt"/>
              </a:rPr>
              <a:t>:</a:t>
            </a:r>
            <a:endParaRPr lang="en-GB" altLang="it-IT" sz="2000" b="0" dirty="0">
              <a:solidFill>
                <a:schemeClr val="tx1"/>
              </a:solidFill>
              <a:latin typeface="+mj-lt"/>
            </a:endParaRP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6172200" cy="811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3"/>
          <p:cNvSpPr txBox="1">
            <a:spLocks noChangeArrowheads="1"/>
          </p:cNvSpPr>
          <p:nvPr/>
        </p:nvSpPr>
        <p:spPr bwMode="auto">
          <a:xfrm>
            <a:off x="381000" y="4267200"/>
            <a:ext cx="830580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it-IT" altLang="it-IT" sz="2000" b="0" dirty="0">
                <a:solidFill>
                  <a:schemeClr val="tx1"/>
                </a:solidFill>
                <a:latin typeface="+mj-lt"/>
              </a:rPr>
              <a:t>dove </a:t>
            </a:r>
            <a:r>
              <a:rPr lang="it-IT" altLang="it-IT" sz="2000" b="0" i="1" dirty="0" smtClean="0">
                <a:solidFill>
                  <a:schemeClr val="tx1"/>
                </a:solidFill>
                <a:latin typeface="+mj-lt"/>
              </a:rPr>
              <a:t>f(t</a:t>
            </a:r>
            <a:r>
              <a:rPr lang="it-IT" altLang="it-IT" sz="2000" b="0" i="1" dirty="0">
                <a:solidFill>
                  <a:schemeClr val="tx1"/>
                </a:solidFill>
                <a:latin typeface="+mj-lt"/>
              </a:rPr>
              <a:t>)</a:t>
            </a:r>
            <a:r>
              <a:rPr lang="it-IT" altLang="it-IT" sz="2000" b="0" dirty="0">
                <a:solidFill>
                  <a:schemeClr val="tx1"/>
                </a:solidFill>
                <a:latin typeface="+mj-lt"/>
              </a:rPr>
              <a:t> è il segnale di ingresso, </a:t>
            </a:r>
            <a:r>
              <a:rPr lang="it-IT" altLang="it-IT" sz="2000" b="0" i="1" dirty="0" smtClean="0">
                <a:solidFill>
                  <a:schemeClr val="tx1"/>
                </a:solidFill>
                <a:latin typeface="+mj-lt"/>
              </a:rPr>
              <a:t>g(t</a:t>
            </a:r>
            <a:r>
              <a:rPr lang="it-IT" altLang="it-IT" sz="2000" b="0" i="1" dirty="0">
                <a:solidFill>
                  <a:schemeClr val="tx1"/>
                </a:solidFill>
                <a:latin typeface="+mj-lt"/>
              </a:rPr>
              <a:t>)</a:t>
            </a:r>
            <a:r>
              <a:rPr lang="it-IT" altLang="it-IT" sz="2000" b="0" dirty="0">
                <a:solidFill>
                  <a:schemeClr val="tx1"/>
                </a:solidFill>
                <a:latin typeface="+mj-lt"/>
              </a:rPr>
              <a:t> è il segnale di uscita e ci e </a:t>
            </a:r>
            <a:r>
              <a:rPr lang="it-IT" altLang="it-IT" sz="2000" b="0" dirty="0" smtClean="0">
                <a:solidFill>
                  <a:schemeClr val="tx1"/>
                </a:solidFill>
                <a:latin typeface="+mj-lt"/>
              </a:rPr>
              <a:t>di sono </a:t>
            </a:r>
            <a:r>
              <a:rPr lang="it-IT" altLang="it-IT" sz="2000" b="0" dirty="0">
                <a:solidFill>
                  <a:schemeClr val="tx1"/>
                </a:solidFill>
                <a:latin typeface="+mj-lt"/>
              </a:rPr>
              <a:t>costanti. </a:t>
            </a:r>
            <a:endParaRPr lang="en-GB" altLang="it-IT" sz="2000" b="0" dirty="0">
              <a:solidFill>
                <a:schemeClr val="tx1"/>
              </a:solidFill>
              <a:latin typeface="+mj-lt"/>
            </a:endParaRPr>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04241149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001174"/>
            <a:ext cx="6019800" cy="871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407355"/>
            <a:ext cx="3505200" cy="100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467544" y="1996189"/>
            <a:ext cx="830580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it-IT" altLang="it-IT" sz="2000" b="0" dirty="0" smtClean="0">
                <a:solidFill>
                  <a:schemeClr val="tx1"/>
                </a:solidFill>
                <a:latin typeface="+mj-lt"/>
              </a:rPr>
              <a:t>Possiamo quindi assegnare </a:t>
            </a:r>
            <a:r>
              <a:rPr lang="it-IT" altLang="it-IT" sz="2000" b="0" dirty="0">
                <a:solidFill>
                  <a:schemeClr val="tx1"/>
                </a:solidFill>
                <a:latin typeface="+mj-lt"/>
              </a:rPr>
              <a:t>ciascun </a:t>
            </a:r>
            <a:r>
              <a:rPr lang="it-IT" altLang="it-IT" sz="2000" b="0" dirty="0" smtClean="0">
                <a:solidFill>
                  <a:schemeClr val="tx1"/>
                </a:solidFill>
                <a:latin typeface="+mj-lt"/>
              </a:rPr>
              <a:t>termine dell'equazione </a:t>
            </a:r>
            <a:r>
              <a:rPr lang="it-IT" altLang="it-IT" sz="2000" b="0" dirty="0">
                <a:solidFill>
                  <a:schemeClr val="tx1"/>
                </a:solidFill>
                <a:latin typeface="+mj-lt"/>
              </a:rPr>
              <a:t>a una trasformazione di Laplace e ottenere</a:t>
            </a:r>
            <a:endParaRPr lang="en-GB" altLang="it-IT" sz="2000" b="0" dirty="0">
              <a:solidFill>
                <a:schemeClr val="tx1"/>
              </a:solidFill>
              <a:latin typeface="+mj-lt"/>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700" y="750858"/>
            <a:ext cx="6172200" cy="811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467544" y="4005064"/>
            <a:ext cx="83058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it-IT" altLang="it-IT" sz="2000" b="0" dirty="0" smtClean="0">
                <a:solidFill>
                  <a:schemeClr val="tx1"/>
                </a:solidFill>
                <a:latin typeface="+mj-lt"/>
              </a:rPr>
              <a:t>Dalla quale otteniamo:</a:t>
            </a:r>
            <a:endParaRPr lang="en-GB" altLang="it-IT" sz="2000" b="0" dirty="0">
              <a:solidFill>
                <a:schemeClr val="tx1"/>
              </a:solidFill>
              <a:latin typeface="+mj-lt"/>
            </a:endParaRPr>
          </a:p>
        </p:txBody>
      </p:sp>
      <p:sp>
        <p:nvSpPr>
          <p:cNvPr id="2" name="Rectangle 1"/>
          <p:cNvSpPr/>
          <p:nvPr/>
        </p:nvSpPr>
        <p:spPr>
          <a:xfrm>
            <a:off x="467544" y="5373216"/>
            <a:ext cx="8424936" cy="1200329"/>
          </a:xfrm>
          <a:prstGeom prst="rect">
            <a:avLst/>
          </a:prstGeom>
        </p:spPr>
        <p:txBody>
          <a:bodyPr wrap="square">
            <a:spAutoFit/>
          </a:bodyPr>
          <a:lstStyle/>
          <a:p>
            <a:pPr algn="just"/>
            <a:r>
              <a:rPr lang="it-IT" b="0" dirty="0"/>
              <a:t>Abbiamo quindi espresso la trasformata di Laplace del segnale di uscita dalla trasformata di </a:t>
            </a:r>
            <a:r>
              <a:rPr lang="it-IT" b="0" dirty="0" smtClean="0"/>
              <a:t>Laplace del </a:t>
            </a:r>
            <a:r>
              <a:rPr lang="it-IT" b="0" dirty="0"/>
              <a:t>segnale di ingresso, moltiplicato per una nota funzione razionale di s. </a:t>
            </a:r>
            <a:r>
              <a:rPr lang="it-IT" b="0" dirty="0" smtClean="0"/>
              <a:t>Da questo otteniamo </a:t>
            </a:r>
            <a:r>
              <a:rPr lang="it-IT" b="0" dirty="0"/>
              <a:t>il </a:t>
            </a:r>
            <a:r>
              <a:rPr lang="it-IT" b="0" dirty="0" smtClean="0"/>
              <a:t>segnale di uscita da una trasformazione inversa di Laplace.</a:t>
            </a:r>
            <a:endParaRPr lang="en-US" b="0" dirty="0"/>
          </a:p>
        </p:txBody>
      </p:sp>
      <p:sp>
        <p:nvSpPr>
          <p:cNvPr id="8" name="TextBox 7"/>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75345690"/>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59532" y="980728"/>
            <a:ext cx="8424936" cy="5203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it-IT" altLang="it-IT" b="1" dirty="0" smtClean="0">
                <a:solidFill>
                  <a:schemeClr val="tx1"/>
                </a:solidFill>
              </a:rPr>
              <a:t>SISMOMETRIA – Cronologia storica</a:t>
            </a:r>
          </a:p>
          <a:p>
            <a:pPr algn="ctr" eaLnBrk="1" hangingPunct="1">
              <a:buClrTx/>
              <a:buFontTx/>
              <a:buNone/>
            </a:pPr>
            <a:endParaRPr lang="it-IT" altLang="it-IT" dirty="0">
              <a:solidFill>
                <a:schemeClr val="tx1"/>
              </a:solidFill>
            </a:endParaRPr>
          </a:p>
          <a:p>
            <a:pPr marL="808038" indent="-808038" algn="just" eaLnBrk="1" hangingPunct="1">
              <a:buClrTx/>
              <a:buFontTx/>
              <a:buNone/>
            </a:pPr>
            <a:r>
              <a:rPr lang="en-GB" altLang="it-IT" sz="2000" dirty="0" smtClean="0">
                <a:solidFill>
                  <a:schemeClr val="tx1"/>
                </a:solidFill>
              </a:rPr>
              <a:t>132- </a:t>
            </a:r>
            <a:r>
              <a:rPr lang="en-GB" altLang="it-IT" sz="2000" dirty="0" err="1" smtClean="0">
                <a:solidFill>
                  <a:schemeClr val="tx1"/>
                </a:solidFill>
              </a:rPr>
              <a:t>Sismoscopio</a:t>
            </a:r>
            <a:r>
              <a:rPr lang="en-GB" altLang="it-IT" sz="2000" dirty="0" smtClean="0">
                <a:solidFill>
                  <a:schemeClr val="tx1"/>
                </a:solidFill>
              </a:rPr>
              <a:t> di CHANG HENG</a:t>
            </a:r>
          </a:p>
          <a:p>
            <a:pPr marL="808038" indent="-808038" algn="just" eaLnBrk="1" hangingPunct="1">
              <a:buClrTx/>
            </a:pPr>
            <a:r>
              <a:rPr lang="en-GB" altLang="it-IT" sz="2000" dirty="0" smtClean="0">
                <a:solidFill>
                  <a:schemeClr val="tx1"/>
                </a:solidFill>
              </a:rPr>
              <a:t>1703 – </a:t>
            </a:r>
            <a:r>
              <a:rPr lang="en-GB" altLang="it-IT" sz="2000" dirty="0" err="1" smtClean="0">
                <a:solidFill>
                  <a:schemeClr val="tx1"/>
                </a:solidFill>
              </a:rPr>
              <a:t>Sismoscopio</a:t>
            </a:r>
            <a:r>
              <a:rPr lang="en-GB" altLang="it-IT" sz="2000" dirty="0" smtClean="0">
                <a:solidFill>
                  <a:schemeClr val="tx1"/>
                </a:solidFill>
              </a:rPr>
              <a:t> di la </a:t>
            </a:r>
            <a:r>
              <a:rPr lang="en-GB" altLang="it-IT" sz="2000" dirty="0" err="1" smtClean="0">
                <a:solidFill>
                  <a:schemeClr val="tx1"/>
                </a:solidFill>
              </a:rPr>
              <a:t>Hante</a:t>
            </a:r>
            <a:r>
              <a:rPr lang="en-GB" altLang="it-IT" sz="2000" dirty="0" smtClean="0">
                <a:solidFill>
                  <a:schemeClr val="tx1"/>
                </a:solidFill>
              </a:rPr>
              <a:t> </a:t>
            </a:r>
            <a:r>
              <a:rPr lang="en-GB" altLang="it-IT" sz="2000" dirty="0" err="1" smtClean="0">
                <a:solidFill>
                  <a:schemeClr val="tx1"/>
                </a:solidFill>
              </a:rPr>
              <a:t>Feuille</a:t>
            </a:r>
            <a:r>
              <a:rPr lang="en-GB" altLang="it-IT" sz="2000" dirty="0" smtClean="0">
                <a:solidFill>
                  <a:schemeClr val="tx1"/>
                </a:solidFill>
              </a:rPr>
              <a:t> (</a:t>
            </a:r>
            <a:r>
              <a:rPr lang="en-GB" altLang="it-IT" sz="2000" dirty="0" err="1" smtClean="0">
                <a:solidFill>
                  <a:schemeClr val="tx1"/>
                </a:solidFill>
              </a:rPr>
              <a:t>bacinella</a:t>
            </a:r>
            <a:r>
              <a:rPr lang="en-GB" altLang="it-IT" sz="2000" dirty="0" smtClean="0">
                <a:solidFill>
                  <a:schemeClr val="tx1"/>
                </a:solidFill>
              </a:rPr>
              <a:t> con </a:t>
            </a:r>
            <a:r>
              <a:rPr lang="en-GB" altLang="it-IT" sz="2000" dirty="0" err="1" smtClean="0">
                <a:solidFill>
                  <a:schemeClr val="tx1"/>
                </a:solidFill>
              </a:rPr>
              <a:t>mercurio</a:t>
            </a:r>
            <a:r>
              <a:rPr lang="en-GB" altLang="it-IT" sz="2000" dirty="0" smtClean="0">
                <a:solidFill>
                  <a:schemeClr val="tx1"/>
                </a:solidFill>
              </a:rPr>
              <a:t>)</a:t>
            </a:r>
          </a:p>
          <a:p>
            <a:pPr marL="808038" indent="-808038" algn="just" eaLnBrk="1" hangingPunct="1">
              <a:buClrTx/>
            </a:pPr>
            <a:r>
              <a:rPr lang="en-GB" altLang="it-IT" sz="2000" dirty="0" smtClean="0">
                <a:solidFill>
                  <a:schemeClr val="tx1"/>
                </a:solidFill>
              </a:rPr>
              <a:t>1747 – </a:t>
            </a:r>
            <a:r>
              <a:rPr lang="en-GB" altLang="it-IT" sz="2000" dirty="0" err="1" smtClean="0">
                <a:solidFill>
                  <a:schemeClr val="tx1"/>
                </a:solidFill>
              </a:rPr>
              <a:t>Sismoscopio</a:t>
            </a:r>
            <a:r>
              <a:rPr lang="en-GB" altLang="it-IT" sz="2000" dirty="0" smtClean="0">
                <a:solidFill>
                  <a:schemeClr val="tx1"/>
                </a:solidFill>
              </a:rPr>
              <a:t> di Nicola </a:t>
            </a:r>
            <a:r>
              <a:rPr lang="en-GB" altLang="it-IT" sz="2000" dirty="0" err="1" smtClean="0">
                <a:solidFill>
                  <a:schemeClr val="tx1"/>
                </a:solidFill>
              </a:rPr>
              <a:t>Cirillo</a:t>
            </a:r>
            <a:r>
              <a:rPr lang="en-GB" altLang="it-IT" sz="2000" dirty="0" smtClean="0">
                <a:solidFill>
                  <a:schemeClr val="tx1"/>
                </a:solidFill>
              </a:rPr>
              <a:t> (primo </a:t>
            </a:r>
            <a:r>
              <a:rPr lang="en-GB" altLang="it-IT" sz="2000" dirty="0" err="1" smtClean="0">
                <a:solidFill>
                  <a:schemeClr val="tx1"/>
                </a:solidFill>
              </a:rPr>
              <a:t>strumento</a:t>
            </a:r>
            <a:r>
              <a:rPr lang="en-GB" altLang="it-IT" sz="2000" dirty="0" smtClean="0">
                <a:solidFill>
                  <a:schemeClr val="tx1"/>
                </a:solidFill>
              </a:rPr>
              <a:t> </a:t>
            </a:r>
            <a:r>
              <a:rPr lang="en-GB" altLang="it-IT" sz="2000" dirty="0" err="1" smtClean="0">
                <a:solidFill>
                  <a:schemeClr val="tx1"/>
                </a:solidFill>
              </a:rPr>
              <a:t>su</a:t>
            </a:r>
            <a:r>
              <a:rPr lang="en-GB" altLang="it-IT" sz="2000" dirty="0" smtClean="0">
                <a:solidFill>
                  <a:schemeClr val="tx1"/>
                </a:solidFill>
              </a:rPr>
              <a:t> base </a:t>
            </a:r>
            <a:r>
              <a:rPr lang="en-GB" altLang="it-IT" sz="2000" dirty="0" err="1" smtClean="0">
                <a:solidFill>
                  <a:schemeClr val="tx1"/>
                </a:solidFill>
              </a:rPr>
              <a:t>meccanica</a:t>
            </a:r>
            <a:r>
              <a:rPr lang="en-GB" altLang="it-IT" sz="2000" dirty="0" smtClean="0">
                <a:solidFill>
                  <a:schemeClr val="tx1"/>
                </a:solidFill>
              </a:rPr>
              <a:t>)</a:t>
            </a:r>
          </a:p>
          <a:p>
            <a:pPr marL="808038" indent="-808038" algn="just" eaLnBrk="1" hangingPunct="1">
              <a:buClrTx/>
            </a:pPr>
            <a:r>
              <a:rPr lang="en-GB" altLang="it-IT" sz="2000" dirty="0" smtClean="0">
                <a:solidFill>
                  <a:schemeClr val="tx1"/>
                </a:solidFill>
              </a:rPr>
              <a:t>1850 -</a:t>
            </a:r>
            <a:r>
              <a:rPr lang="en-GB" altLang="it-IT" sz="2000" dirty="0" err="1" smtClean="0">
                <a:solidFill>
                  <a:schemeClr val="tx1"/>
                </a:solidFill>
              </a:rPr>
              <a:t>Inizio</a:t>
            </a:r>
            <a:r>
              <a:rPr lang="en-GB" altLang="it-IT" sz="2000" dirty="0" smtClean="0">
                <a:solidFill>
                  <a:schemeClr val="tx1"/>
                </a:solidFill>
              </a:rPr>
              <a:t> ERA STRUMENTALE </a:t>
            </a:r>
            <a:r>
              <a:rPr lang="en-GB" altLang="it-IT" sz="2000" dirty="0" err="1" smtClean="0">
                <a:solidFill>
                  <a:schemeClr val="tx1"/>
                </a:solidFill>
              </a:rPr>
              <a:t>propriamente</a:t>
            </a:r>
            <a:r>
              <a:rPr lang="en-GB" altLang="it-IT" sz="2000" dirty="0" smtClean="0">
                <a:solidFill>
                  <a:schemeClr val="tx1"/>
                </a:solidFill>
              </a:rPr>
              <a:t> </a:t>
            </a:r>
            <a:r>
              <a:rPr lang="en-GB" altLang="it-IT" sz="2000" dirty="0" err="1" smtClean="0">
                <a:solidFill>
                  <a:schemeClr val="tx1"/>
                </a:solidFill>
              </a:rPr>
              <a:t>detta</a:t>
            </a:r>
            <a:r>
              <a:rPr lang="en-GB" altLang="it-IT" sz="2000" dirty="0" smtClean="0">
                <a:solidFill>
                  <a:schemeClr val="tx1"/>
                </a:solidFill>
              </a:rPr>
              <a:t>. Robert Mallet </a:t>
            </a:r>
            <a:r>
              <a:rPr lang="en-GB" altLang="it-IT" sz="2000" dirty="0" err="1" smtClean="0">
                <a:solidFill>
                  <a:schemeClr val="tx1"/>
                </a:solidFill>
              </a:rPr>
              <a:t>propone</a:t>
            </a:r>
            <a:r>
              <a:rPr lang="en-GB" altLang="it-IT" sz="2000" dirty="0" smtClean="0">
                <a:solidFill>
                  <a:schemeClr val="tx1"/>
                </a:solidFill>
              </a:rPr>
              <a:t> </a:t>
            </a:r>
            <a:r>
              <a:rPr lang="en-GB" altLang="it-IT" sz="2000" dirty="0" err="1" smtClean="0">
                <a:solidFill>
                  <a:schemeClr val="tx1"/>
                </a:solidFill>
              </a:rPr>
              <a:t>una</a:t>
            </a:r>
            <a:r>
              <a:rPr lang="en-GB" altLang="it-IT" sz="2000" dirty="0" smtClean="0">
                <a:solidFill>
                  <a:schemeClr val="tx1"/>
                </a:solidFill>
              </a:rPr>
              <a:t> rete di </a:t>
            </a:r>
            <a:r>
              <a:rPr lang="en-GB" altLang="it-IT" sz="2000" dirty="0" err="1" smtClean="0">
                <a:solidFill>
                  <a:schemeClr val="tx1"/>
                </a:solidFill>
              </a:rPr>
              <a:t>osservazione</a:t>
            </a:r>
            <a:r>
              <a:rPr lang="en-GB" altLang="it-IT" sz="2000" dirty="0" smtClean="0">
                <a:solidFill>
                  <a:schemeClr val="tx1"/>
                </a:solidFill>
              </a:rPr>
              <a:t> </a:t>
            </a:r>
            <a:r>
              <a:rPr lang="en-GB" altLang="it-IT" sz="2000" dirty="0" err="1" smtClean="0">
                <a:solidFill>
                  <a:schemeClr val="tx1"/>
                </a:solidFill>
              </a:rPr>
              <a:t>estesa</a:t>
            </a:r>
            <a:r>
              <a:rPr lang="en-GB" altLang="it-IT" sz="2000" dirty="0" smtClean="0">
                <a:solidFill>
                  <a:schemeClr val="tx1"/>
                </a:solidFill>
              </a:rPr>
              <a:t> a </a:t>
            </a:r>
            <a:r>
              <a:rPr lang="en-GB" altLang="it-IT" sz="2000" dirty="0" err="1" smtClean="0">
                <a:solidFill>
                  <a:schemeClr val="tx1"/>
                </a:solidFill>
              </a:rPr>
              <a:t>tutto</a:t>
            </a:r>
            <a:r>
              <a:rPr lang="en-GB" altLang="it-IT" sz="2000" dirty="0" smtClean="0">
                <a:solidFill>
                  <a:schemeClr val="tx1"/>
                </a:solidFill>
              </a:rPr>
              <a:t> </a:t>
            </a:r>
            <a:r>
              <a:rPr lang="en-GB" altLang="it-IT" sz="2000" dirty="0" err="1" smtClean="0">
                <a:solidFill>
                  <a:schemeClr val="tx1"/>
                </a:solidFill>
              </a:rPr>
              <a:t>il</a:t>
            </a:r>
            <a:r>
              <a:rPr lang="en-GB" altLang="it-IT" sz="2000" dirty="0" smtClean="0">
                <a:solidFill>
                  <a:schemeClr val="tx1"/>
                </a:solidFill>
              </a:rPr>
              <a:t> </a:t>
            </a:r>
            <a:r>
              <a:rPr lang="en-GB" altLang="it-IT" sz="2000" dirty="0" err="1" smtClean="0">
                <a:solidFill>
                  <a:schemeClr val="tx1"/>
                </a:solidFill>
              </a:rPr>
              <a:t>pianeta</a:t>
            </a:r>
            <a:endParaRPr lang="en-GB" altLang="it-IT" sz="2000" dirty="0" smtClean="0">
              <a:solidFill>
                <a:schemeClr val="tx1"/>
              </a:solidFill>
            </a:endParaRPr>
          </a:p>
          <a:p>
            <a:pPr marL="808038" indent="-808038" algn="just" eaLnBrk="1" hangingPunct="1">
              <a:buClrTx/>
            </a:pPr>
            <a:r>
              <a:rPr lang="en-GB" altLang="it-IT" sz="2000" dirty="0" smtClean="0">
                <a:solidFill>
                  <a:schemeClr val="tx1"/>
                </a:solidFill>
              </a:rPr>
              <a:t>1856 – </a:t>
            </a:r>
            <a:r>
              <a:rPr lang="en-GB" altLang="it-IT" sz="2000" dirty="0" err="1" smtClean="0">
                <a:solidFill>
                  <a:schemeClr val="tx1"/>
                </a:solidFill>
              </a:rPr>
              <a:t>Sismoscopio</a:t>
            </a:r>
            <a:r>
              <a:rPr lang="en-GB" altLang="it-IT" sz="2000" dirty="0" smtClean="0">
                <a:solidFill>
                  <a:schemeClr val="tx1"/>
                </a:solidFill>
              </a:rPr>
              <a:t> di Palmieri (“</a:t>
            </a:r>
            <a:r>
              <a:rPr lang="en-GB" altLang="it-IT" sz="2000" dirty="0" err="1" smtClean="0">
                <a:solidFill>
                  <a:schemeClr val="tx1"/>
                </a:solidFill>
              </a:rPr>
              <a:t>Sismografo</a:t>
            </a:r>
            <a:r>
              <a:rPr lang="en-GB" altLang="it-IT" sz="2000" dirty="0" smtClean="0">
                <a:solidFill>
                  <a:schemeClr val="tx1"/>
                </a:solidFill>
              </a:rPr>
              <a:t> </a:t>
            </a:r>
            <a:r>
              <a:rPr lang="en-GB" altLang="it-IT" sz="2000" dirty="0" err="1" smtClean="0">
                <a:solidFill>
                  <a:schemeClr val="tx1"/>
                </a:solidFill>
              </a:rPr>
              <a:t>elettromagnetico</a:t>
            </a:r>
            <a:r>
              <a:rPr lang="en-GB" altLang="it-IT" sz="2000" dirty="0" smtClean="0">
                <a:solidFill>
                  <a:schemeClr val="tx1"/>
                </a:solidFill>
              </a:rPr>
              <a:t>, in </a:t>
            </a:r>
            <a:r>
              <a:rPr lang="en-GB" altLang="it-IT" sz="2000" dirty="0" err="1" smtClean="0">
                <a:solidFill>
                  <a:schemeClr val="tx1"/>
                </a:solidFill>
              </a:rPr>
              <a:t>realtà</a:t>
            </a:r>
            <a:r>
              <a:rPr lang="en-GB" altLang="it-IT" sz="2000" dirty="0" smtClean="0">
                <a:solidFill>
                  <a:schemeClr val="tx1"/>
                </a:solidFill>
              </a:rPr>
              <a:t> </a:t>
            </a:r>
            <a:r>
              <a:rPr lang="en-GB" altLang="it-IT" sz="2000" dirty="0" err="1" smtClean="0">
                <a:solidFill>
                  <a:schemeClr val="tx1"/>
                </a:solidFill>
              </a:rPr>
              <a:t>una</a:t>
            </a:r>
            <a:r>
              <a:rPr lang="en-GB" altLang="it-IT" sz="2000" dirty="0" smtClean="0">
                <a:solidFill>
                  <a:schemeClr val="tx1"/>
                </a:solidFill>
              </a:rPr>
              <a:t> </a:t>
            </a:r>
            <a:r>
              <a:rPr lang="en-GB" altLang="it-IT" sz="2000" dirty="0" err="1" smtClean="0">
                <a:solidFill>
                  <a:schemeClr val="tx1"/>
                </a:solidFill>
              </a:rPr>
              <a:t>serie</a:t>
            </a:r>
            <a:r>
              <a:rPr lang="en-GB" altLang="it-IT" sz="2000" dirty="0" smtClean="0">
                <a:solidFill>
                  <a:schemeClr val="tx1"/>
                </a:solidFill>
              </a:rPr>
              <a:t> di </a:t>
            </a:r>
            <a:r>
              <a:rPr lang="en-GB" altLang="it-IT" sz="2000" dirty="0" err="1" smtClean="0">
                <a:solidFill>
                  <a:schemeClr val="tx1"/>
                </a:solidFill>
              </a:rPr>
              <a:t>sismometri</a:t>
            </a:r>
            <a:r>
              <a:rPr lang="en-GB" altLang="it-IT" sz="2000" dirty="0" smtClean="0">
                <a:solidFill>
                  <a:schemeClr val="tx1"/>
                </a:solidFill>
              </a:rPr>
              <a:t> </a:t>
            </a:r>
            <a:r>
              <a:rPr lang="en-GB" altLang="it-IT" sz="2000" dirty="0" err="1" smtClean="0">
                <a:solidFill>
                  <a:schemeClr val="tx1"/>
                </a:solidFill>
              </a:rPr>
              <a:t>assemblati</a:t>
            </a:r>
            <a:r>
              <a:rPr lang="en-GB" altLang="it-IT" sz="2000" dirty="0" smtClean="0">
                <a:solidFill>
                  <a:schemeClr val="tx1"/>
                </a:solidFill>
              </a:rPr>
              <a:t> </a:t>
            </a:r>
            <a:r>
              <a:rPr lang="en-GB" altLang="it-IT" sz="2000" dirty="0" err="1" smtClean="0">
                <a:solidFill>
                  <a:schemeClr val="tx1"/>
                </a:solidFill>
              </a:rPr>
              <a:t>assieme</a:t>
            </a:r>
            <a:r>
              <a:rPr lang="en-GB" altLang="it-IT" sz="2000" dirty="0" smtClean="0">
                <a:solidFill>
                  <a:schemeClr val="tx1"/>
                </a:solidFill>
              </a:rPr>
              <a:t> per la </a:t>
            </a:r>
            <a:r>
              <a:rPr lang="en-GB" altLang="it-IT" sz="2000" dirty="0" err="1" smtClean="0">
                <a:solidFill>
                  <a:schemeClr val="tx1"/>
                </a:solidFill>
              </a:rPr>
              <a:t>misura</a:t>
            </a:r>
            <a:r>
              <a:rPr lang="en-GB" altLang="it-IT" sz="2000" dirty="0" smtClean="0">
                <a:solidFill>
                  <a:schemeClr val="tx1"/>
                </a:solidFill>
              </a:rPr>
              <a:t> di </a:t>
            </a:r>
            <a:r>
              <a:rPr lang="en-GB" altLang="it-IT" sz="2000" dirty="0" err="1" smtClean="0">
                <a:solidFill>
                  <a:schemeClr val="tx1"/>
                </a:solidFill>
              </a:rPr>
              <a:t>direzione</a:t>
            </a:r>
            <a:r>
              <a:rPr lang="en-GB" altLang="it-IT" sz="2000" dirty="0" smtClean="0">
                <a:solidFill>
                  <a:schemeClr val="tx1"/>
                </a:solidFill>
              </a:rPr>
              <a:t>, </a:t>
            </a:r>
            <a:r>
              <a:rPr lang="en-GB" altLang="it-IT" sz="2000" dirty="0" err="1" smtClean="0">
                <a:solidFill>
                  <a:schemeClr val="tx1"/>
                </a:solidFill>
              </a:rPr>
              <a:t>intensità</a:t>
            </a:r>
            <a:r>
              <a:rPr lang="en-GB" altLang="it-IT" sz="2000" dirty="0" smtClean="0">
                <a:solidFill>
                  <a:schemeClr val="tx1"/>
                </a:solidFill>
              </a:rPr>
              <a:t>, </a:t>
            </a:r>
            <a:r>
              <a:rPr lang="en-GB" altLang="it-IT" sz="2000" dirty="0" err="1" smtClean="0">
                <a:solidFill>
                  <a:schemeClr val="tx1"/>
                </a:solidFill>
              </a:rPr>
              <a:t>durata</a:t>
            </a:r>
            <a:r>
              <a:rPr lang="en-GB" altLang="it-IT" sz="2000" dirty="0" smtClean="0">
                <a:solidFill>
                  <a:schemeClr val="tx1"/>
                </a:solidFill>
              </a:rPr>
              <a:t> </a:t>
            </a:r>
            <a:r>
              <a:rPr lang="en-GB" altLang="it-IT" sz="2000" dirty="0" err="1" smtClean="0">
                <a:solidFill>
                  <a:schemeClr val="tx1"/>
                </a:solidFill>
              </a:rPr>
              <a:t>dei</a:t>
            </a:r>
            <a:r>
              <a:rPr lang="en-GB" altLang="it-IT" sz="2000" dirty="0" smtClean="0">
                <a:solidFill>
                  <a:schemeClr val="tx1"/>
                </a:solidFill>
              </a:rPr>
              <a:t> </a:t>
            </a:r>
            <a:r>
              <a:rPr lang="en-GB" altLang="it-IT" sz="2000" dirty="0" err="1" smtClean="0">
                <a:solidFill>
                  <a:schemeClr val="tx1"/>
                </a:solidFill>
              </a:rPr>
              <a:t>terremoti</a:t>
            </a:r>
            <a:r>
              <a:rPr lang="en-GB" altLang="it-IT" sz="2000" dirty="0" smtClean="0">
                <a:solidFill>
                  <a:schemeClr val="tx1"/>
                </a:solidFill>
              </a:rPr>
              <a:t>; </a:t>
            </a:r>
            <a:r>
              <a:rPr lang="en-GB" altLang="it-IT" sz="2000" dirty="0" err="1" smtClean="0">
                <a:solidFill>
                  <a:schemeClr val="tx1"/>
                </a:solidFill>
              </a:rPr>
              <a:t>misura</a:t>
            </a:r>
            <a:r>
              <a:rPr lang="en-GB" altLang="it-IT" sz="2000" dirty="0" smtClean="0">
                <a:solidFill>
                  <a:schemeClr val="tx1"/>
                </a:solidFill>
              </a:rPr>
              <a:t> </a:t>
            </a:r>
            <a:r>
              <a:rPr lang="en-GB" altLang="it-IT" sz="2000" dirty="0" err="1" smtClean="0">
                <a:solidFill>
                  <a:schemeClr val="tx1"/>
                </a:solidFill>
              </a:rPr>
              <a:t>sia</a:t>
            </a:r>
            <a:r>
              <a:rPr lang="en-GB" altLang="it-IT" sz="2000" dirty="0" smtClean="0">
                <a:solidFill>
                  <a:schemeClr val="tx1"/>
                </a:solidFill>
              </a:rPr>
              <a:t> </a:t>
            </a:r>
            <a:r>
              <a:rPr lang="en-GB" altLang="it-IT" sz="2000" dirty="0" err="1" smtClean="0">
                <a:solidFill>
                  <a:schemeClr val="tx1"/>
                </a:solidFill>
              </a:rPr>
              <a:t>movimenti</a:t>
            </a:r>
            <a:r>
              <a:rPr lang="en-GB" altLang="it-IT" sz="2000" dirty="0" smtClean="0">
                <a:solidFill>
                  <a:schemeClr val="tx1"/>
                </a:solidFill>
              </a:rPr>
              <a:t> </a:t>
            </a:r>
            <a:r>
              <a:rPr lang="en-GB" altLang="it-IT" sz="2000" dirty="0" err="1" smtClean="0">
                <a:solidFill>
                  <a:schemeClr val="tx1"/>
                </a:solidFill>
              </a:rPr>
              <a:t>orrizzontali</a:t>
            </a:r>
            <a:r>
              <a:rPr lang="en-GB" altLang="it-IT" sz="2000" dirty="0" smtClean="0">
                <a:solidFill>
                  <a:schemeClr val="tx1"/>
                </a:solidFill>
              </a:rPr>
              <a:t> </a:t>
            </a:r>
            <a:r>
              <a:rPr lang="en-GB" altLang="it-IT" sz="2000" dirty="0" err="1" smtClean="0">
                <a:solidFill>
                  <a:schemeClr val="tx1"/>
                </a:solidFill>
              </a:rPr>
              <a:t>che</a:t>
            </a:r>
            <a:r>
              <a:rPr lang="en-GB" altLang="it-IT" sz="2000" dirty="0" smtClean="0">
                <a:solidFill>
                  <a:schemeClr val="tx1"/>
                </a:solidFill>
              </a:rPr>
              <a:t> </a:t>
            </a:r>
            <a:r>
              <a:rPr lang="en-GB" altLang="it-IT" sz="2000" dirty="0" err="1" smtClean="0">
                <a:solidFill>
                  <a:schemeClr val="tx1"/>
                </a:solidFill>
              </a:rPr>
              <a:t>verticali</a:t>
            </a:r>
            <a:r>
              <a:rPr lang="en-GB" altLang="it-IT" sz="2000" dirty="0" smtClean="0">
                <a:solidFill>
                  <a:schemeClr val="tx1"/>
                </a:solidFill>
              </a:rPr>
              <a:t>).</a:t>
            </a:r>
          </a:p>
          <a:p>
            <a:pPr marL="808038" indent="-808038" algn="just" eaLnBrk="1" hangingPunct="1">
              <a:buClrTx/>
            </a:pPr>
            <a:r>
              <a:rPr lang="en-GB" altLang="it-IT" sz="2000" dirty="0" smtClean="0">
                <a:solidFill>
                  <a:schemeClr val="tx1"/>
                </a:solidFill>
              </a:rPr>
              <a:t>1875 -	</a:t>
            </a:r>
            <a:r>
              <a:rPr lang="en-GB" altLang="it-IT" sz="2000" dirty="0" err="1" smtClean="0">
                <a:solidFill>
                  <a:schemeClr val="tx1"/>
                </a:solidFill>
              </a:rPr>
              <a:t>Cecchi</a:t>
            </a:r>
            <a:r>
              <a:rPr lang="en-GB" altLang="it-IT" sz="2000" dirty="0" smtClean="0">
                <a:solidFill>
                  <a:schemeClr val="tx1"/>
                </a:solidFill>
              </a:rPr>
              <a:t>, primo </a:t>
            </a:r>
            <a:r>
              <a:rPr lang="en-GB" altLang="it-IT" sz="2000" dirty="0" err="1" smtClean="0">
                <a:solidFill>
                  <a:schemeClr val="tx1"/>
                </a:solidFill>
              </a:rPr>
              <a:t>sismografo</a:t>
            </a:r>
            <a:r>
              <a:rPr lang="en-GB" altLang="it-IT" sz="2000" dirty="0" smtClean="0">
                <a:solidFill>
                  <a:schemeClr val="tx1"/>
                </a:solidFill>
              </a:rPr>
              <a:t> </a:t>
            </a:r>
            <a:r>
              <a:rPr lang="en-GB" altLang="it-IT" sz="2000" dirty="0" err="1" smtClean="0">
                <a:solidFill>
                  <a:schemeClr val="tx1"/>
                </a:solidFill>
              </a:rPr>
              <a:t>propriamente</a:t>
            </a:r>
            <a:r>
              <a:rPr lang="en-GB" altLang="it-IT" sz="2000" dirty="0" smtClean="0">
                <a:solidFill>
                  <a:schemeClr val="tx1"/>
                </a:solidFill>
              </a:rPr>
              <a:t> </a:t>
            </a:r>
            <a:r>
              <a:rPr lang="en-GB" altLang="it-IT" sz="2000" dirty="0" err="1" smtClean="0">
                <a:solidFill>
                  <a:schemeClr val="tx1"/>
                </a:solidFill>
              </a:rPr>
              <a:t>detto</a:t>
            </a:r>
            <a:r>
              <a:rPr lang="en-GB" altLang="it-IT" sz="2000" dirty="0" smtClean="0">
                <a:solidFill>
                  <a:schemeClr val="tx1"/>
                </a:solidFill>
              </a:rPr>
              <a:t>. Due </a:t>
            </a:r>
            <a:r>
              <a:rPr lang="en-GB" altLang="it-IT" sz="2000" dirty="0" err="1" smtClean="0">
                <a:solidFill>
                  <a:schemeClr val="tx1"/>
                </a:solidFill>
              </a:rPr>
              <a:t>pendoli</a:t>
            </a:r>
            <a:r>
              <a:rPr lang="en-GB" altLang="it-IT" sz="2000" dirty="0" smtClean="0">
                <a:solidFill>
                  <a:schemeClr val="tx1"/>
                </a:solidFill>
              </a:rPr>
              <a:t> per le component </a:t>
            </a:r>
            <a:r>
              <a:rPr lang="en-GB" altLang="it-IT" sz="2000" dirty="0" err="1" smtClean="0">
                <a:solidFill>
                  <a:schemeClr val="tx1"/>
                </a:solidFill>
              </a:rPr>
              <a:t>orizzontali</a:t>
            </a:r>
            <a:r>
              <a:rPr lang="en-GB" altLang="it-IT" sz="2000" dirty="0" smtClean="0">
                <a:solidFill>
                  <a:schemeClr val="tx1"/>
                </a:solidFill>
              </a:rPr>
              <a:t>; </a:t>
            </a:r>
            <a:r>
              <a:rPr lang="en-GB" altLang="it-IT" sz="2000" dirty="0" err="1" smtClean="0">
                <a:solidFill>
                  <a:schemeClr val="tx1"/>
                </a:solidFill>
              </a:rPr>
              <a:t>una</a:t>
            </a:r>
            <a:r>
              <a:rPr lang="en-GB" altLang="it-IT" sz="2000" dirty="0" smtClean="0">
                <a:solidFill>
                  <a:schemeClr val="tx1"/>
                </a:solidFill>
              </a:rPr>
              <a:t> </a:t>
            </a:r>
            <a:r>
              <a:rPr lang="en-GB" altLang="it-IT" sz="2000" dirty="0" err="1" smtClean="0">
                <a:solidFill>
                  <a:schemeClr val="tx1"/>
                </a:solidFill>
              </a:rPr>
              <a:t>massa</a:t>
            </a:r>
            <a:r>
              <a:rPr lang="en-GB" altLang="it-IT" sz="2000" dirty="0" smtClean="0">
                <a:solidFill>
                  <a:schemeClr val="tx1"/>
                </a:solidFill>
              </a:rPr>
              <a:t> </a:t>
            </a:r>
            <a:r>
              <a:rPr lang="en-GB" altLang="it-IT" sz="2000" dirty="0" err="1" smtClean="0">
                <a:solidFill>
                  <a:schemeClr val="tx1"/>
                </a:solidFill>
              </a:rPr>
              <a:t>appesa</a:t>
            </a:r>
            <a:r>
              <a:rPr lang="en-GB" altLang="it-IT" sz="2000" dirty="0" smtClean="0">
                <a:solidFill>
                  <a:schemeClr val="tx1"/>
                </a:solidFill>
              </a:rPr>
              <a:t> a </a:t>
            </a:r>
            <a:r>
              <a:rPr lang="en-GB" altLang="it-IT" sz="2000" dirty="0" err="1" smtClean="0">
                <a:solidFill>
                  <a:schemeClr val="tx1"/>
                </a:solidFill>
              </a:rPr>
              <a:t>una</a:t>
            </a:r>
            <a:r>
              <a:rPr lang="en-GB" altLang="it-IT" sz="2000" dirty="0" smtClean="0">
                <a:solidFill>
                  <a:schemeClr val="tx1"/>
                </a:solidFill>
              </a:rPr>
              <a:t> </a:t>
            </a:r>
            <a:r>
              <a:rPr lang="en-GB" altLang="it-IT" sz="2000" dirty="0" err="1" smtClean="0">
                <a:solidFill>
                  <a:schemeClr val="tx1"/>
                </a:solidFill>
              </a:rPr>
              <a:t>molla</a:t>
            </a:r>
            <a:r>
              <a:rPr lang="en-GB" altLang="it-IT" sz="2000" dirty="0" smtClean="0">
                <a:solidFill>
                  <a:schemeClr val="tx1"/>
                </a:solidFill>
              </a:rPr>
              <a:t> a </a:t>
            </a:r>
            <a:r>
              <a:rPr lang="en-GB" altLang="it-IT" sz="2000" dirty="0" err="1" smtClean="0">
                <a:solidFill>
                  <a:schemeClr val="tx1"/>
                </a:solidFill>
              </a:rPr>
              <a:t>spirale</a:t>
            </a:r>
            <a:r>
              <a:rPr lang="en-GB" altLang="it-IT" sz="2000" dirty="0" smtClean="0">
                <a:solidFill>
                  <a:schemeClr val="tx1"/>
                </a:solidFill>
              </a:rPr>
              <a:t> per la vertical. </a:t>
            </a:r>
            <a:r>
              <a:rPr lang="en-GB" altLang="it-IT" sz="2000" dirty="0" err="1" smtClean="0">
                <a:solidFill>
                  <a:schemeClr val="tx1"/>
                </a:solidFill>
              </a:rPr>
              <a:t>Dotato</a:t>
            </a:r>
            <a:r>
              <a:rPr lang="en-GB" altLang="it-IT" sz="2000" dirty="0" smtClean="0">
                <a:solidFill>
                  <a:schemeClr val="tx1"/>
                </a:solidFill>
              </a:rPr>
              <a:t> di un </a:t>
            </a:r>
            <a:r>
              <a:rPr lang="en-GB" altLang="it-IT" sz="2000" dirty="0" err="1" smtClean="0">
                <a:solidFill>
                  <a:schemeClr val="tx1"/>
                </a:solidFill>
              </a:rPr>
              <a:t>dispositivo</a:t>
            </a:r>
            <a:r>
              <a:rPr lang="en-GB" altLang="it-IT" sz="2000" dirty="0" smtClean="0">
                <a:solidFill>
                  <a:schemeClr val="tx1"/>
                </a:solidFill>
              </a:rPr>
              <a:t> per </a:t>
            </a:r>
            <a:r>
              <a:rPr lang="en-GB" altLang="it-IT" sz="2000" dirty="0" err="1" smtClean="0">
                <a:solidFill>
                  <a:schemeClr val="tx1"/>
                </a:solidFill>
              </a:rPr>
              <a:t>il</a:t>
            </a:r>
            <a:r>
              <a:rPr lang="en-GB" altLang="it-IT" sz="2000" dirty="0" smtClean="0">
                <a:solidFill>
                  <a:schemeClr val="tx1"/>
                </a:solidFill>
              </a:rPr>
              <a:t> </a:t>
            </a:r>
            <a:r>
              <a:rPr lang="en-GB" altLang="it-IT" sz="2000" dirty="0" err="1" smtClean="0">
                <a:solidFill>
                  <a:schemeClr val="tx1"/>
                </a:solidFill>
              </a:rPr>
              <a:t>rilevamento</a:t>
            </a:r>
            <a:r>
              <a:rPr lang="en-GB" altLang="it-IT" sz="2000" dirty="0" smtClean="0">
                <a:solidFill>
                  <a:schemeClr val="tx1"/>
                </a:solidFill>
              </a:rPr>
              <a:t> di </a:t>
            </a:r>
            <a:r>
              <a:rPr lang="en-GB" altLang="it-IT" sz="2000" dirty="0" err="1" smtClean="0">
                <a:solidFill>
                  <a:schemeClr val="tx1"/>
                </a:solidFill>
              </a:rPr>
              <a:t>moti</a:t>
            </a:r>
            <a:r>
              <a:rPr lang="en-GB" altLang="it-IT" sz="2000" dirty="0" smtClean="0">
                <a:solidFill>
                  <a:schemeClr val="tx1"/>
                </a:solidFill>
              </a:rPr>
              <a:t> </a:t>
            </a:r>
            <a:r>
              <a:rPr lang="en-GB" altLang="it-IT" sz="2000" dirty="0" err="1" smtClean="0">
                <a:solidFill>
                  <a:schemeClr val="tx1"/>
                </a:solidFill>
              </a:rPr>
              <a:t>rotatori</a:t>
            </a:r>
            <a:r>
              <a:rPr lang="en-GB" altLang="it-IT" sz="2000" dirty="0" smtClean="0">
                <a:solidFill>
                  <a:schemeClr val="tx1"/>
                </a:solidFill>
              </a:rPr>
              <a:t>.</a:t>
            </a:r>
          </a:p>
          <a:p>
            <a:pPr marL="808038" indent="-808038" algn="just" eaLnBrk="1" hangingPunct="1">
              <a:buClrTx/>
            </a:pPr>
            <a:endParaRPr lang="en-GB" altLang="it-IT" dirty="0" smtClean="0">
              <a:solidFill>
                <a:schemeClr val="tx1"/>
              </a:solidFill>
            </a:endParaRPr>
          </a:p>
        </p:txBody>
      </p:sp>
    </p:spTree>
    <p:extLst>
      <p:ext uri="{BB962C8B-B14F-4D97-AF65-F5344CB8AC3E}">
        <p14:creationId xmlns:p14="http://schemas.microsoft.com/office/powerpoint/2010/main" val="2835668040"/>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870248" y="571872"/>
            <a:ext cx="77724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2000" b="0" dirty="0">
                <a:solidFill>
                  <a:schemeClr val="tx1"/>
                </a:solidFill>
                <a:latin typeface="+mj-lt"/>
              </a:rPr>
              <a:t>La </a:t>
            </a:r>
            <a:r>
              <a:rPr lang="en-GB" altLang="it-IT" sz="2000" b="0" dirty="0" err="1">
                <a:solidFill>
                  <a:schemeClr val="tx1"/>
                </a:solidFill>
                <a:latin typeface="+mj-lt"/>
              </a:rPr>
              <a:t>funzione</a:t>
            </a:r>
            <a:r>
              <a:rPr lang="en-GB" altLang="it-IT" sz="2000" b="0" dirty="0">
                <a:solidFill>
                  <a:schemeClr val="tx1"/>
                </a:solidFill>
                <a:latin typeface="+mj-lt"/>
              </a:rPr>
              <a:t> </a:t>
            </a:r>
            <a:r>
              <a:rPr lang="en-GB" altLang="it-IT" sz="2000" b="0" dirty="0" err="1">
                <a:solidFill>
                  <a:schemeClr val="tx1"/>
                </a:solidFill>
                <a:latin typeface="+mj-lt"/>
              </a:rPr>
              <a:t>razionale</a:t>
            </a:r>
            <a:endParaRPr lang="en-GB" altLang="it-IT" sz="2000" b="0" dirty="0">
              <a:solidFill>
                <a:schemeClr val="tx1"/>
              </a:solidFill>
              <a:latin typeface="+mj-lt"/>
            </a:endParaRPr>
          </a:p>
          <a:p>
            <a:pPr eaLnBrk="1" hangingPunct="1">
              <a:buClrTx/>
              <a:buFontTx/>
              <a:buNone/>
            </a:pPr>
            <a:endParaRPr lang="en-GB" altLang="it-IT" sz="2000" b="0" dirty="0">
              <a:solidFill>
                <a:schemeClr val="tx1"/>
              </a:solidFill>
              <a:latin typeface="+mj-lt"/>
            </a:endParaRP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048" y="1257672"/>
            <a:ext cx="3276600"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Text Box 3"/>
          <p:cNvSpPr txBox="1">
            <a:spLocks noChangeArrowheads="1"/>
          </p:cNvSpPr>
          <p:nvPr/>
        </p:nvSpPr>
        <p:spPr bwMode="auto">
          <a:xfrm>
            <a:off x="755576" y="2492896"/>
            <a:ext cx="7772400" cy="2556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en-GB" altLang="it-IT" sz="2000" b="0" dirty="0">
                <a:solidFill>
                  <a:schemeClr val="tx1"/>
                </a:solidFill>
                <a:latin typeface="+mj-lt"/>
              </a:rPr>
              <a:t>È la </a:t>
            </a:r>
            <a:r>
              <a:rPr lang="en-GB" altLang="it-IT" sz="2000" b="0" dirty="0" err="1">
                <a:solidFill>
                  <a:schemeClr val="tx1"/>
                </a:solidFill>
                <a:latin typeface="+mj-lt"/>
              </a:rPr>
              <a:t>funzione</a:t>
            </a:r>
            <a:r>
              <a:rPr lang="en-GB" altLang="it-IT" sz="2000" b="0" dirty="0">
                <a:solidFill>
                  <a:schemeClr val="tx1"/>
                </a:solidFill>
                <a:latin typeface="+mj-lt"/>
              </a:rPr>
              <a:t> di </a:t>
            </a:r>
            <a:r>
              <a:rPr lang="en-GB" altLang="it-IT" sz="2000" b="0" dirty="0" err="1">
                <a:solidFill>
                  <a:schemeClr val="tx1"/>
                </a:solidFill>
                <a:latin typeface="+mj-lt"/>
              </a:rPr>
              <a:t>trasferimanto</a:t>
            </a:r>
            <a:r>
              <a:rPr lang="en-GB" altLang="it-IT" sz="2000" b="0" dirty="0">
                <a:solidFill>
                  <a:schemeClr val="tx1"/>
                </a:solidFill>
                <a:latin typeface="+mj-lt"/>
              </a:rPr>
              <a:t> del </a:t>
            </a:r>
            <a:r>
              <a:rPr lang="en-GB" altLang="it-IT" sz="2000" b="0" dirty="0" err="1">
                <a:solidFill>
                  <a:schemeClr val="tx1"/>
                </a:solidFill>
                <a:latin typeface="+mj-lt"/>
              </a:rPr>
              <a:t>sistema</a:t>
            </a:r>
            <a:r>
              <a:rPr lang="en-GB" altLang="it-IT" sz="2000" b="0" dirty="0">
                <a:solidFill>
                  <a:schemeClr val="tx1"/>
                </a:solidFill>
                <a:latin typeface="+mj-lt"/>
              </a:rPr>
              <a:t> </a:t>
            </a:r>
            <a:r>
              <a:rPr lang="en-GB" altLang="it-IT" sz="2000" b="0" dirty="0" err="1">
                <a:solidFill>
                  <a:schemeClr val="tx1"/>
                </a:solidFill>
                <a:latin typeface="+mj-lt"/>
              </a:rPr>
              <a:t>descritto</a:t>
            </a:r>
            <a:r>
              <a:rPr lang="en-GB" altLang="it-IT" sz="2000" b="0" dirty="0">
                <a:solidFill>
                  <a:schemeClr val="tx1"/>
                </a:solidFill>
                <a:latin typeface="+mj-lt"/>
              </a:rPr>
              <a:t> </a:t>
            </a:r>
            <a:r>
              <a:rPr lang="en-GB" altLang="it-IT" sz="2000" b="0" dirty="0" err="1">
                <a:solidFill>
                  <a:schemeClr val="tx1"/>
                </a:solidFill>
                <a:latin typeface="+mj-lt"/>
              </a:rPr>
              <a:t>dall’equazione</a:t>
            </a:r>
            <a:r>
              <a:rPr lang="en-GB" altLang="it-IT" sz="2000" b="0" dirty="0">
                <a:solidFill>
                  <a:schemeClr val="tx1"/>
                </a:solidFill>
                <a:latin typeface="+mj-lt"/>
              </a:rPr>
              <a:t> </a:t>
            </a:r>
          </a:p>
          <a:p>
            <a:pPr marL="0" indent="0" algn="just" eaLnBrk="1" hangingPunct="1"/>
            <a:r>
              <a:rPr lang="en-GB" altLang="it-IT" sz="2000" b="0" dirty="0" err="1">
                <a:solidFill>
                  <a:schemeClr val="tx1"/>
                </a:solidFill>
                <a:latin typeface="+mj-lt"/>
              </a:rPr>
              <a:t>d</a:t>
            </a:r>
            <a:r>
              <a:rPr lang="en-GB" altLang="it-IT" sz="2000" b="0" dirty="0" err="1" smtClean="0">
                <a:solidFill>
                  <a:schemeClr val="tx1"/>
                </a:solidFill>
                <a:latin typeface="+mj-lt"/>
              </a:rPr>
              <a:t>ifferenziale</a:t>
            </a:r>
            <a:r>
              <a:rPr lang="en-GB" altLang="it-IT" sz="2000" b="0" dirty="0" smtClean="0">
                <a:solidFill>
                  <a:schemeClr val="tx1"/>
                </a:solidFill>
                <a:latin typeface="+mj-lt"/>
              </a:rPr>
              <a:t> . </a:t>
            </a:r>
            <a:r>
              <a:rPr lang="it-IT" altLang="it-IT" sz="2000" b="0" dirty="0" smtClean="0">
                <a:solidFill>
                  <a:schemeClr val="tx1"/>
                </a:solidFill>
                <a:latin typeface="+mj-lt"/>
              </a:rPr>
              <a:t>Essa contiene </a:t>
            </a:r>
            <a:r>
              <a:rPr lang="it-IT" altLang="it-IT" sz="2000" b="0" dirty="0">
                <a:solidFill>
                  <a:schemeClr val="tx1"/>
                </a:solidFill>
                <a:latin typeface="+mj-lt"/>
              </a:rPr>
              <a:t>le stesse informazioni sul sistema dell'equazione differenziale </a:t>
            </a:r>
            <a:r>
              <a:rPr lang="it-IT" altLang="it-IT" sz="2000" b="0" dirty="0" smtClean="0">
                <a:solidFill>
                  <a:schemeClr val="tx1"/>
                </a:solidFill>
                <a:latin typeface="+mj-lt"/>
              </a:rPr>
              <a:t>stessa.</a:t>
            </a:r>
            <a:r>
              <a:rPr lang="it-IT" sz="2000" dirty="0" smtClean="0"/>
              <a:t>e</a:t>
            </a:r>
          </a:p>
          <a:p>
            <a:pPr marL="0" indent="0" algn="just" eaLnBrk="1" hangingPunct="1"/>
            <a:r>
              <a:rPr lang="it-IT" sz="2000" dirty="0" smtClean="0"/>
              <a:t>sso</a:t>
            </a:r>
            <a:r>
              <a:rPr lang="it-IT" sz="2000" dirty="0"/>
              <a:t/>
            </a:r>
            <a:br>
              <a:rPr lang="it-IT" sz="2000" dirty="0"/>
            </a:br>
            <a:r>
              <a:rPr lang="it-IT" sz="2000" dirty="0"/>
              <a:t>contiene le stesse informazioni sul sistema dell'equazione differenziale stessa.</a:t>
            </a:r>
          </a:p>
          <a:p>
            <a:pPr marL="0" indent="0" algn="just" eaLnBrk="1" hangingPunct="1">
              <a:buClrTx/>
              <a:buFontTx/>
              <a:buNone/>
            </a:pPr>
            <a:endParaRPr lang="en-GB" altLang="it-IT" sz="2000" b="0" dirty="0">
              <a:solidFill>
                <a:schemeClr val="tx1"/>
              </a:solidFill>
              <a:latin typeface="+mj-lt"/>
            </a:endParaRPr>
          </a:p>
          <a:p>
            <a:pPr marL="0" indent="0" algn="just" eaLnBrk="1" hangingPunct="1">
              <a:buClrTx/>
              <a:buFontTx/>
              <a:buNone/>
            </a:pPr>
            <a:endParaRPr lang="en-GB" altLang="it-IT" sz="2000" b="0" dirty="0">
              <a:solidFill>
                <a:schemeClr val="tx1"/>
              </a:solidFill>
              <a:latin typeface="+mj-lt"/>
            </a:endParaRPr>
          </a:p>
        </p:txBody>
      </p:sp>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501008"/>
            <a:ext cx="6172200" cy="811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448" y="4928220"/>
            <a:ext cx="2971800" cy="784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565448" y="4368461"/>
            <a:ext cx="7962528" cy="646331"/>
          </a:xfrm>
          <a:prstGeom prst="rect">
            <a:avLst/>
          </a:prstGeom>
        </p:spPr>
        <p:txBody>
          <a:bodyPr wrap="square">
            <a:spAutoFit/>
          </a:bodyPr>
          <a:lstStyle/>
          <a:p>
            <a:r>
              <a:rPr lang="it-IT" b="0" dirty="0"/>
              <a:t>In generale, la funzione di trasferimento H (s) di un sistema LTI è la funzione complessa per la quale</a:t>
            </a:r>
            <a:endParaRPr lang="en-US" b="0" dirty="0"/>
          </a:p>
        </p:txBody>
      </p:sp>
      <p:sp>
        <p:nvSpPr>
          <p:cNvPr id="3" name="Rectangle 2"/>
          <p:cNvSpPr/>
          <p:nvPr/>
        </p:nvSpPr>
        <p:spPr>
          <a:xfrm>
            <a:off x="565448" y="5726121"/>
            <a:ext cx="8183016" cy="646331"/>
          </a:xfrm>
          <a:prstGeom prst="rect">
            <a:avLst/>
          </a:prstGeom>
        </p:spPr>
        <p:txBody>
          <a:bodyPr wrap="square">
            <a:spAutoFit/>
          </a:bodyPr>
          <a:lstStyle/>
          <a:p>
            <a:pPr algn="just"/>
            <a:r>
              <a:rPr lang="it-IT" b="0" dirty="0"/>
              <a:t>con </a:t>
            </a:r>
            <a:r>
              <a:rPr lang="it-IT" b="0" i="1" dirty="0" smtClean="0"/>
              <a:t>F(s</a:t>
            </a:r>
            <a:r>
              <a:rPr lang="it-IT" b="0" i="1" dirty="0"/>
              <a:t>)</a:t>
            </a:r>
            <a:r>
              <a:rPr lang="it-IT" b="0" dirty="0"/>
              <a:t> e </a:t>
            </a:r>
            <a:r>
              <a:rPr lang="it-IT" b="0" i="1" dirty="0" smtClean="0"/>
              <a:t>G(s</a:t>
            </a:r>
            <a:r>
              <a:rPr lang="it-IT" b="0" i="1" dirty="0"/>
              <a:t>)</a:t>
            </a:r>
            <a:r>
              <a:rPr lang="it-IT" b="0" dirty="0"/>
              <a:t> che rappresentano le trasformazioni di Laplace dei segnali di ingresso e uscita.</a:t>
            </a:r>
            <a:endParaRPr lang="en-US" b="0" dirty="0"/>
          </a:p>
        </p:txBody>
      </p:sp>
      <p:sp>
        <p:nvSpPr>
          <p:cNvPr id="9" name="TextBox 8"/>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91869151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533400" y="1366614"/>
            <a:ext cx="83058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GB" altLang="it-IT" b="0" dirty="0">
                <a:solidFill>
                  <a:schemeClr val="tx1"/>
                </a:solidFill>
              </a:rPr>
              <a:t>La </a:t>
            </a:r>
            <a:r>
              <a:rPr lang="en-GB" altLang="it-IT" b="0" dirty="0" err="1">
                <a:solidFill>
                  <a:schemeClr val="tx1"/>
                </a:solidFill>
              </a:rPr>
              <a:t>trasformata</a:t>
            </a:r>
            <a:r>
              <a:rPr lang="en-GB" altLang="it-IT" b="0" dirty="0">
                <a:solidFill>
                  <a:schemeClr val="tx1"/>
                </a:solidFill>
              </a:rPr>
              <a:t> di Fourier</a:t>
            </a:r>
          </a:p>
          <a:p>
            <a:pPr algn="ctr" eaLnBrk="1" hangingPunct="1">
              <a:buClrTx/>
              <a:buFontTx/>
              <a:buNone/>
            </a:pPr>
            <a:endParaRPr lang="en-GB" altLang="it-IT" b="0" dirty="0">
              <a:solidFill>
                <a:schemeClr val="tx1"/>
              </a:solidFill>
            </a:endParaRP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7" y="2348880"/>
            <a:ext cx="6934200" cy="1201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3"/>
          <p:cNvSpPr txBox="1">
            <a:spLocks noChangeArrowheads="1"/>
          </p:cNvSpPr>
          <p:nvPr/>
        </p:nvSpPr>
        <p:spPr bwMode="auto">
          <a:xfrm>
            <a:off x="838200" y="4186014"/>
            <a:ext cx="7559675"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buClrTx/>
              <a:buFontTx/>
              <a:buNone/>
            </a:pPr>
            <a:r>
              <a:rPr lang="it-IT" altLang="it-IT" sz="2000" b="0" dirty="0">
                <a:solidFill>
                  <a:schemeClr val="tx1"/>
                </a:solidFill>
              </a:rPr>
              <a:t>Sebbene i concetti matematici dietro le trasformazioni di Fourier e di Laplace siano diversi, possiamo considerare la trasformazione di Fourier come una versione speciale della trasformazione di Laplace per frequenze reali, vale a dire per s = jω. </a:t>
            </a:r>
          </a:p>
          <a:p>
            <a:pPr algn="just" eaLnBrk="1" hangingPunct="1">
              <a:buClrTx/>
              <a:buFontTx/>
              <a:buNone/>
            </a:pPr>
            <a:endParaRPr lang="it-IT" altLang="it-IT" sz="2000" b="0" dirty="0">
              <a:solidFill>
                <a:schemeClr val="tx1"/>
              </a:solidFill>
            </a:endParaRPr>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7021071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90" y="476672"/>
            <a:ext cx="8640960" cy="923330"/>
          </a:xfrm>
          <a:prstGeom prst="rect">
            <a:avLst/>
          </a:prstGeom>
        </p:spPr>
        <p:txBody>
          <a:bodyPr wrap="square">
            <a:spAutoFit/>
          </a:bodyPr>
          <a:lstStyle/>
          <a:p>
            <a:pPr algn="just"/>
            <a:r>
              <a:rPr lang="it-IT" b="0" dirty="0"/>
              <a:t>La </a:t>
            </a:r>
            <a:r>
              <a:rPr lang="it-IT" b="0" dirty="0" smtClean="0"/>
              <a:t>trasformata </a:t>
            </a:r>
            <a:r>
              <a:rPr lang="it-IT" b="0" dirty="0"/>
              <a:t>di Fourier decompone il segnale in onde puramente armoniche (sinusoidali) </a:t>
            </a:r>
            <a:r>
              <a:rPr lang="it-IT" b="0" i="1" dirty="0" smtClean="0"/>
              <a:t>e</a:t>
            </a:r>
            <a:r>
              <a:rPr lang="it-IT" b="0" i="1" baseline="30000" dirty="0" smtClean="0"/>
              <a:t>j</a:t>
            </a:r>
            <a:r>
              <a:rPr lang="el-GR" b="0" i="1" baseline="30000" dirty="0" smtClean="0"/>
              <a:t>ω</a:t>
            </a:r>
            <a:r>
              <a:rPr lang="it-IT" b="0" i="1" baseline="30000" dirty="0" smtClean="0"/>
              <a:t>t</a:t>
            </a:r>
            <a:r>
              <a:rPr lang="it-IT" b="0" dirty="0"/>
              <a:t>. </a:t>
            </a:r>
            <a:r>
              <a:rPr lang="it-IT" b="0" dirty="0" smtClean="0"/>
              <a:t>L</a:t>
            </a:r>
            <a:r>
              <a:rPr lang="it-IT" b="0" dirty="0" smtClean="0"/>
              <a:t>a trasformata </a:t>
            </a:r>
            <a:r>
              <a:rPr lang="it-IT" b="0" dirty="0"/>
              <a:t>Il </a:t>
            </a:r>
            <a:r>
              <a:rPr lang="it-IT" b="0" dirty="0" smtClean="0"/>
              <a:t>diretta </a:t>
            </a:r>
            <a:r>
              <a:rPr lang="it-IT" b="0" dirty="0" smtClean="0"/>
              <a:t>e </a:t>
            </a:r>
            <a:r>
              <a:rPr lang="it-IT" b="0" dirty="0" smtClean="0"/>
              <a:t>inversa </a:t>
            </a:r>
            <a:r>
              <a:rPr lang="it-IT" b="0" dirty="0"/>
              <a:t>di Fourier sono anche conosciute come analisi </a:t>
            </a:r>
            <a:r>
              <a:rPr lang="it-IT" b="0" dirty="0" smtClean="0"/>
              <a:t>armonica.</a:t>
            </a:r>
            <a:endParaRPr lang="en-US" b="0" dirty="0"/>
          </a:p>
        </p:txBody>
      </p:sp>
      <mc:AlternateContent xmlns:mc="http://schemas.openxmlformats.org/markup-compatibility/2006">
        <mc:Choice xmlns:a14="http://schemas.microsoft.com/office/drawing/2010/main" Requires="a14">
          <p:sp>
            <p:nvSpPr>
              <p:cNvPr id="3" name="Rectangle 2"/>
              <p:cNvSpPr/>
              <p:nvPr/>
            </p:nvSpPr>
            <p:spPr>
              <a:xfrm>
                <a:off x="176690" y="1400002"/>
                <a:ext cx="8964488" cy="5138651"/>
              </a:xfrm>
              <a:prstGeom prst="rect">
                <a:avLst/>
              </a:prstGeom>
            </p:spPr>
            <p:txBody>
              <a:bodyPr wrap="square">
                <a:spAutoFit/>
              </a:bodyPr>
              <a:lstStyle/>
              <a:p>
                <a:pPr algn="just"/>
                <a:r>
                  <a:rPr lang="it-IT" b="0" dirty="0" smtClean="0"/>
                  <a:t>Sebbene i concetti matematici dietro le </a:t>
                </a:r>
                <a:r>
                  <a:rPr lang="it-IT" b="0" dirty="0" smtClean="0"/>
                  <a:t>trasformate </a:t>
                </a:r>
                <a:r>
                  <a:rPr lang="it-IT" b="0" dirty="0" smtClean="0"/>
                  <a:t>di Fourier e Laplace siano diversi, possiamo </a:t>
                </a:r>
                <a:r>
                  <a:rPr lang="it-IT" b="0" dirty="0"/>
                  <a:t>considerare la </a:t>
                </a:r>
                <a:r>
                  <a:rPr lang="it-IT" b="0" dirty="0" smtClean="0"/>
                  <a:t>trasformata </a:t>
                </a:r>
                <a:r>
                  <a:rPr lang="it-IT" b="0" dirty="0"/>
                  <a:t>di Fourier come una versione speciale della </a:t>
                </a:r>
                <a:r>
                  <a:rPr lang="it-IT" b="0" dirty="0" smtClean="0"/>
                  <a:t>trasformata </a:t>
                </a:r>
                <a:r>
                  <a:rPr lang="it-IT" b="0" dirty="0"/>
                  <a:t>di </a:t>
                </a:r>
                <a:r>
                  <a:rPr lang="it-IT" b="0" dirty="0" smtClean="0"/>
                  <a:t>Laplace per </a:t>
                </a:r>
                <a:r>
                  <a:rPr lang="it-IT" b="0" dirty="0"/>
                  <a:t>frequenze reali, ovvero per </a:t>
                </a:r>
                <a:r>
                  <a:rPr lang="it-IT" b="0" i="1" dirty="0" smtClean="0"/>
                  <a:t>s=j</a:t>
                </a:r>
                <a:r>
                  <a:rPr lang="el-GR" b="0" i="1" dirty="0" smtClean="0"/>
                  <a:t>ω</a:t>
                </a:r>
                <a:r>
                  <a:rPr lang="it-IT" b="0" dirty="0" smtClean="0"/>
                  <a:t>. </a:t>
                </a:r>
                <a:r>
                  <a:rPr lang="it-IT" b="0" dirty="0"/>
                  <a:t>In effetti, </a:t>
                </a:r>
                <a:r>
                  <a:rPr lang="it-IT" b="0" dirty="0" smtClean="0"/>
                  <a:t>vediamo che </a:t>
                </a:r>
                <a14:m>
                  <m:oMath xmlns:m="http://schemas.openxmlformats.org/officeDocument/2006/math">
                    <m:acc>
                      <m:accPr>
                        <m:chr m:val="̃"/>
                        <m:ctrlPr>
                          <a:rPr lang="it-IT" b="0" i="1" smtClean="0">
                            <a:latin typeface="Cambria Math" panose="02040503050406030204" pitchFamily="18" charset="0"/>
                          </a:rPr>
                        </m:ctrlPr>
                      </m:accPr>
                      <m:e>
                        <m:r>
                          <a:rPr lang="en-US" b="0" i="1" smtClean="0">
                            <a:latin typeface="Cambria Math" panose="02040503050406030204" pitchFamily="18" charset="0"/>
                          </a:rPr>
                          <m:t>𝐹</m:t>
                        </m:r>
                      </m:e>
                    </m:acc>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e>
                    </m:d>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𝜔</m:t>
                        </m:r>
                      </m:e>
                    </m:d>
                  </m:oMath>
                </a14:m>
                <a:r>
                  <a:rPr lang="it-IT" b="0" dirty="0" smtClean="0"/>
                  <a:t>, </a:t>
                </a:r>
                <a:r>
                  <a:rPr lang="it-IT" b="0" dirty="0"/>
                  <a:t>ovvero </a:t>
                </a:r>
                <a:r>
                  <a:rPr lang="it-IT" b="0" dirty="0" smtClean="0"/>
                  <a:t>la trasformata </a:t>
                </a:r>
                <a:r>
                  <a:rPr lang="it-IT" b="0" dirty="0"/>
                  <a:t>di Fourier per frequenze angolari reali </a:t>
                </a:r>
                <a:r>
                  <a:rPr lang="el-GR" b="0" i="1" dirty="0"/>
                  <a:t>ω</a:t>
                </a:r>
                <a:r>
                  <a:rPr lang="it-IT" b="0" dirty="0" smtClean="0"/>
                  <a:t> </a:t>
                </a:r>
                <a:r>
                  <a:rPr lang="it-IT" b="0" dirty="0"/>
                  <a:t>è identica </a:t>
                </a:r>
                <a:r>
                  <a:rPr lang="it-IT" b="0" dirty="0" smtClean="0"/>
                  <a:t>alla </a:t>
                </a:r>
                <a:r>
                  <a:rPr lang="it-IT" b="0" dirty="0" smtClean="0"/>
                  <a:t>trasformata </a:t>
                </a:r>
                <a:r>
                  <a:rPr lang="it-IT" b="0" dirty="0"/>
                  <a:t>di Laplace </a:t>
                </a:r>
                <a:r>
                  <a:rPr lang="it-IT" b="0" dirty="0" smtClean="0"/>
                  <a:t>per </a:t>
                </a:r>
                <a:r>
                  <a:rPr lang="it-IT" b="0" i="1" dirty="0" smtClean="0"/>
                  <a:t>s=j</a:t>
                </a:r>
                <a:r>
                  <a:rPr lang="el-GR" b="0" i="1" dirty="0"/>
                  <a:t>ω</a:t>
                </a:r>
                <a:r>
                  <a:rPr lang="it-IT" b="0" dirty="0" smtClean="0"/>
                  <a:t> immaginario. </a:t>
                </a:r>
                <a:r>
                  <a:rPr lang="it-IT" b="0" dirty="0"/>
                  <a:t>Ai fini pratici le due </a:t>
                </a:r>
                <a:r>
                  <a:rPr lang="it-IT" b="0" dirty="0" smtClean="0"/>
                  <a:t>trasformate </a:t>
                </a:r>
                <a:r>
                  <a:rPr lang="it-IT" b="0" dirty="0" smtClean="0"/>
                  <a:t>sono, quindi, </a:t>
                </a:r>
                <a:r>
                  <a:rPr lang="it-IT" b="0" dirty="0"/>
                  <a:t>quasi equivalenti e molte delle relazioni tra i segnali temporali e le loro </a:t>
                </a:r>
                <a:r>
                  <a:rPr lang="it-IT" b="0" dirty="0" smtClean="0"/>
                  <a:t>trasformate (come </a:t>
                </a:r>
                <a:r>
                  <a:rPr lang="it-IT" b="0" dirty="0"/>
                  <a:t>il teorema di convoluzione) sono simili o uguali per entrambi. La funzione </a:t>
                </a:r>
                <a14:m>
                  <m:oMath xmlns:m="http://schemas.openxmlformats.org/officeDocument/2006/math">
                    <m:acc>
                      <m:accPr>
                        <m:chr m:val="̃"/>
                        <m:ctrlPr>
                          <a:rPr lang="it-IT" b="0" i="1">
                            <a:latin typeface="Cambria Math" panose="02040503050406030204" pitchFamily="18" charset="0"/>
                          </a:rPr>
                        </m:ctrlPr>
                      </m:accPr>
                      <m:e>
                        <m:r>
                          <a:rPr lang="en-US" b="0" i="1">
                            <a:latin typeface="Cambria Math" panose="02040503050406030204" pitchFamily="18" charset="0"/>
                          </a:rPr>
                          <m:t>𝐹</m:t>
                        </m:r>
                      </m:e>
                    </m:acc>
                    <m:d>
                      <m:dPr>
                        <m:ctrlPr>
                          <a:rPr lang="it-IT" b="0" i="1">
                            <a:latin typeface="Cambria Math" panose="02040503050406030204" pitchFamily="18" charset="0"/>
                          </a:rPr>
                        </m:ctrlPr>
                      </m:dPr>
                      <m:e>
                        <m:r>
                          <a:rPr lang="it-IT" b="0" i="1">
                            <a:latin typeface="Cambria Math" panose="02040503050406030204" pitchFamily="18" charset="0"/>
                            <a:ea typeface="Cambria Math" panose="02040503050406030204" pitchFamily="18" charset="0"/>
                          </a:rPr>
                          <m:t>𝜔</m:t>
                        </m:r>
                      </m:e>
                    </m:d>
                  </m:oMath>
                </a14:m>
                <a:r>
                  <a:rPr lang="it-IT" b="0" dirty="0" smtClean="0"/>
                  <a:t> è </a:t>
                </a:r>
                <a:r>
                  <a:rPr lang="it-IT" b="0" dirty="0"/>
                  <a:t>chiamata la risposta in frequenza complessa del sistema. Alcuni autori usano il </a:t>
                </a:r>
                <a:r>
                  <a:rPr lang="it-IT" b="0" dirty="0" smtClean="0"/>
                  <a:t>nome "funzione di trasferimento" per </a:t>
                </a:r>
                <a14:m>
                  <m:oMath xmlns:m="http://schemas.openxmlformats.org/officeDocument/2006/math">
                    <m:acc>
                      <m:accPr>
                        <m:chr m:val="̃"/>
                        <m:ctrlPr>
                          <a:rPr lang="it-IT" b="0" i="1">
                            <a:latin typeface="Cambria Math" panose="02040503050406030204" pitchFamily="18" charset="0"/>
                          </a:rPr>
                        </m:ctrlPr>
                      </m:accPr>
                      <m:e>
                        <m:r>
                          <a:rPr lang="en-US" b="0" i="1">
                            <a:latin typeface="Cambria Math" panose="02040503050406030204" pitchFamily="18" charset="0"/>
                          </a:rPr>
                          <m:t>𝐹</m:t>
                        </m:r>
                      </m:e>
                    </m:acc>
                    <m:d>
                      <m:dPr>
                        <m:ctrlPr>
                          <a:rPr lang="it-IT" b="0" i="1">
                            <a:latin typeface="Cambria Math" panose="02040503050406030204" pitchFamily="18" charset="0"/>
                          </a:rPr>
                        </m:ctrlPr>
                      </m:dPr>
                      <m:e>
                        <m:r>
                          <a:rPr lang="it-IT" b="0" i="1">
                            <a:latin typeface="Cambria Math" panose="02040503050406030204" pitchFamily="18" charset="0"/>
                            <a:ea typeface="Cambria Math" panose="02040503050406030204" pitchFamily="18" charset="0"/>
                          </a:rPr>
                          <m:t>𝜔</m:t>
                        </m:r>
                      </m:e>
                    </m:d>
                  </m:oMath>
                </a14:m>
                <a:r>
                  <a:rPr lang="it-IT" b="0" dirty="0" smtClean="0"/>
                  <a:t>; </a:t>
                </a:r>
                <a:r>
                  <a:rPr lang="it-IT" b="0" dirty="0"/>
                  <a:t>tuttavia, </a:t>
                </a:r>
                <a14:m>
                  <m:oMath xmlns:m="http://schemas.openxmlformats.org/officeDocument/2006/math">
                    <m:acc>
                      <m:accPr>
                        <m:chr m:val="̃"/>
                        <m:ctrlPr>
                          <a:rPr lang="it-IT" b="0" i="1">
                            <a:latin typeface="Cambria Math" panose="02040503050406030204" pitchFamily="18" charset="0"/>
                          </a:rPr>
                        </m:ctrlPr>
                      </m:accPr>
                      <m:e>
                        <m:r>
                          <a:rPr lang="en-US" b="0" i="1">
                            <a:latin typeface="Cambria Math" panose="02040503050406030204" pitchFamily="18" charset="0"/>
                          </a:rPr>
                          <m:t>𝐹</m:t>
                        </m:r>
                      </m:e>
                    </m:acc>
                    <m:d>
                      <m:dPr>
                        <m:ctrlPr>
                          <a:rPr lang="it-IT" b="0" i="1">
                            <a:latin typeface="Cambria Math" panose="02040503050406030204" pitchFamily="18" charset="0"/>
                          </a:rPr>
                        </m:ctrlPr>
                      </m:dPr>
                      <m:e>
                        <m:r>
                          <a:rPr lang="it-IT" b="0" i="1">
                            <a:latin typeface="Cambria Math" panose="02040503050406030204" pitchFamily="18" charset="0"/>
                            <a:ea typeface="Cambria Math" panose="02040503050406030204" pitchFamily="18" charset="0"/>
                          </a:rPr>
                          <m:t>𝜔</m:t>
                        </m:r>
                      </m:e>
                    </m:d>
                    <m:r>
                      <a:rPr lang="en-US" b="0" i="1">
                        <a:latin typeface="Cambria Math" panose="02040503050406030204" pitchFamily="18" charset="0"/>
                      </a:rPr>
                      <m:t>=</m:t>
                    </m:r>
                    <m:r>
                      <a:rPr lang="en-US" b="0" i="1">
                        <a:latin typeface="Cambria Math" panose="02040503050406030204" pitchFamily="18" charset="0"/>
                      </a:rPr>
                      <m:t>𝐹</m:t>
                    </m:r>
                    <m:d>
                      <m:dPr>
                        <m:ctrlPr>
                          <a:rPr lang="en-US" b="0" i="1">
                            <a:latin typeface="Cambria Math" panose="02040503050406030204" pitchFamily="18" charset="0"/>
                          </a:rPr>
                        </m:ctrlPr>
                      </m:dPr>
                      <m:e>
                        <m:r>
                          <a:rPr lang="en-US" b="0" i="1">
                            <a:latin typeface="Cambria Math" panose="02040503050406030204" pitchFamily="18" charset="0"/>
                          </a:rPr>
                          <m:t>𝑗</m:t>
                        </m:r>
                        <m:r>
                          <a:rPr lang="en-US" b="0" i="1">
                            <a:latin typeface="Cambria Math" panose="02040503050406030204" pitchFamily="18" charset="0"/>
                            <a:ea typeface="Cambria Math" panose="02040503050406030204" pitchFamily="18" charset="0"/>
                          </a:rPr>
                          <m:t>𝜔</m:t>
                        </m:r>
                      </m:e>
                    </m:d>
                  </m:oMath>
                </a14:m>
                <a:r>
                  <a:rPr lang="it-IT" b="0" dirty="0" smtClean="0"/>
                  <a:t> non </a:t>
                </a:r>
                <a:r>
                  <a:rPr lang="it-IT" b="0" dirty="0"/>
                  <a:t>ha la stessa funzione di </a:t>
                </a:r>
                <a14:m>
                  <m:oMath xmlns:m="http://schemas.openxmlformats.org/officeDocument/2006/math">
                    <m:r>
                      <a:rPr lang="en-US" b="0" i="1">
                        <a:latin typeface="Cambria Math" panose="02040503050406030204" pitchFamily="18" charset="0"/>
                      </a:rPr>
                      <m:t>𝐹</m:t>
                    </m:r>
                    <m:d>
                      <m:dPr>
                        <m:ctrlPr>
                          <a:rPr lang="en-US" b="0" i="1">
                            <a:latin typeface="Cambria Math" panose="02040503050406030204" pitchFamily="18" charset="0"/>
                          </a:rPr>
                        </m:ctrlPr>
                      </m:dPr>
                      <m:e>
                        <m:r>
                          <a:rPr lang="en-US" b="0" i="1">
                            <a:latin typeface="Cambria Math" panose="02040503050406030204" pitchFamily="18" charset="0"/>
                            <a:ea typeface="Cambria Math" panose="02040503050406030204" pitchFamily="18" charset="0"/>
                          </a:rPr>
                          <m:t>𝜔</m:t>
                        </m:r>
                      </m:e>
                    </m:d>
                  </m:oMath>
                </a14:m>
                <a:r>
                  <a:rPr lang="it-IT" b="0" dirty="0"/>
                  <a:t>, </a:t>
                </a:r>
                <a:r>
                  <a:rPr lang="it-IT" b="0" dirty="0" smtClean="0"/>
                  <a:t>quindi nomi </a:t>
                </a:r>
                <a:r>
                  <a:rPr lang="it-IT" b="0" dirty="0"/>
                  <a:t>diversi sono appropriati. La distinzione tra </a:t>
                </a:r>
                <a14:m>
                  <m:oMath xmlns:m="http://schemas.openxmlformats.org/officeDocument/2006/math">
                    <m:acc>
                      <m:accPr>
                        <m:chr m:val="̃"/>
                        <m:ctrlPr>
                          <a:rPr lang="it-IT" b="0" i="1">
                            <a:latin typeface="Cambria Math" panose="02040503050406030204" pitchFamily="18" charset="0"/>
                          </a:rPr>
                        </m:ctrlPr>
                      </m:accPr>
                      <m:e>
                        <m:r>
                          <a:rPr lang="en-US" b="0" i="1">
                            <a:latin typeface="Cambria Math" panose="02040503050406030204" pitchFamily="18" charset="0"/>
                          </a:rPr>
                          <m:t>𝐹</m:t>
                        </m:r>
                      </m:e>
                    </m:acc>
                    <m:d>
                      <m:dPr>
                        <m:ctrlPr>
                          <a:rPr lang="it-IT" b="0" i="1">
                            <a:latin typeface="Cambria Math" panose="02040503050406030204" pitchFamily="18" charset="0"/>
                          </a:rPr>
                        </m:ctrlPr>
                      </m:dPr>
                      <m:e>
                        <m:r>
                          <a:rPr lang="it-IT" b="0" i="1">
                            <a:latin typeface="Cambria Math" panose="02040503050406030204" pitchFamily="18" charset="0"/>
                            <a:ea typeface="Cambria Math" panose="02040503050406030204" pitchFamily="18" charset="0"/>
                          </a:rPr>
                          <m:t>𝜔</m:t>
                        </m:r>
                      </m:e>
                    </m:d>
                    <m:r>
                      <a:rPr lang="en-US" b="0" i="1">
                        <a:latin typeface="Cambria Math" panose="02040503050406030204" pitchFamily="18" charset="0"/>
                      </a:rPr>
                      <m:t>=</m:t>
                    </m:r>
                    <m:r>
                      <a:rPr lang="en-US" b="0" i="1">
                        <a:latin typeface="Cambria Math" panose="02040503050406030204" pitchFamily="18" charset="0"/>
                      </a:rPr>
                      <m:t>𝐹</m:t>
                    </m:r>
                    <m:d>
                      <m:dPr>
                        <m:ctrlPr>
                          <a:rPr lang="en-US" b="0" i="1">
                            <a:latin typeface="Cambria Math" panose="02040503050406030204" pitchFamily="18" charset="0"/>
                          </a:rPr>
                        </m:ctrlPr>
                      </m:dPr>
                      <m:e>
                        <m:r>
                          <a:rPr lang="en-US" b="0" i="1" smtClean="0">
                            <a:latin typeface="Cambria Math" panose="02040503050406030204" pitchFamily="18" charset="0"/>
                          </a:rPr>
                          <m:t>𝑠</m:t>
                        </m:r>
                      </m:e>
                    </m:d>
                  </m:oMath>
                </a14:m>
                <a:r>
                  <a:rPr lang="it-IT" b="0" dirty="0" smtClean="0"/>
                  <a:t> è </a:t>
                </a:r>
                <a:r>
                  <a:rPr lang="it-IT" b="0" dirty="0" smtClean="0"/>
                  <a:t>essenziale quando i </a:t>
                </a:r>
                <a:r>
                  <a:rPr lang="it-IT" b="0" dirty="0"/>
                  <a:t>sistemi sono caratterizzati dai loro poli e zeri. Questi sono equivalenti ma non identici </a:t>
                </a:r>
                <a:r>
                  <a:rPr lang="it-IT" b="0" dirty="0" smtClean="0"/>
                  <a:t>nei piani complessi </a:t>
                </a:r>
                <a:r>
                  <a:rPr lang="it-IT" b="0" i="1" dirty="0"/>
                  <a:t>s</a:t>
                </a:r>
                <a:r>
                  <a:rPr lang="it-IT" b="0" dirty="0"/>
                  <a:t> e </a:t>
                </a:r>
                <a14:m>
                  <m:oMath xmlns:m="http://schemas.openxmlformats.org/officeDocument/2006/math">
                    <m:r>
                      <a:rPr lang="it-IT" b="0" i="1">
                        <a:latin typeface="Cambria Math" panose="02040503050406030204" pitchFamily="18" charset="0"/>
                        <a:ea typeface="Cambria Math" panose="02040503050406030204" pitchFamily="18" charset="0"/>
                      </a:rPr>
                      <m:t>𝜔</m:t>
                    </m:r>
                  </m:oMath>
                </a14:m>
                <a:r>
                  <a:rPr lang="it-IT" b="0" dirty="0"/>
                  <a:t>, ed è importante sapere </a:t>
                </a:r>
                <a:r>
                  <a:rPr lang="it-IT" b="0" dirty="0" smtClean="0"/>
                  <a:t>se si tratta di trasformata di </a:t>
                </a:r>
                <a:r>
                  <a:rPr lang="it-IT" b="0" dirty="0"/>
                  <a:t>Laplace o </a:t>
                </a:r>
                <a:r>
                  <a:rPr lang="it-IT" b="0" dirty="0" smtClean="0"/>
                  <a:t>di Fourier. </a:t>
                </a:r>
                <a:r>
                  <a:rPr lang="it-IT" b="0" dirty="0"/>
                  <a:t>Di solito, per la trasformata di Laplace vengono dati poli e zeri. In caso di </a:t>
                </a:r>
                <a:r>
                  <a:rPr lang="it-IT" b="0" dirty="0" smtClean="0"/>
                  <a:t>dubbio, si </a:t>
                </a:r>
                <a:r>
                  <a:rPr lang="it-IT" b="0" dirty="0"/>
                  <a:t>dovrebbe verificare la simmetria dei poli e degli zeri nel piano complesso: quelli </a:t>
                </a:r>
                <a:r>
                  <a:rPr lang="it-IT" b="0" dirty="0" smtClean="0"/>
                  <a:t>della trasformata </a:t>
                </a:r>
                <a:r>
                  <a:rPr lang="it-IT" b="0" dirty="0"/>
                  <a:t>di Laplace sono simmetriche rispetto all'asse </a:t>
                </a:r>
                <a:r>
                  <a:rPr lang="it-IT" b="0" dirty="0" smtClean="0"/>
                  <a:t>reale mentre quelli della trasformata di Fourier </a:t>
                </a:r>
                <a:r>
                  <a:rPr lang="it-IT" b="0" dirty="0"/>
                  <a:t>sono </a:t>
                </a:r>
                <a:r>
                  <a:rPr lang="it-IT" b="0" dirty="0" smtClean="0"/>
                  <a:t>simmetrici </a:t>
                </a:r>
                <a:r>
                  <a:rPr lang="it-IT" b="0" dirty="0"/>
                  <a:t>rispetto all'asse immaginario</a:t>
                </a:r>
                <a:r>
                  <a:rPr lang="it-IT" b="0" dirty="0" smtClean="0"/>
                  <a:t>.</a:t>
                </a:r>
              </a:p>
              <a:p>
                <a:pPr algn="just"/>
                <a:r>
                  <a:rPr lang="it-IT" b="0" dirty="0"/>
                  <a:t>Il valore assoluto </a:t>
                </a:r>
                <a14:m>
                  <m:oMath xmlns:m="http://schemas.openxmlformats.org/officeDocument/2006/math">
                    <m:d>
                      <m:dPr>
                        <m:begChr m:val="|"/>
                        <m:endChr m:val="|"/>
                        <m:ctrlPr>
                          <a:rPr lang="it-IT" b="0" i="1" smtClean="0">
                            <a:latin typeface="Cambria Math" panose="02040503050406030204" pitchFamily="18" charset="0"/>
                          </a:rPr>
                        </m:ctrlPr>
                      </m:dPr>
                      <m:e>
                        <m:acc>
                          <m:accPr>
                            <m:chr m:val="̃"/>
                            <m:ctrlPr>
                              <a:rPr lang="it-IT" b="0" i="1">
                                <a:latin typeface="Cambria Math" panose="02040503050406030204" pitchFamily="18" charset="0"/>
                              </a:rPr>
                            </m:ctrlPr>
                          </m:accPr>
                          <m:e>
                            <m:r>
                              <a:rPr lang="en-US" b="0" i="1">
                                <a:latin typeface="Cambria Math" panose="02040503050406030204" pitchFamily="18" charset="0"/>
                              </a:rPr>
                              <m:t>𝐹</m:t>
                            </m:r>
                          </m:e>
                        </m:acc>
                        <m:d>
                          <m:dPr>
                            <m:ctrlPr>
                              <a:rPr lang="it-IT" b="0" i="1">
                                <a:latin typeface="Cambria Math" panose="02040503050406030204" pitchFamily="18" charset="0"/>
                              </a:rPr>
                            </m:ctrlPr>
                          </m:dPr>
                          <m:e>
                            <m:r>
                              <a:rPr lang="it-IT" b="0" i="1">
                                <a:latin typeface="Cambria Math" panose="02040503050406030204" pitchFamily="18" charset="0"/>
                                <a:ea typeface="Cambria Math" panose="02040503050406030204" pitchFamily="18" charset="0"/>
                              </a:rPr>
                              <m:t>𝜔</m:t>
                            </m:r>
                          </m:e>
                        </m:d>
                      </m:e>
                    </m:d>
                  </m:oMath>
                </a14:m>
                <a:r>
                  <a:rPr lang="it-IT" b="0" dirty="0" smtClean="0"/>
                  <a:t> </a:t>
                </a:r>
                <a:r>
                  <a:rPr lang="it-IT" b="0" dirty="0"/>
                  <a:t>è chiamata risposta in ampiezza e la fase di </a:t>
                </a:r>
                <a14:m>
                  <m:oMath xmlns:m="http://schemas.openxmlformats.org/officeDocument/2006/math">
                    <m:acc>
                      <m:accPr>
                        <m:chr m:val="̃"/>
                        <m:ctrlPr>
                          <a:rPr lang="it-IT" b="0" i="1">
                            <a:latin typeface="Cambria Math" panose="02040503050406030204" pitchFamily="18" charset="0"/>
                          </a:rPr>
                        </m:ctrlPr>
                      </m:accPr>
                      <m:e>
                        <m:r>
                          <a:rPr lang="en-US" b="0" i="1">
                            <a:latin typeface="Cambria Math" panose="02040503050406030204" pitchFamily="18" charset="0"/>
                          </a:rPr>
                          <m:t>𝐹</m:t>
                        </m:r>
                      </m:e>
                    </m:acc>
                    <m:d>
                      <m:dPr>
                        <m:ctrlPr>
                          <a:rPr lang="it-IT" b="0" i="1">
                            <a:latin typeface="Cambria Math" panose="02040503050406030204" pitchFamily="18" charset="0"/>
                          </a:rPr>
                        </m:ctrlPr>
                      </m:dPr>
                      <m:e>
                        <m:r>
                          <a:rPr lang="it-IT" b="0" i="1">
                            <a:latin typeface="Cambria Math" panose="02040503050406030204" pitchFamily="18" charset="0"/>
                            <a:ea typeface="Cambria Math" panose="02040503050406030204" pitchFamily="18" charset="0"/>
                          </a:rPr>
                          <m:t>𝜔</m:t>
                        </m:r>
                      </m:e>
                    </m:d>
                  </m:oMath>
                </a14:m>
                <a:r>
                  <a:rPr lang="it-IT" b="0" dirty="0" smtClean="0"/>
                  <a:t> la fase.</a:t>
                </a:r>
                <a:endParaRPr lang="en-US" b="0" dirty="0"/>
              </a:p>
            </p:txBody>
          </p:sp>
        </mc:Choice>
        <mc:Fallback>
          <p:sp>
            <p:nvSpPr>
              <p:cNvPr id="3" name="Rectangle 2"/>
              <p:cNvSpPr>
                <a:spLocks noRot="1" noChangeAspect="1" noMove="1" noResize="1" noEditPoints="1" noAdjustHandles="1" noChangeArrowheads="1" noChangeShapeType="1" noTextEdit="1"/>
              </p:cNvSpPr>
              <p:nvPr/>
            </p:nvSpPr>
            <p:spPr>
              <a:xfrm>
                <a:off x="176690" y="1400002"/>
                <a:ext cx="8964488" cy="5138651"/>
              </a:xfrm>
              <a:prstGeom prst="rect">
                <a:avLst/>
              </a:prstGeom>
              <a:blipFill>
                <a:blip r:embed="rId2"/>
                <a:stretch>
                  <a:fillRect l="-612" t="-712" r="-476" b="-593"/>
                </a:stretch>
              </a:blipFill>
            </p:spPr>
            <p:txBody>
              <a:bodyPr/>
              <a:lstStyle/>
              <a:p>
                <a:r>
                  <a:rPr lang="en-US">
                    <a:noFill/>
                  </a:rPr>
                  <a:t> </a:t>
                </a:r>
              </a:p>
            </p:txBody>
          </p:sp>
        </mc:Fallback>
      </mc:AlternateContent>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392843305"/>
      </p:ext>
    </p:extLst>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6934200" cy="1201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3"/>
          <p:cNvGrpSpPr>
            <a:grpSpLocks/>
          </p:cNvGrpSpPr>
          <p:nvPr/>
        </p:nvGrpSpPr>
        <p:grpSpPr bwMode="auto">
          <a:xfrm>
            <a:off x="1360882" y="2420938"/>
            <a:ext cx="6778625" cy="2401888"/>
            <a:chOff x="816" y="1776"/>
            <a:chExt cx="4270" cy="1513"/>
          </a:xfrm>
        </p:grpSpPr>
        <p:pic>
          <p:nvPicPr>
            <p:cNvPr id="204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2976"/>
              <a:ext cx="670" cy="3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1776"/>
              <a:ext cx="4270" cy="8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2976"/>
              <a:ext cx="1390" cy="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485" name="Text Box 7"/>
          <p:cNvSpPr txBox="1">
            <a:spLocks noChangeArrowheads="1"/>
          </p:cNvSpPr>
          <p:nvPr/>
        </p:nvSpPr>
        <p:spPr bwMode="auto">
          <a:xfrm>
            <a:off x="395536" y="5517232"/>
            <a:ext cx="83058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en-GB" altLang="it-IT" sz="1800" b="0" dirty="0">
                <a:solidFill>
                  <a:schemeClr val="tx1"/>
                </a:solidFill>
                <a:latin typeface="+mj-lt"/>
              </a:rPr>
              <a:t>La </a:t>
            </a:r>
            <a:r>
              <a:rPr lang="en-GB" altLang="it-IT" sz="1800" b="0" dirty="0" err="1">
                <a:solidFill>
                  <a:schemeClr val="tx1"/>
                </a:solidFill>
                <a:latin typeface="+mj-lt"/>
              </a:rPr>
              <a:t>trasformata</a:t>
            </a:r>
            <a:r>
              <a:rPr lang="en-GB" altLang="it-IT" sz="1800" b="0" dirty="0">
                <a:solidFill>
                  <a:schemeClr val="tx1"/>
                </a:solidFill>
                <a:latin typeface="+mj-lt"/>
              </a:rPr>
              <a:t> di Fourier per </a:t>
            </a:r>
            <a:r>
              <a:rPr lang="en-GB" altLang="it-IT" sz="1800" b="0" dirty="0" err="1">
                <a:solidFill>
                  <a:schemeClr val="tx1"/>
                </a:solidFill>
                <a:latin typeface="+mj-lt"/>
              </a:rPr>
              <a:t>frequenze</a:t>
            </a:r>
            <a:r>
              <a:rPr lang="en-GB" altLang="it-IT" sz="1800" b="0" dirty="0">
                <a:solidFill>
                  <a:schemeClr val="tx1"/>
                </a:solidFill>
                <a:latin typeface="+mj-lt"/>
              </a:rPr>
              <a:t> </a:t>
            </a:r>
            <a:r>
              <a:rPr lang="en-GB" altLang="it-IT" sz="1800" b="0" dirty="0" err="1">
                <a:solidFill>
                  <a:schemeClr val="tx1"/>
                </a:solidFill>
                <a:latin typeface="+mj-lt"/>
              </a:rPr>
              <a:t>reali</a:t>
            </a:r>
            <a:r>
              <a:rPr lang="en-GB" altLang="it-IT" sz="1800" b="0" dirty="0">
                <a:solidFill>
                  <a:schemeClr val="tx1"/>
                </a:solidFill>
                <a:latin typeface="+mj-lt"/>
              </a:rPr>
              <a:t> </a:t>
            </a:r>
            <a:r>
              <a:rPr lang="en-GB" altLang="it-IT" sz="1800" b="0" i="1" dirty="0">
                <a:solidFill>
                  <a:schemeClr val="tx1"/>
                </a:solidFill>
                <a:latin typeface="+mj-lt"/>
              </a:rPr>
              <a:t>ω</a:t>
            </a:r>
            <a:r>
              <a:rPr lang="en-GB" altLang="it-IT" sz="1800" b="0" dirty="0">
                <a:solidFill>
                  <a:schemeClr val="tx1"/>
                </a:solidFill>
                <a:latin typeface="+mj-lt"/>
              </a:rPr>
              <a:t> è </a:t>
            </a:r>
            <a:r>
              <a:rPr lang="en-GB" altLang="it-IT" sz="1800" b="0" dirty="0" err="1">
                <a:solidFill>
                  <a:schemeClr val="tx1"/>
                </a:solidFill>
                <a:latin typeface="+mj-lt"/>
              </a:rPr>
              <a:t>identica</a:t>
            </a:r>
            <a:r>
              <a:rPr lang="en-GB" altLang="it-IT" sz="1800" b="0" dirty="0">
                <a:solidFill>
                  <a:schemeClr val="tx1"/>
                </a:solidFill>
                <a:latin typeface="+mj-lt"/>
              </a:rPr>
              <a:t> </a:t>
            </a:r>
            <a:r>
              <a:rPr lang="en-GB" altLang="it-IT" sz="1800" b="0" dirty="0" err="1" smtClean="0">
                <a:solidFill>
                  <a:schemeClr val="tx1"/>
                </a:solidFill>
                <a:latin typeface="+mj-lt"/>
              </a:rPr>
              <a:t>alla</a:t>
            </a:r>
            <a:r>
              <a:rPr lang="en-GB" altLang="it-IT" sz="1800" b="0" dirty="0">
                <a:solidFill>
                  <a:schemeClr val="tx1"/>
                </a:solidFill>
                <a:latin typeface="+mj-lt"/>
              </a:rPr>
              <a:t> </a:t>
            </a:r>
            <a:r>
              <a:rPr lang="en-GB" altLang="it-IT" sz="1800" b="0" dirty="0" err="1" smtClean="0">
                <a:solidFill>
                  <a:schemeClr val="tx1"/>
                </a:solidFill>
                <a:latin typeface="+mj-lt"/>
              </a:rPr>
              <a:t>trasformata</a:t>
            </a:r>
            <a:r>
              <a:rPr lang="en-GB" altLang="it-IT" sz="1800" b="0" dirty="0" smtClean="0">
                <a:solidFill>
                  <a:schemeClr val="tx1"/>
                </a:solidFill>
                <a:latin typeface="+mj-lt"/>
              </a:rPr>
              <a:t> </a:t>
            </a:r>
            <a:r>
              <a:rPr lang="en-GB" altLang="it-IT" sz="1800" b="0" dirty="0">
                <a:solidFill>
                  <a:schemeClr val="tx1"/>
                </a:solidFill>
                <a:latin typeface="+mj-lt"/>
              </a:rPr>
              <a:t>di Laplace per </a:t>
            </a:r>
            <a:r>
              <a:rPr lang="en-GB" altLang="it-IT" sz="1800" b="0" i="1" dirty="0">
                <a:solidFill>
                  <a:schemeClr val="tx1"/>
                </a:solidFill>
                <a:latin typeface="+mj-lt"/>
              </a:rPr>
              <a:t>s = </a:t>
            </a:r>
            <a:r>
              <a:rPr lang="en-GB" altLang="it-IT" sz="1800" b="0" i="1" dirty="0" err="1">
                <a:solidFill>
                  <a:schemeClr val="tx1"/>
                </a:solidFill>
                <a:latin typeface="+mj-lt"/>
              </a:rPr>
              <a:t>jω</a:t>
            </a:r>
            <a:r>
              <a:rPr lang="en-GB" altLang="it-IT" sz="1800" b="0" i="1" dirty="0">
                <a:solidFill>
                  <a:schemeClr val="tx1"/>
                </a:solidFill>
                <a:latin typeface="+mj-lt"/>
              </a:rPr>
              <a:t> </a:t>
            </a:r>
            <a:r>
              <a:rPr lang="en-GB" altLang="it-IT" sz="1800" b="0" dirty="0" err="1">
                <a:solidFill>
                  <a:schemeClr val="tx1"/>
                </a:solidFill>
                <a:latin typeface="+mj-lt"/>
              </a:rPr>
              <a:t>immaginario</a:t>
            </a:r>
            <a:r>
              <a:rPr lang="en-GB" altLang="it-IT" sz="1800" b="0" dirty="0">
                <a:solidFill>
                  <a:schemeClr val="tx1"/>
                </a:solidFill>
                <a:latin typeface="+mj-lt"/>
              </a:rPr>
              <a:t>.</a:t>
            </a:r>
          </a:p>
        </p:txBody>
      </p:sp>
      <p:sp>
        <p:nvSpPr>
          <p:cNvPr id="8" name="TextBox 7"/>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7188625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9331" b="20916"/>
          <a:stretch/>
        </p:blipFill>
        <p:spPr bwMode="auto">
          <a:xfrm>
            <a:off x="137827" y="1772816"/>
            <a:ext cx="8796338" cy="2448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251520" y="692696"/>
            <a:ext cx="8568952" cy="923330"/>
          </a:xfrm>
          <a:prstGeom prst="rect">
            <a:avLst/>
          </a:prstGeom>
        </p:spPr>
        <p:txBody>
          <a:bodyPr wrap="square">
            <a:spAutoFit/>
          </a:bodyPr>
          <a:lstStyle/>
          <a:p>
            <a:pPr algn="just"/>
            <a:r>
              <a:rPr lang="it-IT" b="0" dirty="0"/>
              <a:t>La definizione della </a:t>
            </a:r>
            <a:r>
              <a:rPr lang="it-IT" b="0" dirty="0" smtClean="0"/>
              <a:t>trasformata </a:t>
            </a:r>
            <a:r>
              <a:rPr lang="it-IT" b="0" dirty="0"/>
              <a:t>di Fourier </a:t>
            </a:r>
            <a:r>
              <a:rPr lang="it-IT" b="0" dirty="0" smtClean="0"/>
              <a:t>si </a:t>
            </a:r>
            <a:r>
              <a:rPr lang="it-IT" b="0" dirty="0"/>
              <a:t>applica ai segnali transitori continui. Per altre rappresentazioni matematiche dei segnali, è necessario utilizzare definizioni diverse:</a:t>
            </a:r>
          </a:p>
        </p:txBody>
      </p:sp>
      <p:sp>
        <p:nvSpPr>
          <p:cNvPr id="3" name="TextBox 2"/>
          <p:cNvSpPr txBox="1"/>
          <p:nvPr/>
        </p:nvSpPr>
        <p:spPr>
          <a:xfrm>
            <a:off x="137827" y="2852936"/>
            <a:ext cx="4660250" cy="369332"/>
          </a:xfrm>
          <a:prstGeom prst="rect">
            <a:avLst/>
          </a:prstGeom>
          <a:solidFill>
            <a:schemeClr val="bg1"/>
          </a:solidFill>
        </p:spPr>
        <p:txBody>
          <a:bodyPr wrap="none" rtlCol="0">
            <a:spAutoFit/>
          </a:bodyPr>
          <a:lstStyle/>
          <a:p>
            <a:r>
              <a:rPr lang="en-US" b="0" dirty="0" smtClean="0"/>
              <a:t>Per </a:t>
            </a:r>
            <a:r>
              <a:rPr lang="en-US" b="0" dirty="0" err="1" smtClean="0"/>
              <a:t>segnali</a:t>
            </a:r>
            <a:r>
              <a:rPr lang="en-US" b="0" dirty="0" smtClean="0"/>
              <a:t> </a:t>
            </a:r>
            <a:r>
              <a:rPr lang="en-US" b="0" dirty="0" err="1" smtClean="0"/>
              <a:t>periodici</a:t>
            </a:r>
            <a:r>
              <a:rPr lang="en-US" b="0" dirty="0" smtClean="0"/>
              <a:t> </a:t>
            </a:r>
            <a:r>
              <a:rPr lang="en-US" b="0" i="1" dirty="0" smtClean="0"/>
              <a:t>f(t)</a:t>
            </a:r>
            <a:r>
              <a:rPr lang="en-US" b="0" dirty="0" smtClean="0"/>
              <a:t> con un </a:t>
            </a:r>
            <a:r>
              <a:rPr lang="en-US" b="0" dirty="0" err="1" smtClean="0"/>
              <a:t>periodo</a:t>
            </a:r>
            <a:r>
              <a:rPr lang="en-US" b="0" dirty="0" smtClean="0"/>
              <a:t> </a:t>
            </a:r>
            <a:r>
              <a:rPr lang="en-US" b="0" i="1" dirty="0" smtClean="0"/>
              <a:t>T</a:t>
            </a:r>
            <a:r>
              <a:rPr lang="en-US" b="0" dirty="0" smtClean="0"/>
              <a:t>, e</a:t>
            </a:r>
            <a:endParaRPr lang="en-US" b="0" dirty="0"/>
          </a:p>
        </p:txBody>
      </p:sp>
      <p:sp>
        <p:nvSpPr>
          <p:cNvPr id="4" name="Rectangle 3"/>
          <p:cNvSpPr/>
          <p:nvPr/>
        </p:nvSpPr>
        <p:spPr>
          <a:xfrm>
            <a:off x="359532" y="4797152"/>
            <a:ext cx="8352928" cy="646331"/>
          </a:xfrm>
          <a:prstGeom prst="rect">
            <a:avLst/>
          </a:prstGeom>
        </p:spPr>
        <p:txBody>
          <a:bodyPr wrap="square">
            <a:spAutoFit/>
          </a:bodyPr>
          <a:lstStyle/>
          <a:p>
            <a:pPr algn="just"/>
            <a:r>
              <a:rPr lang="it-IT" b="0" dirty="0"/>
              <a:t>per le serie temporali </a:t>
            </a:r>
            <a:r>
              <a:rPr lang="it-IT" b="0" i="1" dirty="0"/>
              <a:t>f</a:t>
            </a:r>
            <a:r>
              <a:rPr lang="it-IT" b="0" i="1" baseline="-25000" dirty="0"/>
              <a:t>k</a:t>
            </a:r>
            <a:r>
              <a:rPr lang="it-IT" b="0" dirty="0"/>
              <a:t> costituite da campioni equidistanti </a:t>
            </a:r>
            <a:r>
              <a:rPr lang="it-IT" b="0" i="1" dirty="0"/>
              <a:t>M</a:t>
            </a:r>
            <a:r>
              <a:rPr lang="it-IT" b="0" dirty="0"/>
              <a:t> (come </a:t>
            </a:r>
            <a:r>
              <a:rPr lang="it-IT" b="0" dirty="0" smtClean="0"/>
              <a:t>i dati </a:t>
            </a:r>
            <a:r>
              <a:rPr lang="it-IT" b="0" dirty="0"/>
              <a:t>sismici digitali). </a:t>
            </a:r>
            <a:endParaRPr lang="en-US" b="0" dirty="0"/>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185758600"/>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555" name="Text Box 2"/>
              <p:cNvSpPr txBox="1">
                <a:spLocks noChangeArrowheads="1"/>
              </p:cNvSpPr>
              <p:nvPr/>
            </p:nvSpPr>
            <p:spPr bwMode="auto">
              <a:xfrm>
                <a:off x="323528" y="548680"/>
                <a:ext cx="8528006" cy="1756508"/>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ctr" eaLnBrk="1" hangingPunct="1">
                  <a:buClrTx/>
                  <a:buFontTx/>
                  <a:buNone/>
                </a:pPr>
                <a:r>
                  <a:rPr lang="en-GB" altLang="it-IT" sz="1800" b="0" dirty="0" smtClean="0">
                    <a:solidFill>
                      <a:schemeClr val="tx1"/>
                    </a:solidFill>
                    <a:effectLst>
                      <a:outerShdw blurRad="38100" dist="38100" dir="2700000" algn="tl">
                        <a:srgbClr val="000000">
                          <a:alpha val="43137"/>
                        </a:srgbClr>
                      </a:outerShdw>
                    </a:effectLst>
                    <a:latin typeface="+mj-lt"/>
                  </a:rPr>
                  <a:t>La </a:t>
                </a:r>
                <a:r>
                  <a:rPr lang="en-GB" altLang="it-IT" sz="1800" b="0" dirty="0" err="1">
                    <a:solidFill>
                      <a:schemeClr val="tx1"/>
                    </a:solidFill>
                    <a:effectLst>
                      <a:outerShdw blurRad="38100" dist="38100" dir="2700000" algn="tl">
                        <a:srgbClr val="000000">
                          <a:alpha val="43137"/>
                        </a:srgbClr>
                      </a:outerShdw>
                    </a:effectLst>
                    <a:latin typeface="+mj-lt"/>
                  </a:rPr>
                  <a:t>risposta</a:t>
                </a:r>
                <a:r>
                  <a:rPr lang="en-GB" altLang="it-IT" sz="1800" b="0" dirty="0">
                    <a:solidFill>
                      <a:schemeClr val="tx1"/>
                    </a:solidFill>
                    <a:effectLst>
                      <a:outerShdw blurRad="38100" dist="38100" dir="2700000" algn="tl">
                        <a:srgbClr val="000000">
                          <a:alpha val="43137"/>
                        </a:srgbClr>
                      </a:outerShdw>
                    </a:effectLst>
                    <a:latin typeface="+mj-lt"/>
                  </a:rPr>
                  <a:t> </a:t>
                </a:r>
                <a:r>
                  <a:rPr lang="en-GB" altLang="it-IT" sz="1800" b="0" dirty="0" err="1">
                    <a:solidFill>
                      <a:schemeClr val="tx1"/>
                    </a:solidFill>
                    <a:effectLst>
                      <a:outerShdw blurRad="38100" dist="38100" dir="2700000" algn="tl">
                        <a:srgbClr val="000000">
                          <a:alpha val="43137"/>
                        </a:srgbClr>
                      </a:outerShdw>
                    </a:effectLst>
                    <a:latin typeface="+mj-lt"/>
                  </a:rPr>
                  <a:t>impulsiva</a:t>
                </a:r>
                <a:endParaRPr lang="en-GB" altLang="it-IT" sz="1800" b="0" dirty="0">
                  <a:solidFill>
                    <a:schemeClr val="tx1"/>
                  </a:solidFill>
                  <a:effectLst>
                    <a:outerShdw blurRad="38100" dist="38100" dir="2700000" algn="tl">
                      <a:srgbClr val="000000">
                        <a:alpha val="43137"/>
                      </a:srgbClr>
                    </a:outerShdw>
                  </a:effectLst>
                  <a:latin typeface="+mj-lt"/>
                </a:endParaRPr>
              </a:p>
              <a:p>
                <a:pPr marL="0" indent="0" algn="just" eaLnBrk="1" hangingPunct="1">
                  <a:buClrTx/>
                  <a:buFontTx/>
                  <a:buNone/>
                </a:pPr>
                <a:endParaRPr lang="en-GB" altLang="it-IT" sz="1800" b="0" dirty="0">
                  <a:solidFill>
                    <a:schemeClr val="tx1"/>
                  </a:solidFill>
                  <a:effectLst>
                    <a:outerShdw blurRad="38100" dist="38100" dir="2700000" algn="tl">
                      <a:srgbClr val="000000">
                        <a:alpha val="43137"/>
                      </a:srgbClr>
                    </a:outerShdw>
                  </a:effectLst>
                  <a:latin typeface="+mj-lt"/>
                </a:endParaRPr>
              </a:p>
              <a:p>
                <a:pPr marL="0" indent="0" algn="just" eaLnBrk="1" hangingPunct="1">
                  <a:buClrTx/>
                  <a:buFontTx/>
                  <a:buNone/>
                </a:pPr>
                <a:r>
                  <a:rPr lang="en-GB" altLang="it-IT" sz="1800" b="0" dirty="0">
                    <a:solidFill>
                      <a:schemeClr val="tx1"/>
                    </a:solidFill>
                    <a:latin typeface="+mj-lt"/>
                  </a:rPr>
                  <a:t>La </a:t>
                </a:r>
                <a:r>
                  <a:rPr lang="en-GB" altLang="it-IT" sz="1800" b="0" dirty="0" err="1">
                    <a:solidFill>
                      <a:schemeClr val="tx1"/>
                    </a:solidFill>
                    <a:latin typeface="+mj-lt"/>
                  </a:rPr>
                  <a:t>funzione</a:t>
                </a:r>
                <a:r>
                  <a:rPr lang="en-GB" altLang="it-IT" sz="1800" b="0" dirty="0">
                    <a:solidFill>
                      <a:schemeClr val="tx1"/>
                    </a:solidFill>
                    <a:latin typeface="+mj-lt"/>
                  </a:rPr>
                  <a:t>  </a:t>
                </a:r>
                <a14:m>
                  <m:oMath xmlns:m="http://schemas.openxmlformats.org/officeDocument/2006/math">
                    <m:r>
                      <a:rPr lang="en-GB" altLang="it-IT" sz="1800" b="0" i="1" smtClean="0">
                        <a:solidFill>
                          <a:schemeClr val="tx1"/>
                        </a:solidFill>
                        <a:latin typeface="Cambria Math" panose="02040503050406030204" pitchFamily="18" charset="0"/>
                        <a:ea typeface="Cambria Math" panose="02040503050406030204" pitchFamily="18" charset="0"/>
                      </a:rPr>
                      <m:t>𝛿</m:t>
                    </m:r>
                    <m:d>
                      <m:dPr>
                        <m:ctrlPr>
                          <a:rPr lang="en-GB" altLang="it-IT" sz="1800" b="0" i="1" smtClean="0">
                            <a:solidFill>
                              <a:schemeClr val="tx1"/>
                            </a:solidFill>
                            <a:latin typeface="Cambria Math" panose="02040503050406030204" pitchFamily="18" charset="0"/>
                            <a:ea typeface="Cambria Math" panose="02040503050406030204" pitchFamily="18" charset="0"/>
                          </a:rPr>
                        </m:ctrlPr>
                      </m:dPr>
                      <m:e>
                        <m:r>
                          <a:rPr lang="en-US" altLang="it-IT" sz="1800" b="0" i="1" smtClean="0">
                            <a:solidFill>
                              <a:schemeClr val="tx1"/>
                            </a:solidFill>
                            <a:latin typeface="Cambria Math" panose="02040503050406030204" pitchFamily="18" charset="0"/>
                            <a:ea typeface="Cambria Math" panose="02040503050406030204" pitchFamily="18" charset="0"/>
                          </a:rPr>
                          <m:t>𝑡</m:t>
                        </m:r>
                      </m:e>
                    </m:d>
                    <m:r>
                      <a:rPr lang="en-US" altLang="it-IT" sz="1800" b="0" i="0" smtClean="0">
                        <a:solidFill>
                          <a:schemeClr val="tx1"/>
                        </a:solidFill>
                        <a:latin typeface="Cambria Math" panose="02040503050406030204" pitchFamily="18" charset="0"/>
                        <a:ea typeface="Cambria Math" panose="02040503050406030204" pitchFamily="18" charset="0"/>
                      </a:rPr>
                      <m:t> </m:t>
                    </m:r>
                  </m:oMath>
                </a14:m>
                <a:r>
                  <a:rPr lang="en-GB" altLang="it-IT" sz="1800" b="0" dirty="0" smtClean="0">
                    <a:solidFill>
                      <a:schemeClr val="tx1"/>
                    </a:solidFill>
                    <a:latin typeface="+mj-lt"/>
                  </a:rPr>
                  <a:t>(</a:t>
                </a:r>
                <a:r>
                  <a:rPr lang="en-GB" altLang="it-IT" sz="1800" b="0" dirty="0">
                    <a:solidFill>
                      <a:schemeClr val="tx1"/>
                    </a:solidFill>
                    <a:latin typeface="+mj-lt"/>
                  </a:rPr>
                  <a:t>delta di Dirac) è </a:t>
                </a:r>
                <a:r>
                  <a:rPr lang="en-GB" altLang="it-IT" sz="1800" b="0" dirty="0" err="1">
                    <a:solidFill>
                      <a:schemeClr val="tx1"/>
                    </a:solidFill>
                    <a:latin typeface="+mj-lt"/>
                  </a:rPr>
                  <a:t>una</a:t>
                </a:r>
                <a:r>
                  <a:rPr lang="en-GB" altLang="it-IT" sz="1800" b="0" dirty="0">
                    <a:solidFill>
                      <a:schemeClr val="tx1"/>
                    </a:solidFill>
                    <a:latin typeface="+mj-lt"/>
                  </a:rPr>
                  <a:t> </a:t>
                </a:r>
                <a:r>
                  <a:rPr lang="en-GB" altLang="it-IT" sz="1800" b="0" dirty="0" err="1">
                    <a:solidFill>
                      <a:schemeClr val="tx1"/>
                    </a:solidFill>
                    <a:latin typeface="+mj-lt"/>
                  </a:rPr>
                  <a:t>funzione</a:t>
                </a:r>
                <a:r>
                  <a:rPr lang="en-GB" altLang="it-IT" sz="1800" b="0" dirty="0">
                    <a:solidFill>
                      <a:schemeClr val="tx1"/>
                    </a:solidFill>
                    <a:latin typeface="+mj-lt"/>
                  </a:rPr>
                  <a:t> </a:t>
                </a:r>
                <a:r>
                  <a:rPr lang="en-GB" altLang="it-IT" sz="1800" b="0" dirty="0" err="1">
                    <a:solidFill>
                      <a:schemeClr val="tx1"/>
                    </a:solidFill>
                    <a:latin typeface="+mj-lt"/>
                  </a:rPr>
                  <a:t>positiva</a:t>
                </a:r>
                <a:r>
                  <a:rPr lang="en-GB" altLang="it-IT" sz="1800" b="0" dirty="0">
                    <a:solidFill>
                      <a:schemeClr val="tx1"/>
                    </a:solidFill>
                    <a:latin typeface="+mj-lt"/>
                  </a:rPr>
                  <a:t> </a:t>
                </a:r>
                <a:r>
                  <a:rPr lang="en-GB" altLang="it-IT" sz="1800" b="0" dirty="0" err="1">
                    <a:solidFill>
                      <a:schemeClr val="tx1"/>
                    </a:solidFill>
                    <a:latin typeface="+mj-lt"/>
                  </a:rPr>
                  <a:t>infinitamante</a:t>
                </a:r>
                <a:r>
                  <a:rPr lang="en-GB" altLang="it-IT" sz="1800" b="0" dirty="0">
                    <a:solidFill>
                      <a:schemeClr val="tx1"/>
                    </a:solidFill>
                    <a:latin typeface="+mj-lt"/>
                  </a:rPr>
                  <a:t> </a:t>
                </a:r>
                <a:r>
                  <a:rPr lang="en-GB" altLang="it-IT" sz="1800" b="0" dirty="0" smtClean="0">
                    <a:solidFill>
                      <a:schemeClr val="tx1"/>
                    </a:solidFill>
                    <a:latin typeface="+mj-lt"/>
                  </a:rPr>
                  <a:t> </a:t>
                </a:r>
                <a:r>
                  <a:rPr lang="en-GB" altLang="it-IT" sz="1800" b="0" dirty="0" err="1" smtClean="0">
                    <a:solidFill>
                      <a:schemeClr val="tx1"/>
                    </a:solidFill>
                    <a:latin typeface="+mj-lt"/>
                  </a:rPr>
                  <a:t>corta</a:t>
                </a:r>
                <a:r>
                  <a:rPr lang="en-GB" altLang="it-IT" sz="1800" b="0" dirty="0">
                    <a:solidFill>
                      <a:schemeClr val="tx1"/>
                    </a:solidFill>
                    <a:latin typeface="+mj-lt"/>
                  </a:rPr>
                  <a:t>, </a:t>
                </a:r>
                <a:r>
                  <a:rPr lang="en-GB" altLang="it-IT" sz="1800" b="0" dirty="0" err="1">
                    <a:solidFill>
                      <a:schemeClr val="tx1"/>
                    </a:solidFill>
                    <a:latin typeface="+mj-lt"/>
                  </a:rPr>
                  <a:t>infinitamente</a:t>
                </a:r>
                <a:r>
                  <a:rPr lang="en-GB" altLang="it-IT" sz="1800" b="0" dirty="0">
                    <a:solidFill>
                      <a:schemeClr val="tx1"/>
                    </a:solidFill>
                    <a:latin typeface="+mj-lt"/>
                  </a:rPr>
                  <a:t> </a:t>
                </a:r>
                <a:r>
                  <a:rPr lang="en-GB" altLang="it-IT" sz="1800" b="0" dirty="0" err="1">
                    <a:solidFill>
                      <a:schemeClr val="tx1"/>
                    </a:solidFill>
                    <a:latin typeface="+mj-lt"/>
                  </a:rPr>
                  <a:t>alta</a:t>
                </a:r>
                <a:r>
                  <a:rPr lang="en-GB" altLang="it-IT" sz="1800" b="0" dirty="0">
                    <a:solidFill>
                      <a:schemeClr val="tx1"/>
                    </a:solidFill>
                    <a:latin typeface="+mj-lt"/>
                  </a:rPr>
                  <a:t>  </a:t>
                </a:r>
                <a:r>
                  <a:rPr lang="en-GB" altLang="it-IT" sz="1800" b="0" dirty="0" err="1">
                    <a:solidFill>
                      <a:schemeClr val="tx1"/>
                    </a:solidFill>
                    <a:latin typeface="+mj-lt"/>
                  </a:rPr>
                  <a:t>centrata</a:t>
                </a:r>
                <a:r>
                  <a:rPr lang="en-GB" altLang="it-IT" sz="1800" b="0" dirty="0">
                    <a:solidFill>
                      <a:schemeClr val="tx1"/>
                    </a:solidFill>
                    <a:latin typeface="+mj-lt"/>
                  </a:rPr>
                  <a:t> al tempo 0. </a:t>
                </a:r>
              </a:p>
              <a:p>
                <a:pPr marL="0" indent="0" algn="just" eaLnBrk="1" hangingPunct="1">
                  <a:buClrTx/>
                  <a:buFontTx/>
                  <a:buNone/>
                </a:pPr>
                <a:r>
                  <a:rPr lang="en-GB" altLang="it-IT" sz="1800" b="0" dirty="0" err="1">
                    <a:solidFill>
                      <a:schemeClr val="tx1"/>
                    </a:solidFill>
                    <a:latin typeface="+mj-lt"/>
                  </a:rPr>
                  <a:t>Sia</a:t>
                </a:r>
                <a:r>
                  <a:rPr lang="en-GB" altLang="it-IT" sz="1800" b="0" dirty="0">
                    <a:solidFill>
                      <a:schemeClr val="tx1"/>
                    </a:solidFill>
                    <a:latin typeface="+mj-lt"/>
                  </a:rPr>
                  <a:t> la </a:t>
                </a:r>
                <a:r>
                  <a:rPr lang="en-GB" altLang="it-IT" sz="1800" b="0" dirty="0" err="1">
                    <a:solidFill>
                      <a:schemeClr val="tx1"/>
                    </a:solidFill>
                    <a:latin typeface="+mj-lt"/>
                  </a:rPr>
                  <a:t>sua</a:t>
                </a:r>
                <a:r>
                  <a:rPr lang="en-GB" altLang="it-IT" sz="1800" b="0" dirty="0">
                    <a:solidFill>
                      <a:schemeClr val="tx1"/>
                    </a:solidFill>
                    <a:latin typeface="+mj-lt"/>
                  </a:rPr>
                  <a:t> </a:t>
                </a:r>
                <a:r>
                  <a:rPr lang="en-GB" altLang="it-IT" sz="1800" b="0" dirty="0" err="1">
                    <a:solidFill>
                      <a:schemeClr val="tx1"/>
                    </a:solidFill>
                    <a:latin typeface="+mj-lt"/>
                  </a:rPr>
                  <a:t>trasformata</a:t>
                </a:r>
                <a:r>
                  <a:rPr lang="en-GB" altLang="it-IT" sz="1800" b="0" dirty="0">
                    <a:solidFill>
                      <a:schemeClr val="tx1"/>
                    </a:solidFill>
                    <a:latin typeface="+mj-lt"/>
                  </a:rPr>
                  <a:t> di Laplace </a:t>
                </a:r>
                <a:r>
                  <a:rPr lang="en-GB" altLang="it-IT" sz="1800" b="0" dirty="0" err="1">
                    <a:solidFill>
                      <a:schemeClr val="tx1"/>
                    </a:solidFill>
                    <a:latin typeface="+mj-lt"/>
                  </a:rPr>
                  <a:t>che</a:t>
                </a:r>
                <a:r>
                  <a:rPr lang="en-GB" altLang="it-IT" sz="1800" b="0" dirty="0">
                    <a:solidFill>
                      <a:schemeClr val="tx1"/>
                    </a:solidFill>
                    <a:latin typeface="+mj-lt"/>
                  </a:rPr>
                  <a:t> </a:t>
                </a:r>
                <a:r>
                  <a:rPr lang="en-GB" altLang="it-IT" sz="1800" b="0" dirty="0" err="1">
                    <a:solidFill>
                      <a:schemeClr val="tx1"/>
                    </a:solidFill>
                    <a:latin typeface="+mj-lt"/>
                  </a:rPr>
                  <a:t>quella</a:t>
                </a:r>
                <a:r>
                  <a:rPr lang="en-GB" altLang="it-IT" sz="1800" b="0" dirty="0">
                    <a:solidFill>
                      <a:schemeClr val="tx1"/>
                    </a:solidFill>
                    <a:latin typeface="+mj-lt"/>
                  </a:rPr>
                  <a:t> di Fourier </a:t>
                </a:r>
                <a:r>
                  <a:rPr lang="en-GB" altLang="it-IT" sz="1800" b="0" dirty="0" err="1">
                    <a:solidFill>
                      <a:schemeClr val="tx1"/>
                    </a:solidFill>
                    <a:latin typeface="+mj-lt"/>
                  </a:rPr>
                  <a:t>hanno</a:t>
                </a:r>
                <a:r>
                  <a:rPr lang="en-GB" altLang="it-IT" sz="1800" b="0" dirty="0">
                    <a:solidFill>
                      <a:schemeClr val="tx1"/>
                    </a:solidFill>
                    <a:latin typeface="+mj-lt"/>
                  </a:rPr>
                  <a:t> </a:t>
                </a:r>
                <a:r>
                  <a:rPr lang="en-GB" altLang="it-IT" sz="1800" b="0" dirty="0" err="1">
                    <a:solidFill>
                      <a:schemeClr val="tx1"/>
                    </a:solidFill>
                    <a:latin typeface="+mj-lt"/>
                  </a:rPr>
                  <a:t>il</a:t>
                </a:r>
                <a:r>
                  <a:rPr lang="en-GB" altLang="it-IT" sz="1800" b="0" dirty="0">
                    <a:solidFill>
                      <a:schemeClr val="tx1"/>
                    </a:solidFill>
                    <a:latin typeface="+mj-lt"/>
                  </a:rPr>
                  <a:t> </a:t>
                </a:r>
                <a:r>
                  <a:rPr lang="en-GB" altLang="it-IT" sz="1800" b="0" dirty="0" err="1">
                    <a:solidFill>
                      <a:schemeClr val="tx1"/>
                    </a:solidFill>
                    <a:latin typeface="+mj-lt"/>
                  </a:rPr>
                  <a:t>valore</a:t>
                </a:r>
                <a:r>
                  <a:rPr lang="en-GB" altLang="it-IT" sz="1800" b="0" dirty="0">
                    <a:solidFill>
                      <a:schemeClr val="tx1"/>
                    </a:solidFill>
                    <a:latin typeface="+mj-lt"/>
                  </a:rPr>
                  <a:t> </a:t>
                </a:r>
                <a:r>
                  <a:rPr lang="en-GB" altLang="it-IT" sz="1800" b="0" dirty="0" smtClean="0">
                    <a:solidFill>
                      <a:schemeClr val="tx1"/>
                    </a:solidFill>
                    <a:latin typeface="+mj-lt"/>
                  </a:rPr>
                  <a:t> </a:t>
                </a:r>
                <a:r>
                  <a:rPr lang="en-GB" altLang="it-IT" sz="1800" b="0" dirty="0" err="1" smtClean="0">
                    <a:solidFill>
                      <a:schemeClr val="tx1"/>
                    </a:solidFill>
                    <a:latin typeface="+mj-lt"/>
                  </a:rPr>
                  <a:t>costante</a:t>
                </a:r>
                <a:r>
                  <a:rPr lang="en-GB" altLang="it-IT" sz="1800" b="0" dirty="0" smtClean="0">
                    <a:solidFill>
                      <a:schemeClr val="tx1"/>
                    </a:solidFill>
                    <a:latin typeface="+mj-lt"/>
                  </a:rPr>
                  <a:t> </a:t>
                </a:r>
                <a:r>
                  <a:rPr lang="en-GB" altLang="it-IT" sz="1800" b="0" dirty="0">
                    <a:solidFill>
                      <a:schemeClr val="tx1"/>
                    </a:solidFill>
                    <a:latin typeface="+mj-lt"/>
                  </a:rPr>
                  <a:t>1. Il </a:t>
                </a:r>
                <a:r>
                  <a:rPr lang="en-GB" altLang="it-IT" sz="1800" b="0" dirty="0" err="1">
                    <a:solidFill>
                      <a:schemeClr val="tx1"/>
                    </a:solidFill>
                    <a:latin typeface="+mj-lt"/>
                  </a:rPr>
                  <a:t>suo</a:t>
                </a:r>
                <a:r>
                  <a:rPr lang="en-GB" altLang="it-IT" sz="1800" b="0" dirty="0">
                    <a:solidFill>
                      <a:schemeClr val="tx1"/>
                    </a:solidFill>
                    <a:latin typeface="+mj-lt"/>
                  </a:rPr>
                  <a:t> </a:t>
                </a:r>
                <a:r>
                  <a:rPr lang="en-GB" altLang="it-IT" sz="1800" b="0" dirty="0" err="1">
                    <a:solidFill>
                      <a:schemeClr val="tx1"/>
                    </a:solidFill>
                    <a:latin typeface="+mj-lt"/>
                  </a:rPr>
                  <a:t>spettro</a:t>
                </a:r>
                <a:r>
                  <a:rPr lang="en-GB" altLang="it-IT" sz="1800" b="0" dirty="0">
                    <a:solidFill>
                      <a:schemeClr val="tx1"/>
                    </a:solidFill>
                    <a:latin typeface="+mj-lt"/>
                  </a:rPr>
                  <a:t> di </a:t>
                </a:r>
                <a:r>
                  <a:rPr lang="en-GB" altLang="it-IT" sz="1800" b="0" dirty="0" err="1">
                    <a:solidFill>
                      <a:schemeClr val="tx1"/>
                    </a:solidFill>
                    <a:latin typeface="+mj-lt"/>
                  </a:rPr>
                  <a:t>ampiezza</a:t>
                </a:r>
                <a:r>
                  <a:rPr lang="en-GB" altLang="it-IT" sz="1800" b="0" dirty="0">
                    <a:solidFill>
                      <a:schemeClr val="tx1"/>
                    </a:solidFill>
                    <a:latin typeface="+mj-lt"/>
                  </a:rPr>
                  <a:t> </a:t>
                </a:r>
                <a:r>
                  <a:rPr lang="en-GB" altLang="it-IT" sz="1800" b="0" dirty="0" err="1">
                    <a:solidFill>
                      <a:schemeClr val="tx1"/>
                    </a:solidFill>
                    <a:latin typeface="+mj-lt"/>
                  </a:rPr>
                  <a:t>contiene</a:t>
                </a:r>
                <a:r>
                  <a:rPr lang="en-GB" altLang="it-IT" sz="1800" b="0" dirty="0">
                    <a:solidFill>
                      <a:schemeClr val="tx1"/>
                    </a:solidFill>
                    <a:latin typeface="+mj-lt"/>
                  </a:rPr>
                  <a:t> </a:t>
                </a:r>
                <a:r>
                  <a:rPr lang="en-GB" altLang="it-IT" sz="1800" b="0" dirty="0" err="1">
                    <a:solidFill>
                      <a:schemeClr val="tx1"/>
                    </a:solidFill>
                    <a:latin typeface="+mj-lt"/>
                  </a:rPr>
                  <a:t>tutte</a:t>
                </a:r>
                <a:r>
                  <a:rPr lang="en-GB" altLang="it-IT" sz="1800" b="0" dirty="0">
                    <a:solidFill>
                      <a:schemeClr val="tx1"/>
                    </a:solidFill>
                    <a:latin typeface="+mj-lt"/>
                  </a:rPr>
                  <a:t> le </a:t>
                </a:r>
                <a:r>
                  <a:rPr lang="en-GB" altLang="it-IT" sz="1800" b="0" dirty="0" err="1">
                    <a:solidFill>
                      <a:schemeClr val="tx1"/>
                    </a:solidFill>
                    <a:latin typeface="+mj-lt"/>
                  </a:rPr>
                  <a:t>frequenze</a:t>
                </a:r>
                <a:r>
                  <a:rPr lang="en-GB" altLang="it-IT" sz="1800" b="0" dirty="0">
                    <a:solidFill>
                      <a:schemeClr val="tx1"/>
                    </a:solidFill>
                    <a:latin typeface="+mj-lt"/>
                  </a:rPr>
                  <a:t>. </a:t>
                </a:r>
              </a:p>
            </p:txBody>
          </p:sp>
        </mc:Choice>
        <mc:Fallback xmlns="">
          <p:sp>
            <p:nvSpPr>
              <p:cNvPr id="23555" name="Text Box 2"/>
              <p:cNvSpPr txBox="1">
                <a:spLocks noRot="1" noChangeAspect="1" noMove="1" noResize="1" noEditPoints="1" noAdjustHandles="1" noChangeArrowheads="1" noChangeShapeType="1" noTextEdit="1"/>
              </p:cNvSpPr>
              <p:nvPr/>
            </p:nvSpPr>
            <p:spPr bwMode="auto">
              <a:xfrm>
                <a:off x="323528" y="548680"/>
                <a:ext cx="8528006" cy="1756508"/>
              </a:xfrm>
              <a:prstGeom prst="rect">
                <a:avLst/>
              </a:prstGeom>
              <a:blipFill>
                <a:blip r:embed="rId3"/>
                <a:stretch>
                  <a:fillRect l="-643" t="-2083" r="-572" b="-4514"/>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15" y="2492896"/>
            <a:ext cx="7488832" cy="352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40004518"/>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555" name="Text Box 2"/>
              <p:cNvSpPr txBox="1">
                <a:spLocks noChangeArrowheads="1"/>
              </p:cNvSpPr>
              <p:nvPr/>
            </p:nvSpPr>
            <p:spPr bwMode="auto">
              <a:xfrm>
                <a:off x="473726" y="548680"/>
                <a:ext cx="8305800" cy="2587504"/>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ctr" eaLnBrk="1" hangingPunct="1">
                  <a:buClrTx/>
                  <a:buFontTx/>
                  <a:buNone/>
                </a:pPr>
                <a:r>
                  <a:rPr lang="en-GB" altLang="it-IT" sz="1800" b="0" dirty="0" smtClean="0">
                    <a:solidFill>
                      <a:schemeClr val="tx1"/>
                    </a:solidFill>
                    <a:effectLst>
                      <a:outerShdw blurRad="38100" dist="38100" dir="2700000" algn="tl">
                        <a:srgbClr val="000000">
                          <a:alpha val="43137"/>
                        </a:srgbClr>
                      </a:outerShdw>
                    </a:effectLst>
                    <a:latin typeface="+mj-lt"/>
                  </a:rPr>
                  <a:t>La </a:t>
                </a:r>
                <a:r>
                  <a:rPr lang="en-GB" altLang="it-IT" sz="1800" b="0" dirty="0" err="1">
                    <a:solidFill>
                      <a:schemeClr val="tx1"/>
                    </a:solidFill>
                    <a:effectLst>
                      <a:outerShdw blurRad="38100" dist="38100" dir="2700000" algn="tl">
                        <a:srgbClr val="000000">
                          <a:alpha val="43137"/>
                        </a:srgbClr>
                      </a:outerShdw>
                    </a:effectLst>
                    <a:latin typeface="+mj-lt"/>
                  </a:rPr>
                  <a:t>risposta</a:t>
                </a:r>
                <a:r>
                  <a:rPr lang="en-GB" altLang="it-IT" sz="1800" b="0" dirty="0">
                    <a:solidFill>
                      <a:schemeClr val="tx1"/>
                    </a:solidFill>
                    <a:effectLst>
                      <a:outerShdw blurRad="38100" dist="38100" dir="2700000" algn="tl">
                        <a:srgbClr val="000000">
                          <a:alpha val="43137"/>
                        </a:srgbClr>
                      </a:outerShdw>
                    </a:effectLst>
                    <a:latin typeface="+mj-lt"/>
                  </a:rPr>
                  <a:t> </a:t>
                </a:r>
                <a:r>
                  <a:rPr lang="en-GB" altLang="it-IT" sz="1800" b="0" dirty="0" err="1">
                    <a:solidFill>
                      <a:schemeClr val="tx1"/>
                    </a:solidFill>
                    <a:effectLst>
                      <a:outerShdw blurRad="38100" dist="38100" dir="2700000" algn="tl">
                        <a:srgbClr val="000000">
                          <a:alpha val="43137"/>
                        </a:srgbClr>
                      </a:outerShdw>
                    </a:effectLst>
                    <a:latin typeface="+mj-lt"/>
                  </a:rPr>
                  <a:t>impulsiva</a:t>
                </a:r>
                <a:endParaRPr lang="en-GB" altLang="it-IT" sz="1800" b="0" dirty="0">
                  <a:solidFill>
                    <a:schemeClr val="tx1"/>
                  </a:solidFill>
                  <a:effectLst>
                    <a:outerShdw blurRad="38100" dist="38100" dir="2700000" algn="tl">
                      <a:srgbClr val="000000">
                        <a:alpha val="43137"/>
                      </a:srgbClr>
                    </a:outerShdw>
                  </a:effectLst>
                  <a:latin typeface="+mj-lt"/>
                </a:endParaRPr>
              </a:p>
              <a:p>
                <a:pPr marL="0" indent="0" algn="just" eaLnBrk="1" hangingPunct="1">
                  <a:buClrTx/>
                  <a:buFontTx/>
                  <a:buNone/>
                </a:pPr>
                <a:endParaRPr lang="en-GB" altLang="it-IT" sz="1800" b="0" dirty="0">
                  <a:solidFill>
                    <a:schemeClr val="tx1"/>
                  </a:solidFill>
                  <a:effectLst>
                    <a:outerShdw blurRad="38100" dist="38100" dir="2700000" algn="tl">
                      <a:srgbClr val="000000">
                        <a:alpha val="43137"/>
                      </a:srgbClr>
                    </a:outerShdw>
                  </a:effectLst>
                  <a:latin typeface="+mj-lt"/>
                </a:endParaRPr>
              </a:p>
              <a:p>
                <a:pPr marL="0" indent="0" algn="just" eaLnBrk="1" hangingPunct="1">
                  <a:buClrTx/>
                  <a:buFontTx/>
                  <a:buNone/>
                </a:pPr>
                <a:r>
                  <a:rPr lang="en-GB" altLang="it-IT" sz="1800" b="0" dirty="0">
                    <a:solidFill>
                      <a:schemeClr val="tx1"/>
                    </a:solidFill>
                    <a:latin typeface="+mj-lt"/>
                  </a:rPr>
                  <a:t>La </a:t>
                </a:r>
                <a:r>
                  <a:rPr lang="en-GB" altLang="it-IT" sz="1800" b="0" dirty="0" err="1">
                    <a:solidFill>
                      <a:schemeClr val="tx1"/>
                    </a:solidFill>
                    <a:latin typeface="+mj-lt"/>
                  </a:rPr>
                  <a:t>funzione</a:t>
                </a:r>
                <a:r>
                  <a:rPr lang="en-GB" altLang="it-IT" sz="1800" b="0" dirty="0">
                    <a:solidFill>
                      <a:schemeClr val="tx1"/>
                    </a:solidFill>
                    <a:latin typeface="+mj-lt"/>
                  </a:rPr>
                  <a:t>  </a:t>
                </a:r>
                <a14:m>
                  <m:oMath xmlns:m="http://schemas.openxmlformats.org/officeDocument/2006/math">
                    <m:r>
                      <a:rPr lang="en-GB" altLang="it-IT" sz="1800" b="0" i="1" smtClean="0">
                        <a:solidFill>
                          <a:schemeClr val="tx1"/>
                        </a:solidFill>
                        <a:latin typeface="Cambria Math" panose="02040503050406030204" pitchFamily="18" charset="0"/>
                        <a:ea typeface="Cambria Math" panose="02040503050406030204" pitchFamily="18" charset="0"/>
                      </a:rPr>
                      <m:t>𝛿</m:t>
                    </m:r>
                    <m:d>
                      <m:dPr>
                        <m:ctrlPr>
                          <a:rPr lang="en-GB" altLang="it-IT" sz="1800" b="0" i="1" smtClean="0">
                            <a:solidFill>
                              <a:schemeClr val="tx1"/>
                            </a:solidFill>
                            <a:latin typeface="Cambria Math" panose="02040503050406030204" pitchFamily="18" charset="0"/>
                            <a:ea typeface="Cambria Math" panose="02040503050406030204" pitchFamily="18" charset="0"/>
                          </a:rPr>
                        </m:ctrlPr>
                      </m:dPr>
                      <m:e>
                        <m:r>
                          <a:rPr lang="en-US" altLang="it-IT" sz="1800" b="0" i="1" smtClean="0">
                            <a:solidFill>
                              <a:schemeClr val="tx1"/>
                            </a:solidFill>
                            <a:latin typeface="Cambria Math" panose="02040503050406030204" pitchFamily="18" charset="0"/>
                            <a:ea typeface="Cambria Math" panose="02040503050406030204" pitchFamily="18" charset="0"/>
                          </a:rPr>
                          <m:t>𝑡</m:t>
                        </m:r>
                      </m:e>
                    </m:d>
                    <m:r>
                      <a:rPr lang="en-US" altLang="it-IT" sz="1800" b="0" i="0" smtClean="0">
                        <a:solidFill>
                          <a:schemeClr val="tx1"/>
                        </a:solidFill>
                        <a:latin typeface="Cambria Math" panose="02040503050406030204" pitchFamily="18" charset="0"/>
                        <a:ea typeface="Cambria Math" panose="02040503050406030204" pitchFamily="18" charset="0"/>
                      </a:rPr>
                      <m:t> </m:t>
                    </m:r>
                  </m:oMath>
                </a14:m>
                <a:r>
                  <a:rPr lang="en-GB" altLang="it-IT" sz="1800" b="0" dirty="0" smtClean="0">
                    <a:solidFill>
                      <a:schemeClr val="tx1"/>
                    </a:solidFill>
                    <a:latin typeface="+mj-lt"/>
                  </a:rPr>
                  <a:t>(</a:t>
                </a:r>
                <a:r>
                  <a:rPr lang="en-GB" altLang="it-IT" sz="1800" b="0" dirty="0">
                    <a:solidFill>
                      <a:schemeClr val="tx1"/>
                    </a:solidFill>
                    <a:latin typeface="+mj-lt"/>
                  </a:rPr>
                  <a:t>delta di Dirac) è </a:t>
                </a:r>
                <a:r>
                  <a:rPr lang="en-GB" altLang="it-IT" sz="1800" b="0" dirty="0" err="1">
                    <a:solidFill>
                      <a:schemeClr val="tx1"/>
                    </a:solidFill>
                    <a:latin typeface="+mj-lt"/>
                  </a:rPr>
                  <a:t>una</a:t>
                </a:r>
                <a:r>
                  <a:rPr lang="en-GB" altLang="it-IT" sz="1800" b="0" dirty="0">
                    <a:solidFill>
                      <a:schemeClr val="tx1"/>
                    </a:solidFill>
                    <a:latin typeface="+mj-lt"/>
                  </a:rPr>
                  <a:t> </a:t>
                </a:r>
                <a:r>
                  <a:rPr lang="en-GB" altLang="it-IT" sz="1800" b="0" dirty="0" err="1">
                    <a:solidFill>
                      <a:schemeClr val="tx1"/>
                    </a:solidFill>
                    <a:latin typeface="+mj-lt"/>
                  </a:rPr>
                  <a:t>funzione</a:t>
                </a:r>
                <a:r>
                  <a:rPr lang="en-GB" altLang="it-IT" sz="1800" b="0" dirty="0">
                    <a:solidFill>
                      <a:schemeClr val="tx1"/>
                    </a:solidFill>
                    <a:latin typeface="+mj-lt"/>
                  </a:rPr>
                  <a:t> </a:t>
                </a:r>
                <a:r>
                  <a:rPr lang="en-GB" altLang="it-IT" sz="1800" b="0" dirty="0" err="1">
                    <a:solidFill>
                      <a:schemeClr val="tx1"/>
                    </a:solidFill>
                    <a:latin typeface="+mj-lt"/>
                  </a:rPr>
                  <a:t>positiva</a:t>
                </a:r>
                <a:r>
                  <a:rPr lang="en-GB" altLang="it-IT" sz="1800" b="0" dirty="0">
                    <a:solidFill>
                      <a:schemeClr val="tx1"/>
                    </a:solidFill>
                    <a:latin typeface="+mj-lt"/>
                  </a:rPr>
                  <a:t> </a:t>
                </a:r>
                <a:r>
                  <a:rPr lang="en-GB" altLang="it-IT" sz="1800" b="0" dirty="0" err="1">
                    <a:solidFill>
                      <a:schemeClr val="tx1"/>
                    </a:solidFill>
                    <a:latin typeface="+mj-lt"/>
                  </a:rPr>
                  <a:t>infinitamante</a:t>
                </a:r>
                <a:r>
                  <a:rPr lang="en-GB" altLang="it-IT" sz="1800" b="0" dirty="0">
                    <a:solidFill>
                      <a:schemeClr val="tx1"/>
                    </a:solidFill>
                    <a:latin typeface="+mj-lt"/>
                  </a:rPr>
                  <a:t> </a:t>
                </a:r>
                <a:r>
                  <a:rPr lang="en-GB" altLang="it-IT" sz="1800" b="0" dirty="0" smtClean="0">
                    <a:solidFill>
                      <a:schemeClr val="tx1"/>
                    </a:solidFill>
                    <a:latin typeface="+mj-lt"/>
                  </a:rPr>
                  <a:t> </a:t>
                </a:r>
                <a:r>
                  <a:rPr lang="en-GB" altLang="it-IT" sz="1800" b="0" dirty="0" err="1" smtClean="0">
                    <a:solidFill>
                      <a:schemeClr val="tx1"/>
                    </a:solidFill>
                    <a:latin typeface="+mj-lt"/>
                  </a:rPr>
                  <a:t>corta</a:t>
                </a:r>
                <a:r>
                  <a:rPr lang="en-GB" altLang="it-IT" sz="1800" b="0" dirty="0">
                    <a:solidFill>
                      <a:schemeClr val="tx1"/>
                    </a:solidFill>
                    <a:latin typeface="+mj-lt"/>
                  </a:rPr>
                  <a:t>, </a:t>
                </a:r>
                <a:r>
                  <a:rPr lang="en-GB" altLang="it-IT" sz="1800" b="0" dirty="0" err="1">
                    <a:solidFill>
                      <a:schemeClr val="tx1"/>
                    </a:solidFill>
                    <a:latin typeface="+mj-lt"/>
                  </a:rPr>
                  <a:t>infinitamente</a:t>
                </a:r>
                <a:r>
                  <a:rPr lang="en-GB" altLang="it-IT" sz="1800" b="0" dirty="0">
                    <a:solidFill>
                      <a:schemeClr val="tx1"/>
                    </a:solidFill>
                    <a:latin typeface="+mj-lt"/>
                  </a:rPr>
                  <a:t> </a:t>
                </a:r>
                <a:r>
                  <a:rPr lang="en-GB" altLang="it-IT" sz="1800" b="0" dirty="0" err="1">
                    <a:solidFill>
                      <a:schemeClr val="tx1"/>
                    </a:solidFill>
                    <a:latin typeface="+mj-lt"/>
                  </a:rPr>
                  <a:t>alta</a:t>
                </a:r>
                <a:r>
                  <a:rPr lang="en-GB" altLang="it-IT" sz="1800" b="0" dirty="0">
                    <a:solidFill>
                      <a:schemeClr val="tx1"/>
                    </a:solidFill>
                    <a:latin typeface="+mj-lt"/>
                  </a:rPr>
                  <a:t>  </a:t>
                </a:r>
                <a:r>
                  <a:rPr lang="en-GB" altLang="it-IT" sz="1800" b="0" dirty="0" err="1">
                    <a:solidFill>
                      <a:schemeClr val="tx1"/>
                    </a:solidFill>
                    <a:latin typeface="+mj-lt"/>
                  </a:rPr>
                  <a:t>centrata</a:t>
                </a:r>
                <a:r>
                  <a:rPr lang="en-GB" altLang="it-IT" sz="1800" b="0" dirty="0">
                    <a:solidFill>
                      <a:schemeClr val="tx1"/>
                    </a:solidFill>
                    <a:latin typeface="+mj-lt"/>
                  </a:rPr>
                  <a:t> al tempo 0. </a:t>
                </a:r>
              </a:p>
              <a:p>
                <a:pPr marL="0" indent="0" algn="just" eaLnBrk="1" hangingPunct="1">
                  <a:buClrTx/>
                  <a:buFontTx/>
                  <a:buNone/>
                </a:pPr>
                <a:r>
                  <a:rPr lang="en-GB" altLang="it-IT" sz="1800" b="0" dirty="0" err="1">
                    <a:solidFill>
                      <a:schemeClr val="tx1"/>
                    </a:solidFill>
                    <a:latin typeface="+mj-lt"/>
                  </a:rPr>
                  <a:t>Sia</a:t>
                </a:r>
                <a:r>
                  <a:rPr lang="en-GB" altLang="it-IT" sz="1800" b="0" dirty="0">
                    <a:solidFill>
                      <a:schemeClr val="tx1"/>
                    </a:solidFill>
                    <a:latin typeface="+mj-lt"/>
                  </a:rPr>
                  <a:t> la </a:t>
                </a:r>
                <a:r>
                  <a:rPr lang="en-GB" altLang="it-IT" sz="1800" b="0" dirty="0" err="1">
                    <a:solidFill>
                      <a:schemeClr val="tx1"/>
                    </a:solidFill>
                    <a:latin typeface="+mj-lt"/>
                  </a:rPr>
                  <a:t>sua</a:t>
                </a:r>
                <a:r>
                  <a:rPr lang="en-GB" altLang="it-IT" sz="1800" b="0" dirty="0">
                    <a:solidFill>
                      <a:schemeClr val="tx1"/>
                    </a:solidFill>
                    <a:latin typeface="+mj-lt"/>
                  </a:rPr>
                  <a:t> </a:t>
                </a:r>
                <a:r>
                  <a:rPr lang="en-GB" altLang="it-IT" sz="1800" b="0" dirty="0" err="1">
                    <a:solidFill>
                      <a:schemeClr val="tx1"/>
                    </a:solidFill>
                    <a:latin typeface="+mj-lt"/>
                  </a:rPr>
                  <a:t>trasformata</a:t>
                </a:r>
                <a:r>
                  <a:rPr lang="en-GB" altLang="it-IT" sz="1800" b="0" dirty="0">
                    <a:solidFill>
                      <a:schemeClr val="tx1"/>
                    </a:solidFill>
                    <a:latin typeface="+mj-lt"/>
                  </a:rPr>
                  <a:t> di Laplace </a:t>
                </a:r>
                <a:r>
                  <a:rPr lang="en-GB" altLang="it-IT" sz="1800" b="0" dirty="0" err="1">
                    <a:solidFill>
                      <a:schemeClr val="tx1"/>
                    </a:solidFill>
                    <a:latin typeface="+mj-lt"/>
                  </a:rPr>
                  <a:t>che</a:t>
                </a:r>
                <a:r>
                  <a:rPr lang="en-GB" altLang="it-IT" sz="1800" b="0" dirty="0">
                    <a:solidFill>
                      <a:schemeClr val="tx1"/>
                    </a:solidFill>
                    <a:latin typeface="+mj-lt"/>
                  </a:rPr>
                  <a:t> </a:t>
                </a:r>
                <a:r>
                  <a:rPr lang="en-GB" altLang="it-IT" sz="1800" b="0" dirty="0" err="1">
                    <a:solidFill>
                      <a:schemeClr val="tx1"/>
                    </a:solidFill>
                    <a:latin typeface="+mj-lt"/>
                  </a:rPr>
                  <a:t>quella</a:t>
                </a:r>
                <a:r>
                  <a:rPr lang="en-GB" altLang="it-IT" sz="1800" b="0" dirty="0">
                    <a:solidFill>
                      <a:schemeClr val="tx1"/>
                    </a:solidFill>
                    <a:latin typeface="+mj-lt"/>
                  </a:rPr>
                  <a:t> di Fourier </a:t>
                </a:r>
                <a:r>
                  <a:rPr lang="en-GB" altLang="it-IT" sz="1800" b="0" dirty="0" err="1">
                    <a:solidFill>
                      <a:schemeClr val="tx1"/>
                    </a:solidFill>
                    <a:latin typeface="+mj-lt"/>
                  </a:rPr>
                  <a:t>hanno</a:t>
                </a:r>
                <a:r>
                  <a:rPr lang="en-GB" altLang="it-IT" sz="1800" b="0" dirty="0">
                    <a:solidFill>
                      <a:schemeClr val="tx1"/>
                    </a:solidFill>
                    <a:latin typeface="+mj-lt"/>
                  </a:rPr>
                  <a:t> </a:t>
                </a:r>
                <a:r>
                  <a:rPr lang="en-GB" altLang="it-IT" sz="1800" b="0" dirty="0" err="1">
                    <a:solidFill>
                      <a:schemeClr val="tx1"/>
                    </a:solidFill>
                    <a:latin typeface="+mj-lt"/>
                  </a:rPr>
                  <a:t>il</a:t>
                </a:r>
                <a:r>
                  <a:rPr lang="en-GB" altLang="it-IT" sz="1800" b="0" dirty="0">
                    <a:solidFill>
                      <a:schemeClr val="tx1"/>
                    </a:solidFill>
                    <a:latin typeface="+mj-lt"/>
                  </a:rPr>
                  <a:t> </a:t>
                </a:r>
                <a:r>
                  <a:rPr lang="en-GB" altLang="it-IT" sz="1800" b="0" dirty="0" err="1">
                    <a:solidFill>
                      <a:schemeClr val="tx1"/>
                    </a:solidFill>
                    <a:latin typeface="+mj-lt"/>
                  </a:rPr>
                  <a:t>valore</a:t>
                </a:r>
                <a:r>
                  <a:rPr lang="en-GB" altLang="it-IT" sz="1800" b="0" dirty="0">
                    <a:solidFill>
                      <a:schemeClr val="tx1"/>
                    </a:solidFill>
                    <a:latin typeface="+mj-lt"/>
                  </a:rPr>
                  <a:t> </a:t>
                </a:r>
                <a:r>
                  <a:rPr lang="en-GB" altLang="it-IT" sz="1800" b="0" dirty="0" smtClean="0">
                    <a:solidFill>
                      <a:schemeClr val="tx1"/>
                    </a:solidFill>
                    <a:latin typeface="+mj-lt"/>
                  </a:rPr>
                  <a:t> </a:t>
                </a:r>
                <a:r>
                  <a:rPr lang="en-GB" altLang="it-IT" sz="1800" b="0" dirty="0" err="1" smtClean="0">
                    <a:solidFill>
                      <a:schemeClr val="tx1"/>
                    </a:solidFill>
                    <a:latin typeface="+mj-lt"/>
                  </a:rPr>
                  <a:t>costante</a:t>
                </a:r>
                <a:r>
                  <a:rPr lang="en-GB" altLang="it-IT" sz="1800" b="0" dirty="0" smtClean="0">
                    <a:solidFill>
                      <a:schemeClr val="tx1"/>
                    </a:solidFill>
                    <a:latin typeface="+mj-lt"/>
                  </a:rPr>
                  <a:t> </a:t>
                </a:r>
                <a:r>
                  <a:rPr lang="en-GB" altLang="it-IT" sz="1800" b="0" dirty="0">
                    <a:solidFill>
                      <a:schemeClr val="tx1"/>
                    </a:solidFill>
                    <a:latin typeface="+mj-lt"/>
                  </a:rPr>
                  <a:t>1. Il </a:t>
                </a:r>
                <a:r>
                  <a:rPr lang="en-GB" altLang="it-IT" sz="1800" b="0" dirty="0" err="1">
                    <a:solidFill>
                      <a:schemeClr val="tx1"/>
                    </a:solidFill>
                    <a:latin typeface="+mj-lt"/>
                  </a:rPr>
                  <a:t>suo</a:t>
                </a:r>
                <a:r>
                  <a:rPr lang="en-GB" altLang="it-IT" sz="1800" b="0" dirty="0">
                    <a:solidFill>
                      <a:schemeClr val="tx1"/>
                    </a:solidFill>
                    <a:latin typeface="+mj-lt"/>
                  </a:rPr>
                  <a:t> </a:t>
                </a:r>
                <a:r>
                  <a:rPr lang="en-GB" altLang="it-IT" sz="1800" b="0" dirty="0" err="1">
                    <a:solidFill>
                      <a:schemeClr val="tx1"/>
                    </a:solidFill>
                    <a:latin typeface="+mj-lt"/>
                  </a:rPr>
                  <a:t>spettro</a:t>
                </a:r>
                <a:r>
                  <a:rPr lang="en-GB" altLang="it-IT" sz="1800" b="0" dirty="0">
                    <a:solidFill>
                      <a:schemeClr val="tx1"/>
                    </a:solidFill>
                    <a:latin typeface="+mj-lt"/>
                  </a:rPr>
                  <a:t> di </a:t>
                </a:r>
                <a:r>
                  <a:rPr lang="en-GB" altLang="it-IT" sz="1800" b="0" dirty="0" err="1">
                    <a:solidFill>
                      <a:schemeClr val="tx1"/>
                    </a:solidFill>
                    <a:latin typeface="+mj-lt"/>
                  </a:rPr>
                  <a:t>ampiezza</a:t>
                </a:r>
                <a:r>
                  <a:rPr lang="en-GB" altLang="it-IT" sz="1800" b="0" dirty="0">
                    <a:solidFill>
                      <a:schemeClr val="tx1"/>
                    </a:solidFill>
                    <a:latin typeface="+mj-lt"/>
                  </a:rPr>
                  <a:t> </a:t>
                </a:r>
                <a:r>
                  <a:rPr lang="en-GB" altLang="it-IT" sz="1800" b="0" dirty="0" err="1">
                    <a:solidFill>
                      <a:schemeClr val="tx1"/>
                    </a:solidFill>
                    <a:latin typeface="+mj-lt"/>
                  </a:rPr>
                  <a:t>contiene</a:t>
                </a:r>
                <a:r>
                  <a:rPr lang="en-GB" altLang="it-IT" sz="1800" b="0" dirty="0">
                    <a:solidFill>
                      <a:schemeClr val="tx1"/>
                    </a:solidFill>
                    <a:latin typeface="+mj-lt"/>
                  </a:rPr>
                  <a:t> </a:t>
                </a:r>
                <a:r>
                  <a:rPr lang="en-GB" altLang="it-IT" sz="1800" b="0" dirty="0" err="1">
                    <a:solidFill>
                      <a:schemeClr val="tx1"/>
                    </a:solidFill>
                    <a:latin typeface="+mj-lt"/>
                  </a:rPr>
                  <a:t>tutte</a:t>
                </a:r>
                <a:r>
                  <a:rPr lang="en-GB" altLang="it-IT" sz="1800" b="0" dirty="0">
                    <a:solidFill>
                      <a:schemeClr val="tx1"/>
                    </a:solidFill>
                    <a:latin typeface="+mj-lt"/>
                  </a:rPr>
                  <a:t> le </a:t>
                </a:r>
                <a:r>
                  <a:rPr lang="en-GB" altLang="it-IT" sz="1800" b="0" dirty="0" err="1">
                    <a:solidFill>
                      <a:schemeClr val="tx1"/>
                    </a:solidFill>
                    <a:latin typeface="+mj-lt"/>
                  </a:rPr>
                  <a:t>frequenze</a:t>
                </a:r>
                <a:r>
                  <a:rPr lang="en-GB" altLang="it-IT" sz="1800" b="0" dirty="0">
                    <a:solidFill>
                      <a:schemeClr val="tx1"/>
                    </a:solidFill>
                    <a:latin typeface="+mj-lt"/>
                  </a:rPr>
                  <a:t>. </a:t>
                </a:r>
              </a:p>
              <a:p>
                <a:pPr marL="0" indent="0" algn="just" eaLnBrk="1" hangingPunct="1">
                  <a:buClrTx/>
                  <a:buFontTx/>
                  <a:buNone/>
                </a:pPr>
                <a:endParaRPr lang="en-GB" altLang="it-IT" sz="1800" b="0" dirty="0">
                  <a:solidFill>
                    <a:schemeClr val="tx1"/>
                  </a:solidFill>
                  <a:latin typeface="+mj-lt"/>
                </a:endParaRPr>
              </a:p>
              <a:p>
                <a:pPr marL="0" indent="0" algn="just" eaLnBrk="1" hangingPunct="1">
                  <a:buClrTx/>
                  <a:buFontTx/>
                  <a:buNone/>
                </a:pPr>
                <a:r>
                  <a:rPr lang="en-GB" altLang="it-IT" sz="1800" b="0" dirty="0" err="1">
                    <a:solidFill>
                      <a:schemeClr val="tx1"/>
                    </a:solidFill>
                    <a:latin typeface="+mj-lt"/>
                  </a:rPr>
                  <a:t>Quindi</a:t>
                </a:r>
                <a:r>
                  <a:rPr lang="en-GB" altLang="it-IT" sz="1800" b="0" dirty="0">
                    <a:solidFill>
                      <a:schemeClr val="tx1"/>
                    </a:solidFill>
                    <a:latin typeface="+mj-lt"/>
                  </a:rPr>
                  <a:t> la</a:t>
                </a:r>
              </a:p>
              <a:p>
                <a:pPr marL="0" indent="0" algn="just" eaLnBrk="1" hangingPunct="1">
                  <a:buClrTx/>
                  <a:buFontTx/>
                  <a:buNone/>
                </a:pPr>
                <a:endParaRPr lang="en-GB" altLang="it-IT" sz="1800" b="0" dirty="0">
                  <a:solidFill>
                    <a:schemeClr val="tx1"/>
                  </a:solidFill>
                  <a:latin typeface="+mj-lt"/>
                </a:endParaRPr>
              </a:p>
            </p:txBody>
          </p:sp>
        </mc:Choice>
        <mc:Fallback xmlns="">
          <p:sp>
            <p:nvSpPr>
              <p:cNvPr id="23555" name="Text Box 2"/>
              <p:cNvSpPr txBox="1">
                <a:spLocks noRot="1" noChangeAspect="1" noMove="1" noResize="1" noEditPoints="1" noAdjustHandles="1" noChangeArrowheads="1" noChangeShapeType="1" noTextEdit="1"/>
              </p:cNvSpPr>
              <p:nvPr/>
            </p:nvSpPr>
            <p:spPr bwMode="auto">
              <a:xfrm>
                <a:off x="473726" y="548680"/>
                <a:ext cx="8305800" cy="2587504"/>
              </a:xfrm>
              <a:prstGeom prst="rect">
                <a:avLst/>
              </a:prstGeom>
              <a:blipFill>
                <a:blip r:embed="rId3"/>
                <a:stretch>
                  <a:fillRect l="-661" t="-1415" r="-661"/>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pic>
        <p:nvPicPr>
          <p:cNvPr id="235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931840"/>
            <a:ext cx="2971800" cy="784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4"/>
          <p:cNvSpPr txBox="1">
            <a:spLocks noChangeArrowheads="1"/>
          </p:cNvSpPr>
          <p:nvPr/>
        </p:nvSpPr>
        <p:spPr bwMode="auto">
          <a:xfrm>
            <a:off x="381000" y="3922440"/>
            <a:ext cx="83058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latin typeface="+mj-lt"/>
              </a:rPr>
              <a:t>diventa</a:t>
            </a:r>
            <a:endParaRPr lang="en-GB" altLang="it-IT" sz="1800" b="0" dirty="0">
              <a:solidFill>
                <a:schemeClr val="tx1"/>
              </a:solidFill>
              <a:latin typeface="+mj-lt"/>
            </a:endParaRPr>
          </a:p>
          <a:p>
            <a:pPr eaLnBrk="1" hangingPunct="1">
              <a:buClrTx/>
              <a:buFontTx/>
              <a:buNone/>
            </a:pPr>
            <a:endParaRPr lang="en-GB" altLang="it-IT" sz="1800" b="0" dirty="0">
              <a:solidFill>
                <a:schemeClr val="tx1"/>
              </a:solidFill>
              <a:latin typeface="+mj-lt"/>
            </a:endParaRPr>
          </a:p>
        </p:txBody>
      </p:sp>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395988"/>
            <a:ext cx="1371600" cy="52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a14="http://schemas.microsoft.com/office/drawing/2010/main">
        <mc:Choice Requires="a14">
          <p:sp>
            <p:nvSpPr>
              <p:cNvPr id="23559" name="Text Box 6"/>
              <p:cNvSpPr txBox="1">
                <a:spLocks noChangeArrowheads="1"/>
              </p:cNvSpPr>
              <p:nvPr/>
            </p:nvSpPr>
            <p:spPr bwMode="auto">
              <a:xfrm>
                <a:off x="457200" y="5521053"/>
                <a:ext cx="8305800" cy="648512"/>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smtClean="0">
                    <a:solidFill>
                      <a:schemeClr val="tx1"/>
                    </a:solidFill>
                    <a:latin typeface="+mj-lt"/>
                  </a:rPr>
                  <a:t>Di </a:t>
                </a:r>
                <a:r>
                  <a:rPr lang="en-GB" altLang="it-IT" sz="1800" b="0" dirty="0" err="1">
                    <a:solidFill>
                      <a:schemeClr val="tx1"/>
                    </a:solidFill>
                    <a:latin typeface="+mj-lt"/>
                  </a:rPr>
                  <a:t>conseguenza</a:t>
                </a:r>
                <a:r>
                  <a:rPr lang="en-GB" altLang="it-IT" sz="1800" b="0" dirty="0">
                    <a:solidFill>
                      <a:schemeClr val="tx1"/>
                    </a:solidFill>
                    <a:latin typeface="+mj-lt"/>
                  </a:rPr>
                  <a:t> </a:t>
                </a:r>
                <a:r>
                  <a:rPr lang="en-GB" altLang="it-IT" sz="1800" b="0" dirty="0" smtClean="0">
                    <a:solidFill>
                      <a:schemeClr val="tx1"/>
                    </a:solidFill>
                    <a:latin typeface="+mj-lt"/>
                  </a:rPr>
                  <a:t>la </a:t>
                </a:r>
                <a14:m>
                  <m:oMath xmlns:m="http://schemas.openxmlformats.org/officeDocument/2006/math">
                    <m:r>
                      <a:rPr lang="en-US" altLang="it-IT" sz="1800" b="0" i="1" smtClean="0">
                        <a:solidFill>
                          <a:schemeClr val="tx1"/>
                        </a:solidFill>
                        <a:latin typeface="Cambria Math" panose="02040503050406030204" pitchFamily="18" charset="0"/>
                      </a:rPr>
                      <m:t>𝐻</m:t>
                    </m:r>
                    <m:d>
                      <m:dPr>
                        <m:ctrlPr>
                          <a:rPr lang="en-US" altLang="it-IT" sz="1800" b="0" i="1" smtClean="0">
                            <a:solidFill>
                              <a:schemeClr val="tx1"/>
                            </a:solidFill>
                            <a:latin typeface="Cambria Math" panose="02040503050406030204" pitchFamily="18" charset="0"/>
                          </a:rPr>
                        </m:ctrlPr>
                      </m:dPr>
                      <m:e>
                        <m:r>
                          <a:rPr lang="en-US" altLang="it-IT" sz="1800" b="0" i="1" smtClean="0">
                            <a:solidFill>
                              <a:schemeClr val="tx1"/>
                            </a:solidFill>
                            <a:latin typeface="Cambria Math" panose="02040503050406030204" pitchFamily="18" charset="0"/>
                          </a:rPr>
                          <m:t>𝑠</m:t>
                        </m:r>
                      </m:e>
                    </m:d>
                    <m:r>
                      <a:rPr lang="en-US" altLang="it-IT" sz="1800" b="0" i="1" smtClean="0">
                        <a:solidFill>
                          <a:schemeClr val="tx1"/>
                        </a:solidFill>
                        <a:latin typeface="Cambria Math" panose="02040503050406030204" pitchFamily="18" charset="0"/>
                      </a:rPr>
                      <m:t> </m:t>
                    </m:r>
                  </m:oMath>
                </a14:m>
                <a:r>
                  <a:rPr lang="en-GB" altLang="it-IT" sz="1800" b="0" dirty="0" smtClean="0">
                    <a:solidFill>
                      <a:schemeClr val="tx1"/>
                    </a:solidFill>
                    <a:latin typeface="+mj-lt"/>
                  </a:rPr>
                  <a:t>è </a:t>
                </a:r>
                <a:r>
                  <a:rPr lang="en-GB" altLang="it-IT" sz="1800" b="0" dirty="0">
                    <a:solidFill>
                      <a:schemeClr val="tx1"/>
                    </a:solidFill>
                    <a:latin typeface="+mj-lt"/>
                  </a:rPr>
                  <a:t>la </a:t>
                </a:r>
                <a:r>
                  <a:rPr lang="en-GB" altLang="it-IT" sz="1800" b="0" dirty="0" err="1">
                    <a:solidFill>
                      <a:schemeClr val="tx1"/>
                    </a:solidFill>
                    <a:latin typeface="+mj-lt"/>
                  </a:rPr>
                  <a:t>trasformata</a:t>
                </a:r>
                <a:r>
                  <a:rPr lang="en-GB" altLang="it-IT" sz="1800" b="0" dirty="0">
                    <a:solidFill>
                      <a:schemeClr val="tx1"/>
                    </a:solidFill>
                    <a:latin typeface="+mj-lt"/>
                  </a:rPr>
                  <a:t> di Laplace </a:t>
                </a:r>
                <a:r>
                  <a:rPr lang="en-GB" altLang="it-IT" sz="1800" b="0" dirty="0" err="1">
                    <a:solidFill>
                      <a:schemeClr val="tx1"/>
                    </a:solidFill>
                    <a:latin typeface="+mj-lt"/>
                  </a:rPr>
                  <a:t>della</a:t>
                </a:r>
                <a:r>
                  <a:rPr lang="en-GB" altLang="it-IT" sz="1800" b="0" dirty="0">
                    <a:solidFill>
                      <a:schemeClr val="tx1"/>
                    </a:solidFill>
                    <a:latin typeface="+mj-lt"/>
                  </a:rPr>
                  <a:t> </a:t>
                </a:r>
                <a:r>
                  <a:rPr lang="en-GB" altLang="it-IT" sz="1800" b="0" dirty="0" err="1">
                    <a:solidFill>
                      <a:schemeClr val="tx1"/>
                    </a:solidFill>
                    <a:latin typeface="+mj-lt"/>
                  </a:rPr>
                  <a:t>risposta</a:t>
                </a:r>
                <a:r>
                  <a:rPr lang="en-GB" altLang="it-IT" sz="1800" b="0" dirty="0">
                    <a:solidFill>
                      <a:schemeClr val="tx1"/>
                    </a:solidFill>
                    <a:latin typeface="+mj-lt"/>
                  </a:rPr>
                  <a:t> </a:t>
                </a:r>
                <a:r>
                  <a:rPr lang="en-GB" altLang="it-IT" sz="1800" b="0" dirty="0" err="1" smtClean="0">
                    <a:solidFill>
                      <a:schemeClr val="tx1"/>
                    </a:solidFill>
                    <a:latin typeface="+mj-lt"/>
                  </a:rPr>
                  <a:t>impulsiva</a:t>
                </a:r>
                <a:r>
                  <a:rPr lang="en-GB" altLang="it-IT" sz="1800" b="0" dirty="0" smtClean="0">
                    <a:solidFill>
                      <a:schemeClr val="tx1"/>
                    </a:solidFill>
                    <a:latin typeface="+mj-lt"/>
                  </a:rPr>
                  <a:t> </a:t>
                </a:r>
                <a14:m>
                  <m:oMath xmlns:m="http://schemas.openxmlformats.org/officeDocument/2006/math">
                    <m:r>
                      <a:rPr lang="en-US" altLang="it-IT" sz="1800" b="0" i="1" smtClean="0">
                        <a:solidFill>
                          <a:schemeClr val="tx1"/>
                        </a:solidFill>
                        <a:latin typeface="Cambria Math" panose="02040503050406030204" pitchFamily="18" charset="0"/>
                      </a:rPr>
                      <m:t>𝑔</m:t>
                    </m:r>
                    <m:d>
                      <m:dPr>
                        <m:ctrlPr>
                          <a:rPr lang="en-US" altLang="it-IT" sz="1800" b="0" i="1" smtClean="0">
                            <a:solidFill>
                              <a:schemeClr val="tx1"/>
                            </a:solidFill>
                            <a:latin typeface="Cambria Math" panose="02040503050406030204" pitchFamily="18" charset="0"/>
                          </a:rPr>
                        </m:ctrlPr>
                      </m:dPr>
                      <m:e>
                        <m:r>
                          <a:rPr lang="en-US" altLang="it-IT" sz="1800" b="0" i="1" smtClean="0">
                            <a:solidFill>
                              <a:schemeClr val="tx1"/>
                            </a:solidFill>
                            <a:latin typeface="Cambria Math" panose="02040503050406030204" pitchFamily="18" charset="0"/>
                          </a:rPr>
                          <m:t>𝑠</m:t>
                        </m:r>
                      </m:e>
                    </m:d>
                  </m:oMath>
                </a14:m>
                <a:endParaRPr lang="en-GB" altLang="it-IT" sz="1800" b="0" dirty="0">
                  <a:solidFill>
                    <a:schemeClr val="tx1"/>
                  </a:solidFill>
                  <a:latin typeface="+mj-lt"/>
                </a:endParaRPr>
              </a:p>
              <a:p>
                <a:pPr eaLnBrk="1" hangingPunct="1">
                  <a:buClrTx/>
                  <a:buFontTx/>
                  <a:buNone/>
                </a:pPr>
                <a:endParaRPr lang="en-GB" altLang="it-IT" sz="1800" b="0" dirty="0">
                  <a:solidFill>
                    <a:schemeClr val="tx1"/>
                  </a:solidFill>
                  <a:latin typeface="+mj-lt"/>
                </a:endParaRPr>
              </a:p>
            </p:txBody>
          </p:sp>
        </mc:Choice>
        <mc:Fallback xmlns="">
          <p:sp>
            <p:nvSpPr>
              <p:cNvPr id="23559" name="Text Box 6"/>
              <p:cNvSpPr txBox="1">
                <a:spLocks noRot="1" noChangeAspect="1" noMove="1" noResize="1" noEditPoints="1" noAdjustHandles="1" noChangeArrowheads="1" noChangeShapeType="1" noTextEdit="1"/>
              </p:cNvSpPr>
              <p:nvPr/>
            </p:nvSpPr>
            <p:spPr bwMode="auto">
              <a:xfrm>
                <a:off x="457200" y="5521053"/>
                <a:ext cx="8305800" cy="648512"/>
              </a:xfrm>
              <a:prstGeom prst="rect">
                <a:avLst/>
              </a:prstGeom>
              <a:blipFill>
                <a:blip r:embed="rId6"/>
                <a:stretch>
                  <a:fillRect l="-587" t="-5660"/>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7" name="TextBox 6"/>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409136930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457200" y="534592"/>
            <a:ext cx="83058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GB" altLang="it-IT" sz="2000" b="1" dirty="0">
                <a:solidFill>
                  <a:schemeClr val="tx1"/>
                </a:solidFill>
                <a:latin typeface="+mj-lt"/>
              </a:rPr>
              <a:t>Il </a:t>
            </a:r>
            <a:r>
              <a:rPr lang="en-GB" altLang="it-IT" sz="2000" b="1" dirty="0" err="1">
                <a:solidFill>
                  <a:schemeClr val="tx1"/>
                </a:solidFill>
                <a:latin typeface="+mj-lt"/>
              </a:rPr>
              <a:t>teorema</a:t>
            </a:r>
            <a:r>
              <a:rPr lang="en-GB" altLang="it-IT" sz="2000" b="1" dirty="0">
                <a:solidFill>
                  <a:schemeClr val="tx1"/>
                </a:solidFill>
                <a:latin typeface="+mj-lt"/>
              </a:rPr>
              <a:t> </a:t>
            </a:r>
            <a:r>
              <a:rPr lang="en-GB" altLang="it-IT" sz="2000" b="1" dirty="0" err="1">
                <a:solidFill>
                  <a:schemeClr val="tx1"/>
                </a:solidFill>
                <a:latin typeface="+mj-lt"/>
              </a:rPr>
              <a:t>della</a:t>
            </a:r>
            <a:r>
              <a:rPr lang="en-GB" altLang="it-IT" sz="2000" b="1" dirty="0">
                <a:solidFill>
                  <a:schemeClr val="tx1"/>
                </a:solidFill>
                <a:latin typeface="+mj-lt"/>
              </a:rPr>
              <a:t> </a:t>
            </a:r>
            <a:r>
              <a:rPr lang="en-GB" altLang="it-IT" sz="2000" b="1" dirty="0" err="1" smtClean="0">
                <a:solidFill>
                  <a:schemeClr val="tx1"/>
                </a:solidFill>
                <a:latin typeface="+mj-lt"/>
              </a:rPr>
              <a:t>convoluzione</a:t>
            </a:r>
            <a:endParaRPr lang="en-GB" altLang="it-IT" sz="2000" b="1" dirty="0">
              <a:solidFill>
                <a:schemeClr val="tx1"/>
              </a:solidFill>
              <a:latin typeface="+mj-lt"/>
            </a:endParaRPr>
          </a:p>
        </p:txBody>
      </p:sp>
      <p:sp>
        <p:nvSpPr>
          <p:cNvPr id="24579" name="Text Box 2"/>
          <p:cNvSpPr txBox="1">
            <a:spLocks noChangeArrowheads="1"/>
          </p:cNvSpPr>
          <p:nvPr/>
        </p:nvSpPr>
        <p:spPr bwMode="auto">
          <a:xfrm>
            <a:off x="371926" y="1117434"/>
            <a:ext cx="8496944"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buClrTx/>
              <a:buFontTx/>
              <a:buNone/>
            </a:pPr>
            <a:r>
              <a:rPr lang="it-IT" sz="1800" b="0" dirty="0">
                <a:solidFill>
                  <a:schemeClr val="tx1"/>
                </a:solidFill>
                <a:latin typeface="+mj-lt"/>
              </a:rPr>
              <a:t>Qualsiasi segnale può essere inteso come costituito da una sequenza di impulsi. Ciò è evidente nel caso di segnali campionati, ma può essere generalizzato a segnali continui rappresentando il segnale come una sequenza continua di impulsi di Dirac. Possiamo costruire la risposta di un sistema lineare a un segnale di ingresso arbitrario come somma di risposte all'impulso opportunamente ritardate e ridimensionate</a:t>
            </a:r>
            <a:r>
              <a:rPr lang="it-IT" sz="1800" b="0" dirty="0" smtClean="0">
                <a:solidFill>
                  <a:schemeClr val="tx1"/>
                </a:solidFill>
                <a:latin typeface="+mj-lt"/>
              </a:rPr>
              <a:t>.</a:t>
            </a:r>
          </a:p>
          <a:p>
            <a:pPr algn="just" eaLnBrk="1" hangingPunct="1">
              <a:buClrTx/>
              <a:buFontTx/>
              <a:buNone/>
            </a:pPr>
            <a:endParaRPr lang="it-IT" altLang="it-IT" sz="1800" b="0" dirty="0">
              <a:solidFill>
                <a:schemeClr val="tx1"/>
              </a:solidFill>
              <a:latin typeface="+mj-lt"/>
            </a:endParaRPr>
          </a:p>
          <a:p>
            <a:pPr algn="just" eaLnBrk="1" hangingPunct="1">
              <a:buClrTx/>
              <a:buFontTx/>
              <a:buNone/>
            </a:pPr>
            <a:r>
              <a:rPr lang="it-IT" altLang="it-IT" sz="1800" b="0" dirty="0" smtClean="0">
                <a:solidFill>
                  <a:schemeClr val="tx1"/>
                </a:solidFill>
                <a:latin typeface="+mj-lt"/>
              </a:rPr>
              <a:t>Questo processo è chiamato convoluzione:</a:t>
            </a:r>
            <a:endParaRPr lang="it-IT" altLang="it-IT" sz="1800" b="0" dirty="0">
              <a:solidFill>
                <a:schemeClr val="tx1"/>
              </a:solidFill>
              <a:latin typeface="+mj-lt"/>
            </a:endParaRPr>
          </a:p>
        </p:txBody>
      </p:sp>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789040"/>
            <a:ext cx="6172200" cy="1035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1121" y="88656"/>
            <a:ext cx="551137" cy="5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90027007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533400" y="908720"/>
            <a:ext cx="83058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GB" altLang="it-IT" sz="1800" b="0" dirty="0">
                <a:solidFill>
                  <a:schemeClr val="tx1"/>
                </a:solidFill>
                <a:effectLst>
                  <a:outerShdw blurRad="38100" dist="38100" dir="2700000" algn="tl">
                    <a:srgbClr val="000000">
                      <a:alpha val="43137"/>
                    </a:srgbClr>
                  </a:outerShdw>
                </a:effectLst>
                <a:latin typeface="+mj-lt"/>
              </a:rPr>
              <a:t>Il </a:t>
            </a:r>
            <a:r>
              <a:rPr lang="en-GB" altLang="it-IT" sz="1800" b="0" dirty="0" err="1">
                <a:solidFill>
                  <a:schemeClr val="tx1"/>
                </a:solidFill>
                <a:effectLst>
                  <a:outerShdw blurRad="38100" dist="38100" dir="2700000" algn="tl">
                    <a:srgbClr val="000000">
                      <a:alpha val="43137"/>
                    </a:srgbClr>
                  </a:outerShdw>
                </a:effectLst>
                <a:latin typeface="+mj-lt"/>
              </a:rPr>
              <a:t>teorema</a:t>
            </a:r>
            <a:r>
              <a:rPr lang="en-GB" altLang="it-IT" sz="1800" b="0" dirty="0">
                <a:solidFill>
                  <a:schemeClr val="tx1"/>
                </a:solidFill>
                <a:effectLst>
                  <a:outerShdw blurRad="38100" dist="38100" dir="2700000" algn="tl">
                    <a:srgbClr val="000000">
                      <a:alpha val="43137"/>
                    </a:srgbClr>
                  </a:outerShdw>
                </a:effectLst>
                <a:latin typeface="+mj-lt"/>
              </a:rPr>
              <a:t> </a:t>
            </a:r>
            <a:r>
              <a:rPr lang="en-GB" altLang="it-IT" sz="1800" b="0" dirty="0" err="1">
                <a:solidFill>
                  <a:schemeClr val="tx1"/>
                </a:solidFill>
                <a:effectLst>
                  <a:outerShdw blurRad="38100" dist="38100" dir="2700000" algn="tl">
                    <a:srgbClr val="000000">
                      <a:alpha val="43137"/>
                    </a:srgbClr>
                  </a:outerShdw>
                </a:effectLst>
                <a:latin typeface="+mj-lt"/>
              </a:rPr>
              <a:t>della</a:t>
            </a:r>
            <a:r>
              <a:rPr lang="en-GB" altLang="it-IT" sz="1800" b="0" dirty="0">
                <a:solidFill>
                  <a:schemeClr val="tx1"/>
                </a:solidFill>
                <a:effectLst>
                  <a:outerShdw blurRad="38100" dist="38100" dir="2700000" algn="tl">
                    <a:srgbClr val="000000">
                      <a:alpha val="43137"/>
                    </a:srgbClr>
                  </a:outerShdw>
                </a:effectLst>
                <a:latin typeface="+mj-lt"/>
              </a:rPr>
              <a:t> </a:t>
            </a:r>
            <a:r>
              <a:rPr lang="en-GB" altLang="it-IT" sz="1800" b="0" dirty="0" err="1">
                <a:solidFill>
                  <a:schemeClr val="tx1"/>
                </a:solidFill>
                <a:effectLst>
                  <a:outerShdw blurRad="38100" dist="38100" dir="2700000" algn="tl">
                    <a:srgbClr val="000000">
                      <a:alpha val="43137"/>
                    </a:srgbClr>
                  </a:outerShdw>
                </a:effectLst>
                <a:latin typeface="+mj-lt"/>
              </a:rPr>
              <a:t>convoluzione</a:t>
            </a:r>
            <a:endParaRPr lang="en-GB" altLang="it-IT" sz="1800" b="0" dirty="0">
              <a:solidFill>
                <a:schemeClr val="tx1"/>
              </a:solidFill>
              <a:effectLst>
                <a:outerShdw blurRad="38100" dist="38100" dir="2700000" algn="tl">
                  <a:srgbClr val="000000">
                    <a:alpha val="43137"/>
                  </a:srgbClr>
                </a:outerShdw>
              </a:effectLst>
              <a:latin typeface="+mj-lt"/>
            </a:endParaRPr>
          </a:p>
          <a:p>
            <a:pPr algn="ctr" eaLnBrk="1" hangingPunct="1">
              <a:buClrTx/>
              <a:buFontTx/>
              <a:buNone/>
            </a:pPr>
            <a:endParaRPr lang="en-GB" altLang="it-IT" sz="1800" b="0" dirty="0">
              <a:solidFill>
                <a:schemeClr val="tx1"/>
              </a:solidFill>
              <a:effectLst>
                <a:outerShdw blurRad="38100" dist="38100" dir="2700000" algn="tl">
                  <a:srgbClr val="000000">
                    <a:alpha val="43137"/>
                  </a:srgbClr>
                </a:outerShdw>
              </a:effectLst>
              <a:latin typeface="+mj-lt"/>
            </a:endParaRP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94520"/>
            <a:ext cx="6172200" cy="1035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2320"/>
            <a:ext cx="1752600" cy="56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032920"/>
            <a:ext cx="4876800"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7" name="Text Box 6"/>
          <p:cNvSpPr txBox="1">
            <a:spLocks noChangeArrowheads="1"/>
          </p:cNvSpPr>
          <p:nvPr/>
        </p:nvSpPr>
        <p:spPr bwMode="auto">
          <a:xfrm>
            <a:off x="2627784" y="5373216"/>
            <a:ext cx="44196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i="1" dirty="0" smtClean="0">
                <a:solidFill>
                  <a:schemeClr val="tx1"/>
                </a:solidFill>
                <a:latin typeface="+mj-lt"/>
              </a:rPr>
              <a:t>h(t)</a:t>
            </a:r>
            <a:r>
              <a:rPr lang="en-GB" altLang="it-IT" sz="1800" b="0" dirty="0" smtClean="0">
                <a:solidFill>
                  <a:schemeClr val="tx1"/>
                </a:solidFill>
                <a:latin typeface="+mj-lt"/>
              </a:rPr>
              <a:t> è </a:t>
            </a:r>
            <a:r>
              <a:rPr lang="en-GB" altLang="it-IT" sz="1800" b="0" dirty="0">
                <a:solidFill>
                  <a:schemeClr val="tx1"/>
                </a:solidFill>
                <a:latin typeface="+mj-lt"/>
              </a:rPr>
              <a:t>la </a:t>
            </a:r>
            <a:r>
              <a:rPr lang="en-GB" altLang="it-IT" sz="1800" b="0" dirty="0" err="1">
                <a:solidFill>
                  <a:schemeClr val="tx1"/>
                </a:solidFill>
                <a:latin typeface="+mj-lt"/>
              </a:rPr>
              <a:t>risposta</a:t>
            </a:r>
            <a:r>
              <a:rPr lang="en-GB" altLang="it-IT" sz="1800" b="0" dirty="0">
                <a:solidFill>
                  <a:schemeClr val="tx1"/>
                </a:solidFill>
                <a:latin typeface="+mj-lt"/>
              </a:rPr>
              <a:t> </a:t>
            </a:r>
            <a:r>
              <a:rPr lang="en-GB" altLang="it-IT" sz="1800" b="0" dirty="0" err="1">
                <a:solidFill>
                  <a:schemeClr val="tx1"/>
                </a:solidFill>
                <a:latin typeface="+mj-lt"/>
              </a:rPr>
              <a:t>impulsiva</a:t>
            </a:r>
            <a:r>
              <a:rPr lang="en-GB" altLang="it-IT" sz="1800" b="0" dirty="0">
                <a:solidFill>
                  <a:schemeClr val="tx1"/>
                </a:solidFill>
                <a:latin typeface="+mj-lt"/>
              </a:rPr>
              <a:t> al </a:t>
            </a:r>
            <a:r>
              <a:rPr lang="en-GB" altLang="it-IT" sz="1800" b="0" dirty="0" err="1">
                <a:solidFill>
                  <a:schemeClr val="tx1"/>
                </a:solidFill>
                <a:latin typeface="+mj-lt"/>
              </a:rPr>
              <a:t>sistema</a:t>
            </a:r>
            <a:endParaRPr lang="en-GB" altLang="it-IT" sz="1800" b="0" dirty="0">
              <a:solidFill>
                <a:schemeClr val="tx1"/>
              </a:solidFill>
              <a:latin typeface="+mj-lt"/>
            </a:endParaRPr>
          </a:p>
        </p:txBody>
      </p:sp>
      <p:sp>
        <p:nvSpPr>
          <p:cNvPr id="7" name="TextBox 6"/>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294273045"/>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844" y="2242700"/>
            <a:ext cx="3276600" cy="760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 name="Group 2"/>
          <p:cNvGrpSpPr/>
          <p:nvPr/>
        </p:nvGrpSpPr>
        <p:grpSpPr>
          <a:xfrm>
            <a:off x="467544" y="785218"/>
            <a:ext cx="8305800" cy="1285062"/>
            <a:chOff x="533400" y="1137491"/>
            <a:chExt cx="8305800" cy="1285062"/>
          </a:xfrm>
        </p:grpSpPr>
        <p:pic>
          <p:nvPicPr>
            <p:cNvPr id="276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181943"/>
              <a:ext cx="609600" cy="512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3"/>
            <p:cNvSpPr txBox="1">
              <a:spLocks noChangeArrowheads="1"/>
            </p:cNvSpPr>
            <p:nvPr/>
          </p:nvSpPr>
          <p:spPr bwMode="auto">
            <a:xfrm>
              <a:off x="533400" y="1220043"/>
              <a:ext cx="83058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a:solidFill>
                    <a:schemeClr val="tx1"/>
                  </a:solidFill>
                  <a:latin typeface="+mj-lt"/>
                </a:rPr>
                <a:t>Se             è un </a:t>
              </a:r>
              <a:r>
                <a:rPr lang="en-GB" altLang="it-IT" sz="1800" b="0" dirty="0" err="1">
                  <a:solidFill>
                    <a:schemeClr val="tx1"/>
                  </a:solidFill>
                  <a:latin typeface="+mj-lt"/>
                </a:rPr>
                <a:t>polinomio</a:t>
              </a:r>
              <a:r>
                <a:rPr lang="en-GB" altLang="it-IT" sz="1800" b="0" dirty="0">
                  <a:solidFill>
                    <a:schemeClr val="tx1"/>
                  </a:solidFill>
                  <a:latin typeface="+mj-lt"/>
                </a:rPr>
                <a:t> di s e                      , </a:t>
              </a:r>
              <a:r>
                <a:rPr lang="en-GB" altLang="it-IT" sz="1800" b="0" dirty="0" err="1">
                  <a:solidFill>
                    <a:schemeClr val="tx1"/>
                  </a:solidFill>
                  <a:latin typeface="+mj-lt"/>
                </a:rPr>
                <a:t>allora</a:t>
              </a:r>
              <a:r>
                <a:rPr lang="en-GB" altLang="it-IT" sz="1800" b="0" dirty="0">
                  <a:solidFill>
                    <a:schemeClr val="tx1"/>
                  </a:solidFill>
                  <a:latin typeface="+mj-lt"/>
                </a:rPr>
                <a:t>               è </a:t>
              </a:r>
              <a:r>
                <a:rPr lang="en-GB" altLang="it-IT" sz="1800" b="0" dirty="0" err="1">
                  <a:solidFill>
                    <a:schemeClr val="tx1"/>
                  </a:solidFill>
                  <a:latin typeface="+mj-lt"/>
                </a:rPr>
                <a:t>chiamata</a:t>
              </a:r>
              <a:r>
                <a:rPr lang="en-GB" altLang="it-IT" sz="1800" b="0" dirty="0">
                  <a:solidFill>
                    <a:schemeClr val="tx1"/>
                  </a:solidFill>
                  <a:latin typeface="+mj-lt"/>
                </a:rPr>
                <a:t> </a:t>
              </a:r>
              <a:r>
                <a:rPr lang="en-GB" altLang="it-IT" sz="1800" b="0" dirty="0" err="1">
                  <a:solidFill>
                    <a:schemeClr val="tx1"/>
                  </a:solidFill>
                  <a:latin typeface="+mj-lt"/>
                </a:rPr>
                <a:t>una</a:t>
              </a:r>
              <a:endParaRPr lang="en-GB" altLang="it-IT" sz="1800" b="0" dirty="0">
                <a:solidFill>
                  <a:schemeClr val="tx1"/>
                </a:solidFill>
                <a:latin typeface="+mj-lt"/>
              </a:endParaRPr>
            </a:p>
            <a:p>
              <a:pPr eaLnBrk="1" hangingPunct="1">
                <a:buClrTx/>
                <a:buFontTx/>
                <a:buNone/>
              </a:pPr>
              <a:r>
                <a:rPr lang="en-GB" altLang="it-IT" sz="1800" b="0" dirty="0">
                  <a:solidFill>
                    <a:schemeClr val="tx1"/>
                  </a:solidFill>
                  <a:latin typeface="+mj-lt"/>
                </a:rPr>
                <a:t> </a:t>
              </a:r>
              <a:r>
                <a:rPr lang="en-GB" altLang="it-IT" sz="1800" b="0" dirty="0" err="1" smtClean="0">
                  <a:solidFill>
                    <a:schemeClr val="tx1"/>
                  </a:solidFill>
                  <a:latin typeface="+mj-lt"/>
                </a:rPr>
                <a:t>radice</a:t>
              </a:r>
              <a:r>
                <a:rPr lang="en-GB" altLang="it-IT" sz="1800" b="0" dirty="0">
                  <a:solidFill>
                    <a:schemeClr val="tx1"/>
                  </a:solidFill>
                  <a:latin typeface="+mj-lt"/>
                </a:rPr>
                <a:t>, od </a:t>
              </a:r>
              <a:r>
                <a:rPr lang="en-GB" altLang="it-IT" sz="1800" b="0" dirty="0" err="1">
                  <a:solidFill>
                    <a:schemeClr val="tx1"/>
                  </a:solidFill>
                  <a:latin typeface="+mj-lt"/>
                </a:rPr>
                <a:t>uno</a:t>
              </a:r>
              <a:r>
                <a:rPr lang="en-GB" altLang="it-IT" sz="1800" b="0" dirty="0">
                  <a:solidFill>
                    <a:schemeClr val="tx1"/>
                  </a:solidFill>
                  <a:latin typeface="+mj-lt"/>
                </a:rPr>
                <a:t> zero,  del </a:t>
              </a:r>
              <a:r>
                <a:rPr lang="en-GB" altLang="it-IT" sz="1800" b="0" dirty="0" err="1">
                  <a:solidFill>
                    <a:schemeClr val="tx1"/>
                  </a:solidFill>
                  <a:latin typeface="+mj-lt"/>
                </a:rPr>
                <a:t>polinomio</a:t>
              </a:r>
              <a:r>
                <a:rPr lang="en-GB" altLang="it-IT" sz="1800" b="0" dirty="0">
                  <a:solidFill>
                    <a:schemeClr val="tx1"/>
                  </a:solidFill>
                  <a:latin typeface="+mj-lt"/>
                </a:rPr>
                <a:t>.</a:t>
              </a:r>
            </a:p>
            <a:p>
              <a:pPr eaLnBrk="1" hangingPunct="1">
                <a:buClrTx/>
                <a:buFontTx/>
                <a:buNone/>
              </a:pPr>
              <a:endParaRPr lang="en-GB" altLang="it-IT" sz="1800" b="0" dirty="0">
                <a:solidFill>
                  <a:schemeClr val="tx1"/>
                </a:solidFill>
                <a:latin typeface="+mj-lt"/>
              </a:endParaRPr>
            </a:p>
            <a:p>
              <a:pPr eaLnBrk="1" hangingPunct="1">
                <a:buClrTx/>
                <a:buFontTx/>
                <a:buNone/>
              </a:pPr>
              <a:r>
                <a:rPr lang="en-GB" altLang="it-IT" sz="1800" b="0" dirty="0">
                  <a:solidFill>
                    <a:schemeClr val="tx1"/>
                  </a:solidFill>
                  <a:latin typeface="+mj-lt"/>
                </a:rPr>
                <a:t>Un </a:t>
              </a:r>
              <a:r>
                <a:rPr lang="en-GB" altLang="it-IT" sz="1800" b="0" dirty="0" err="1">
                  <a:solidFill>
                    <a:schemeClr val="tx1"/>
                  </a:solidFill>
                  <a:latin typeface="+mj-lt"/>
                </a:rPr>
                <a:t>polinomio</a:t>
              </a:r>
              <a:r>
                <a:rPr lang="en-GB" altLang="it-IT" sz="1800" b="0" dirty="0">
                  <a:solidFill>
                    <a:schemeClr val="tx1"/>
                  </a:solidFill>
                  <a:latin typeface="+mj-lt"/>
                </a:rPr>
                <a:t> di </a:t>
              </a:r>
              <a:r>
                <a:rPr lang="en-GB" altLang="it-IT" sz="1800" b="0" dirty="0" err="1">
                  <a:solidFill>
                    <a:schemeClr val="tx1"/>
                  </a:solidFill>
                  <a:latin typeface="+mj-lt"/>
                </a:rPr>
                <a:t>grado</a:t>
              </a:r>
              <a:r>
                <a:rPr lang="en-GB" altLang="it-IT" sz="1800" b="0" dirty="0">
                  <a:solidFill>
                    <a:schemeClr val="tx1"/>
                  </a:solidFill>
                  <a:latin typeface="+mj-lt"/>
                </a:rPr>
                <a:t> n ha n zero </a:t>
              </a:r>
              <a:r>
                <a:rPr lang="en-GB" altLang="it-IT" sz="1800" b="0" dirty="0" err="1">
                  <a:solidFill>
                    <a:schemeClr val="tx1"/>
                  </a:solidFill>
                  <a:latin typeface="+mj-lt"/>
                </a:rPr>
                <a:t>complessi</a:t>
              </a:r>
              <a:r>
                <a:rPr lang="en-GB" altLang="it-IT" sz="1800" b="0" dirty="0">
                  <a:solidFill>
                    <a:schemeClr val="tx1"/>
                  </a:solidFill>
                  <a:latin typeface="+mj-lt"/>
                </a:rPr>
                <a:t> e </a:t>
              </a:r>
              <a:r>
                <a:rPr lang="en-GB" altLang="it-IT" sz="1800" b="0" dirty="0" err="1">
                  <a:solidFill>
                    <a:schemeClr val="tx1"/>
                  </a:solidFill>
                  <a:latin typeface="+mj-lt"/>
                </a:rPr>
                <a:t>può</a:t>
              </a:r>
              <a:r>
                <a:rPr lang="en-GB" altLang="it-IT" sz="1800" b="0" dirty="0">
                  <a:solidFill>
                    <a:schemeClr val="tx1"/>
                  </a:solidFill>
                  <a:latin typeface="+mj-lt"/>
                </a:rPr>
                <a:t> </a:t>
              </a:r>
              <a:r>
                <a:rPr lang="en-GB" altLang="it-IT" sz="1800" b="0" dirty="0" err="1">
                  <a:solidFill>
                    <a:schemeClr val="tx1"/>
                  </a:solidFill>
                  <a:latin typeface="+mj-lt"/>
                </a:rPr>
                <a:t>essere</a:t>
              </a:r>
              <a:r>
                <a:rPr lang="en-GB" altLang="it-IT" sz="1800" b="0" dirty="0">
                  <a:solidFill>
                    <a:schemeClr val="tx1"/>
                  </a:solidFill>
                  <a:latin typeface="+mj-lt"/>
                </a:rPr>
                <a:t> </a:t>
              </a:r>
              <a:r>
                <a:rPr lang="en-GB" altLang="it-IT" sz="1800" b="0" dirty="0" err="1">
                  <a:solidFill>
                    <a:schemeClr val="tx1"/>
                  </a:solidFill>
                  <a:latin typeface="+mj-lt"/>
                </a:rPr>
                <a:t>fattorizzato</a:t>
              </a:r>
              <a:r>
                <a:rPr lang="en-GB" altLang="it-IT" sz="1800" b="0" dirty="0">
                  <a:solidFill>
                    <a:schemeClr val="tx1"/>
                  </a:solidFill>
                  <a:latin typeface="+mj-lt"/>
                </a:rPr>
                <a:t> come:</a:t>
              </a:r>
            </a:p>
          </p:txBody>
        </p:sp>
        <p:pic>
          <p:nvPicPr>
            <p:cNvPr id="2765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137491"/>
              <a:ext cx="1219200" cy="49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216992"/>
              <a:ext cx="762000" cy="41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823" y="5238006"/>
            <a:ext cx="3200400" cy="957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7655" name="Group 7"/>
          <p:cNvGrpSpPr>
            <a:grpSpLocks/>
          </p:cNvGrpSpPr>
          <p:nvPr/>
        </p:nvGrpSpPr>
        <p:grpSpPr bwMode="auto">
          <a:xfrm>
            <a:off x="5220072" y="4956224"/>
            <a:ext cx="2663825" cy="1520825"/>
            <a:chOff x="3552" y="2832"/>
            <a:chExt cx="1678" cy="958"/>
          </a:xfrm>
        </p:grpSpPr>
        <p:sp>
          <p:nvSpPr>
            <p:cNvPr id="27658" name="Rectangle 8"/>
            <p:cNvSpPr>
              <a:spLocks noChangeArrowheads="1"/>
            </p:cNvSpPr>
            <p:nvPr/>
          </p:nvSpPr>
          <p:spPr bwMode="auto">
            <a:xfrm>
              <a:off x="3552" y="2832"/>
              <a:ext cx="1678" cy="95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b="0">
                <a:latin typeface="+mj-lt"/>
              </a:endParaRPr>
            </a:p>
          </p:txBody>
        </p:sp>
        <p:graphicFrame>
          <p:nvGraphicFramePr>
            <p:cNvPr id="27659" name="Object 9"/>
            <p:cNvGraphicFramePr>
              <a:graphicFrameLocks noChangeAspect="1"/>
            </p:cNvGraphicFramePr>
            <p:nvPr/>
          </p:nvGraphicFramePr>
          <p:xfrm>
            <a:off x="3648" y="2880"/>
            <a:ext cx="1534" cy="859"/>
          </p:xfrm>
          <a:graphic>
            <a:graphicData uri="http://schemas.openxmlformats.org/presentationml/2006/ole">
              <mc:AlternateContent xmlns:mc="http://schemas.openxmlformats.org/markup-compatibility/2006">
                <mc:Choice xmlns:v="urn:schemas-microsoft-com:vml" Requires="v">
                  <p:oleObj spid="_x0000_s123987" r:id="rId9" imgW="1437120" imgH="885960" progId="">
                    <p:embed/>
                  </p:oleObj>
                </mc:Choice>
                <mc:Fallback>
                  <p:oleObj r:id="rId9" imgW="1437120" imgH="88596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2880"/>
                          <a:ext cx="1534" cy="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7657" name="Text Box 10"/>
          <p:cNvSpPr txBox="1">
            <a:spLocks noChangeArrowheads="1"/>
          </p:cNvSpPr>
          <p:nvPr/>
        </p:nvSpPr>
        <p:spPr bwMode="auto">
          <a:xfrm>
            <a:off x="353244" y="3020319"/>
            <a:ext cx="8305800" cy="2033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marL="0" indent="0" algn="just" eaLnBrk="1" hangingPunct="1">
              <a:buClrTx/>
              <a:buFontTx/>
              <a:buNone/>
            </a:pPr>
            <a:r>
              <a:rPr lang="en-GB" altLang="it-IT" sz="1800" b="0" dirty="0" err="1">
                <a:solidFill>
                  <a:schemeClr val="tx1"/>
                </a:solidFill>
                <a:latin typeface="+mj-lt"/>
              </a:rPr>
              <a:t>Gli</a:t>
            </a:r>
            <a:r>
              <a:rPr lang="en-GB" altLang="it-IT" sz="1800" b="0" dirty="0">
                <a:solidFill>
                  <a:schemeClr val="tx1"/>
                </a:solidFill>
                <a:latin typeface="+mj-lt"/>
              </a:rPr>
              <a:t> </a:t>
            </a:r>
            <a:r>
              <a:rPr lang="en-GB" altLang="it-IT" sz="1800" b="0" dirty="0" err="1">
                <a:solidFill>
                  <a:schemeClr val="tx1"/>
                </a:solidFill>
                <a:latin typeface="+mj-lt"/>
              </a:rPr>
              <a:t>zeri</a:t>
            </a:r>
            <a:r>
              <a:rPr lang="en-GB" altLang="it-IT" sz="1800" b="0" dirty="0">
                <a:solidFill>
                  <a:schemeClr val="tx1"/>
                </a:solidFill>
                <a:latin typeface="+mj-lt"/>
              </a:rPr>
              <a:t> di un </a:t>
            </a:r>
            <a:r>
              <a:rPr lang="en-GB" altLang="it-IT" sz="1800" b="0" dirty="0" err="1">
                <a:solidFill>
                  <a:schemeClr val="tx1"/>
                </a:solidFill>
                <a:latin typeface="+mj-lt"/>
              </a:rPr>
              <a:t>polinomio</a:t>
            </a:r>
            <a:r>
              <a:rPr lang="en-GB" altLang="it-IT" sz="1800" b="0" dirty="0">
                <a:solidFill>
                  <a:schemeClr val="tx1"/>
                </a:solidFill>
                <a:latin typeface="+mj-lt"/>
              </a:rPr>
              <a:t>, con </a:t>
            </a:r>
            <a:r>
              <a:rPr lang="en-GB" altLang="it-IT" sz="1800" b="0" dirty="0" err="1">
                <a:solidFill>
                  <a:schemeClr val="tx1"/>
                </a:solidFill>
                <a:latin typeface="+mj-lt"/>
              </a:rPr>
              <a:t>il</a:t>
            </a:r>
            <a:r>
              <a:rPr lang="en-GB" altLang="it-IT" sz="1800" b="0" dirty="0">
                <a:solidFill>
                  <a:schemeClr val="tx1"/>
                </a:solidFill>
                <a:latin typeface="+mj-lt"/>
              </a:rPr>
              <a:t> </a:t>
            </a:r>
            <a:r>
              <a:rPr lang="en-GB" altLang="it-IT" sz="1800" b="0" dirty="0" err="1">
                <a:solidFill>
                  <a:schemeClr val="tx1"/>
                </a:solidFill>
                <a:latin typeface="+mj-lt"/>
              </a:rPr>
              <a:t>fattore</a:t>
            </a:r>
            <a:r>
              <a:rPr lang="en-GB" altLang="it-IT" sz="1800" b="0" dirty="0">
                <a:solidFill>
                  <a:schemeClr val="tx1"/>
                </a:solidFill>
                <a:latin typeface="+mj-lt"/>
              </a:rPr>
              <a:t> p, </a:t>
            </a:r>
            <a:r>
              <a:rPr lang="en-GB" altLang="it-IT" sz="1800" b="0" dirty="0" err="1">
                <a:solidFill>
                  <a:schemeClr val="tx1"/>
                </a:solidFill>
                <a:latin typeface="+mj-lt"/>
              </a:rPr>
              <a:t>determinano</a:t>
            </a:r>
            <a:r>
              <a:rPr lang="en-GB" altLang="it-IT" sz="1800" b="0" dirty="0">
                <a:solidFill>
                  <a:schemeClr val="tx1"/>
                </a:solidFill>
                <a:latin typeface="+mj-lt"/>
              </a:rPr>
              <a:t> </a:t>
            </a:r>
            <a:r>
              <a:rPr lang="en-GB" altLang="it-IT" sz="1800" b="0" dirty="0" err="1">
                <a:solidFill>
                  <a:schemeClr val="tx1"/>
                </a:solidFill>
                <a:latin typeface="+mj-lt"/>
              </a:rPr>
              <a:t>completamente</a:t>
            </a:r>
            <a:r>
              <a:rPr lang="en-GB" altLang="it-IT" sz="1800" b="0" dirty="0">
                <a:solidFill>
                  <a:schemeClr val="tx1"/>
                </a:solidFill>
                <a:latin typeface="+mj-lt"/>
              </a:rPr>
              <a:t> </a:t>
            </a:r>
            <a:r>
              <a:rPr lang="en-GB" altLang="it-IT" sz="1800" b="0" dirty="0" err="1">
                <a:solidFill>
                  <a:schemeClr val="tx1"/>
                </a:solidFill>
                <a:latin typeface="+mj-lt"/>
              </a:rPr>
              <a:t>il</a:t>
            </a:r>
            <a:r>
              <a:rPr lang="en-GB" altLang="it-IT" sz="1800" b="0" dirty="0">
                <a:solidFill>
                  <a:schemeClr val="tx1"/>
                </a:solidFill>
                <a:latin typeface="+mj-lt"/>
              </a:rPr>
              <a:t> </a:t>
            </a:r>
            <a:r>
              <a:rPr lang="en-GB" altLang="it-IT" sz="1800" b="0" dirty="0" err="1" smtClean="0">
                <a:solidFill>
                  <a:schemeClr val="tx1"/>
                </a:solidFill>
                <a:latin typeface="+mj-lt"/>
              </a:rPr>
              <a:t>polinomio</a:t>
            </a:r>
            <a:endParaRPr lang="en-GB" altLang="it-IT" sz="1800" b="0" dirty="0">
              <a:solidFill>
                <a:schemeClr val="tx1"/>
              </a:solidFill>
              <a:latin typeface="+mj-lt"/>
            </a:endParaRPr>
          </a:p>
          <a:p>
            <a:pPr marL="0" indent="0" algn="just" eaLnBrk="1" hangingPunct="1">
              <a:buClrTx/>
              <a:buFontTx/>
              <a:buNone/>
            </a:pPr>
            <a:r>
              <a:rPr lang="it-IT" sz="1800" b="0" dirty="0">
                <a:solidFill>
                  <a:schemeClr val="tx1"/>
                </a:solidFill>
                <a:latin typeface="+mj-lt"/>
              </a:rPr>
              <a:t>Poiché le nostre funzioni di trasferimento H (s) sono il rapporto di due </a:t>
            </a:r>
            <a:r>
              <a:rPr lang="it-IT" sz="1800" b="0" dirty="0" smtClean="0">
                <a:solidFill>
                  <a:schemeClr val="tx1"/>
                </a:solidFill>
                <a:latin typeface="+mj-lt"/>
              </a:rPr>
              <a:t>polinomi, </a:t>
            </a:r>
            <a:r>
              <a:rPr lang="it-IT" sz="1800" b="0" dirty="0">
                <a:solidFill>
                  <a:schemeClr val="tx1"/>
                </a:solidFill>
                <a:latin typeface="+mj-lt"/>
              </a:rPr>
              <a:t>possono essere specificati dai loro zeri (gli zeri </a:t>
            </a:r>
            <a:r>
              <a:rPr lang="it-IT" sz="1800" b="0" dirty="0" smtClean="0">
                <a:solidFill>
                  <a:schemeClr val="tx1"/>
                </a:solidFill>
                <a:latin typeface="+mj-lt"/>
              </a:rPr>
              <a:t>del numeratore </a:t>
            </a:r>
            <a:r>
              <a:rPr lang="it-IT" sz="1800" b="0" i="1" dirty="0" smtClean="0">
                <a:solidFill>
                  <a:schemeClr val="tx1"/>
                </a:solidFill>
                <a:latin typeface="+mj-lt"/>
              </a:rPr>
              <a:t>G(s</a:t>
            </a:r>
            <a:r>
              <a:rPr lang="it-IT" sz="1800" b="0" i="1" dirty="0">
                <a:solidFill>
                  <a:schemeClr val="tx1"/>
                </a:solidFill>
                <a:latin typeface="+mj-lt"/>
              </a:rPr>
              <a:t>)</a:t>
            </a:r>
            <a:r>
              <a:rPr lang="it-IT" sz="1800" b="0" dirty="0">
                <a:solidFill>
                  <a:schemeClr val="tx1"/>
                </a:solidFill>
                <a:latin typeface="+mj-lt"/>
              </a:rPr>
              <a:t>), </a:t>
            </a:r>
            <a:r>
              <a:rPr lang="it-IT" sz="1800" b="0" dirty="0" smtClean="0">
                <a:solidFill>
                  <a:schemeClr val="tx1"/>
                </a:solidFill>
                <a:latin typeface="+mj-lt"/>
              </a:rPr>
              <a:t>loro poli </a:t>
            </a:r>
            <a:r>
              <a:rPr lang="it-IT" sz="1800" b="0" dirty="0">
                <a:solidFill>
                  <a:schemeClr val="tx1"/>
                </a:solidFill>
                <a:latin typeface="+mj-lt"/>
              </a:rPr>
              <a:t>(gli zeri del denominatore </a:t>
            </a:r>
            <a:r>
              <a:rPr lang="it-IT" sz="1800" b="0" i="1" dirty="0" smtClean="0">
                <a:solidFill>
                  <a:schemeClr val="tx1"/>
                </a:solidFill>
                <a:latin typeface="+mj-lt"/>
              </a:rPr>
              <a:t>F(s</a:t>
            </a:r>
            <a:r>
              <a:rPr lang="it-IT" sz="1800" b="0" i="1" dirty="0">
                <a:solidFill>
                  <a:schemeClr val="tx1"/>
                </a:solidFill>
                <a:latin typeface="+mj-lt"/>
              </a:rPr>
              <a:t>)</a:t>
            </a:r>
            <a:r>
              <a:rPr lang="it-IT" sz="1800" b="0" dirty="0">
                <a:solidFill>
                  <a:schemeClr val="tx1"/>
                </a:solidFill>
                <a:latin typeface="+mj-lt"/>
              </a:rPr>
              <a:t>) e un fattore </a:t>
            </a:r>
            <a:r>
              <a:rPr lang="it-IT" sz="1800" b="0" dirty="0" smtClean="0">
                <a:solidFill>
                  <a:schemeClr val="tx1"/>
                </a:solidFill>
                <a:latin typeface="+mj-lt"/>
              </a:rPr>
              <a:t>di guadagno </a:t>
            </a:r>
            <a:r>
              <a:rPr lang="it-IT" sz="1800" b="0" dirty="0">
                <a:solidFill>
                  <a:schemeClr val="tx1"/>
                </a:solidFill>
                <a:latin typeface="+mj-lt"/>
              </a:rPr>
              <a:t>(o equivalentemente il guadagno totale a </a:t>
            </a:r>
            <a:r>
              <a:rPr lang="it-IT" sz="1800" b="0" dirty="0" smtClean="0">
                <a:solidFill>
                  <a:schemeClr val="tx1"/>
                </a:solidFill>
                <a:latin typeface="+mj-lt"/>
              </a:rPr>
              <a:t>un data </a:t>
            </a:r>
            <a:r>
              <a:rPr lang="it-IT" sz="1800" b="0" dirty="0">
                <a:solidFill>
                  <a:schemeClr val="tx1"/>
                </a:solidFill>
                <a:latin typeface="+mj-lt"/>
              </a:rPr>
              <a:t>frequenza). </a:t>
            </a:r>
            <a:r>
              <a:rPr lang="it-IT" sz="1800" b="0" dirty="0" smtClean="0">
                <a:solidFill>
                  <a:schemeClr val="tx1"/>
                </a:solidFill>
                <a:latin typeface="+mj-lt"/>
              </a:rPr>
              <a:t>L'intero sistema</a:t>
            </a:r>
            <a:r>
              <a:rPr lang="it-IT" sz="1800" b="0" dirty="0">
                <a:solidFill>
                  <a:schemeClr val="tx1"/>
                </a:solidFill>
                <a:latin typeface="+mj-lt"/>
              </a:rPr>
              <a:t>, purché rimanga nel suo campo operativo lineare </a:t>
            </a:r>
            <a:r>
              <a:rPr lang="it-IT" sz="1800" b="0" dirty="0" smtClean="0">
                <a:solidFill>
                  <a:schemeClr val="tx1"/>
                </a:solidFill>
                <a:latin typeface="+mj-lt"/>
              </a:rPr>
              <a:t>e non produce rumore</a:t>
            </a:r>
            <a:r>
              <a:rPr lang="it-IT" sz="1800" b="0" dirty="0">
                <a:solidFill>
                  <a:schemeClr val="tx1"/>
                </a:solidFill>
                <a:latin typeface="+mj-lt"/>
              </a:rPr>
              <a:t>, </a:t>
            </a:r>
            <a:r>
              <a:rPr lang="it-IT" sz="1800" b="0" dirty="0" smtClean="0">
                <a:solidFill>
                  <a:schemeClr val="tx1"/>
                </a:solidFill>
                <a:latin typeface="+mj-lt"/>
              </a:rPr>
              <a:t>può, quindi, </a:t>
            </a:r>
            <a:r>
              <a:rPr lang="it-IT" sz="1800" b="0" dirty="0">
                <a:solidFill>
                  <a:schemeClr val="tx1"/>
                </a:solidFill>
                <a:latin typeface="+mj-lt"/>
              </a:rPr>
              <a:t>essere descritto da un piccolo numero di parametri discreti.</a:t>
            </a:r>
            <a:endParaRPr lang="en-GB" altLang="it-IT" sz="1800" b="0" dirty="0">
              <a:solidFill>
                <a:schemeClr val="tx1"/>
              </a:solidFill>
              <a:latin typeface="+mj-lt"/>
            </a:endParaRPr>
          </a:p>
        </p:txBody>
      </p:sp>
      <p:sp>
        <p:nvSpPr>
          <p:cNvPr id="13" name="TextBox 1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90199133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additive="repl">
                                        <p:cTn id="12" dur="1" fill="hold">
                                          <p:stCondLst>
                                            <p:cond delay="0"/>
                                          </p:stCondLst>
                                        </p:cTn>
                                        <p:tgtEl>
                                          <p:spTgt spid="27655"/>
                                        </p:tgtEl>
                                        <p:attrNameLst>
                                          <p:attrName>style.visibility</p:attrName>
                                        </p:attrNameLst>
                                      </p:cBhvr>
                                      <p:to>
                                        <p:strVal val="visible"/>
                                      </p:to>
                                    </p:set>
                                    <p:anim calcmode="lin" valueType="num">
                                      <p:cBhvr additive="repl">
                                        <p:cTn id="13" dur="500" fill="hold"/>
                                        <p:tgtEl>
                                          <p:spTgt spid="27655"/>
                                        </p:tgtEl>
                                        <p:attrNameLst>
                                          <p:attrName>ppt_w</p:attrName>
                                        </p:attrNameLst>
                                      </p:cBhvr>
                                      <p:tavLst>
                                        <p:tav tm="100000">
                                          <p:val>
                                            <p:strVal val="0"/>
                                          </p:val>
                                        </p:tav>
                                        <p:tav>
                                          <p:val>
                                            <p:strVal val="#ppt_w"/>
                                          </p:val>
                                        </p:tav>
                                      </p:tavLst>
                                    </p:anim>
                                    <p:anim calcmode="lin" valueType="num">
                                      <p:cBhvr additive="repl">
                                        <p:cTn id="14" dur="500" fill="hold"/>
                                        <p:tgtEl>
                                          <p:spTgt spid="27655"/>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23528" y="692696"/>
            <a:ext cx="8424936" cy="6126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it-IT" altLang="it-IT" b="1" dirty="0" smtClean="0">
                <a:solidFill>
                  <a:schemeClr val="tx1"/>
                </a:solidFill>
              </a:rPr>
              <a:t>SISMOMETRIA – Cronologia storica</a:t>
            </a:r>
          </a:p>
          <a:p>
            <a:pPr algn="ctr" eaLnBrk="1" hangingPunct="1">
              <a:buClrTx/>
              <a:buFontTx/>
              <a:buNone/>
            </a:pPr>
            <a:endParaRPr lang="it-IT" altLang="it-IT" dirty="0">
              <a:solidFill>
                <a:schemeClr val="tx1"/>
              </a:solidFill>
            </a:endParaRPr>
          </a:p>
          <a:p>
            <a:pPr marL="896938" indent="-896938" algn="just" eaLnBrk="1" hangingPunct="1">
              <a:buClrTx/>
              <a:buFontTx/>
              <a:buNone/>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smtClean="0">
                <a:solidFill>
                  <a:schemeClr val="tx1"/>
                </a:solidFill>
              </a:rPr>
              <a:t>1889 – Potsdam I </a:t>
            </a:r>
            <a:r>
              <a:rPr lang="en-GB" altLang="it-IT" sz="2000" dirty="0" err="1" smtClean="0">
                <a:solidFill>
                  <a:schemeClr val="tx1"/>
                </a:solidFill>
              </a:rPr>
              <a:t>pendoli</a:t>
            </a:r>
            <a:r>
              <a:rPr lang="en-GB" altLang="it-IT" sz="2000" dirty="0" smtClean="0">
                <a:solidFill>
                  <a:schemeClr val="tx1"/>
                </a:solidFill>
              </a:rPr>
              <a:t> </a:t>
            </a:r>
            <a:r>
              <a:rPr lang="en-GB" altLang="it-IT" sz="2000" dirty="0" err="1" smtClean="0">
                <a:solidFill>
                  <a:schemeClr val="tx1"/>
                </a:solidFill>
              </a:rPr>
              <a:t>orizzontali</a:t>
            </a:r>
            <a:r>
              <a:rPr lang="en-GB" altLang="it-IT" sz="2000" dirty="0" smtClean="0">
                <a:solidFill>
                  <a:schemeClr val="tx1"/>
                </a:solidFill>
              </a:rPr>
              <a:t> di </a:t>
            </a:r>
            <a:r>
              <a:rPr lang="en-GB" altLang="it-IT" sz="2000" dirty="0" err="1" smtClean="0">
                <a:solidFill>
                  <a:schemeClr val="tx1"/>
                </a:solidFill>
              </a:rPr>
              <a:t>Pashwitz</a:t>
            </a:r>
            <a:r>
              <a:rPr lang="en-GB" altLang="it-IT" sz="2000" dirty="0" smtClean="0">
                <a:solidFill>
                  <a:schemeClr val="tx1"/>
                </a:solidFill>
              </a:rPr>
              <a:t> </a:t>
            </a:r>
            <a:r>
              <a:rPr lang="en-GB" altLang="it-IT" sz="2000" dirty="0" err="1" smtClean="0">
                <a:solidFill>
                  <a:schemeClr val="tx1"/>
                </a:solidFill>
              </a:rPr>
              <a:t>registrano</a:t>
            </a:r>
            <a:r>
              <a:rPr lang="en-GB" altLang="it-IT" sz="2000" dirty="0" smtClean="0">
                <a:solidFill>
                  <a:schemeClr val="tx1"/>
                </a:solidFill>
              </a:rPr>
              <a:t> </a:t>
            </a:r>
            <a:r>
              <a:rPr lang="en-GB" altLang="it-IT" sz="2000" dirty="0" err="1" smtClean="0">
                <a:solidFill>
                  <a:schemeClr val="tx1"/>
                </a:solidFill>
              </a:rPr>
              <a:t>il</a:t>
            </a:r>
            <a:r>
              <a:rPr lang="en-GB" altLang="it-IT" sz="2000" dirty="0" smtClean="0">
                <a:solidFill>
                  <a:schemeClr val="tx1"/>
                </a:solidFill>
              </a:rPr>
              <a:t> primo     </a:t>
            </a:r>
            <a:r>
              <a:rPr lang="en-GB" altLang="it-IT" sz="2000" dirty="0" err="1" smtClean="0">
                <a:solidFill>
                  <a:schemeClr val="tx1"/>
                </a:solidFill>
              </a:rPr>
              <a:t>telesisma</a:t>
            </a:r>
            <a:r>
              <a:rPr lang="en-GB" altLang="it-IT" sz="2000" dirty="0" smtClean="0">
                <a:solidFill>
                  <a:schemeClr val="tx1"/>
                </a:solidFill>
              </a:rPr>
              <a:t>.</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smtClean="0">
                <a:solidFill>
                  <a:schemeClr val="tx1"/>
                </a:solidFill>
              </a:rPr>
              <a:t>1892 – John Milne (Ewing, </a:t>
            </a:r>
            <a:r>
              <a:rPr lang="en-GB" altLang="it-IT" sz="2000" dirty="0" err="1" smtClean="0">
                <a:solidFill>
                  <a:schemeClr val="tx1"/>
                </a:solidFill>
              </a:rPr>
              <a:t>Gray</a:t>
            </a:r>
            <a:r>
              <a:rPr lang="en-GB" altLang="it-IT" sz="2000" dirty="0" smtClean="0">
                <a:solidFill>
                  <a:schemeClr val="tx1"/>
                </a:solidFill>
              </a:rPr>
              <a:t>, Omori) </a:t>
            </a:r>
            <a:r>
              <a:rPr lang="en-GB" altLang="it-IT" sz="2000" dirty="0" err="1" smtClean="0">
                <a:solidFill>
                  <a:schemeClr val="tx1"/>
                </a:solidFill>
              </a:rPr>
              <a:t>realizza</a:t>
            </a:r>
            <a:r>
              <a:rPr lang="en-GB" altLang="it-IT" sz="2000" dirty="0" smtClean="0">
                <a:solidFill>
                  <a:schemeClr val="tx1"/>
                </a:solidFill>
              </a:rPr>
              <a:t> </a:t>
            </a:r>
            <a:r>
              <a:rPr lang="en-GB" altLang="it-IT" sz="2000" dirty="0" err="1" smtClean="0">
                <a:solidFill>
                  <a:schemeClr val="tx1"/>
                </a:solidFill>
              </a:rPr>
              <a:t>il</a:t>
            </a:r>
            <a:r>
              <a:rPr lang="en-GB" altLang="it-IT" sz="2000" dirty="0" smtClean="0">
                <a:solidFill>
                  <a:schemeClr val="tx1"/>
                </a:solidFill>
              </a:rPr>
              <a:t> primo </a:t>
            </a:r>
            <a:r>
              <a:rPr lang="en-GB" altLang="it-IT" sz="2000" dirty="0" err="1" smtClean="0">
                <a:solidFill>
                  <a:schemeClr val="tx1"/>
                </a:solidFill>
              </a:rPr>
              <a:t>sismografo</a:t>
            </a:r>
            <a:r>
              <a:rPr lang="en-GB" altLang="it-IT" sz="2000" dirty="0" smtClean="0">
                <a:solidFill>
                  <a:schemeClr val="tx1"/>
                </a:solidFill>
              </a:rPr>
              <a:t> ad </a:t>
            </a:r>
            <a:r>
              <a:rPr lang="en-GB" altLang="it-IT" sz="2000" dirty="0" err="1" smtClean="0">
                <a:solidFill>
                  <a:schemeClr val="tx1"/>
                </a:solidFill>
              </a:rPr>
              <a:t>alta</a:t>
            </a:r>
            <a:r>
              <a:rPr lang="en-GB" altLang="it-IT" sz="2000" dirty="0" smtClean="0">
                <a:solidFill>
                  <a:schemeClr val="tx1"/>
                </a:solidFill>
              </a:rPr>
              <a:t> </a:t>
            </a:r>
            <a:r>
              <a:rPr lang="en-GB" altLang="it-IT" sz="2000" dirty="0" err="1" smtClean="0">
                <a:solidFill>
                  <a:schemeClr val="tx1"/>
                </a:solidFill>
              </a:rPr>
              <a:t>definizione</a:t>
            </a:r>
            <a:r>
              <a:rPr lang="en-GB" altLang="it-IT" sz="2000" dirty="0" smtClean="0">
                <a:solidFill>
                  <a:schemeClr val="tx1"/>
                </a:solidFill>
              </a:rPr>
              <a:t>.</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smtClean="0">
                <a:solidFill>
                  <a:schemeClr val="tx1"/>
                </a:solidFill>
              </a:rPr>
              <a:t>1900-1910 – E. </a:t>
            </a:r>
            <a:r>
              <a:rPr lang="en-GB" altLang="it-IT" sz="2000" dirty="0" err="1" smtClean="0">
                <a:solidFill>
                  <a:schemeClr val="tx1"/>
                </a:solidFill>
              </a:rPr>
              <a:t>Wiechert</a:t>
            </a:r>
            <a:r>
              <a:rPr lang="en-GB" altLang="it-IT" sz="2000" dirty="0" smtClean="0">
                <a:solidFill>
                  <a:schemeClr val="tx1"/>
                </a:solidFill>
              </a:rPr>
              <a:t>: </a:t>
            </a:r>
            <a:r>
              <a:rPr lang="en-GB" altLang="it-IT" sz="2000" dirty="0" err="1" smtClean="0">
                <a:solidFill>
                  <a:schemeClr val="tx1"/>
                </a:solidFill>
              </a:rPr>
              <a:t>sismografo</a:t>
            </a:r>
            <a:r>
              <a:rPr lang="en-GB" altLang="it-IT" sz="2000" dirty="0" smtClean="0">
                <a:solidFill>
                  <a:schemeClr val="tx1"/>
                </a:solidFill>
              </a:rPr>
              <a:t> </a:t>
            </a:r>
            <a:r>
              <a:rPr lang="en-GB" altLang="it-IT" sz="2000" dirty="0" err="1" smtClean="0">
                <a:solidFill>
                  <a:schemeClr val="tx1"/>
                </a:solidFill>
              </a:rPr>
              <a:t>meccanico</a:t>
            </a:r>
            <a:r>
              <a:rPr lang="en-GB" altLang="it-IT" sz="2000" dirty="0" smtClean="0">
                <a:solidFill>
                  <a:schemeClr val="tx1"/>
                </a:solidFill>
              </a:rPr>
              <a:t> a carta </a:t>
            </a:r>
            <a:r>
              <a:rPr lang="en-GB" altLang="it-IT" sz="2000" dirty="0" err="1" smtClean="0">
                <a:solidFill>
                  <a:schemeClr val="tx1"/>
                </a:solidFill>
              </a:rPr>
              <a:t>affumicata</a:t>
            </a:r>
            <a:r>
              <a:rPr lang="en-GB" altLang="it-IT" sz="2000" dirty="0" smtClean="0">
                <a:solidFill>
                  <a:schemeClr val="tx1"/>
                </a:solidFill>
              </a:rPr>
              <a:t>: circa 20 </a:t>
            </a:r>
            <a:r>
              <a:rPr lang="en-GB" altLang="it-IT" sz="2000" dirty="0" err="1" smtClean="0">
                <a:solidFill>
                  <a:schemeClr val="tx1"/>
                </a:solidFill>
              </a:rPr>
              <a:t>ingrandimenti</a:t>
            </a:r>
            <a:r>
              <a:rPr lang="en-GB" altLang="it-IT" sz="2000" dirty="0" smtClean="0">
                <a:solidFill>
                  <a:schemeClr val="tx1"/>
                </a:solidFill>
              </a:rPr>
              <a:t> masse </a:t>
            </a:r>
            <a:r>
              <a:rPr lang="en-GB" altLang="it-IT" sz="2000" dirty="0" err="1" smtClean="0">
                <a:solidFill>
                  <a:schemeClr val="tx1"/>
                </a:solidFill>
              </a:rPr>
              <a:t>pendolari</a:t>
            </a:r>
            <a:r>
              <a:rPr lang="en-GB" altLang="it-IT" sz="2000" dirty="0" smtClean="0">
                <a:solidFill>
                  <a:schemeClr val="tx1"/>
                </a:solidFill>
              </a:rPr>
              <a:t> </a:t>
            </a:r>
            <a:r>
              <a:rPr lang="en-GB" altLang="it-IT" sz="2000" dirty="0" err="1" smtClean="0">
                <a:solidFill>
                  <a:schemeClr val="tx1"/>
                </a:solidFill>
              </a:rPr>
              <a:t>fino</a:t>
            </a:r>
            <a:r>
              <a:rPr lang="en-GB" altLang="it-IT" sz="2000" dirty="0" smtClean="0">
                <a:solidFill>
                  <a:schemeClr val="tx1"/>
                </a:solidFill>
              </a:rPr>
              <a:t> a 17.000 kg (Gottingen e </a:t>
            </a:r>
            <a:r>
              <a:rPr lang="en-GB" altLang="it-IT" sz="2000" dirty="0" err="1" smtClean="0">
                <a:solidFill>
                  <a:schemeClr val="tx1"/>
                </a:solidFill>
              </a:rPr>
              <a:t>Tacubaya</a:t>
            </a:r>
            <a:r>
              <a:rPr lang="en-GB" altLang="it-IT" sz="2000" dirty="0" smtClean="0">
                <a:solidFill>
                  <a:schemeClr val="tx1"/>
                </a:solidFill>
              </a:rPr>
              <a:t>.</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a:solidFill>
                  <a:schemeClr val="tx1"/>
                </a:solidFill>
              </a:rPr>
              <a:t> </a:t>
            </a:r>
            <a:r>
              <a:rPr lang="en-GB" altLang="it-IT" sz="2000" dirty="0" smtClean="0">
                <a:solidFill>
                  <a:schemeClr val="tx1"/>
                </a:solidFill>
              </a:rPr>
              <a:t>             B.B. </a:t>
            </a:r>
            <a:r>
              <a:rPr lang="en-GB" altLang="it-IT" sz="2000" dirty="0" err="1" smtClean="0">
                <a:solidFill>
                  <a:schemeClr val="tx1"/>
                </a:solidFill>
              </a:rPr>
              <a:t>Galitzin</a:t>
            </a:r>
            <a:r>
              <a:rPr lang="en-GB" altLang="it-IT" sz="2000" dirty="0" smtClean="0">
                <a:solidFill>
                  <a:schemeClr val="tx1"/>
                </a:solidFill>
              </a:rPr>
              <a:t>: </a:t>
            </a:r>
            <a:r>
              <a:rPr lang="en-GB" altLang="it-IT" sz="2000" dirty="0" err="1" smtClean="0">
                <a:solidFill>
                  <a:schemeClr val="tx1"/>
                </a:solidFill>
              </a:rPr>
              <a:t>sismografo</a:t>
            </a:r>
            <a:r>
              <a:rPr lang="en-GB" altLang="it-IT" sz="2000" dirty="0" smtClean="0">
                <a:solidFill>
                  <a:schemeClr val="tx1"/>
                </a:solidFill>
              </a:rPr>
              <a:t> </a:t>
            </a:r>
            <a:r>
              <a:rPr lang="en-GB" altLang="it-IT" sz="2000" dirty="0" err="1" smtClean="0">
                <a:solidFill>
                  <a:schemeClr val="tx1"/>
                </a:solidFill>
              </a:rPr>
              <a:t>meccanico</a:t>
            </a:r>
            <a:r>
              <a:rPr lang="en-GB" altLang="it-IT" sz="2000" dirty="0" smtClean="0">
                <a:solidFill>
                  <a:schemeClr val="tx1"/>
                </a:solidFill>
              </a:rPr>
              <a:t> </a:t>
            </a:r>
            <a:r>
              <a:rPr lang="en-GB" altLang="it-IT" sz="2000" dirty="0" err="1" smtClean="0">
                <a:solidFill>
                  <a:schemeClr val="tx1"/>
                </a:solidFill>
              </a:rPr>
              <a:t>fotografico</a:t>
            </a:r>
            <a:r>
              <a:rPr lang="en-GB" altLang="it-IT" sz="2000" dirty="0" smtClean="0">
                <a:solidFill>
                  <a:schemeClr val="tx1"/>
                </a:solidFill>
              </a:rPr>
              <a:t>.</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a:solidFill>
                  <a:schemeClr val="tx1"/>
                </a:solidFill>
              </a:rPr>
              <a:t>	</a:t>
            </a:r>
            <a:r>
              <a:rPr lang="en-GB" altLang="it-IT" sz="2000" dirty="0" smtClean="0">
                <a:solidFill>
                  <a:schemeClr val="tx1"/>
                </a:solidFill>
              </a:rPr>
              <a:t>              Il </a:t>
            </a:r>
            <a:r>
              <a:rPr lang="en-GB" altLang="it-IT" sz="2000" dirty="0" err="1" smtClean="0">
                <a:solidFill>
                  <a:schemeClr val="tx1"/>
                </a:solidFill>
              </a:rPr>
              <a:t>sismografo</a:t>
            </a:r>
            <a:r>
              <a:rPr lang="en-GB" altLang="it-IT" sz="2000" dirty="0" smtClean="0">
                <a:solidFill>
                  <a:schemeClr val="tx1"/>
                </a:solidFill>
              </a:rPr>
              <a:t> </a:t>
            </a:r>
            <a:r>
              <a:rPr lang="en-GB" altLang="it-IT" sz="2000" dirty="0" err="1" smtClean="0">
                <a:solidFill>
                  <a:schemeClr val="tx1"/>
                </a:solidFill>
              </a:rPr>
              <a:t>Wiechert</a:t>
            </a:r>
            <a:r>
              <a:rPr lang="en-GB" altLang="it-IT" sz="2000" dirty="0" smtClean="0">
                <a:solidFill>
                  <a:schemeClr val="tx1"/>
                </a:solidFill>
              </a:rPr>
              <a:t> </a:t>
            </a:r>
            <a:r>
              <a:rPr lang="en-GB" altLang="it-IT" sz="2000" dirty="0" err="1" smtClean="0">
                <a:solidFill>
                  <a:schemeClr val="tx1"/>
                </a:solidFill>
              </a:rPr>
              <a:t>si</a:t>
            </a:r>
            <a:r>
              <a:rPr lang="en-GB" altLang="it-IT" sz="2000" dirty="0" smtClean="0">
                <a:solidFill>
                  <a:schemeClr val="tx1"/>
                </a:solidFill>
              </a:rPr>
              <a:t> </a:t>
            </a:r>
            <a:r>
              <a:rPr lang="en-GB" altLang="it-IT" sz="2000" dirty="0" err="1" smtClean="0">
                <a:solidFill>
                  <a:schemeClr val="tx1"/>
                </a:solidFill>
              </a:rPr>
              <a:t>basa</a:t>
            </a:r>
            <a:r>
              <a:rPr lang="en-GB" altLang="it-IT" sz="2000" dirty="0" smtClean="0">
                <a:solidFill>
                  <a:schemeClr val="tx1"/>
                </a:solidFill>
              </a:rPr>
              <a:t> </a:t>
            </a:r>
            <a:r>
              <a:rPr lang="en-GB" altLang="it-IT" sz="2000" dirty="0" err="1" smtClean="0">
                <a:solidFill>
                  <a:schemeClr val="tx1"/>
                </a:solidFill>
              </a:rPr>
              <a:t>su</a:t>
            </a:r>
            <a:r>
              <a:rPr lang="en-GB" altLang="it-IT" sz="2000" dirty="0" smtClean="0">
                <a:solidFill>
                  <a:schemeClr val="tx1"/>
                </a:solidFill>
              </a:rPr>
              <a:t> </a:t>
            </a:r>
            <a:r>
              <a:rPr lang="en-GB" altLang="it-IT" sz="2000" dirty="0" err="1" smtClean="0">
                <a:solidFill>
                  <a:schemeClr val="tx1"/>
                </a:solidFill>
              </a:rPr>
              <a:t>modelli</a:t>
            </a:r>
            <a:r>
              <a:rPr lang="en-GB" altLang="it-IT" sz="2000" dirty="0" smtClean="0">
                <a:solidFill>
                  <a:schemeClr val="tx1"/>
                </a:solidFill>
              </a:rPr>
              <a:t> </a:t>
            </a:r>
            <a:r>
              <a:rPr lang="en-GB" altLang="it-IT" sz="2000" dirty="0" err="1" smtClean="0">
                <a:solidFill>
                  <a:schemeClr val="tx1"/>
                </a:solidFill>
              </a:rPr>
              <a:t>costruiti</a:t>
            </a:r>
            <a:r>
              <a:rPr lang="en-GB" altLang="it-IT" sz="2000" dirty="0" smtClean="0">
                <a:solidFill>
                  <a:schemeClr val="tx1"/>
                </a:solidFill>
              </a:rPr>
              <a:t> da </a:t>
            </a:r>
            <a:r>
              <a:rPr lang="en-GB" altLang="it-IT" sz="2000" dirty="0" err="1" smtClean="0">
                <a:solidFill>
                  <a:schemeClr val="tx1"/>
                </a:solidFill>
              </a:rPr>
              <a:t>scienziati</a:t>
            </a:r>
            <a:r>
              <a:rPr lang="en-GB" altLang="it-IT" sz="2000" dirty="0" smtClean="0">
                <a:solidFill>
                  <a:schemeClr val="tx1"/>
                </a:solidFill>
              </a:rPr>
              <a:t> </a:t>
            </a:r>
            <a:r>
              <a:rPr lang="en-GB" altLang="it-IT" sz="2000" dirty="0" err="1" smtClean="0">
                <a:solidFill>
                  <a:schemeClr val="tx1"/>
                </a:solidFill>
              </a:rPr>
              <a:t>italiani</a:t>
            </a:r>
            <a:r>
              <a:rPr lang="en-GB" altLang="it-IT" sz="2000" dirty="0" smtClean="0">
                <a:solidFill>
                  <a:schemeClr val="tx1"/>
                </a:solidFill>
              </a:rPr>
              <a:t>: De Rossi, </a:t>
            </a:r>
            <a:r>
              <a:rPr lang="en-GB" altLang="it-IT" sz="2000" dirty="0" err="1" smtClean="0">
                <a:solidFill>
                  <a:schemeClr val="tx1"/>
                </a:solidFill>
              </a:rPr>
              <a:t>Agamennone</a:t>
            </a:r>
            <a:r>
              <a:rPr lang="en-GB" altLang="it-IT" sz="2000" dirty="0" smtClean="0">
                <a:solidFill>
                  <a:schemeClr val="tx1"/>
                </a:solidFill>
              </a:rPr>
              <a:t>, </a:t>
            </a:r>
            <a:r>
              <a:rPr lang="en-GB" altLang="it-IT" sz="2000" dirty="0" err="1" smtClean="0">
                <a:solidFill>
                  <a:schemeClr val="tx1"/>
                </a:solidFill>
              </a:rPr>
              <a:t>Vicentini</a:t>
            </a:r>
            <a:r>
              <a:rPr lang="en-GB" altLang="it-IT" sz="2000" dirty="0" smtClean="0">
                <a:solidFill>
                  <a:schemeClr val="tx1"/>
                </a:solidFill>
              </a:rPr>
              <a:t>, </a:t>
            </a:r>
            <a:r>
              <a:rPr lang="en-GB" altLang="it-IT" sz="2000" dirty="0" err="1" smtClean="0">
                <a:solidFill>
                  <a:schemeClr val="tx1"/>
                </a:solidFill>
              </a:rPr>
              <a:t>tutti</a:t>
            </a:r>
            <a:r>
              <a:rPr lang="en-GB" altLang="it-IT" sz="2000" dirty="0" smtClean="0">
                <a:solidFill>
                  <a:schemeClr val="tx1"/>
                </a:solidFill>
              </a:rPr>
              <a:t> </a:t>
            </a:r>
            <a:r>
              <a:rPr lang="en-GB" altLang="it-IT" sz="2000" dirty="0" err="1" smtClean="0">
                <a:solidFill>
                  <a:schemeClr val="tx1"/>
                </a:solidFill>
              </a:rPr>
              <a:t>meccanici</a:t>
            </a:r>
            <a:r>
              <a:rPr lang="en-GB" altLang="it-IT" sz="2000" dirty="0" smtClean="0">
                <a:solidFill>
                  <a:schemeClr val="tx1"/>
                </a:solidFill>
              </a:rPr>
              <a:t> con carta </a:t>
            </a:r>
            <a:r>
              <a:rPr lang="en-GB" altLang="it-IT" sz="2000" dirty="0" err="1" smtClean="0">
                <a:solidFill>
                  <a:schemeClr val="tx1"/>
                </a:solidFill>
              </a:rPr>
              <a:t>affumicata</a:t>
            </a:r>
            <a:r>
              <a:rPr lang="en-GB" altLang="it-IT" sz="2000" dirty="0" smtClean="0">
                <a:solidFill>
                  <a:schemeClr val="tx1"/>
                </a:solidFill>
              </a:rPr>
              <a:t> e </a:t>
            </a:r>
            <a:r>
              <a:rPr lang="en-GB" altLang="it-IT" sz="2000" dirty="0" err="1" smtClean="0">
                <a:solidFill>
                  <a:schemeClr val="tx1"/>
                </a:solidFill>
              </a:rPr>
              <a:t>ingrandimenti</a:t>
            </a:r>
            <a:r>
              <a:rPr lang="en-GB" altLang="it-IT" sz="2000" dirty="0" smtClean="0">
                <a:solidFill>
                  <a:schemeClr val="tx1"/>
                </a:solidFill>
              </a:rPr>
              <a:t> </a:t>
            </a:r>
            <a:r>
              <a:rPr lang="en-GB" altLang="it-IT" sz="2000" dirty="0" err="1" smtClean="0">
                <a:solidFill>
                  <a:schemeClr val="tx1"/>
                </a:solidFill>
              </a:rPr>
              <a:t>superiori</a:t>
            </a:r>
            <a:r>
              <a:rPr lang="en-GB" altLang="it-IT" sz="2000" dirty="0" smtClean="0">
                <a:solidFill>
                  <a:schemeClr val="tx1"/>
                </a:solidFill>
              </a:rPr>
              <a:t> a 150.</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smtClean="0">
                <a:solidFill>
                  <a:schemeClr val="tx1"/>
                </a:solidFill>
              </a:rPr>
              <a:t>1935 - H. Benioff </a:t>
            </a:r>
            <a:r>
              <a:rPr lang="en-GB" altLang="it-IT" sz="2000" dirty="0" err="1" smtClean="0">
                <a:solidFill>
                  <a:schemeClr val="tx1"/>
                </a:solidFill>
              </a:rPr>
              <a:t>realizza</a:t>
            </a:r>
            <a:r>
              <a:rPr lang="en-GB" altLang="it-IT" sz="2000" dirty="0" smtClean="0">
                <a:solidFill>
                  <a:schemeClr val="tx1"/>
                </a:solidFill>
              </a:rPr>
              <a:t> </a:t>
            </a:r>
            <a:r>
              <a:rPr lang="en-GB" altLang="it-IT" sz="2000" dirty="0" err="1" smtClean="0">
                <a:solidFill>
                  <a:schemeClr val="tx1"/>
                </a:solidFill>
              </a:rPr>
              <a:t>il</a:t>
            </a:r>
            <a:r>
              <a:rPr lang="en-GB" altLang="it-IT" sz="2000" dirty="0" smtClean="0">
                <a:solidFill>
                  <a:schemeClr val="tx1"/>
                </a:solidFill>
              </a:rPr>
              <a:t> </a:t>
            </a:r>
            <a:r>
              <a:rPr lang="en-GB" altLang="it-IT" sz="2000" dirty="0" err="1" smtClean="0">
                <a:solidFill>
                  <a:schemeClr val="tx1"/>
                </a:solidFill>
              </a:rPr>
              <a:t>sismografo</a:t>
            </a:r>
            <a:r>
              <a:rPr lang="en-GB" altLang="it-IT" sz="2000" dirty="0" smtClean="0">
                <a:solidFill>
                  <a:schemeClr val="tx1"/>
                </a:solidFill>
              </a:rPr>
              <a:t> a “</a:t>
            </a:r>
            <a:r>
              <a:rPr lang="en-GB" altLang="it-IT" sz="2000" dirty="0" err="1" smtClean="0">
                <a:solidFill>
                  <a:schemeClr val="tx1"/>
                </a:solidFill>
              </a:rPr>
              <a:t>deformazione</a:t>
            </a:r>
            <a:r>
              <a:rPr lang="en-GB" altLang="it-IT" sz="2000" dirty="0" smtClean="0">
                <a:solidFill>
                  <a:schemeClr val="tx1"/>
                </a:solidFill>
              </a:rPr>
              <a:t> </a:t>
            </a:r>
            <a:r>
              <a:rPr lang="en-GB" altLang="it-IT" sz="2000" dirty="0" err="1" smtClean="0">
                <a:solidFill>
                  <a:schemeClr val="tx1"/>
                </a:solidFill>
              </a:rPr>
              <a:t>lineare</a:t>
            </a:r>
            <a:r>
              <a:rPr lang="en-GB" altLang="it-IT" sz="2000" dirty="0" smtClean="0">
                <a:solidFill>
                  <a:schemeClr val="tx1"/>
                </a:solidFill>
              </a:rPr>
              <a:t>” </a:t>
            </a:r>
            <a:r>
              <a:rPr lang="en-GB" altLang="it-IT" sz="2000" dirty="0" err="1" smtClean="0">
                <a:solidFill>
                  <a:schemeClr val="tx1"/>
                </a:solidFill>
              </a:rPr>
              <a:t>indipendente</a:t>
            </a:r>
            <a:r>
              <a:rPr lang="en-GB" altLang="it-IT" sz="2000" dirty="0" smtClean="0">
                <a:solidFill>
                  <a:schemeClr val="tx1"/>
                </a:solidFill>
              </a:rPr>
              <a:t> dal principio del </a:t>
            </a:r>
            <a:r>
              <a:rPr lang="en-GB" altLang="it-IT" sz="2000" dirty="0" err="1" smtClean="0">
                <a:solidFill>
                  <a:schemeClr val="tx1"/>
                </a:solidFill>
              </a:rPr>
              <a:t>pendolo</a:t>
            </a:r>
            <a:r>
              <a:rPr lang="en-GB" altLang="it-IT" sz="2000" dirty="0" smtClean="0">
                <a:solidFill>
                  <a:schemeClr val="tx1"/>
                </a:solidFill>
              </a:rPr>
              <a:t>.</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smtClean="0">
                <a:solidFill>
                  <a:schemeClr val="tx1"/>
                </a:solidFill>
              </a:rPr>
              <a:t>1925 – </a:t>
            </a:r>
            <a:r>
              <a:rPr lang="en-GB" altLang="it-IT" sz="2000" dirty="0" err="1" smtClean="0">
                <a:solidFill>
                  <a:schemeClr val="tx1"/>
                </a:solidFill>
              </a:rPr>
              <a:t>Sismoscopio</a:t>
            </a:r>
            <a:r>
              <a:rPr lang="en-GB" altLang="it-IT" sz="2000" dirty="0" smtClean="0">
                <a:solidFill>
                  <a:schemeClr val="tx1"/>
                </a:solidFill>
              </a:rPr>
              <a:t> a </a:t>
            </a:r>
            <a:r>
              <a:rPr lang="en-GB" altLang="it-IT" sz="2000" dirty="0" err="1" smtClean="0">
                <a:solidFill>
                  <a:schemeClr val="tx1"/>
                </a:solidFill>
              </a:rPr>
              <a:t>torsione</a:t>
            </a:r>
            <a:r>
              <a:rPr lang="en-GB" altLang="it-IT" sz="2000" dirty="0" smtClean="0">
                <a:solidFill>
                  <a:schemeClr val="tx1"/>
                </a:solidFill>
              </a:rPr>
              <a:t> Wood-Anderson per la </a:t>
            </a:r>
            <a:r>
              <a:rPr lang="en-GB" altLang="it-IT" sz="2000" dirty="0" err="1" smtClean="0">
                <a:solidFill>
                  <a:schemeClr val="tx1"/>
                </a:solidFill>
              </a:rPr>
              <a:t>misura</a:t>
            </a:r>
            <a:r>
              <a:rPr lang="en-GB" altLang="it-IT" sz="2000" dirty="0" smtClean="0">
                <a:solidFill>
                  <a:schemeClr val="tx1"/>
                </a:solidFill>
              </a:rPr>
              <a:t> </a:t>
            </a:r>
            <a:r>
              <a:rPr lang="en-GB" altLang="it-IT" sz="2000" dirty="0" err="1" smtClean="0">
                <a:solidFill>
                  <a:schemeClr val="tx1"/>
                </a:solidFill>
              </a:rPr>
              <a:t>della</a:t>
            </a:r>
            <a:r>
              <a:rPr lang="en-GB" altLang="it-IT" sz="2000" dirty="0" smtClean="0">
                <a:solidFill>
                  <a:schemeClr val="tx1"/>
                </a:solidFill>
              </a:rPr>
              <a:t> magnitude.</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000" dirty="0" smtClean="0">
                <a:solidFill>
                  <a:schemeClr val="tx1"/>
                </a:solidFill>
              </a:rPr>
              <a:t>1970-80  - </a:t>
            </a:r>
            <a:r>
              <a:rPr lang="en-GB" altLang="it-IT" sz="2000" dirty="0" err="1" smtClean="0">
                <a:solidFill>
                  <a:schemeClr val="tx1"/>
                </a:solidFill>
              </a:rPr>
              <a:t>Sensori</a:t>
            </a:r>
            <a:r>
              <a:rPr lang="en-GB" altLang="it-IT" sz="2000" dirty="0" smtClean="0">
                <a:solidFill>
                  <a:schemeClr val="tx1"/>
                </a:solidFill>
              </a:rPr>
              <a:t> a </a:t>
            </a:r>
            <a:r>
              <a:rPr lang="en-GB" altLang="it-IT" sz="2000" dirty="0" err="1" smtClean="0">
                <a:solidFill>
                  <a:schemeClr val="tx1"/>
                </a:solidFill>
              </a:rPr>
              <a:t>banda</a:t>
            </a:r>
            <a:r>
              <a:rPr lang="en-GB" altLang="it-IT" sz="2000" dirty="0" smtClean="0">
                <a:solidFill>
                  <a:schemeClr val="tx1"/>
                </a:solidFill>
              </a:rPr>
              <a:t> </a:t>
            </a:r>
            <a:r>
              <a:rPr lang="en-GB" altLang="it-IT" sz="2000" dirty="0" err="1" smtClean="0">
                <a:solidFill>
                  <a:schemeClr val="tx1"/>
                </a:solidFill>
              </a:rPr>
              <a:t>larga</a:t>
            </a:r>
            <a:r>
              <a:rPr lang="en-GB" altLang="it-IT" sz="2000" dirty="0" smtClean="0">
                <a:solidFill>
                  <a:schemeClr val="tx1"/>
                </a:solidFill>
              </a:rPr>
              <a:t> di </a:t>
            </a:r>
            <a:r>
              <a:rPr lang="en-GB" altLang="it-IT" sz="2000" dirty="0" err="1" smtClean="0">
                <a:solidFill>
                  <a:schemeClr val="tx1"/>
                </a:solidFill>
              </a:rPr>
              <a:t>concezione</a:t>
            </a:r>
            <a:r>
              <a:rPr lang="en-GB" altLang="it-IT" sz="2000" dirty="0" smtClean="0">
                <a:solidFill>
                  <a:schemeClr val="tx1"/>
                </a:solidFill>
              </a:rPr>
              <a:t> </a:t>
            </a:r>
            <a:r>
              <a:rPr lang="en-GB" altLang="it-IT" sz="2000" dirty="0" err="1" smtClean="0">
                <a:solidFill>
                  <a:schemeClr val="tx1"/>
                </a:solidFill>
              </a:rPr>
              <a:t>moderna</a:t>
            </a:r>
            <a:r>
              <a:rPr lang="en-GB" altLang="it-IT" sz="2000" dirty="0" smtClean="0">
                <a:solidFill>
                  <a:schemeClr val="tx1"/>
                </a:solidFill>
              </a:rPr>
              <a:t>.</a:t>
            </a:r>
          </a:p>
          <a:p>
            <a:pPr marL="896938" indent="-896938" algn="just" eaLnBrk="1" hangingPunct="1">
              <a:buClrTx/>
              <a:tabLst>
                <a:tab pos="0" algn="l"/>
                <a:tab pos="457200" algn="l"/>
                <a:tab pos="896938"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it-IT" dirty="0" smtClean="0">
              <a:solidFill>
                <a:schemeClr val="tx1"/>
              </a:solidFill>
            </a:endParaRPr>
          </a:p>
        </p:txBody>
      </p:sp>
    </p:spTree>
    <p:extLst>
      <p:ext uri="{BB962C8B-B14F-4D97-AF65-F5344CB8AC3E}">
        <p14:creationId xmlns:p14="http://schemas.microsoft.com/office/powerpoint/2010/main" val="1986570647"/>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1"/>
          <p:cNvGrpSpPr>
            <a:grpSpLocks/>
          </p:cNvGrpSpPr>
          <p:nvPr/>
        </p:nvGrpSpPr>
        <p:grpSpPr bwMode="auto">
          <a:xfrm>
            <a:off x="827584" y="764704"/>
            <a:ext cx="7375539" cy="5645497"/>
            <a:chOff x="336" y="336"/>
            <a:chExt cx="5103" cy="3838"/>
          </a:xfrm>
        </p:grpSpPr>
        <p:sp>
          <p:nvSpPr>
            <p:cNvPr id="28676" name="Rectangle 2"/>
            <p:cNvSpPr>
              <a:spLocks noChangeArrowheads="1"/>
            </p:cNvSpPr>
            <p:nvPr/>
          </p:nvSpPr>
          <p:spPr bwMode="auto">
            <a:xfrm>
              <a:off x="336" y="336"/>
              <a:ext cx="5086" cy="38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graphicFrame>
          <p:nvGraphicFramePr>
            <p:cNvPr id="28677" name="Object 3"/>
            <p:cNvGraphicFramePr>
              <a:graphicFrameLocks noChangeAspect="1"/>
            </p:cNvGraphicFramePr>
            <p:nvPr>
              <p:extLst>
                <p:ext uri="{D42A27DB-BD31-4B8C-83A1-F6EECF244321}">
                  <p14:modId xmlns:p14="http://schemas.microsoft.com/office/powerpoint/2010/main" val="858771878"/>
                </p:ext>
              </p:extLst>
            </p:nvPr>
          </p:nvGraphicFramePr>
          <p:xfrm>
            <a:off x="462" y="336"/>
            <a:ext cx="4977" cy="3756"/>
          </p:xfrm>
          <a:graphic>
            <a:graphicData uri="http://schemas.openxmlformats.org/presentationml/2006/ole">
              <mc:AlternateContent xmlns:mc="http://schemas.openxmlformats.org/markup-compatibility/2006">
                <mc:Choice xmlns:v="urn:schemas-microsoft-com:vml" Requires="v">
                  <p:oleObj spid="_x0000_s125008" r:id="rId4" imgW="3772620" imgH="3772620" progId="">
                    <p:embed/>
                  </p:oleObj>
                </mc:Choice>
                <mc:Fallback>
                  <p:oleObj r:id="rId4" imgW="3772620" imgH="37726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 y="336"/>
                          <a:ext cx="4977" cy="3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8675" name="Text Box 4"/>
          <p:cNvSpPr txBox="1">
            <a:spLocks noChangeArrowheads="1"/>
          </p:cNvSpPr>
          <p:nvPr/>
        </p:nvSpPr>
        <p:spPr bwMode="auto">
          <a:xfrm>
            <a:off x="2555776" y="2852936"/>
            <a:ext cx="4378325" cy="26543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dirty="0">
                <a:solidFill>
                  <a:srgbClr val="000000"/>
                </a:solidFill>
              </a:rPr>
              <a:t>ZEROS   0</a:t>
            </a:r>
          </a:p>
          <a:p>
            <a:pPr eaLnBrk="1" hangingPunct="1">
              <a:buClrTx/>
              <a:buFontTx/>
              <a:buNone/>
            </a:pPr>
            <a:r>
              <a:rPr lang="en-US" altLang="it-IT" dirty="0">
                <a:solidFill>
                  <a:srgbClr val="000000"/>
                </a:solidFill>
              </a:rPr>
              <a:t>POLES   3</a:t>
            </a:r>
          </a:p>
          <a:p>
            <a:pPr eaLnBrk="1" hangingPunct="1">
              <a:buClrTx/>
              <a:buFontTx/>
              <a:buNone/>
            </a:pPr>
            <a:r>
              <a:rPr lang="en-US" altLang="it-IT" dirty="0">
                <a:solidFill>
                  <a:srgbClr val="000000"/>
                </a:solidFill>
              </a:rPr>
              <a:t>    -0.854513E+03  0.000000E+00</a:t>
            </a:r>
          </a:p>
          <a:p>
            <a:pPr eaLnBrk="1" hangingPunct="1">
              <a:buClrTx/>
              <a:buFontTx/>
              <a:buNone/>
            </a:pPr>
            <a:r>
              <a:rPr lang="en-US" altLang="it-IT" dirty="0">
                <a:solidFill>
                  <a:srgbClr val="000000"/>
                </a:solidFill>
              </a:rPr>
              <a:t>    -0.315416E+03  0.496372E+03</a:t>
            </a:r>
          </a:p>
          <a:p>
            <a:pPr eaLnBrk="1" hangingPunct="1">
              <a:buClrTx/>
              <a:buFontTx/>
              <a:buNone/>
            </a:pPr>
            <a:r>
              <a:rPr lang="en-US" altLang="it-IT" dirty="0">
                <a:solidFill>
                  <a:srgbClr val="000000"/>
                </a:solidFill>
              </a:rPr>
              <a:t>    -0.315416E+03 -0.496372E+03</a:t>
            </a:r>
          </a:p>
          <a:p>
            <a:pPr eaLnBrk="1" hangingPunct="1">
              <a:buClrTx/>
              <a:buFontTx/>
              <a:buNone/>
            </a:pPr>
            <a:r>
              <a:rPr lang="en-US" altLang="it-IT" dirty="0">
                <a:solidFill>
                  <a:srgbClr val="000000"/>
                </a:solidFill>
              </a:rPr>
              <a:t>CONSTANT     2.95600E+12</a:t>
            </a:r>
          </a:p>
          <a:p>
            <a:pPr eaLnBrk="1" hangingPunct="1">
              <a:buClrTx/>
              <a:buFontTx/>
              <a:buNone/>
            </a:pPr>
            <a:endParaRPr lang="en-US" altLang="it-IT" dirty="0">
              <a:solidFill>
                <a:srgbClr val="000000"/>
              </a:solidFill>
            </a:endParaRPr>
          </a:p>
        </p:txBody>
      </p:sp>
    </p:spTree>
    <p:extLst>
      <p:ext uri="{BB962C8B-B14F-4D97-AF65-F5344CB8AC3E}">
        <p14:creationId xmlns:p14="http://schemas.microsoft.com/office/powerpoint/2010/main" val="217484143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28673"/>
                                        </p:tgtEl>
                                        <p:attrNameLst>
                                          <p:attrName>style.visibility</p:attrName>
                                        </p:attrNameLst>
                                      </p:cBhvr>
                                      <p:to>
                                        <p:strVal val="visible"/>
                                      </p:to>
                                    </p:set>
                                    <p:anim calcmode="lin" valueType="num">
                                      <p:cBhvr additive="repl">
                                        <p:cTn id="7" dur="500" fill="hold"/>
                                        <p:tgtEl>
                                          <p:spTgt spid="28673"/>
                                        </p:tgtEl>
                                        <p:attrNameLst>
                                          <p:attrName>ppt_w</p:attrName>
                                        </p:attrNameLst>
                                      </p:cBhvr>
                                      <p:tavLst>
                                        <p:tav tm="100000">
                                          <p:val>
                                            <p:strVal val="0"/>
                                          </p:val>
                                        </p:tav>
                                        <p:tav>
                                          <p:val>
                                            <p:strVal val="#ppt_w"/>
                                          </p:val>
                                        </p:tav>
                                      </p:tavLst>
                                    </p:anim>
                                    <p:anim calcmode="lin" valueType="num">
                                      <p:cBhvr additive="repl">
                                        <p:cTn id="8" dur="500" fill="hold"/>
                                        <p:tgtEl>
                                          <p:spTgt spid="28673"/>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2214563" y="56673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grpSp>
        <p:nvGrpSpPr>
          <p:cNvPr id="29699" name="Group 2"/>
          <p:cNvGrpSpPr>
            <a:grpSpLocks/>
          </p:cNvGrpSpPr>
          <p:nvPr/>
        </p:nvGrpSpPr>
        <p:grpSpPr bwMode="auto">
          <a:xfrm>
            <a:off x="3995936" y="836712"/>
            <a:ext cx="4805809" cy="5429360"/>
            <a:chOff x="2632" y="352"/>
            <a:chExt cx="3118" cy="3646"/>
          </a:xfrm>
        </p:grpSpPr>
        <p:sp>
          <p:nvSpPr>
            <p:cNvPr id="29702" name="Rectangle 3"/>
            <p:cNvSpPr>
              <a:spLocks noChangeArrowheads="1"/>
            </p:cNvSpPr>
            <p:nvPr/>
          </p:nvSpPr>
          <p:spPr bwMode="auto">
            <a:xfrm>
              <a:off x="2632" y="352"/>
              <a:ext cx="3118" cy="364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2970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3256" b="-3114"/>
            <a:stretch>
              <a:fillRect/>
            </a:stretch>
          </p:blipFill>
          <p:spPr bwMode="auto">
            <a:xfrm>
              <a:off x="2763" y="508"/>
              <a:ext cx="2642" cy="3424"/>
            </a:xfrm>
            <a:prstGeom prst="rect">
              <a:avLst/>
            </a:prstGeom>
            <a:noFill/>
            <a:ln>
              <a:noFill/>
            </a:ln>
            <a:effectLst/>
            <a:extLst>
              <a:ext uri="{909E8E84-426E-40DD-AFC4-6F175D3DCCD1}">
                <a14:hiddenFill xmlns:a14="http://schemas.microsoft.com/office/drawing/2010/main">
                  <a:blipFill dpi="0" rotWithShape="0">
                    <a:blip/>
                    <a:srcRect r="-3256" b="-31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9700" name="Text Box 5"/>
          <p:cNvSpPr txBox="1">
            <a:spLocks noChangeArrowheads="1"/>
          </p:cNvSpPr>
          <p:nvPr/>
        </p:nvSpPr>
        <p:spPr bwMode="auto">
          <a:xfrm>
            <a:off x="166688" y="940643"/>
            <a:ext cx="3413412" cy="2864503"/>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200" b="1">
                <a:solidFill>
                  <a:schemeClr val="tx1"/>
                </a:solidFill>
              </a:rPr>
              <a:t> </a:t>
            </a:r>
          </a:p>
          <a:p>
            <a:pPr eaLnBrk="1" hangingPunct="1">
              <a:buClrTx/>
              <a:buFontTx/>
              <a:buNone/>
            </a:pPr>
            <a:r>
              <a:rPr lang="en-GB" altLang="it-IT" sz="1200">
                <a:solidFill>
                  <a:schemeClr val="tx1"/>
                </a:solidFill>
              </a:rPr>
              <a:t>POLES:  4    (rad/sec )</a:t>
            </a:r>
          </a:p>
          <a:p>
            <a:pPr eaLnBrk="1" hangingPunct="1">
              <a:buClrTx/>
              <a:buFontTx/>
              <a:buNone/>
            </a:pPr>
            <a:r>
              <a:rPr lang="en-GB" altLang="it-IT" sz="1200">
                <a:solidFill>
                  <a:schemeClr val="tx1"/>
                </a:solidFill>
              </a:rPr>
              <a:t> </a:t>
            </a:r>
          </a:p>
          <a:p>
            <a:pPr eaLnBrk="1" hangingPunct="1">
              <a:buClrTx/>
              <a:buFontTx/>
              <a:buNone/>
            </a:pPr>
            <a:r>
              <a:rPr lang="en-GB" altLang="it-IT" sz="1200">
                <a:solidFill>
                  <a:schemeClr val="tx1"/>
                </a:solidFill>
              </a:rPr>
              <a:t> 	-0.123400d-01  	0.123400d-01</a:t>
            </a:r>
          </a:p>
          <a:p>
            <a:pPr eaLnBrk="1" hangingPunct="1">
              <a:buClrTx/>
              <a:buFontTx/>
              <a:buNone/>
            </a:pPr>
            <a:r>
              <a:rPr lang="en-GB" altLang="it-IT" sz="1200">
                <a:solidFill>
                  <a:schemeClr val="tx1"/>
                </a:solidFill>
              </a:rPr>
              <a:t>	-0.123400d-01       	-0.123400d-01</a:t>
            </a:r>
          </a:p>
          <a:p>
            <a:pPr eaLnBrk="1" hangingPunct="1">
              <a:buClrTx/>
              <a:buFontTx/>
              <a:buNone/>
            </a:pPr>
            <a:r>
              <a:rPr lang="en-GB" altLang="it-IT" sz="1200">
                <a:solidFill>
                  <a:schemeClr val="tx1"/>
                </a:solidFill>
              </a:rPr>
              <a:t> 	-0.391800d+02  	0.491200d+02</a:t>
            </a:r>
          </a:p>
          <a:p>
            <a:pPr eaLnBrk="1" hangingPunct="1">
              <a:buClrTx/>
              <a:buFontTx/>
              <a:buNone/>
            </a:pPr>
            <a:r>
              <a:rPr lang="en-GB" altLang="it-IT" sz="1200">
                <a:solidFill>
                  <a:schemeClr val="tx1"/>
                </a:solidFill>
              </a:rPr>
              <a:t> 	-0.391800d+02      	-0.491200d+02</a:t>
            </a:r>
          </a:p>
          <a:p>
            <a:pPr eaLnBrk="1" hangingPunct="1">
              <a:buClrTx/>
              <a:buFontTx/>
              <a:buNone/>
            </a:pPr>
            <a:r>
              <a:rPr lang="en-GB" altLang="it-IT" sz="1200">
                <a:solidFill>
                  <a:schemeClr val="tx1"/>
                </a:solidFill>
              </a:rPr>
              <a:t>ZEROS:  2</a:t>
            </a:r>
          </a:p>
          <a:p>
            <a:pPr eaLnBrk="1" hangingPunct="1">
              <a:buClrTx/>
              <a:buFontTx/>
              <a:buNone/>
            </a:pPr>
            <a:r>
              <a:rPr lang="en-GB" altLang="it-IT" sz="1200">
                <a:solidFill>
                  <a:schemeClr val="tx1"/>
                </a:solidFill>
              </a:rPr>
              <a:t> </a:t>
            </a:r>
          </a:p>
          <a:p>
            <a:pPr eaLnBrk="1" hangingPunct="1">
              <a:buClrTx/>
              <a:buFontTx/>
              <a:buNone/>
            </a:pPr>
            <a:r>
              <a:rPr lang="en-GB" altLang="it-IT" sz="1200">
                <a:solidFill>
                  <a:schemeClr val="tx1"/>
                </a:solidFill>
              </a:rPr>
              <a:t> 	0.000000d+00  	0.000000d+00</a:t>
            </a:r>
          </a:p>
          <a:p>
            <a:pPr eaLnBrk="1" hangingPunct="1">
              <a:buClrTx/>
              <a:buFontTx/>
              <a:buNone/>
            </a:pPr>
            <a:r>
              <a:rPr lang="en-GB" altLang="it-IT" sz="1200">
                <a:solidFill>
                  <a:schemeClr val="tx1"/>
                </a:solidFill>
              </a:rPr>
              <a:t> 	0.000000d+00 	0.000000d+00</a:t>
            </a:r>
          </a:p>
          <a:p>
            <a:pPr eaLnBrk="1" hangingPunct="1">
              <a:buClrTx/>
              <a:buFontTx/>
              <a:buNone/>
            </a:pPr>
            <a:r>
              <a:rPr lang="en-GB" altLang="it-IT" sz="1200">
                <a:solidFill>
                  <a:schemeClr val="tx1"/>
                </a:solidFill>
              </a:rPr>
              <a:t> </a:t>
            </a:r>
          </a:p>
          <a:p>
            <a:pPr eaLnBrk="1" hangingPunct="1">
              <a:buClrTx/>
              <a:buFontTx/>
              <a:buNone/>
            </a:pPr>
            <a:r>
              <a:rPr lang="en-GB" altLang="it-IT" sz="1200" b="1">
                <a:solidFill>
                  <a:schemeClr val="tx1"/>
                </a:solidFill>
              </a:rPr>
              <a:t>NORMALIZATION FREQUENCY: </a:t>
            </a:r>
            <a:r>
              <a:rPr lang="en-GB" altLang="it-IT" sz="1200">
                <a:solidFill>
                  <a:schemeClr val="tx1"/>
                </a:solidFill>
              </a:rPr>
              <a:t>0.02 Hz	</a:t>
            </a:r>
          </a:p>
          <a:p>
            <a:pPr eaLnBrk="1" hangingPunct="1">
              <a:buClrTx/>
              <a:buFontTx/>
              <a:buNone/>
            </a:pPr>
            <a:r>
              <a:rPr lang="en-GB" altLang="it-IT" sz="1200" b="1">
                <a:solidFill>
                  <a:schemeClr val="tx1"/>
                </a:solidFill>
              </a:rPr>
              <a:t>NORMALIZATION FACTOR</a:t>
            </a:r>
            <a:r>
              <a:rPr lang="en-GB" altLang="it-IT" sz="1200">
                <a:solidFill>
                  <a:schemeClr val="tx1"/>
                </a:solidFill>
              </a:rPr>
              <a:t>: 3948.573  </a:t>
            </a:r>
          </a:p>
          <a:p>
            <a:pPr eaLnBrk="1" hangingPunct="1">
              <a:buClrTx/>
              <a:buFontTx/>
              <a:buNone/>
            </a:pPr>
            <a:endParaRPr lang="en-GB" altLang="it-IT" sz="1200">
              <a:solidFill>
                <a:schemeClr val="tx1"/>
              </a:solidFill>
            </a:endParaRPr>
          </a:p>
        </p:txBody>
      </p:sp>
      <p:sp>
        <p:nvSpPr>
          <p:cNvPr id="29701" name="Text Box 6"/>
          <p:cNvSpPr txBox="1">
            <a:spLocks noChangeArrowheads="1"/>
          </p:cNvSpPr>
          <p:nvPr/>
        </p:nvSpPr>
        <p:spPr bwMode="auto">
          <a:xfrm>
            <a:off x="1295400" y="5042743"/>
            <a:ext cx="125256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sz="3200" b="1" dirty="0"/>
              <a:t>STS-1</a:t>
            </a:r>
          </a:p>
        </p:txBody>
      </p:sp>
    </p:spTree>
    <p:extLst>
      <p:ext uri="{BB962C8B-B14F-4D97-AF65-F5344CB8AC3E}">
        <p14:creationId xmlns:p14="http://schemas.microsoft.com/office/powerpoint/2010/main" val="3993071252"/>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5597525" y="4581128"/>
            <a:ext cx="2444750" cy="1800225"/>
          </a:xfrm>
          <a:prstGeom prst="rect">
            <a:avLst/>
          </a:prstGeom>
          <a:solidFill>
            <a:schemeClr val="bg1"/>
          </a:solidFill>
          <a:ln w="9525" algn="ctr">
            <a:solidFill>
              <a:schemeClr val="tx1"/>
            </a:solidFill>
            <a:round/>
            <a:headEnd/>
            <a:tailEnd/>
          </a:ln>
        </p:spPr>
        <p:txBody>
          <a:bodyPr/>
          <a:lstStyle/>
          <a:p>
            <a:endParaRPr lang="it-IT" altLang="it-IT"/>
          </a:p>
        </p:txBody>
      </p:sp>
      <p:sp>
        <p:nvSpPr>
          <p:cNvPr id="30723" name="Rectangle 1"/>
          <p:cNvSpPr>
            <a:spLocks noChangeArrowheads="1"/>
          </p:cNvSpPr>
          <p:nvPr/>
        </p:nvSpPr>
        <p:spPr bwMode="auto">
          <a:xfrm>
            <a:off x="2957264" y="764704"/>
            <a:ext cx="5791200" cy="29718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30724" name="Rectangle 2"/>
          <p:cNvSpPr>
            <a:spLocks noChangeArrowheads="1"/>
          </p:cNvSpPr>
          <p:nvPr/>
        </p:nvSpPr>
        <p:spPr bwMode="auto">
          <a:xfrm>
            <a:off x="1933575" y="20716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307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664" y="917104"/>
            <a:ext cx="5276850"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Text Box 4"/>
          <p:cNvSpPr txBox="1">
            <a:spLocks noChangeArrowheads="1"/>
          </p:cNvSpPr>
          <p:nvPr/>
        </p:nvSpPr>
        <p:spPr bwMode="auto">
          <a:xfrm>
            <a:off x="658198" y="3506848"/>
            <a:ext cx="7171172" cy="2587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sz="1800" u="sng" dirty="0">
                <a:solidFill>
                  <a:schemeClr val="tx1"/>
                </a:solidFill>
              </a:rPr>
              <a:t>VBB digital data</a:t>
            </a:r>
          </a:p>
          <a:p>
            <a:pPr eaLnBrk="1" hangingPunct="1">
              <a:buClrTx/>
              <a:buFontTx/>
              <a:buNone/>
            </a:pPr>
            <a:r>
              <a:rPr lang="en-US" altLang="it-IT" sz="1800" u="sng" dirty="0">
                <a:solidFill>
                  <a:schemeClr val="tx1"/>
                </a:solidFill>
              </a:rPr>
              <a:t> </a:t>
            </a:r>
          </a:p>
          <a:p>
            <a:pPr eaLnBrk="1" hangingPunct="1">
              <a:buClrTx/>
              <a:buFontTx/>
              <a:buNone/>
            </a:pPr>
            <a:r>
              <a:rPr lang="en-US" altLang="it-IT" sz="1800" dirty="0">
                <a:solidFill>
                  <a:schemeClr val="tx1"/>
                </a:solidFill>
              </a:rPr>
              <a:t>DIGITIZER: range 40 V P-P; 2</a:t>
            </a:r>
            <a:r>
              <a:rPr lang="en-US" altLang="it-IT" sz="1800" baseline="30000" dirty="0">
                <a:solidFill>
                  <a:schemeClr val="tx1"/>
                </a:solidFill>
              </a:rPr>
              <a:t>24</a:t>
            </a:r>
            <a:r>
              <a:rPr lang="en-US" altLang="it-IT" sz="1800" dirty="0">
                <a:solidFill>
                  <a:schemeClr val="tx1"/>
                </a:solidFill>
              </a:rPr>
              <a:t>  counts P-P;  2.384185x10-6  V/count </a:t>
            </a:r>
          </a:p>
          <a:p>
            <a:pPr eaLnBrk="1" hangingPunct="1">
              <a:buClrTx/>
              <a:buFontTx/>
              <a:buNone/>
            </a:pPr>
            <a:r>
              <a:rPr lang="en-US" altLang="it-IT" sz="1800" dirty="0">
                <a:solidFill>
                  <a:schemeClr val="tx1"/>
                </a:solidFill>
              </a:rPr>
              <a:t> </a:t>
            </a:r>
          </a:p>
          <a:p>
            <a:pPr eaLnBrk="1" hangingPunct="1">
              <a:buClrTx/>
              <a:buFontTx/>
              <a:buNone/>
            </a:pPr>
            <a:r>
              <a:rPr lang="en-US" altLang="it-IT" sz="1800" u="sng" dirty="0">
                <a:solidFill>
                  <a:schemeClr val="tx1"/>
                </a:solidFill>
              </a:rPr>
              <a:t> </a:t>
            </a:r>
          </a:p>
          <a:p>
            <a:pPr eaLnBrk="1" hangingPunct="1">
              <a:buClrTx/>
              <a:buFontTx/>
              <a:buNone/>
            </a:pPr>
            <a:r>
              <a:rPr lang="en-US" altLang="it-IT" sz="1800" dirty="0">
                <a:solidFill>
                  <a:schemeClr val="tx1"/>
                </a:solidFill>
              </a:rPr>
              <a:t>VBB:	2.38419x10-6 V/counts</a:t>
            </a:r>
          </a:p>
          <a:p>
            <a:pPr eaLnBrk="1" hangingPunct="1">
              <a:buClrTx/>
              <a:buFontTx/>
              <a:buNone/>
            </a:pPr>
            <a:r>
              <a:rPr lang="en-US" altLang="it-IT" sz="1800" dirty="0">
                <a:solidFill>
                  <a:schemeClr val="tx1"/>
                </a:solidFill>
              </a:rPr>
              <a:t>LP:	5.96047x10-7 V/counts</a:t>
            </a:r>
          </a:p>
          <a:p>
            <a:pPr eaLnBrk="1" hangingPunct="1">
              <a:buClrTx/>
              <a:buFontTx/>
              <a:buNone/>
            </a:pPr>
            <a:r>
              <a:rPr lang="en-US" altLang="it-IT" sz="1800" dirty="0">
                <a:solidFill>
                  <a:schemeClr val="tx1"/>
                </a:solidFill>
              </a:rPr>
              <a:t>VBB:	1.49011x10-7 V/counts</a:t>
            </a:r>
          </a:p>
          <a:p>
            <a:pPr eaLnBrk="1" hangingPunct="1">
              <a:buClrTx/>
              <a:buFontTx/>
              <a:buNone/>
            </a:pPr>
            <a:r>
              <a:rPr lang="en-US" altLang="it-IT" sz="1800" dirty="0">
                <a:solidFill>
                  <a:schemeClr val="tx1"/>
                </a:solidFill>
              </a:rPr>
              <a:t> </a:t>
            </a:r>
          </a:p>
        </p:txBody>
      </p:sp>
      <p:sp>
        <p:nvSpPr>
          <p:cNvPr id="30727" name="Rectangle 5"/>
          <p:cNvSpPr>
            <a:spLocks noChangeArrowheads="1"/>
          </p:cNvSpPr>
          <p:nvPr/>
        </p:nvSpPr>
        <p:spPr bwMode="auto">
          <a:xfrm>
            <a:off x="4038600" y="306705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graphicFrame>
        <p:nvGraphicFramePr>
          <p:cNvPr id="30728" name="Object 6"/>
          <p:cNvGraphicFramePr>
            <a:graphicFrameLocks noChangeAspect="1"/>
          </p:cNvGraphicFramePr>
          <p:nvPr>
            <p:extLst>
              <p:ext uri="{D42A27DB-BD31-4B8C-83A1-F6EECF244321}">
                <p14:modId xmlns:p14="http://schemas.microsoft.com/office/powerpoint/2010/main" val="2640360148"/>
              </p:ext>
            </p:extLst>
          </p:nvPr>
        </p:nvGraphicFramePr>
        <p:xfrm>
          <a:off x="5867400" y="4876800"/>
          <a:ext cx="1905000" cy="1292225"/>
        </p:xfrm>
        <a:graphic>
          <a:graphicData uri="http://schemas.openxmlformats.org/presentationml/2006/ole">
            <mc:AlternateContent xmlns:mc="http://schemas.openxmlformats.org/markup-compatibility/2006">
              <mc:Choice xmlns:v="urn:schemas-microsoft-com:vml" Requires="v">
                <p:oleObj spid="_x0000_s126033" r:id="rId5" imgW="491191" imgH="491191" progId="">
                  <p:embed/>
                </p:oleObj>
              </mc:Choice>
              <mc:Fallback>
                <p:oleObj r:id="rId5" imgW="491191" imgH="49119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876800"/>
                        <a:ext cx="1905000" cy="1292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22234405"/>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2667000" y="116632"/>
            <a:ext cx="3886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a:t>Sismografo WWSSN-LP</a:t>
            </a:r>
          </a:p>
        </p:txBody>
      </p:sp>
      <p:sp>
        <p:nvSpPr>
          <p:cNvPr id="50179" name="Text Box 2"/>
          <p:cNvSpPr txBox="1">
            <a:spLocks noChangeArrowheads="1"/>
          </p:cNvSpPr>
          <p:nvPr/>
        </p:nvSpPr>
        <p:spPr bwMode="auto">
          <a:xfrm>
            <a:off x="181608" y="577007"/>
            <a:ext cx="8856984" cy="2587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buClrTx/>
              <a:buFontTx/>
              <a:buNone/>
            </a:pPr>
            <a:r>
              <a:rPr lang="it-IT" sz="1800" b="0" dirty="0">
                <a:solidFill>
                  <a:schemeClr val="tx1"/>
                </a:solidFill>
                <a:latin typeface="+mj-lt"/>
              </a:rPr>
              <a:t>I sismografi a lungo termine dell'ormai obsoleto WWSSN (Worldwide Standard Seismograph Network) consistevano in un sismometro elettrodinamico a lungo </a:t>
            </a:r>
            <a:r>
              <a:rPr lang="it-IT" sz="1800" b="0" dirty="0" smtClean="0">
                <a:solidFill>
                  <a:schemeClr val="tx1"/>
                </a:solidFill>
                <a:latin typeface="+mj-lt"/>
              </a:rPr>
              <a:t>periodo con </a:t>
            </a:r>
            <a:r>
              <a:rPr lang="it-IT" sz="1800" b="0" dirty="0">
                <a:solidFill>
                  <a:schemeClr val="tx1"/>
                </a:solidFill>
                <a:latin typeface="+mj-lt"/>
              </a:rPr>
              <a:t>un periodo </a:t>
            </a:r>
            <a:r>
              <a:rPr lang="it-IT" sz="1800" b="0" dirty="0" smtClean="0">
                <a:solidFill>
                  <a:schemeClr val="tx1"/>
                </a:solidFill>
                <a:latin typeface="+mj-lt"/>
              </a:rPr>
              <a:t>proprio </a:t>
            </a:r>
            <a:r>
              <a:rPr lang="it-IT" sz="1800" b="0" dirty="0">
                <a:solidFill>
                  <a:schemeClr val="tx1"/>
                </a:solidFill>
                <a:latin typeface="+mj-lt"/>
              </a:rPr>
              <a:t>di 15 secondi e un galvanometro a specchio a lungo periodo con un periodo libero di circa 90 secondi</a:t>
            </a:r>
            <a:r>
              <a:rPr lang="it-IT" sz="1800" b="0" dirty="0" smtClean="0">
                <a:solidFill>
                  <a:schemeClr val="tx1"/>
                </a:solidFill>
                <a:latin typeface="+mj-lt"/>
              </a:rPr>
              <a:t>.</a:t>
            </a:r>
          </a:p>
          <a:p>
            <a:pPr algn="just" eaLnBrk="1" hangingPunct="1">
              <a:buClrTx/>
              <a:buFontTx/>
              <a:buNone/>
            </a:pPr>
            <a:r>
              <a:rPr lang="it-IT" sz="1800" b="0" dirty="0">
                <a:solidFill>
                  <a:schemeClr val="tx1"/>
                </a:solidFill>
                <a:latin typeface="+mj-lt"/>
              </a:rPr>
              <a:t/>
            </a:r>
            <a:br>
              <a:rPr lang="it-IT" sz="1800" b="0" dirty="0">
                <a:solidFill>
                  <a:schemeClr val="tx1"/>
                </a:solidFill>
                <a:latin typeface="+mj-lt"/>
              </a:rPr>
            </a:br>
            <a:r>
              <a:rPr lang="it-IT" sz="1800" b="0" dirty="0">
                <a:solidFill>
                  <a:schemeClr val="tx1"/>
                </a:solidFill>
                <a:latin typeface="+mj-lt"/>
              </a:rPr>
              <a:t>I sismogrammi WWSSN </a:t>
            </a:r>
            <a:r>
              <a:rPr lang="it-IT" sz="1800" b="0" dirty="0" smtClean="0">
                <a:solidFill>
                  <a:schemeClr val="tx1"/>
                </a:solidFill>
                <a:latin typeface="+mj-lt"/>
              </a:rPr>
              <a:t>erano registrati </a:t>
            </a:r>
            <a:r>
              <a:rPr lang="it-IT" sz="1800" b="0" dirty="0">
                <a:solidFill>
                  <a:schemeClr val="tx1"/>
                </a:solidFill>
                <a:latin typeface="+mj-lt"/>
              </a:rPr>
              <a:t>su carta fotografica </a:t>
            </a:r>
            <a:r>
              <a:rPr lang="it-IT" sz="1800" b="0" dirty="0" smtClean="0">
                <a:solidFill>
                  <a:schemeClr val="tx1"/>
                </a:solidFill>
                <a:latin typeface="+mj-lt"/>
              </a:rPr>
              <a:t>che ruotava </a:t>
            </a:r>
            <a:r>
              <a:rPr lang="it-IT" sz="1800" b="0" dirty="0">
                <a:solidFill>
                  <a:schemeClr val="tx1"/>
                </a:solidFill>
                <a:latin typeface="+mj-lt"/>
              </a:rPr>
              <a:t>su un tamburo. Ora deriveremo diverse forme equivalenti della funzione di trasferimento per questo sistema. Nel nostro esempio le costanti di smorzamento sono scelte come 0,6 per il sismometro e 0,9 per il galvanometro.</a:t>
            </a:r>
            <a:endParaRPr lang="it-IT" altLang="it-IT" sz="1800" b="0" dirty="0">
              <a:solidFill>
                <a:schemeClr val="tx1"/>
              </a:solidFill>
              <a:latin typeface="+mj-lt"/>
            </a:endParaRPr>
          </a:p>
        </p:txBody>
      </p:sp>
      <p:pic>
        <p:nvPicPr>
          <p:cNvPr id="2" name="Picture 1"/>
          <p:cNvPicPr>
            <a:picLocks noChangeAspect="1"/>
          </p:cNvPicPr>
          <p:nvPr/>
        </p:nvPicPr>
        <p:blipFill>
          <a:blip r:embed="rId3"/>
          <a:stretch>
            <a:fillRect/>
          </a:stretch>
        </p:blipFill>
        <p:spPr>
          <a:xfrm>
            <a:off x="560276" y="3212976"/>
            <a:ext cx="4213448" cy="3267571"/>
          </a:xfrm>
          <a:prstGeom prst="rect">
            <a:avLst/>
          </a:prstGeom>
        </p:spPr>
      </p:pic>
      <p:sp>
        <p:nvSpPr>
          <p:cNvPr id="3" name="Rectangle 2"/>
          <p:cNvSpPr/>
          <p:nvPr/>
        </p:nvSpPr>
        <p:spPr>
          <a:xfrm>
            <a:off x="4932040" y="3642728"/>
            <a:ext cx="3744416" cy="2246769"/>
          </a:xfrm>
          <a:prstGeom prst="rect">
            <a:avLst/>
          </a:prstGeom>
        </p:spPr>
        <p:txBody>
          <a:bodyPr wrap="square">
            <a:spAutoFit/>
          </a:bodyPr>
          <a:lstStyle/>
          <a:p>
            <a:pPr algn="just"/>
            <a:r>
              <a:rPr lang="it-IT" sz="1400" b="0" dirty="0"/>
              <a:t>Componenti del Standardized Seismograph Network system a livello mondiale. I sismometri a lungo </a:t>
            </a:r>
            <a:r>
              <a:rPr lang="it-IT" sz="1400" b="0" dirty="0" smtClean="0"/>
              <a:t>periodo </a:t>
            </a:r>
            <a:r>
              <a:rPr lang="it-IT" sz="1400" b="0" dirty="0"/>
              <a:t>sono mostrati in alto a sinistra, i galvanometri e i registratori in basso a sinistra. I sismometri di breve </a:t>
            </a:r>
            <a:r>
              <a:rPr lang="it-IT" sz="1400" b="0" dirty="0" smtClean="0"/>
              <a:t>periodo </a:t>
            </a:r>
            <a:r>
              <a:rPr lang="it-IT" sz="1400" b="0" dirty="0"/>
              <a:t>sono mostrati in alto a destra, i galvanometri e il registratore in basso a destra. La console elettronica contiene sistema di temporizzazione, controlli e alimentazione</a:t>
            </a:r>
            <a:endParaRPr lang="en-US" sz="1400" b="0" dirty="0"/>
          </a:p>
        </p:txBody>
      </p:sp>
    </p:spTree>
    <p:extLst>
      <p:ext uri="{BB962C8B-B14F-4D97-AF65-F5344CB8AC3E}">
        <p14:creationId xmlns:p14="http://schemas.microsoft.com/office/powerpoint/2010/main" val="2554735280"/>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2627784" y="88305"/>
            <a:ext cx="3886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dirty="0" err="1"/>
              <a:t>Sismografo</a:t>
            </a:r>
            <a:r>
              <a:rPr lang="en-GB" altLang="it-IT" dirty="0"/>
              <a:t> WWSSN-LP</a:t>
            </a:r>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42533"/>
            <a:ext cx="3381375" cy="441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4" name="Text Box 3"/>
          <p:cNvSpPr txBox="1">
            <a:spLocks noChangeArrowheads="1"/>
          </p:cNvSpPr>
          <p:nvPr/>
        </p:nvSpPr>
        <p:spPr bwMode="auto">
          <a:xfrm>
            <a:off x="827584" y="642528"/>
            <a:ext cx="2895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dirty="0">
                <a:solidFill>
                  <a:schemeClr val="tx1"/>
                </a:solidFill>
              </a:rPr>
              <a:t>GALVANOMETRO</a:t>
            </a:r>
          </a:p>
        </p:txBody>
      </p:sp>
      <p:sp>
        <p:nvSpPr>
          <p:cNvPr id="51205" name="Text Box 4"/>
          <p:cNvSpPr txBox="1">
            <a:spLocks noChangeArrowheads="1"/>
          </p:cNvSpPr>
          <p:nvPr/>
        </p:nvSpPr>
        <p:spPr bwMode="auto">
          <a:xfrm>
            <a:off x="264790" y="1196752"/>
            <a:ext cx="4725988" cy="47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buClrTx/>
              <a:buFontTx/>
              <a:buNone/>
            </a:pPr>
            <a:r>
              <a:rPr lang="it-IT" altLang="it-IT" sz="2000" b="0" dirty="0">
                <a:solidFill>
                  <a:schemeClr val="tx1"/>
                </a:solidFill>
              </a:rPr>
              <a:t>L'uso più comune del galvanometro è come strumento di misura o come rivelatore di corrente continua. Il dispositivo è costituito da una bobina mobile che può parzialmente ruotare all'interno di un campo magnetico, solidale con una lancetta indicatrice sovrapposta ad una scala graduata. Una molla tiene la bobina in posizione zero. Quando una corrente fluisce nelle spire, il solenoide genera un campo magnetico, che opponendosi a quello esterno produce una forza che fa ruotare la bobina e quindi l'ago indicatore. La molla contrasta la rotazione, con il risultato che l'angolo di deviazione è proporzionale all'intensità della corrente.</a:t>
            </a:r>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99731393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467544" y="555357"/>
            <a:ext cx="80772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GB" altLang="it-IT" sz="1800" b="0" dirty="0">
                <a:solidFill>
                  <a:schemeClr val="tx1"/>
                </a:solidFill>
                <a:effectLst>
                  <a:outerShdw blurRad="38100" dist="38100" dir="2700000" algn="tl">
                    <a:srgbClr val="000000">
                      <a:alpha val="43137"/>
                    </a:srgbClr>
                  </a:outerShdw>
                </a:effectLst>
              </a:rPr>
              <a:t>La </a:t>
            </a:r>
            <a:r>
              <a:rPr lang="en-GB" altLang="it-IT" sz="1800" b="0" dirty="0" err="1">
                <a:solidFill>
                  <a:schemeClr val="tx1"/>
                </a:solidFill>
                <a:effectLst>
                  <a:outerShdw blurRad="38100" dist="38100" dir="2700000" algn="tl">
                    <a:srgbClr val="000000">
                      <a:alpha val="43137"/>
                    </a:srgbClr>
                  </a:outerShdw>
                </a:effectLst>
              </a:rPr>
              <a:t>funzione</a:t>
            </a:r>
            <a:r>
              <a:rPr lang="en-GB" altLang="it-IT" sz="1800" b="0" dirty="0">
                <a:solidFill>
                  <a:schemeClr val="tx1"/>
                </a:solidFill>
                <a:effectLst>
                  <a:outerShdw blurRad="38100" dist="38100" dir="2700000" algn="tl">
                    <a:srgbClr val="000000">
                      <a:alpha val="43137"/>
                    </a:srgbClr>
                  </a:outerShdw>
                </a:effectLst>
              </a:rPr>
              <a:t> di </a:t>
            </a:r>
            <a:r>
              <a:rPr lang="en-GB" altLang="it-IT" sz="1800" b="0" dirty="0" err="1">
                <a:solidFill>
                  <a:schemeClr val="tx1"/>
                </a:solidFill>
                <a:effectLst>
                  <a:outerShdw blurRad="38100" dist="38100" dir="2700000" algn="tl">
                    <a:srgbClr val="000000">
                      <a:alpha val="43137"/>
                    </a:srgbClr>
                  </a:outerShdw>
                </a:effectLst>
              </a:rPr>
              <a:t>trasferimento</a:t>
            </a:r>
            <a:r>
              <a:rPr lang="en-GB" altLang="it-IT" sz="1800" b="0" dirty="0">
                <a:solidFill>
                  <a:schemeClr val="tx1"/>
                </a:solidFill>
                <a:effectLst>
                  <a:outerShdw blurRad="38100" dist="38100" dir="2700000" algn="tl">
                    <a:srgbClr val="000000">
                      <a:alpha val="43137"/>
                    </a:srgbClr>
                  </a:outerShdw>
                </a:effectLst>
              </a:rPr>
              <a:t> di un </a:t>
            </a:r>
            <a:r>
              <a:rPr lang="en-GB" altLang="it-IT" sz="1800" b="0" dirty="0" err="1">
                <a:solidFill>
                  <a:schemeClr val="tx1"/>
                </a:solidFill>
                <a:effectLst>
                  <a:outerShdw blurRad="38100" dist="38100" dir="2700000" algn="tl">
                    <a:srgbClr val="000000">
                      <a:alpha val="43137"/>
                    </a:srgbClr>
                  </a:outerShdw>
                </a:effectLst>
              </a:rPr>
              <a:t>sismografo</a:t>
            </a:r>
            <a:r>
              <a:rPr lang="en-GB" altLang="it-IT" sz="1800" b="0" dirty="0">
                <a:solidFill>
                  <a:schemeClr val="tx1"/>
                </a:solidFill>
                <a:effectLst>
                  <a:outerShdw blurRad="38100" dist="38100" dir="2700000" algn="tl">
                    <a:srgbClr val="000000">
                      <a:alpha val="43137"/>
                    </a:srgbClr>
                  </a:outerShdw>
                </a:effectLst>
              </a:rPr>
              <a:t> WWSSN-LP</a:t>
            </a: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597489"/>
            <a:ext cx="3886200" cy="758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6" y="2344732"/>
            <a:ext cx="1219200" cy="50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41" y="2911450"/>
            <a:ext cx="361950" cy="45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40" y="3408792"/>
            <a:ext cx="277416" cy="4231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1" name="Text Box 6"/>
          <p:cNvSpPr txBox="1">
            <a:spLocks noChangeArrowheads="1"/>
          </p:cNvSpPr>
          <p:nvPr/>
        </p:nvSpPr>
        <p:spPr bwMode="auto">
          <a:xfrm>
            <a:off x="1737604" y="2409800"/>
            <a:ext cx="38862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rPr>
              <a:t>frequenza</a:t>
            </a:r>
            <a:r>
              <a:rPr lang="en-GB" altLang="it-IT" sz="1800" b="0" dirty="0">
                <a:solidFill>
                  <a:schemeClr val="tx1"/>
                </a:solidFill>
              </a:rPr>
              <a:t> </a:t>
            </a:r>
            <a:r>
              <a:rPr lang="en-GB" altLang="it-IT" sz="1800" b="0" dirty="0" err="1">
                <a:solidFill>
                  <a:schemeClr val="tx1"/>
                </a:solidFill>
              </a:rPr>
              <a:t>angolare</a:t>
            </a:r>
            <a:r>
              <a:rPr lang="en-GB" altLang="it-IT" sz="1800" b="0" dirty="0">
                <a:solidFill>
                  <a:schemeClr val="tx1"/>
                </a:solidFill>
              </a:rPr>
              <a:t> di </a:t>
            </a:r>
            <a:r>
              <a:rPr lang="en-GB" altLang="it-IT" sz="1800" b="0" dirty="0" err="1">
                <a:solidFill>
                  <a:schemeClr val="tx1"/>
                </a:solidFill>
              </a:rPr>
              <a:t>taglio</a:t>
            </a:r>
            <a:endParaRPr lang="en-GB" altLang="it-IT" sz="1800" b="0" dirty="0">
              <a:solidFill>
                <a:schemeClr val="tx1"/>
              </a:solidFill>
            </a:endParaRPr>
          </a:p>
        </p:txBody>
      </p:sp>
      <p:sp>
        <p:nvSpPr>
          <p:cNvPr id="52232" name="Text Box 7"/>
          <p:cNvSpPr txBox="1">
            <a:spLocks noChangeArrowheads="1"/>
          </p:cNvSpPr>
          <p:nvPr/>
        </p:nvSpPr>
        <p:spPr bwMode="auto">
          <a:xfrm>
            <a:off x="1331640" y="2911450"/>
            <a:ext cx="38862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rPr>
              <a:t>smorzamento</a:t>
            </a:r>
            <a:r>
              <a:rPr lang="en-GB" altLang="it-IT" sz="1800" b="0" dirty="0">
                <a:solidFill>
                  <a:schemeClr val="tx1"/>
                </a:solidFill>
              </a:rPr>
              <a:t> </a:t>
            </a:r>
            <a:r>
              <a:rPr lang="en-GB" altLang="it-IT" sz="1800" b="0" dirty="0" err="1">
                <a:solidFill>
                  <a:schemeClr val="tx1"/>
                </a:solidFill>
              </a:rPr>
              <a:t>numerico</a:t>
            </a:r>
            <a:endParaRPr lang="en-GB" altLang="it-IT" sz="1800" b="0" dirty="0">
              <a:solidFill>
                <a:schemeClr val="tx1"/>
              </a:solidFill>
            </a:endParaRPr>
          </a:p>
        </p:txBody>
      </p:sp>
      <p:sp>
        <p:nvSpPr>
          <p:cNvPr id="52233" name="Text Box 8"/>
          <p:cNvSpPr txBox="1">
            <a:spLocks noChangeArrowheads="1"/>
          </p:cNvSpPr>
          <p:nvPr/>
        </p:nvSpPr>
        <p:spPr bwMode="auto">
          <a:xfrm>
            <a:off x="1331640" y="3428560"/>
            <a:ext cx="72390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rPr>
              <a:t>costante</a:t>
            </a:r>
            <a:r>
              <a:rPr lang="en-GB" altLang="it-IT" sz="1800" b="0" dirty="0">
                <a:solidFill>
                  <a:schemeClr val="tx1"/>
                </a:solidFill>
              </a:rPr>
              <a:t> del </a:t>
            </a:r>
            <a:r>
              <a:rPr lang="en-GB" altLang="it-IT" sz="1800" b="0" dirty="0" err="1">
                <a:solidFill>
                  <a:schemeClr val="tx1"/>
                </a:solidFill>
              </a:rPr>
              <a:t>generatore</a:t>
            </a:r>
            <a:r>
              <a:rPr lang="en-GB" altLang="it-IT" sz="1800" b="0" dirty="0">
                <a:solidFill>
                  <a:schemeClr val="tx1"/>
                </a:solidFill>
              </a:rPr>
              <a:t> del </a:t>
            </a:r>
            <a:r>
              <a:rPr lang="en-GB" altLang="it-IT" sz="1800" b="0" dirty="0" err="1">
                <a:solidFill>
                  <a:schemeClr val="tx1"/>
                </a:solidFill>
              </a:rPr>
              <a:t>trasduttore</a:t>
            </a:r>
            <a:r>
              <a:rPr lang="en-GB" altLang="it-IT" sz="1800" b="0" dirty="0">
                <a:solidFill>
                  <a:schemeClr val="tx1"/>
                </a:solidFill>
              </a:rPr>
              <a:t> </a:t>
            </a:r>
            <a:r>
              <a:rPr lang="en-GB" altLang="it-IT" sz="1800" b="0" dirty="0" err="1">
                <a:solidFill>
                  <a:schemeClr val="tx1"/>
                </a:solidFill>
              </a:rPr>
              <a:t>elettromagnetico</a:t>
            </a:r>
            <a:r>
              <a:rPr lang="en-GB" altLang="it-IT" sz="1800" b="0" dirty="0">
                <a:solidFill>
                  <a:schemeClr val="tx1"/>
                </a:solidFill>
              </a:rPr>
              <a:t> </a:t>
            </a:r>
          </a:p>
          <a:p>
            <a:pPr eaLnBrk="1" hangingPunct="1">
              <a:buClrTx/>
              <a:buFontTx/>
              <a:buNone/>
            </a:pPr>
            <a:r>
              <a:rPr lang="en-GB" altLang="it-IT" sz="1800" b="0" dirty="0">
                <a:solidFill>
                  <a:schemeClr val="tx1"/>
                </a:solidFill>
              </a:rPr>
              <a:t>(200 </a:t>
            </a:r>
            <a:r>
              <a:rPr lang="en-GB" altLang="it-IT" sz="1800" b="0" dirty="0" err="1">
                <a:solidFill>
                  <a:schemeClr val="tx1"/>
                </a:solidFill>
              </a:rPr>
              <a:t>Vsec</a:t>
            </a:r>
            <a:r>
              <a:rPr lang="en-GB" altLang="it-IT" sz="1800" b="0" dirty="0">
                <a:solidFill>
                  <a:schemeClr val="tx1"/>
                </a:solidFill>
              </a:rPr>
              <a:t>/m)</a:t>
            </a:r>
          </a:p>
        </p:txBody>
      </p:sp>
      <p:sp>
        <p:nvSpPr>
          <p:cNvPr id="11" name="Text Box 1"/>
          <p:cNvSpPr txBox="1">
            <a:spLocks noChangeArrowheads="1"/>
          </p:cNvSpPr>
          <p:nvPr/>
        </p:nvSpPr>
        <p:spPr bwMode="auto">
          <a:xfrm>
            <a:off x="847056" y="5859326"/>
            <a:ext cx="7594393"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smtClean="0">
                <a:solidFill>
                  <a:schemeClr val="tx1"/>
                </a:solidFill>
                <a:latin typeface="+mj-lt"/>
              </a:rPr>
              <a:t>amplificazione</a:t>
            </a:r>
            <a:r>
              <a:rPr lang="en-GB" altLang="it-IT" sz="1800" b="0" dirty="0" smtClean="0">
                <a:solidFill>
                  <a:schemeClr val="tx1"/>
                </a:solidFill>
                <a:latin typeface="+mj-lt"/>
              </a:rPr>
              <a:t> del </a:t>
            </a:r>
            <a:r>
              <a:rPr lang="en-GB" altLang="it-IT" sz="1800" b="0" dirty="0" err="1" smtClean="0">
                <a:solidFill>
                  <a:schemeClr val="tx1"/>
                </a:solidFill>
                <a:latin typeface="+mj-lt"/>
              </a:rPr>
              <a:t>galvanometro</a:t>
            </a:r>
            <a:r>
              <a:rPr lang="en-GB" altLang="it-IT" sz="1800" b="0" dirty="0" smtClean="0">
                <a:solidFill>
                  <a:schemeClr val="tx1"/>
                </a:solidFill>
                <a:latin typeface="+mj-lt"/>
              </a:rPr>
              <a:t> (393.5 m/V)</a:t>
            </a:r>
            <a:r>
              <a:rPr lang="it-IT" altLang="it-IT" sz="1800" b="0" dirty="0">
                <a:solidFill>
                  <a:schemeClr val="tx1"/>
                </a:solidFill>
                <a:latin typeface="+mj-lt"/>
              </a:rPr>
              <a:t> che dà l'ingrandimento complessivo desiderato</a:t>
            </a:r>
            <a:r>
              <a:rPr lang="en-GB" altLang="it-IT" sz="1800" b="0" dirty="0" smtClean="0">
                <a:solidFill>
                  <a:schemeClr val="tx1"/>
                </a:solidFill>
                <a:latin typeface="+mj-lt"/>
              </a:rPr>
              <a:t> </a:t>
            </a:r>
            <a:endParaRPr lang="en-GB" altLang="it-IT" sz="1800" b="0" dirty="0">
              <a:solidFill>
                <a:schemeClr val="tx1"/>
              </a:solidFill>
              <a:latin typeface="+mj-lt"/>
            </a:endParaRPr>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8880" y="4879970"/>
            <a:ext cx="4221088" cy="848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615" y="5837497"/>
            <a:ext cx="400050" cy="45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467544" y="1057007"/>
            <a:ext cx="8424936" cy="646331"/>
          </a:xfrm>
          <a:prstGeom prst="rect">
            <a:avLst/>
          </a:prstGeom>
        </p:spPr>
        <p:txBody>
          <a:bodyPr wrap="square">
            <a:spAutoFit/>
          </a:bodyPr>
          <a:lstStyle/>
          <a:p>
            <a:r>
              <a:rPr lang="it-IT" b="0" dirty="0" smtClean="0"/>
              <a:t>La </a:t>
            </a:r>
            <a:r>
              <a:rPr lang="it-IT" b="0" dirty="0"/>
              <a:t>funzione di trasferimento di un sismometro elettromagnetico</a:t>
            </a:r>
            <a:br>
              <a:rPr lang="it-IT" b="0" dirty="0"/>
            </a:br>
            <a:r>
              <a:rPr lang="it-IT" b="0" dirty="0"/>
              <a:t>(input: spostamento, output: voltaggio) è</a:t>
            </a:r>
            <a:endParaRPr lang="en-US" b="0" dirty="0"/>
          </a:p>
        </p:txBody>
      </p:sp>
      <p:sp>
        <p:nvSpPr>
          <p:cNvPr id="3" name="Rectangle 2"/>
          <p:cNvSpPr/>
          <p:nvPr/>
        </p:nvSpPr>
        <p:spPr>
          <a:xfrm>
            <a:off x="467544" y="4279701"/>
            <a:ext cx="8077200" cy="646331"/>
          </a:xfrm>
          <a:prstGeom prst="rect">
            <a:avLst/>
          </a:prstGeom>
        </p:spPr>
        <p:txBody>
          <a:bodyPr wrap="square">
            <a:spAutoFit/>
          </a:bodyPr>
          <a:lstStyle/>
          <a:p>
            <a:pPr algn="just"/>
            <a:r>
              <a:rPr lang="it-IT" b="0" dirty="0"/>
              <a:t>Il galvanometro è un filtro passa-basso di secondo ordine e ha la funzione di </a:t>
            </a:r>
            <a:r>
              <a:rPr lang="it-IT" b="0" dirty="0" smtClean="0"/>
              <a:t>trasferimento:</a:t>
            </a:r>
            <a:endParaRPr lang="en-US" b="0" dirty="0"/>
          </a:p>
        </p:txBody>
      </p:sp>
      <p:sp>
        <p:nvSpPr>
          <p:cNvPr id="15" name="TextBox 1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29209269"/>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66826"/>
            <a:ext cx="6248400" cy="94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9984" y="3284984"/>
            <a:ext cx="1143000"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984" y="3970784"/>
            <a:ext cx="812800" cy="46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9984" y="4656584"/>
            <a:ext cx="457200" cy="404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1384" y="3335784"/>
            <a:ext cx="838200"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1384" y="3869184"/>
            <a:ext cx="431800" cy="384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80" name="Text Box 7"/>
          <p:cNvSpPr txBox="1">
            <a:spLocks noChangeArrowheads="1"/>
          </p:cNvSpPr>
          <p:nvPr/>
        </p:nvSpPr>
        <p:spPr bwMode="auto">
          <a:xfrm>
            <a:off x="2999184" y="3284984"/>
            <a:ext cx="1600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chemeClr val="tx1"/>
                </a:solidFill>
              </a:rPr>
              <a:t>383.6/sec</a:t>
            </a:r>
          </a:p>
        </p:txBody>
      </p:sp>
      <p:sp>
        <p:nvSpPr>
          <p:cNvPr id="54281" name="Text Box 8"/>
          <p:cNvSpPr txBox="1">
            <a:spLocks noChangeArrowheads="1"/>
          </p:cNvSpPr>
          <p:nvPr/>
        </p:nvSpPr>
        <p:spPr bwMode="auto">
          <a:xfrm>
            <a:off x="2770584" y="3970784"/>
            <a:ext cx="1828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chemeClr val="tx1"/>
                </a:solidFill>
              </a:rPr>
              <a:t>0.5027/sec</a:t>
            </a:r>
          </a:p>
        </p:txBody>
      </p:sp>
      <p:sp>
        <p:nvSpPr>
          <p:cNvPr id="54282" name="Text Box 9"/>
          <p:cNvSpPr txBox="1">
            <a:spLocks noChangeArrowheads="1"/>
          </p:cNvSpPr>
          <p:nvPr/>
        </p:nvSpPr>
        <p:spPr bwMode="auto">
          <a:xfrm>
            <a:off x="2465784" y="4631184"/>
            <a:ext cx="1752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chemeClr val="tx1"/>
                </a:solidFill>
              </a:rPr>
              <a:t>0.1755/sec</a:t>
            </a:r>
            <a:r>
              <a:rPr lang="en-US" altLang="it-IT" baseline="30000">
                <a:solidFill>
                  <a:schemeClr val="tx1"/>
                </a:solidFill>
              </a:rPr>
              <a:t>2</a:t>
            </a:r>
          </a:p>
        </p:txBody>
      </p:sp>
      <p:sp>
        <p:nvSpPr>
          <p:cNvPr id="54283" name="Text Box 10"/>
          <p:cNvSpPr txBox="1">
            <a:spLocks noChangeArrowheads="1"/>
          </p:cNvSpPr>
          <p:nvPr/>
        </p:nvSpPr>
        <p:spPr bwMode="auto">
          <a:xfrm>
            <a:off x="5996384" y="3831084"/>
            <a:ext cx="2032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chemeClr val="tx1"/>
                </a:solidFill>
              </a:rPr>
              <a:t>0.00487/sec</a:t>
            </a:r>
            <a:r>
              <a:rPr lang="en-US" altLang="it-IT" baseline="30000">
                <a:solidFill>
                  <a:schemeClr val="tx1"/>
                </a:solidFill>
              </a:rPr>
              <a:t>2</a:t>
            </a:r>
          </a:p>
        </p:txBody>
      </p:sp>
      <p:sp>
        <p:nvSpPr>
          <p:cNvPr id="54284" name="Text Box 11"/>
          <p:cNvSpPr txBox="1">
            <a:spLocks noChangeArrowheads="1"/>
          </p:cNvSpPr>
          <p:nvPr/>
        </p:nvSpPr>
        <p:spPr bwMode="auto">
          <a:xfrm>
            <a:off x="6351984" y="3284984"/>
            <a:ext cx="1600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chemeClr val="tx1"/>
                </a:solidFill>
              </a:rPr>
              <a:t>0.1257/sec</a:t>
            </a:r>
          </a:p>
        </p:txBody>
      </p:sp>
      <p:pic>
        <p:nvPicPr>
          <p:cNvPr id="54285"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632" y="5445224"/>
            <a:ext cx="6934200" cy="64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86"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703734"/>
            <a:ext cx="3886200" cy="758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87"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0" y="703734"/>
            <a:ext cx="3886200" cy="78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399368" y="1385455"/>
            <a:ext cx="8192864" cy="646331"/>
          </a:xfrm>
          <a:prstGeom prst="rect">
            <a:avLst/>
          </a:prstGeom>
        </p:spPr>
        <p:txBody>
          <a:bodyPr wrap="square">
            <a:spAutoFit/>
          </a:bodyPr>
          <a:lstStyle/>
          <a:p>
            <a:pPr algn="just"/>
            <a:r>
              <a:rPr lang="it-IT" b="0" dirty="0"/>
              <a:t>La funzione di trasferimento complessiva </a:t>
            </a:r>
            <a:r>
              <a:rPr lang="it-IT" b="0" i="1" dirty="0"/>
              <a:t>H</a:t>
            </a:r>
            <a:r>
              <a:rPr lang="it-IT" b="0" i="1" baseline="-25000" dirty="0"/>
              <a:t>d</a:t>
            </a:r>
            <a:r>
              <a:rPr lang="it-IT" b="0" dirty="0"/>
              <a:t> del sismografo è ottenuta nel nostro trattamento </a:t>
            </a:r>
            <a:r>
              <a:rPr lang="it-IT" b="0" dirty="0" smtClean="0"/>
              <a:t>semplificato come </a:t>
            </a:r>
            <a:r>
              <a:rPr lang="it-IT" b="0" dirty="0"/>
              <a:t>prodotto dei fattori</a:t>
            </a:r>
            <a:endParaRPr lang="en-US" b="0" dirty="0"/>
          </a:p>
        </p:txBody>
      </p:sp>
      <p:sp>
        <p:nvSpPr>
          <p:cNvPr id="17" name="TextBox 16"/>
          <p:cNvSpPr txBox="1"/>
          <p:nvPr/>
        </p:nvSpPr>
        <p:spPr>
          <a:xfrm>
            <a:off x="-61877" y="6565293"/>
            <a:ext cx="7603958" cy="338554"/>
          </a:xfrm>
          <a:prstGeom prst="rect">
            <a:avLst/>
          </a:prstGeom>
          <a:noFill/>
        </p:spPr>
        <p:txBody>
          <a:bodyPr wrap="square" rtlCol="0">
            <a:spAutoFit/>
          </a:bodyPr>
          <a:lstStyle/>
          <a:p>
            <a:r>
              <a:rPr lang="en-US" sz="800" dirty="0" smtClean="0"/>
              <a:t>Da: New </a:t>
            </a:r>
            <a:r>
              <a:rPr lang="en-US" sz="800" dirty="0"/>
              <a:t>Manual of Seismological </a:t>
            </a:r>
            <a:r>
              <a:rPr lang="en-US" sz="800" dirty="0" smtClean="0"/>
              <a:t>Observatory </a:t>
            </a:r>
            <a:r>
              <a:rPr lang="en-US" sz="800" dirty="0"/>
              <a:t>Practice – </a:t>
            </a:r>
            <a:r>
              <a:rPr lang="en-US" sz="800" dirty="0" smtClean="0"/>
              <a:t>NMSOP </a:t>
            </a:r>
          </a:p>
          <a:p>
            <a:r>
              <a:rPr lang="en-US" sz="800" dirty="0" smtClean="0"/>
              <a:t>CHAPTER </a:t>
            </a:r>
            <a:r>
              <a:rPr lang="en-US" sz="800" dirty="0"/>
              <a:t>5</a:t>
            </a:r>
            <a:r>
              <a:rPr lang="en-US" sz="800" dirty="0" smtClean="0"/>
              <a:t>: Seismic Sensor and their Calibration (E. Wieland) </a:t>
            </a:r>
            <a:endParaRPr lang="en-US" sz="800" dirty="0"/>
          </a:p>
        </p:txBody>
      </p:sp>
    </p:spTree>
    <p:extLst>
      <p:ext uri="{BB962C8B-B14F-4D97-AF65-F5344CB8AC3E}">
        <p14:creationId xmlns:p14="http://schemas.microsoft.com/office/powerpoint/2010/main" val="10309360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5298" name="Text Box 1"/>
              <p:cNvSpPr txBox="1">
                <a:spLocks noChangeArrowheads="1"/>
              </p:cNvSpPr>
              <p:nvPr/>
            </p:nvSpPr>
            <p:spPr bwMode="auto">
              <a:xfrm>
                <a:off x="609600" y="908720"/>
                <a:ext cx="8153400" cy="1756508"/>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lnSpc>
                    <a:spcPct val="150000"/>
                  </a:lnSpc>
                  <a:buClrTx/>
                  <a:buFontTx/>
                  <a:buNone/>
                </a:pPr>
                <a:r>
                  <a:rPr lang="en-GB" altLang="it-IT" sz="1800" b="0" dirty="0" smtClean="0">
                    <a:solidFill>
                      <a:schemeClr val="tx1"/>
                    </a:solidFill>
                  </a:rPr>
                  <a:t>Essendo</a:t>
                </a:r>
                <a:r>
                  <a:rPr lang="en-GB" altLang="it-IT" sz="1800" b="0" dirty="0">
                    <a:solidFill>
                      <a:schemeClr val="tx1"/>
                    </a:solidFill>
                  </a:rPr>
                  <a:t> </a:t>
                </a:r>
                <a:r>
                  <a:rPr lang="en-GB" altLang="it-IT" sz="1800" b="0" dirty="0" err="1">
                    <a:solidFill>
                      <a:schemeClr val="tx1"/>
                    </a:solidFill>
                  </a:rPr>
                  <a:t>sia</a:t>
                </a:r>
                <a:r>
                  <a:rPr lang="en-GB" altLang="it-IT" sz="1800" b="0" dirty="0">
                    <a:solidFill>
                      <a:schemeClr val="tx1"/>
                    </a:solidFill>
                  </a:rPr>
                  <a:t> </a:t>
                </a:r>
                <a:r>
                  <a:rPr lang="en-GB" altLang="it-IT" sz="1800" b="0" dirty="0" err="1">
                    <a:solidFill>
                      <a:schemeClr val="tx1"/>
                    </a:solidFill>
                  </a:rPr>
                  <a:t>l’ingresso</a:t>
                </a:r>
                <a:r>
                  <a:rPr lang="en-GB" altLang="it-IT" sz="1800" b="0" dirty="0">
                    <a:solidFill>
                      <a:schemeClr val="tx1"/>
                    </a:solidFill>
                  </a:rPr>
                  <a:t> </a:t>
                </a:r>
                <a:r>
                  <a:rPr lang="en-GB" altLang="it-IT" sz="1800" b="0" dirty="0" err="1">
                    <a:solidFill>
                      <a:schemeClr val="tx1"/>
                    </a:solidFill>
                  </a:rPr>
                  <a:t>che</a:t>
                </a:r>
                <a:r>
                  <a:rPr lang="en-GB" altLang="it-IT" sz="1800" b="0" dirty="0">
                    <a:solidFill>
                      <a:schemeClr val="tx1"/>
                    </a:solidFill>
                  </a:rPr>
                  <a:t> </a:t>
                </a:r>
                <a:r>
                  <a:rPr lang="en-GB" altLang="it-IT" sz="1800" b="0" dirty="0" err="1">
                    <a:solidFill>
                      <a:schemeClr val="tx1"/>
                    </a:solidFill>
                  </a:rPr>
                  <a:t>l’uscita</a:t>
                </a:r>
                <a:r>
                  <a:rPr lang="en-GB" altLang="it-IT" sz="1800" b="0" dirty="0">
                    <a:solidFill>
                      <a:schemeClr val="tx1"/>
                    </a:solidFill>
                  </a:rPr>
                  <a:t> </a:t>
                </a:r>
                <a:r>
                  <a:rPr lang="en-GB" altLang="it-IT" sz="1800" b="0" dirty="0" err="1">
                    <a:solidFill>
                      <a:schemeClr val="tx1"/>
                    </a:solidFill>
                  </a:rPr>
                  <a:t>spostamenti</a:t>
                </a:r>
                <a:r>
                  <a:rPr lang="en-GB" altLang="it-IT" sz="1800" b="0" dirty="0">
                    <a:solidFill>
                      <a:schemeClr val="tx1"/>
                    </a:solidFill>
                  </a:rPr>
                  <a:t>,  </a:t>
                </a:r>
                <a14:m>
                  <m:oMath xmlns:m="http://schemas.openxmlformats.org/officeDocument/2006/math">
                    <m:d>
                      <m:dPr>
                        <m:begChr m:val="|"/>
                        <m:endChr m:val="|"/>
                        <m:ctrlPr>
                          <a:rPr lang="en-GB" altLang="it-IT" sz="1800" b="0" i="1" smtClean="0">
                            <a:solidFill>
                              <a:schemeClr val="tx1"/>
                            </a:solidFill>
                            <a:latin typeface="Cambria Math" panose="02040503050406030204" pitchFamily="18" charset="0"/>
                          </a:rPr>
                        </m:ctrlPr>
                      </m:dPr>
                      <m:e>
                        <m:sSub>
                          <m:sSubPr>
                            <m:ctrlPr>
                              <a:rPr lang="en-GB" altLang="it-IT" sz="1800" b="0" i="1" smtClean="0">
                                <a:solidFill>
                                  <a:schemeClr val="tx1"/>
                                </a:solidFill>
                                <a:latin typeface="Cambria Math" panose="02040503050406030204" pitchFamily="18" charset="0"/>
                              </a:rPr>
                            </m:ctrlPr>
                          </m:sSubPr>
                          <m:e>
                            <m:r>
                              <a:rPr lang="en-US" altLang="it-IT" sz="1800" b="0" i="1" smtClean="0">
                                <a:solidFill>
                                  <a:schemeClr val="tx1"/>
                                </a:solidFill>
                                <a:latin typeface="Cambria Math" panose="02040503050406030204" pitchFamily="18" charset="0"/>
                              </a:rPr>
                              <m:t>𝐻</m:t>
                            </m:r>
                          </m:e>
                          <m:sub>
                            <m:r>
                              <a:rPr lang="en-US" altLang="it-IT" sz="1800" b="0" i="1" smtClean="0">
                                <a:solidFill>
                                  <a:schemeClr val="tx1"/>
                                </a:solidFill>
                                <a:latin typeface="Cambria Math" panose="02040503050406030204" pitchFamily="18" charset="0"/>
                              </a:rPr>
                              <m:t>𝑑</m:t>
                            </m:r>
                          </m:sub>
                        </m:sSub>
                        <m:d>
                          <m:dPr>
                            <m:ctrlPr>
                              <a:rPr lang="en-GB" altLang="it-IT" sz="1800" b="0" i="1" smtClean="0">
                                <a:solidFill>
                                  <a:schemeClr val="tx1"/>
                                </a:solidFill>
                                <a:latin typeface="Cambria Math" panose="02040503050406030204" pitchFamily="18" charset="0"/>
                              </a:rPr>
                            </m:ctrlPr>
                          </m:dPr>
                          <m:e>
                            <m:r>
                              <a:rPr lang="en-US" altLang="it-IT" sz="1800" b="0" i="1" smtClean="0">
                                <a:solidFill>
                                  <a:schemeClr val="tx1"/>
                                </a:solidFill>
                                <a:latin typeface="Cambria Math" panose="02040503050406030204" pitchFamily="18" charset="0"/>
                              </a:rPr>
                              <m:t>𝑠</m:t>
                            </m:r>
                          </m:e>
                        </m:d>
                      </m:e>
                    </m:d>
                    <m:r>
                      <a:rPr lang="en-US" altLang="it-IT" sz="1800" b="0" i="0" smtClean="0">
                        <a:solidFill>
                          <a:schemeClr val="tx1"/>
                        </a:solidFill>
                        <a:latin typeface="Cambria Math" panose="02040503050406030204" pitchFamily="18" charset="0"/>
                      </a:rPr>
                      <m:t> </m:t>
                    </m:r>
                  </m:oMath>
                </a14:m>
                <a:r>
                  <a:rPr lang="en-GB" altLang="it-IT" sz="1800" b="0" dirty="0" smtClean="0">
                    <a:solidFill>
                      <a:schemeClr val="tx1"/>
                    </a:solidFill>
                  </a:rPr>
                  <a:t>è </a:t>
                </a:r>
                <a:r>
                  <a:rPr lang="en-GB" altLang="it-IT" sz="1800" b="0" dirty="0" err="1">
                    <a:solidFill>
                      <a:schemeClr val="tx1"/>
                    </a:solidFill>
                  </a:rPr>
                  <a:t>l’amplificazione</a:t>
                </a:r>
                <a:r>
                  <a:rPr lang="en-GB" altLang="it-IT" sz="1800" b="0" dirty="0">
                    <a:solidFill>
                      <a:schemeClr val="tx1"/>
                    </a:solidFill>
                  </a:rPr>
                  <a:t>, </a:t>
                </a:r>
                <a:r>
                  <a:rPr lang="en-GB" altLang="it-IT" sz="1800" b="0" dirty="0" err="1">
                    <a:solidFill>
                      <a:schemeClr val="tx1"/>
                    </a:solidFill>
                  </a:rPr>
                  <a:t>dipendente</a:t>
                </a:r>
                <a:r>
                  <a:rPr lang="en-GB" altLang="it-IT" sz="1800" b="0" dirty="0">
                    <a:solidFill>
                      <a:schemeClr val="tx1"/>
                    </a:solidFill>
                  </a:rPr>
                  <a:t> </a:t>
                </a:r>
                <a:r>
                  <a:rPr lang="en-GB" altLang="it-IT" sz="1800" b="0" dirty="0" err="1">
                    <a:solidFill>
                      <a:schemeClr val="tx1"/>
                    </a:solidFill>
                  </a:rPr>
                  <a:t>dalla</a:t>
                </a:r>
                <a:r>
                  <a:rPr lang="en-GB" altLang="it-IT" sz="1800" b="0" dirty="0">
                    <a:solidFill>
                      <a:schemeClr val="tx1"/>
                    </a:solidFill>
                  </a:rPr>
                  <a:t> </a:t>
                </a:r>
                <a:r>
                  <a:rPr lang="en-GB" altLang="it-IT" sz="1800" b="0" dirty="0" err="1">
                    <a:solidFill>
                      <a:schemeClr val="tx1"/>
                    </a:solidFill>
                  </a:rPr>
                  <a:t>frequenza</a:t>
                </a:r>
                <a:r>
                  <a:rPr lang="en-GB" altLang="it-IT" sz="1800" b="0" dirty="0">
                    <a:solidFill>
                      <a:schemeClr val="tx1"/>
                    </a:solidFill>
                  </a:rPr>
                  <a:t>, del </a:t>
                </a:r>
                <a:r>
                  <a:rPr lang="en-GB" altLang="it-IT" sz="1800" b="0" dirty="0" err="1">
                    <a:solidFill>
                      <a:schemeClr val="tx1"/>
                    </a:solidFill>
                  </a:rPr>
                  <a:t>sismografo</a:t>
                </a:r>
                <a:r>
                  <a:rPr lang="en-GB" altLang="it-IT" sz="1800" b="0" dirty="0">
                    <a:solidFill>
                      <a:schemeClr val="tx1"/>
                    </a:solidFill>
                  </a:rPr>
                  <a:t>. Il </a:t>
                </a:r>
                <a:r>
                  <a:rPr lang="en-GB" altLang="it-IT" sz="1800" b="0" dirty="0" err="1">
                    <a:solidFill>
                      <a:schemeClr val="tx1"/>
                    </a:solidFill>
                  </a:rPr>
                  <a:t>guadagno</a:t>
                </a:r>
                <a:r>
                  <a:rPr lang="en-GB" altLang="it-IT" sz="1800" b="0" dirty="0">
                    <a:solidFill>
                      <a:schemeClr val="tx1"/>
                    </a:solidFill>
                  </a:rPr>
                  <a:t> </a:t>
                </a:r>
                <a:r>
                  <a:rPr lang="en-GB" altLang="it-IT" sz="1800" b="0" i="1" dirty="0">
                    <a:solidFill>
                      <a:schemeClr val="tx1"/>
                    </a:solidFill>
                  </a:rPr>
                  <a:t>C </a:t>
                </a:r>
                <a:r>
                  <a:rPr lang="en-GB" altLang="it-IT" sz="1800" b="0" dirty="0">
                    <a:solidFill>
                      <a:schemeClr val="tx1"/>
                    </a:solidFill>
                  </a:rPr>
                  <a:t>ha </a:t>
                </a:r>
                <a:r>
                  <a:rPr lang="en-GB" altLang="it-IT" sz="1800" b="0" dirty="0" err="1">
                    <a:solidFill>
                      <a:schemeClr val="tx1"/>
                    </a:solidFill>
                  </a:rPr>
                  <a:t>dimensioni</a:t>
                </a:r>
                <a:r>
                  <a:rPr lang="en-GB" altLang="it-IT" sz="1800" b="0" dirty="0">
                    <a:solidFill>
                      <a:schemeClr val="tx1"/>
                    </a:solidFill>
                  </a:rPr>
                  <a:t> </a:t>
                </a:r>
                <a:r>
                  <a:rPr lang="en-GB" altLang="it-IT" sz="1800" b="0" dirty="0" err="1">
                    <a:solidFill>
                      <a:schemeClr val="tx1"/>
                    </a:solidFill>
                  </a:rPr>
                  <a:t>fisiche</a:t>
                </a:r>
                <a:r>
                  <a:rPr lang="en-GB" altLang="it-IT" sz="1800" b="0" dirty="0">
                    <a:solidFill>
                      <a:schemeClr val="tx1"/>
                    </a:solidFill>
                  </a:rPr>
                  <a:t> sec</a:t>
                </a:r>
                <a:r>
                  <a:rPr lang="en-GB" altLang="it-IT" sz="1800" b="0" baseline="30000" dirty="0">
                    <a:solidFill>
                      <a:schemeClr val="tx1"/>
                    </a:solidFill>
                  </a:rPr>
                  <a:t>-1</a:t>
                </a:r>
                <a:r>
                  <a:rPr lang="en-GB" altLang="it-IT" sz="1800" b="0" dirty="0">
                    <a:solidFill>
                      <a:schemeClr val="tx1"/>
                    </a:solidFill>
                  </a:rPr>
                  <a:t>, </a:t>
                </a:r>
                <a:r>
                  <a:rPr lang="en-GB" altLang="it-IT" sz="1800" b="0" dirty="0" err="1">
                    <a:solidFill>
                      <a:schemeClr val="tx1"/>
                    </a:solidFill>
                  </a:rPr>
                  <a:t>quindi</a:t>
                </a:r>
                <a:r>
                  <a:rPr lang="en-GB" altLang="it-IT" sz="1800" b="0" dirty="0">
                    <a:solidFill>
                      <a:schemeClr val="tx1"/>
                    </a:solidFill>
                  </a:rPr>
                  <a:t>, </a:t>
                </a:r>
                <a:r>
                  <a:rPr lang="en-GB" altLang="it-IT" sz="1800" b="0" i="1" dirty="0" err="1" smtClean="0">
                    <a:solidFill>
                      <a:schemeClr val="tx1"/>
                    </a:solidFill>
                  </a:rPr>
                  <a:t>H</a:t>
                </a:r>
                <a:r>
                  <a:rPr lang="en-GB" altLang="it-IT" sz="1800" b="0" i="1" baseline="-25000" dirty="0" err="1" smtClean="0">
                    <a:solidFill>
                      <a:schemeClr val="tx1"/>
                    </a:solidFill>
                  </a:rPr>
                  <a:t>d</a:t>
                </a:r>
                <a:r>
                  <a:rPr lang="en-GB" altLang="it-IT" sz="1800" b="0" i="1" dirty="0" smtClean="0">
                    <a:solidFill>
                      <a:schemeClr val="tx1"/>
                    </a:solidFill>
                  </a:rPr>
                  <a:t>(s)</a:t>
                </a:r>
                <a:r>
                  <a:rPr lang="en-GB" altLang="it-IT" sz="1800" b="0" dirty="0" smtClean="0">
                    <a:solidFill>
                      <a:schemeClr val="tx1"/>
                    </a:solidFill>
                  </a:rPr>
                  <a:t> </a:t>
                </a:r>
                <a:r>
                  <a:rPr lang="en-GB" altLang="it-IT" sz="1800" b="0" dirty="0">
                    <a:solidFill>
                      <a:schemeClr val="tx1"/>
                    </a:solidFill>
                  </a:rPr>
                  <a:t>è </a:t>
                </a:r>
                <a:r>
                  <a:rPr lang="en-GB" altLang="it-IT" sz="1800" b="0" dirty="0" err="1">
                    <a:solidFill>
                      <a:schemeClr val="tx1"/>
                    </a:solidFill>
                  </a:rPr>
                  <a:t>adimensionale</a:t>
                </a:r>
                <a:r>
                  <a:rPr lang="en-GB" altLang="it-IT" sz="1800" b="0" dirty="0">
                    <a:solidFill>
                      <a:schemeClr val="tx1"/>
                    </a:solidFill>
                  </a:rPr>
                  <a:t>.</a:t>
                </a:r>
              </a:p>
              <a:p>
                <a:pPr eaLnBrk="1" hangingPunct="1">
                  <a:lnSpc>
                    <a:spcPct val="150000"/>
                  </a:lnSpc>
                  <a:buClrTx/>
                  <a:buFontTx/>
                  <a:buNone/>
                </a:pPr>
                <a:r>
                  <a:rPr lang="en-GB" altLang="it-IT" sz="1800" b="0" dirty="0">
                    <a:solidFill>
                      <a:schemeClr val="tx1"/>
                    </a:solidFill>
                  </a:rPr>
                  <a:t>Per </a:t>
                </a:r>
                <a:r>
                  <a:rPr lang="en-GB" altLang="it-IT" sz="1800" b="0" dirty="0" err="1">
                    <a:solidFill>
                      <a:schemeClr val="tx1"/>
                    </a:solidFill>
                  </a:rPr>
                  <a:t>trovare</a:t>
                </a:r>
                <a:r>
                  <a:rPr lang="en-GB" altLang="it-IT" sz="1800" b="0" dirty="0">
                    <a:solidFill>
                      <a:schemeClr val="tx1"/>
                    </a:solidFill>
                  </a:rPr>
                  <a:t> </a:t>
                </a:r>
                <a:r>
                  <a:rPr lang="en-GB" altLang="it-IT" sz="1800" b="0" dirty="0" err="1">
                    <a:solidFill>
                      <a:schemeClr val="tx1"/>
                    </a:solidFill>
                  </a:rPr>
                  <a:t>l’amplificazione</a:t>
                </a:r>
                <a:r>
                  <a:rPr lang="en-GB" altLang="it-IT" sz="1800" b="0" dirty="0">
                    <a:solidFill>
                      <a:schemeClr val="tx1"/>
                    </a:solidFill>
                  </a:rPr>
                  <a:t> </a:t>
                </a:r>
                <a:r>
                  <a:rPr lang="en-GB" altLang="it-IT" sz="1800" b="0" dirty="0" err="1">
                    <a:solidFill>
                      <a:schemeClr val="tx1"/>
                    </a:solidFill>
                  </a:rPr>
                  <a:t>alla</a:t>
                </a:r>
                <a:r>
                  <a:rPr lang="en-GB" altLang="it-IT" sz="1800" b="0" dirty="0">
                    <a:solidFill>
                      <a:schemeClr val="tx1"/>
                    </a:solidFill>
                  </a:rPr>
                  <a:t> </a:t>
                </a:r>
                <a:r>
                  <a:rPr lang="en-GB" altLang="it-IT" sz="1800" b="0" dirty="0" err="1">
                    <a:solidFill>
                      <a:schemeClr val="tx1"/>
                    </a:solidFill>
                  </a:rPr>
                  <a:t>frequenza</a:t>
                </a:r>
                <a:r>
                  <a:rPr lang="en-GB" altLang="it-IT" sz="1800" b="0" dirty="0">
                    <a:solidFill>
                      <a:schemeClr val="tx1"/>
                    </a:solidFill>
                  </a:rPr>
                  <a:t> </a:t>
                </a:r>
                <a:r>
                  <a:rPr lang="en-GB" altLang="it-IT" sz="1800" b="0" dirty="0" err="1" smtClean="0">
                    <a:solidFill>
                      <a:schemeClr val="tx1"/>
                    </a:solidFill>
                  </a:rPr>
                  <a:t>angolare</a:t>
                </a:r>
                <a:r>
                  <a:rPr lang="en-GB" altLang="it-IT" sz="1800" b="0" dirty="0" smtClean="0">
                    <a:solidFill>
                      <a:schemeClr val="tx1"/>
                    </a:solidFill>
                  </a:rPr>
                  <a:t> </a:t>
                </a:r>
                <a:r>
                  <a:rPr lang="el-GR" altLang="it-IT" sz="1800" b="0" i="1" dirty="0">
                    <a:solidFill>
                      <a:schemeClr val="tx1"/>
                    </a:solidFill>
                  </a:rPr>
                  <a:t>ω </a:t>
                </a:r>
                <a:r>
                  <a:rPr lang="en-GB" altLang="it-IT" sz="1800" b="0" dirty="0" smtClean="0">
                    <a:solidFill>
                      <a:schemeClr val="tx1"/>
                    </a:solidFill>
                  </a:rPr>
                  <a:t>:</a:t>
                </a:r>
                <a:endParaRPr lang="en-GB" altLang="it-IT" sz="1800" b="0" dirty="0">
                  <a:solidFill>
                    <a:schemeClr val="tx1"/>
                  </a:solidFill>
                </a:endParaRPr>
              </a:p>
            </p:txBody>
          </p:sp>
        </mc:Choice>
        <mc:Fallback xmlns="">
          <p:sp>
            <p:nvSpPr>
              <p:cNvPr id="55298" name="Text Box 1"/>
              <p:cNvSpPr txBox="1">
                <a:spLocks noRot="1" noChangeAspect="1" noMove="1" noResize="1" noEditPoints="1" noAdjustHandles="1" noChangeArrowheads="1" noChangeShapeType="1" noTextEdit="1"/>
              </p:cNvSpPr>
              <p:nvPr/>
            </p:nvSpPr>
            <p:spPr bwMode="auto">
              <a:xfrm>
                <a:off x="609600" y="908720"/>
                <a:ext cx="8153400" cy="1756508"/>
              </a:xfrm>
              <a:prstGeom prst="rect">
                <a:avLst/>
              </a:prstGeom>
              <a:blipFill>
                <a:blip r:embed="rId3"/>
                <a:stretch>
                  <a:fillRect l="-673" r="-598" b="-1736"/>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pic>
        <p:nvPicPr>
          <p:cNvPr id="55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852936"/>
            <a:ext cx="2057400" cy="50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3645024"/>
            <a:ext cx="6172200" cy="984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55702903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4704"/>
            <a:ext cx="6248400" cy="94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664643"/>
            <a:ext cx="4495800"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072136"/>
            <a:ext cx="5867400" cy="2039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5" name="Text Box 4"/>
          <p:cNvSpPr txBox="1">
            <a:spLocks noChangeArrowheads="1"/>
          </p:cNvSpPr>
          <p:nvPr/>
        </p:nvSpPr>
        <p:spPr bwMode="auto">
          <a:xfrm>
            <a:off x="3122613" y="1628800"/>
            <a:ext cx="31369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rPr>
              <a:t>Un triplo zero è esiste per </a:t>
            </a:r>
            <a:r>
              <a:rPr lang="en-GB" altLang="it-IT" sz="1800" b="0" i="1">
                <a:solidFill>
                  <a:schemeClr val="tx1"/>
                </a:solidFill>
              </a:rPr>
              <a:t>C=0</a:t>
            </a:r>
          </a:p>
        </p:txBody>
      </p:sp>
      <p:pic>
        <p:nvPicPr>
          <p:cNvPr id="563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200" y="2124100"/>
            <a:ext cx="1752600" cy="455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7" name="Text Box 6"/>
          <p:cNvSpPr txBox="1">
            <a:spLocks noChangeArrowheads="1"/>
          </p:cNvSpPr>
          <p:nvPr/>
        </p:nvSpPr>
        <p:spPr bwMode="auto">
          <a:xfrm>
            <a:off x="1506538" y="2162200"/>
            <a:ext cx="6093633"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rPr>
              <a:t>Ogni fattore                                     al denominatore ha gli zeri : </a:t>
            </a:r>
          </a:p>
        </p:txBody>
      </p:sp>
      <p:sp>
        <p:nvSpPr>
          <p:cNvPr id="8" name="TextBox 7"/>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530660074"/>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95400"/>
            <a:ext cx="5791200" cy="4233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272832923"/>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947922" y="1759297"/>
            <a:ext cx="6645275" cy="411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b="1" dirty="0">
                <a:solidFill>
                  <a:schemeClr val="tx1"/>
                </a:solidFill>
              </a:rPr>
              <a:t>SISMOGRAFO:</a:t>
            </a:r>
            <a:r>
              <a:rPr lang="it-IT" altLang="it-IT" dirty="0">
                <a:solidFill>
                  <a:schemeClr val="tx1"/>
                </a:solidFill>
              </a:rPr>
              <a:t> complesso delle apparecchiature che permettono di registrare su un supporto qualsiasi il movimento del terreno in funzione continua del tempo.</a:t>
            </a:r>
          </a:p>
          <a:p>
            <a:pPr eaLnBrk="1" hangingPunct="1">
              <a:buClrTx/>
              <a:buFontTx/>
              <a:buNone/>
            </a:pPr>
            <a:endParaRPr lang="it-IT" altLang="it-IT" dirty="0">
              <a:solidFill>
                <a:schemeClr val="tx1"/>
              </a:solidFill>
            </a:endParaRPr>
          </a:p>
          <a:p>
            <a:pPr eaLnBrk="1" hangingPunct="1">
              <a:buClrTx/>
              <a:buFontTx/>
              <a:buNone/>
            </a:pPr>
            <a:r>
              <a:rPr lang="it-IT" altLang="it-IT" b="1" dirty="0">
                <a:solidFill>
                  <a:schemeClr val="tx1"/>
                </a:solidFill>
              </a:rPr>
              <a:t>SISMOMETRO:</a:t>
            </a:r>
            <a:r>
              <a:rPr lang="it-IT" altLang="it-IT" dirty="0">
                <a:solidFill>
                  <a:schemeClr val="tx1"/>
                </a:solidFill>
              </a:rPr>
              <a:t> il trasduttore (elemento sensibile) di onde elastiche. La componente del sismografo che risponde al moto</a:t>
            </a:r>
          </a:p>
          <a:p>
            <a:pPr eaLnBrk="1" hangingPunct="1">
              <a:buClrTx/>
              <a:buFontTx/>
              <a:buNone/>
            </a:pPr>
            <a:endParaRPr lang="it-IT" altLang="it-IT" dirty="0">
              <a:solidFill>
                <a:schemeClr val="tx1"/>
              </a:solidFill>
            </a:endParaRPr>
          </a:p>
          <a:p>
            <a:pPr eaLnBrk="1" hangingPunct="1">
              <a:buClrTx/>
              <a:buFontTx/>
              <a:buNone/>
            </a:pPr>
            <a:r>
              <a:rPr lang="it-IT" altLang="it-IT" b="1" dirty="0">
                <a:solidFill>
                  <a:schemeClr val="tx1"/>
                </a:solidFill>
              </a:rPr>
              <a:t>SISMOSCOPIO:</a:t>
            </a:r>
            <a:r>
              <a:rPr lang="it-IT" altLang="it-IT" dirty="0">
                <a:solidFill>
                  <a:schemeClr val="tx1"/>
                </a:solidFill>
              </a:rPr>
              <a:t> strumento che registra la dipendenza temporale.</a:t>
            </a:r>
          </a:p>
        </p:txBody>
      </p:sp>
    </p:spTree>
    <p:extLst>
      <p:ext uri="{BB962C8B-B14F-4D97-AF65-F5344CB8AC3E}">
        <p14:creationId xmlns:p14="http://schemas.microsoft.com/office/powerpoint/2010/main" val="997167142"/>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3377"/>
            <a:ext cx="5715000" cy="1098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20777"/>
            <a:ext cx="7391400" cy="1246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747345"/>
            <a:ext cx="1143000"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5747345"/>
            <a:ext cx="1066800" cy="56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625177"/>
            <a:ext cx="990600" cy="595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5" name="Text Box 6"/>
          <p:cNvSpPr txBox="1">
            <a:spLocks noChangeArrowheads="1"/>
          </p:cNvSpPr>
          <p:nvPr/>
        </p:nvSpPr>
        <p:spPr bwMode="auto">
          <a:xfrm>
            <a:off x="1892300" y="701377"/>
            <a:ext cx="5446019"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rPr>
              <a:t>Per ricostruire                       dai sui poli e zeri scriviamo:</a:t>
            </a:r>
          </a:p>
        </p:txBody>
      </p:sp>
      <p:sp>
        <p:nvSpPr>
          <p:cNvPr id="58376" name="Text Box 7"/>
          <p:cNvSpPr txBox="1">
            <a:spLocks noChangeArrowheads="1"/>
          </p:cNvSpPr>
          <p:nvPr/>
        </p:nvSpPr>
        <p:spPr bwMode="auto">
          <a:xfrm>
            <a:off x="1827213" y="5013176"/>
            <a:ext cx="5099771"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a:solidFill>
                  <a:schemeClr val="tx1"/>
                </a:solidFill>
              </a:rPr>
              <a:t>In </a:t>
            </a:r>
            <a:r>
              <a:rPr lang="en-GB" altLang="it-IT" sz="1800" b="0" dirty="0" err="1">
                <a:solidFill>
                  <a:schemeClr val="tx1"/>
                </a:solidFill>
              </a:rPr>
              <a:t>questo</a:t>
            </a:r>
            <a:r>
              <a:rPr lang="en-GB" altLang="it-IT" sz="1800" b="0" dirty="0">
                <a:solidFill>
                  <a:schemeClr val="tx1"/>
                </a:solidFill>
              </a:rPr>
              <a:t> </a:t>
            </a:r>
            <a:r>
              <a:rPr lang="en-GB" altLang="it-IT" sz="1800" b="0" dirty="0" err="1">
                <a:solidFill>
                  <a:schemeClr val="tx1"/>
                </a:solidFill>
              </a:rPr>
              <a:t>modo</a:t>
            </a:r>
            <a:r>
              <a:rPr lang="en-GB" altLang="it-IT" sz="1800" b="0" dirty="0">
                <a:solidFill>
                  <a:schemeClr val="tx1"/>
                </a:solidFill>
              </a:rPr>
              <a:t> </a:t>
            </a:r>
            <a:r>
              <a:rPr lang="en-GB" altLang="it-IT" sz="1800" b="0" dirty="0" err="1">
                <a:solidFill>
                  <a:schemeClr val="tx1"/>
                </a:solidFill>
              </a:rPr>
              <a:t>abbiamo</a:t>
            </a:r>
            <a:r>
              <a:rPr lang="en-GB" altLang="it-IT" sz="1800" b="0" dirty="0">
                <a:solidFill>
                  <a:schemeClr val="tx1"/>
                </a:solidFill>
              </a:rPr>
              <a:t> </a:t>
            </a:r>
            <a:r>
              <a:rPr lang="en-GB" altLang="it-IT" sz="1800" b="0" dirty="0" err="1">
                <a:solidFill>
                  <a:schemeClr val="tx1"/>
                </a:solidFill>
              </a:rPr>
              <a:t>tutti</a:t>
            </a:r>
            <a:r>
              <a:rPr lang="en-GB" altLang="it-IT" sz="1800" b="0" dirty="0">
                <a:solidFill>
                  <a:schemeClr val="tx1"/>
                </a:solidFill>
              </a:rPr>
              <a:t> </a:t>
            </a:r>
            <a:r>
              <a:rPr lang="en-GB" altLang="it-IT" sz="1800" b="0" dirty="0" err="1">
                <a:solidFill>
                  <a:schemeClr val="tx1"/>
                </a:solidFill>
              </a:rPr>
              <a:t>i</a:t>
            </a:r>
            <a:r>
              <a:rPr lang="en-GB" altLang="it-IT" sz="1800" b="0" dirty="0">
                <a:solidFill>
                  <a:schemeClr val="tx1"/>
                </a:solidFill>
              </a:rPr>
              <a:t> </a:t>
            </a:r>
            <a:r>
              <a:rPr lang="en-GB" altLang="it-IT" sz="1800" b="0" dirty="0" err="1">
                <a:solidFill>
                  <a:schemeClr val="tx1"/>
                </a:solidFill>
              </a:rPr>
              <a:t>fattori</a:t>
            </a:r>
            <a:r>
              <a:rPr lang="en-GB" altLang="it-IT" sz="1800" b="0" dirty="0">
                <a:solidFill>
                  <a:schemeClr val="tx1"/>
                </a:solidFill>
              </a:rPr>
              <a:t> </a:t>
            </a:r>
            <a:r>
              <a:rPr lang="en-GB" altLang="it-IT" sz="1800" b="0" dirty="0" err="1">
                <a:solidFill>
                  <a:schemeClr val="tx1"/>
                </a:solidFill>
              </a:rPr>
              <a:t>reali</a:t>
            </a:r>
            <a:r>
              <a:rPr lang="en-GB" altLang="it-IT" sz="1800" b="0" dirty="0">
                <a:solidFill>
                  <a:schemeClr val="tx1"/>
                </a:solidFill>
              </a:rPr>
              <a:t> in </a:t>
            </a:r>
            <a:r>
              <a:rPr lang="en-GB" altLang="it-IT" sz="1800" b="0" dirty="0" err="1">
                <a:solidFill>
                  <a:schemeClr val="tx1"/>
                </a:solidFill>
              </a:rPr>
              <a:t>quanto</a:t>
            </a:r>
            <a:r>
              <a:rPr lang="en-GB" altLang="it-IT" sz="1800" b="0" dirty="0">
                <a:solidFill>
                  <a:schemeClr val="tx1"/>
                </a:solidFill>
              </a:rPr>
              <a:t>:</a:t>
            </a:r>
          </a:p>
        </p:txBody>
      </p:sp>
      <p:sp>
        <p:nvSpPr>
          <p:cNvPr id="9" name="TextBox 8"/>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660569057"/>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80728"/>
            <a:ext cx="7391400" cy="1246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184" y="3114328"/>
            <a:ext cx="6248400" cy="94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984" y="4943128"/>
            <a:ext cx="6248400" cy="1084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765422839"/>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543800" cy="3763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82171551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620000" cy="318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08232360"/>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58465"/>
            <a:ext cx="5257800" cy="3776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Text Box 2"/>
          <p:cNvSpPr txBox="1">
            <a:spLocks noChangeArrowheads="1"/>
          </p:cNvSpPr>
          <p:nvPr/>
        </p:nvSpPr>
        <p:spPr bwMode="auto">
          <a:xfrm>
            <a:off x="755576" y="476672"/>
            <a:ext cx="73914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US" altLang="it-IT" sz="2000" b="1" dirty="0" smtClean="0">
                <a:solidFill>
                  <a:schemeClr val="tx1"/>
                </a:solidFill>
              </a:rPr>
              <a:t>PENDOLO MECCANICO </a:t>
            </a:r>
            <a:endParaRPr lang="en-US" altLang="it-IT" sz="2000" b="1" dirty="0">
              <a:solidFill>
                <a:schemeClr val="tx1"/>
              </a:solidFill>
            </a:endParaRPr>
          </a:p>
        </p:txBody>
      </p:sp>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791865"/>
            <a:ext cx="1752600" cy="41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1692696" y="935036"/>
            <a:ext cx="73914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US" altLang="it-IT" sz="2000" b="0" dirty="0" err="1" smtClean="0">
                <a:solidFill>
                  <a:schemeClr val="tx1"/>
                </a:solidFill>
                <a:latin typeface="+mj-lt"/>
              </a:rPr>
              <a:t>Oscillatore</a:t>
            </a:r>
            <a:r>
              <a:rPr lang="en-US" altLang="it-IT" sz="2000" b="0" dirty="0" smtClean="0">
                <a:solidFill>
                  <a:schemeClr val="tx1"/>
                </a:solidFill>
                <a:latin typeface="+mj-lt"/>
              </a:rPr>
              <a:t> </a:t>
            </a:r>
            <a:r>
              <a:rPr lang="en-US" altLang="it-IT" sz="2000" b="0" dirty="0" err="1" smtClean="0">
                <a:solidFill>
                  <a:schemeClr val="tx1"/>
                </a:solidFill>
                <a:latin typeface="+mj-lt"/>
              </a:rPr>
              <a:t>armonico</a:t>
            </a:r>
            <a:r>
              <a:rPr lang="en-US" altLang="it-IT" sz="2000" b="0" dirty="0" smtClean="0">
                <a:solidFill>
                  <a:schemeClr val="tx1"/>
                </a:solidFill>
                <a:latin typeface="+mj-lt"/>
              </a:rPr>
              <a:t> </a:t>
            </a:r>
            <a:r>
              <a:rPr lang="en-US" altLang="it-IT" sz="2000" b="0" dirty="0" err="1" smtClean="0">
                <a:solidFill>
                  <a:schemeClr val="tx1"/>
                </a:solidFill>
                <a:latin typeface="+mj-lt"/>
              </a:rPr>
              <a:t>smorzato</a:t>
            </a:r>
            <a:endParaRPr lang="en-US" altLang="it-IT" sz="2000" b="0" dirty="0">
              <a:solidFill>
                <a:schemeClr val="tx1"/>
              </a:solidFill>
              <a:latin typeface="+mj-lt"/>
            </a:endParaRPr>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60945910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86209"/>
            <a:ext cx="5257800" cy="3776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976" y="1319609"/>
            <a:ext cx="1752600" cy="41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401868"/>
            <a:ext cx="3581400" cy="668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4"/>
          <p:cNvSpPr txBox="1">
            <a:spLocks noChangeArrowheads="1"/>
          </p:cNvSpPr>
          <p:nvPr/>
        </p:nvSpPr>
        <p:spPr bwMode="auto">
          <a:xfrm>
            <a:off x="683568" y="4941168"/>
            <a:ext cx="70104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600" b="0" dirty="0">
                <a:solidFill>
                  <a:schemeClr val="tx1"/>
                </a:solidFill>
              </a:rPr>
              <a:t>M = </a:t>
            </a:r>
            <a:r>
              <a:rPr lang="en-GB" altLang="it-IT" sz="1600" b="0" dirty="0" err="1">
                <a:solidFill>
                  <a:schemeClr val="tx1"/>
                </a:solidFill>
              </a:rPr>
              <a:t>massa</a:t>
            </a:r>
            <a:r>
              <a:rPr lang="en-GB" altLang="it-IT" sz="1600" b="0" dirty="0">
                <a:solidFill>
                  <a:schemeClr val="tx1"/>
                </a:solidFill>
              </a:rPr>
              <a:t> (kg)    </a:t>
            </a:r>
          </a:p>
          <a:p>
            <a:pPr eaLnBrk="1" hangingPunct="1">
              <a:buClrTx/>
              <a:buFontTx/>
              <a:buNone/>
            </a:pPr>
            <a:r>
              <a:rPr lang="en-GB" altLang="it-IT" sz="1600" b="0" dirty="0">
                <a:solidFill>
                  <a:schemeClr val="tx1"/>
                </a:solidFill>
              </a:rPr>
              <a:t>S = </a:t>
            </a:r>
            <a:r>
              <a:rPr lang="en-GB" altLang="it-IT" sz="1600" b="0" dirty="0" err="1">
                <a:solidFill>
                  <a:schemeClr val="tx1"/>
                </a:solidFill>
              </a:rPr>
              <a:t>costante</a:t>
            </a:r>
            <a:r>
              <a:rPr lang="en-GB" altLang="it-IT" sz="1600" b="0" dirty="0">
                <a:solidFill>
                  <a:schemeClr val="tx1"/>
                </a:solidFill>
              </a:rPr>
              <a:t> </a:t>
            </a:r>
            <a:r>
              <a:rPr lang="en-GB" altLang="it-IT" sz="1600" b="0" dirty="0" err="1">
                <a:solidFill>
                  <a:schemeClr val="tx1"/>
                </a:solidFill>
              </a:rPr>
              <a:t>della</a:t>
            </a:r>
            <a:r>
              <a:rPr lang="en-GB" altLang="it-IT" sz="1600" b="0" dirty="0">
                <a:solidFill>
                  <a:schemeClr val="tx1"/>
                </a:solidFill>
              </a:rPr>
              <a:t> </a:t>
            </a:r>
            <a:r>
              <a:rPr lang="en-GB" altLang="it-IT" sz="1600" b="0" dirty="0" err="1">
                <a:solidFill>
                  <a:schemeClr val="tx1"/>
                </a:solidFill>
              </a:rPr>
              <a:t>molla</a:t>
            </a:r>
            <a:r>
              <a:rPr lang="en-GB" altLang="it-IT" sz="1600" b="0" dirty="0">
                <a:solidFill>
                  <a:schemeClr val="tx1"/>
                </a:solidFill>
              </a:rPr>
              <a:t> (Newton per metro)       </a:t>
            </a:r>
          </a:p>
          <a:p>
            <a:pPr eaLnBrk="1" hangingPunct="1">
              <a:buClrTx/>
              <a:buFontTx/>
              <a:buNone/>
            </a:pPr>
            <a:r>
              <a:rPr lang="en-GB" altLang="it-IT" sz="1600" b="0" dirty="0">
                <a:solidFill>
                  <a:schemeClr val="tx1"/>
                </a:solidFill>
              </a:rPr>
              <a:t>R = </a:t>
            </a:r>
            <a:r>
              <a:rPr lang="en-GB" altLang="it-IT" sz="1600" b="0" dirty="0" err="1">
                <a:solidFill>
                  <a:schemeClr val="tx1"/>
                </a:solidFill>
              </a:rPr>
              <a:t>costante</a:t>
            </a:r>
            <a:r>
              <a:rPr lang="en-GB" altLang="it-IT" sz="1600" b="0" dirty="0">
                <a:solidFill>
                  <a:schemeClr val="tx1"/>
                </a:solidFill>
              </a:rPr>
              <a:t> di </a:t>
            </a:r>
            <a:r>
              <a:rPr lang="en-GB" altLang="it-IT" sz="1600" b="0" dirty="0" err="1">
                <a:solidFill>
                  <a:schemeClr val="tx1"/>
                </a:solidFill>
              </a:rPr>
              <a:t>smorzamento</a:t>
            </a:r>
            <a:r>
              <a:rPr lang="en-GB" altLang="it-IT" sz="1600" b="0" dirty="0">
                <a:solidFill>
                  <a:schemeClr val="tx1"/>
                </a:solidFill>
              </a:rPr>
              <a:t> (Newton per metro per secondo)        </a:t>
            </a:r>
          </a:p>
        </p:txBody>
      </p:sp>
      <p:sp>
        <p:nvSpPr>
          <p:cNvPr id="33798" name="Text Box 5"/>
          <p:cNvSpPr txBox="1">
            <a:spLocks noChangeArrowheads="1"/>
          </p:cNvSpPr>
          <p:nvPr/>
        </p:nvSpPr>
        <p:spPr bwMode="auto">
          <a:xfrm>
            <a:off x="4392464" y="4708127"/>
            <a:ext cx="4716463"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sz="2000" b="1" dirty="0"/>
              <a:t> </a:t>
            </a:r>
            <a:r>
              <a:rPr lang="it-IT" altLang="it-IT" sz="2000" b="1" i="1" dirty="0"/>
              <a:t>x(t)</a:t>
            </a:r>
            <a:r>
              <a:rPr lang="it-IT" altLang="it-IT" sz="2000" b="1" dirty="0"/>
              <a:t> = ground motion</a:t>
            </a:r>
          </a:p>
          <a:p>
            <a:pPr eaLnBrk="1" hangingPunct="1">
              <a:buClrTx/>
              <a:buFontTx/>
              <a:buNone/>
            </a:pPr>
            <a:r>
              <a:rPr lang="it-IT" altLang="it-IT" sz="2000" b="1" dirty="0"/>
              <a:t> </a:t>
            </a:r>
            <a:r>
              <a:rPr lang="it-IT" altLang="it-IT" sz="2000" b="1" i="1" dirty="0"/>
              <a:t>y(t)</a:t>
            </a:r>
            <a:r>
              <a:rPr lang="it-IT" altLang="it-IT" sz="2000" b="1" dirty="0"/>
              <a:t> = moto assoluto della massa</a:t>
            </a:r>
          </a:p>
          <a:p>
            <a:pPr eaLnBrk="1" hangingPunct="1">
              <a:buClrTx/>
              <a:buFontTx/>
              <a:buNone/>
            </a:pPr>
            <a:r>
              <a:rPr lang="it-IT" altLang="it-IT" sz="2000" b="1" dirty="0"/>
              <a:t> </a:t>
            </a:r>
            <a:r>
              <a:rPr lang="it-IT" altLang="it-IT" sz="2000" b="1" i="1" dirty="0"/>
              <a:t>z(t)</a:t>
            </a:r>
            <a:r>
              <a:rPr lang="it-IT" altLang="it-IT" sz="2000" b="1" dirty="0"/>
              <a:t> = moto relativo al suolo della massa</a:t>
            </a:r>
          </a:p>
          <a:p>
            <a:pPr eaLnBrk="1" hangingPunct="1">
              <a:buClrTx/>
              <a:buFontTx/>
              <a:buNone/>
            </a:pPr>
            <a:r>
              <a:rPr lang="it-IT" altLang="it-IT" sz="2000" b="1" dirty="0"/>
              <a:t> </a:t>
            </a:r>
            <a:r>
              <a:rPr lang="it-IT" altLang="it-IT" sz="2000" b="1" i="1" dirty="0"/>
              <a:t>f(t)</a:t>
            </a:r>
            <a:r>
              <a:rPr lang="it-IT" altLang="it-IT" sz="2000" b="1" dirty="0"/>
              <a:t> = forza esterna che agisce sulla massa</a:t>
            </a:r>
          </a:p>
        </p:txBody>
      </p:sp>
      <p:grpSp>
        <p:nvGrpSpPr>
          <p:cNvPr id="7" name="Group 4"/>
          <p:cNvGrpSpPr>
            <a:grpSpLocks/>
          </p:cNvGrpSpPr>
          <p:nvPr/>
        </p:nvGrpSpPr>
        <p:grpSpPr bwMode="auto">
          <a:xfrm>
            <a:off x="453951" y="5858743"/>
            <a:ext cx="7921625" cy="682625"/>
            <a:chOff x="528" y="3105"/>
            <a:chExt cx="4990" cy="430"/>
          </a:xfrm>
        </p:grpSpPr>
        <p:sp>
          <p:nvSpPr>
            <p:cNvPr id="8" name="Text Box 5"/>
            <p:cNvSpPr txBox="1">
              <a:spLocks noChangeArrowheads="1"/>
            </p:cNvSpPr>
            <p:nvPr/>
          </p:nvSpPr>
          <p:spPr bwMode="auto">
            <a:xfrm>
              <a:off x="528" y="3105"/>
              <a:ext cx="4990"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a:solidFill>
                    <a:schemeClr val="tx1"/>
                  </a:solidFill>
                </a:rPr>
                <a:t>Da </a:t>
              </a:r>
              <a:r>
                <a:rPr lang="en-GB" altLang="it-IT" sz="1800" b="0" dirty="0" err="1">
                  <a:solidFill>
                    <a:schemeClr val="tx1"/>
                  </a:solidFill>
                </a:rPr>
                <a:t>ogni</a:t>
              </a:r>
              <a:r>
                <a:rPr lang="en-GB" altLang="it-IT" sz="1800" b="0" dirty="0">
                  <a:solidFill>
                    <a:schemeClr val="tx1"/>
                  </a:solidFill>
                </a:rPr>
                <a:t> </a:t>
              </a:r>
              <a:r>
                <a:rPr lang="en-GB" altLang="it-IT" sz="1800" b="0" dirty="0" err="1">
                  <a:solidFill>
                    <a:schemeClr val="tx1"/>
                  </a:solidFill>
                </a:rPr>
                <a:t>forza</a:t>
              </a:r>
              <a:r>
                <a:rPr lang="en-GB" altLang="it-IT" sz="1800" b="0" dirty="0">
                  <a:solidFill>
                    <a:schemeClr val="tx1"/>
                  </a:solidFill>
                </a:rPr>
                <a:t> </a:t>
              </a:r>
              <a:r>
                <a:rPr lang="en-GB" altLang="it-IT" sz="1800" b="0" i="1" dirty="0">
                  <a:solidFill>
                    <a:schemeClr val="tx1"/>
                  </a:solidFill>
                </a:rPr>
                <a:t>f(t)</a:t>
              </a:r>
              <a:r>
                <a:rPr lang="en-GB" altLang="it-IT" sz="1800" b="0" dirty="0">
                  <a:solidFill>
                    <a:schemeClr val="tx1"/>
                  </a:solidFill>
                </a:rPr>
                <a:t> </a:t>
              </a:r>
              <a:r>
                <a:rPr lang="en-GB" altLang="it-IT" sz="1800" b="0" dirty="0" err="1">
                  <a:solidFill>
                    <a:schemeClr val="tx1"/>
                  </a:solidFill>
                </a:rPr>
                <a:t>esterna</a:t>
              </a:r>
              <a:r>
                <a:rPr lang="en-GB" altLang="it-IT" sz="1800" b="0" dirty="0">
                  <a:solidFill>
                    <a:schemeClr val="tx1"/>
                  </a:solidFill>
                </a:rPr>
                <a:t> </a:t>
              </a:r>
              <a:r>
                <a:rPr lang="en-GB" altLang="it-IT" sz="1800" b="0" dirty="0" err="1">
                  <a:solidFill>
                    <a:schemeClr val="tx1"/>
                  </a:solidFill>
                </a:rPr>
                <a:t>che</a:t>
              </a:r>
              <a:r>
                <a:rPr lang="en-GB" altLang="it-IT" sz="1800" b="0" dirty="0">
                  <a:solidFill>
                    <a:schemeClr val="tx1"/>
                  </a:solidFill>
                </a:rPr>
                <a:t> </a:t>
              </a:r>
              <a:r>
                <a:rPr lang="en-GB" altLang="it-IT" sz="1800" b="0" dirty="0" err="1">
                  <a:solidFill>
                    <a:schemeClr val="tx1"/>
                  </a:solidFill>
                </a:rPr>
                <a:t>agisce</a:t>
              </a:r>
              <a:r>
                <a:rPr lang="en-GB" altLang="it-IT" sz="1800" b="0" dirty="0">
                  <a:solidFill>
                    <a:schemeClr val="tx1"/>
                  </a:solidFill>
                </a:rPr>
                <a:t> </a:t>
              </a:r>
              <a:r>
                <a:rPr lang="en-GB" altLang="it-IT" sz="1800" b="0" dirty="0" err="1">
                  <a:solidFill>
                    <a:schemeClr val="tx1"/>
                  </a:solidFill>
                </a:rPr>
                <a:t>sulla</a:t>
              </a:r>
              <a:r>
                <a:rPr lang="en-GB" altLang="it-IT" sz="1800" b="0" dirty="0">
                  <a:solidFill>
                    <a:schemeClr val="tx1"/>
                  </a:solidFill>
                </a:rPr>
                <a:t> </a:t>
              </a:r>
              <a:r>
                <a:rPr lang="en-GB" altLang="it-IT" sz="1800" b="0" dirty="0" err="1">
                  <a:solidFill>
                    <a:schemeClr val="tx1"/>
                  </a:solidFill>
                </a:rPr>
                <a:t>massa</a:t>
              </a:r>
              <a:r>
                <a:rPr lang="en-GB" altLang="it-IT" sz="1800" b="0" dirty="0">
                  <a:solidFill>
                    <a:schemeClr val="tx1"/>
                  </a:solidFill>
                </a:rPr>
                <a:t> e </a:t>
              </a:r>
              <a:r>
                <a:rPr lang="en-GB" altLang="it-IT" sz="1800" b="0" dirty="0" err="1">
                  <a:solidFill>
                    <a:schemeClr val="tx1"/>
                  </a:solidFill>
                </a:rPr>
                <a:t>dalle</a:t>
              </a:r>
              <a:r>
                <a:rPr lang="en-GB" altLang="it-IT" sz="1800" b="0" dirty="0">
                  <a:solidFill>
                    <a:schemeClr val="tx1"/>
                  </a:solidFill>
                </a:rPr>
                <a:t> </a:t>
              </a:r>
              <a:r>
                <a:rPr lang="en-GB" altLang="it-IT" sz="1800" b="0" dirty="0" err="1">
                  <a:solidFill>
                    <a:schemeClr val="tx1"/>
                  </a:solidFill>
                </a:rPr>
                <a:t>forze</a:t>
              </a:r>
              <a:r>
                <a:rPr lang="en-GB" altLang="it-IT" sz="1800" b="0" dirty="0">
                  <a:solidFill>
                    <a:schemeClr val="tx1"/>
                  </a:solidFill>
                </a:rPr>
                <a:t> </a:t>
              </a:r>
              <a:r>
                <a:rPr lang="en-GB" altLang="it-IT" sz="1800" b="0" dirty="0" err="1">
                  <a:solidFill>
                    <a:schemeClr val="tx1"/>
                  </a:solidFill>
                </a:rPr>
                <a:t>trasmesse</a:t>
              </a:r>
              <a:r>
                <a:rPr lang="en-GB" altLang="it-IT" sz="1800" b="0" dirty="0">
                  <a:solidFill>
                    <a:schemeClr val="tx1"/>
                  </a:solidFill>
                </a:rPr>
                <a:t> </a:t>
              </a:r>
              <a:r>
                <a:rPr lang="en-GB" altLang="it-IT" sz="1800" b="0" dirty="0" err="1">
                  <a:solidFill>
                    <a:schemeClr val="tx1"/>
                  </a:solidFill>
                </a:rPr>
                <a:t>dalla</a:t>
              </a:r>
              <a:r>
                <a:rPr lang="en-GB" altLang="it-IT" sz="1800" b="0" dirty="0">
                  <a:solidFill>
                    <a:schemeClr val="tx1"/>
                  </a:solidFill>
                </a:rPr>
                <a:t> </a:t>
              </a:r>
              <a:r>
                <a:rPr lang="en-GB" altLang="it-IT" sz="1800" b="0" dirty="0" err="1">
                  <a:solidFill>
                    <a:schemeClr val="tx1"/>
                  </a:solidFill>
                </a:rPr>
                <a:t>molla</a:t>
              </a:r>
              <a:r>
                <a:rPr lang="en-GB" altLang="it-IT" sz="1800" b="0" dirty="0">
                  <a:solidFill>
                    <a:schemeClr val="tx1"/>
                  </a:solidFill>
                </a:rPr>
                <a:t> e </a:t>
              </a:r>
              <a:r>
                <a:rPr lang="en-GB" altLang="it-IT" sz="1800" b="0" dirty="0" err="1">
                  <a:solidFill>
                    <a:schemeClr val="tx1"/>
                  </a:solidFill>
                </a:rPr>
                <a:t>dallo</a:t>
              </a:r>
              <a:r>
                <a:rPr lang="en-GB" altLang="it-IT" sz="1800" b="0" dirty="0">
                  <a:solidFill>
                    <a:schemeClr val="tx1"/>
                  </a:solidFill>
                </a:rPr>
                <a:t> </a:t>
              </a:r>
              <a:r>
                <a:rPr lang="en-GB" altLang="it-IT" sz="1800" b="0" dirty="0" err="1">
                  <a:solidFill>
                    <a:schemeClr val="tx1"/>
                  </a:solidFill>
                </a:rPr>
                <a:t>smorzatore</a:t>
              </a:r>
              <a:r>
                <a:rPr lang="en-GB" altLang="it-IT" sz="1800" b="0" dirty="0">
                  <a:solidFill>
                    <a:schemeClr val="tx1"/>
                  </a:solidFill>
                </a:rPr>
                <a:t> </a:t>
              </a:r>
              <a:r>
                <a:rPr lang="en-GB" altLang="it-IT" sz="1800" b="0" dirty="0" err="1">
                  <a:solidFill>
                    <a:schemeClr val="tx1"/>
                  </a:solidFill>
                </a:rPr>
                <a:t>corrisponderà</a:t>
              </a:r>
              <a:r>
                <a:rPr lang="en-GB" altLang="it-IT" sz="1800" b="0" dirty="0">
                  <a:solidFill>
                    <a:schemeClr val="tx1"/>
                  </a:solidFill>
                </a:rPr>
                <a:t> </a:t>
              </a:r>
              <a:r>
                <a:rPr lang="en-GB" altLang="it-IT" sz="1800" b="0" dirty="0" err="1">
                  <a:solidFill>
                    <a:schemeClr val="tx1"/>
                  </a:solidFill>
                </a:rPr>
                <a:t>un’accelerazione</a:t>
              </a:r>
              <a:r>
                <a:rPr lang="en-GB" altLang="it-IT" sz="1800" b="0" dirty="0">
                  <a:solidFill>
                    <a:schemeClr val="tx1"/>
                  </a:solidFill>
                </a:rPr>
                <a:t> </a:t>
              </a:r>
            </a:p>
          </p:txBody>
        </p:sp>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329"/>
              <a:ext cx="382" cy="2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 name="TextBox 9"/>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42193538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par>
                          <p:cTn id="9" fill="hold" nodeType="afterGroup">
                            <p:stCondLst>
                              <p:cond delay="0"/>
                            </p:stCondLst>
                            <p:childTnLst>
                              <p:par>
                                <p:cTn id="10" presetID="23" presetClass="entr" presetSubtype="16" fill="hold" nodeType="afterEffect">
                                  <p:stCondLst>
                                    <p:cond delay="0"/>
                                  </p:stCondLst>
                                  <p:childTnLst>
                                    <p:set>
                                      <p:cBhvr additive="repl">
                                        <p:cTn id="11" dur="1" fill="hold">
                                          <p:stCondLst>
                                            <p:cond delay="0"/>
                                          </p:stCondLst>
                                        </p:cTn>
                                        <p:tgtEl>
                                          <p:spTgt spid="33796"/>
                                        </p:tgtEl>
                                        <p:attrNameLst>
                                          <p:attrName>style.visibility</p:attrName>
                                        </p:attrNameLst>
                                      </p:cBhvr>
                                      <p:to>
                                        <p:strVal val="visible"/>
                                      </p:to>
                                    </p:set>
                                    <p:anim calcmode="lin" valueType="num">
                                      <p:cBhvr additive="repl">
                                        <p:cTn id="12" dur="500" fill="hold"/>
                                        <p:tgtEl>
                                          <p:spTgt spid="33796"/>
                                        </p:tgtEl>
                                        <p:attrNameLst>
                                          <p:attrName>ppt_w</p:attrName>
                                        </p:attrNameLst>
                                      </p:cBhvr>
                                      <p:tavLst>
                                        <p:tav tm="100000">
                                          <p:val>
                                            <p:strVal val="0"/>
                                          </p:val>
                                        </p:tav>
                                        <p:tav>
                                          <p:val>
                                            <p:strVal val="#ppt_w"/>
                                          </p:val>
                                        </p:tav>
                                      </p:tavLst>
                                    </p:anim>
                                    <p:anim calcmode="lin" valueType="num">
                                      <p:cBhvr additive="repl">
                                        <p:cTn id="13" dur="500" fill="hold"/>
                                        <p:tgtEl>
                                          <p:spTgt spid="33796"/>
                                        </p:tgtEl>
                                        <p:attrNameLst>
                                          <p:attrName>ppt_h</p:attrName>
                                        </p:attrNameLst>
                                      </p:cBhvr>
                                      <p:tavLst>
                                        <p:tav tm="100000">
                                          <p:val>
                                            <p:strVal val="0"/>
                                          </p:val>
                                        </p:tav>
                                        <p:tav>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additive="repl">
                                        <p:cTn id="16" dur="1" fill="hold">
                                          <p:stCondLst>
                                            <p:cond delay="0"/>
                                          </p:stCondLst>
                                        </p:cTn>
                                        <p:tgtEl>
                                          <p:spTgt spid="7"/>
                                        </p:tgtEl>
                                        <p:attrNameLst>
                                          <p:attrName>style.visibility</p:attrName>
                                        </p:attrNameLst>
                                      </p:cBhvr>
                                      <p:to>
                                        <p:strVal val="visible"/>
                                      </p:to>
                                    </p:set>
                                    <p:anim calcmode="lin" valueType="num">
                                      <p:cBhvr additive="repl">
                                        <p:cTn id="17" dur="500" fill="hold"/>
                                        <p:tgtEl>
                                          <p:spTgt spid="7"/>
                                        </p:tgtEl>
                                        <p:attrNameLst>
                                          <p:attrName>ppt_w</p:attrName>
                                        </p:attrNameLst>
                                      </p:cBhvr>
                                      <p:tavLst>
                                        <p:tav tm="100000">
                                          <p:val>
                                            <p:strVal val="0"/>
                                          </p:val>
                                        </p:tav>
                                        <p:tav>
                                          <p:val>
                                            <p:strVal val="#ppt_w"/>
                                          </p:val>
                                        </p:tav>
                                      </p:tavLst>
                                    </p:anim>
                                    <p:anim calcmode="lin" valueType="num">
                                      <p:cBhvr additive="repl">
                                        <p:cTn id="18" dur="500" fill="hold"/>
                                        <p:tgtEl>
                                          <p:spTgt spid="7"/>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04465"/>
            <a:ext cx="5257800" cy="3776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10072"/>
            <a:ext cx="1752600" cy="41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5301208"/>
            <a:ext cx="4267200" cy="65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401868"/>
            <a:ext cx="3581400" cy="668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326370" y="4931876"/>
            <a:ext cx="8217296" cy="369332"/>
          </a:xfrm>
          <a:prstGeom prst="rect">
            <a:avLst/>
          </a:prstGeom>
        </p:spPr>
        <p:txBody>
          <a:bodyPr wrap="square">
            <a:spAutoFit/>
          </a:bodyPr>
          <a:lstStyle/>
          <a:p>
            <a:r>
              <a:rPr lang="it-IT" b="0" dirty="0"/>
              <a:t>Dato che siamo interessati alla relazione tra z (t) e x (t</a:t>
            </a:r>
            <a:r>
              <a:rPr lang="it-IT" b="0" dirty="0" smtClean="0"/>
              <a:t>):</a:t>
            </a:r>
            <a:endParaRPr lang="en-US" b="0" dirty="0"/>
          </a:p>
        </p:txBody>
      </p:sp>
      <p:grpSp>
        <p:nvGrpSpPr>
          <p:cNvPr id="9" name="Group 4"/>
          <p:cNvGrpSpPr>
            <a:grpSpLocks/>
          </p:cNvGrpSpPr>
          <p:nvPr/>
        </p:nvGrpSpPr>
        <p:grpSpPr bwMode="auto">
          <a:xfrm>
            <a:off x="332639" y="5857423"/>
            <a:ext cx="8302625" cy="925513"/>
            <a:chOff x="384" y="3312"/>
            <a:chExt cx="5230" cy="583"/>
          </a:xfrm>
        </p:grpSpPr>
        <p:sp>
          <p:nvSpPr>
            <p:cNvPr id="10" name="Text Box 5"/>
            <p:cNvSpPr txBox="1">
              <a:spLocks noChangeArrowheads="1"/>
            </p:cNvSpPr>
            <p:nvPr/>
          </p:nvSpPr>
          <p:spPr bwMode="auto">
            <a:xfrm>
              <a:off x="384" y="3312"/>
              <a:ext cx="5230" cy="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algn="just" eaLnBrk="1" hangingPunct="1">
                <a:buClrTx/>
                <a:buFontTx/>
                <a:buNone/>
              </a:pPr>
              <a:r>
                <a:rPr lang="en-GB" altLang="it-IT" sz="1800" b="0" dirty="0" err="1">
                  <a:solidFill>
                    <a:schemeClr val="tx1"/>
                  </a:solidFill>
                  <a:latin typeface="+mj-lt"/>
                </a:rPr>
                <a:t>Un’accelerazione</a:t>
              </a:r>
              <a:r>
                <a:rPr lang="en-GB" altLang="it-IT" sz="1800" b="0" dirty="0">
                  <a:solidFill>
                    <a:schemeClr val="tx1"/>
                  </a:solidFill>
                  <a:latin typeface="+mj-lt"/>
                </a:rPr>
                <a:t> del </a:t>
              </a:r>
              <a:r>
                <a:rPr lang="en-GB" altLang="it-IT" sz="1800" b="0" dirty="0" err="1">
                  <a:solidFill>
                    <a:schemeClr val="tx1"/>
                  </a:solidFill>
                  <a:latin typeface="+mj-lt"/>
                </a:rPr>
                <a:t>terreno</a:t>
              </a:r>
              <a:r>
                <a:rPr lang="en-GB" altLang="it-IT" sz="1800" b="0" dirty="0">
                  <a:solidFill>
                    <a:schemeClr val="tx1"/>
                  </a:solidFill>
                  <a:latin typeface="+mj-lt"/>
                </a:rPr>
                <a:t>           </a:t>
              </a:r>
              <a:r>
                <a:rPr lang="en-GB" altLang="it-IT" sz="1800" b="0" dirty="0" err="1">
                  <a:solidFill>
                    <a:schemeClr val="tx1"/>
                  </a:solidFill>
                  <a:latin typeface="+mj-lt"/>
                </a:rPr>
                <a:t>corrisponde</a:t>
              </a:r>
              <a:r>
                <a:rPr lang="en-GB" altLang="it-IT" sz="1800" b="0" dirty="0">
                  <a:solidFill>
                    <a:schemeClr val="tx1"/>
                  </a:solidFill>
                  <a:latin typeface="+mj-lt"/>
                </a:rPr>
                <a:t> ad </a:t>
              </a:r>
              <a:r>
                <a:rPr lang="en-GB" altLang="it-IT" sz="1800" b="0" dirty="0" err="1">
                  <a:solidFill>
                    <a:schemeClr val="tx1"/>
                  </a:solidFill>
                  <a:latin typeface="+mj-lt"/>
                </a:rPr>
                <a:t>un’accelerazione</a:t>
              </a:r>
              <a:r>
                <a:rPr lang="en-GB" altLang="it-IT" sz="1800" b="0" dirty="0">
                  <a:solidFill>
                    <a:schemeClr val="tx1"/>
                  </a:solidFill>
                  <a:latin typeface="+mj-lt"/>
                </a:rPr>
                <a:t>            </a:t>
              </a:r>
            </a:p>
            <a:p>
              <a:pPr algn="just" eaLnBrk="1" hangingPunct="1">
                <a:buClrTx/>
                <a:buFontTx/>
                <a:buNone/>
              </a:pPr>
              <a:r>
                <a:rPr lang="en-GB" altLang="it-IT" sz="1800" b="0" dirty="0">
                  <a:solidFill>
                    <a:schemeClr val="tx1"/>
                  </a:solidFill>
                  <a:latin typeface="+mj-lt"/>
                </a:rPr>
                <a:t>                        </a:t>
              </a:r>
              <a:r>
                <a:rPr lang="en-GB" altLang="it-IT" sz="1800" b="0" dirty="0" err="1">
                  <a:solidFill>
                    <a:schemeClr val="tx1"/>
                  </a:solidFill>
                  <a:latin typeface="+mj-lt"/>
                </a:rPr>
                <a:t>applicata</a:t>
              </a:r>
              <a:r>
                <a:rPr lang="en-GB" altLang="it-IT" sz="1800" b="0" dirty="0">
                  <a:solidFill>
                    <a:schemeClr val="tx1"/>
                  </a:solidFill>
                  <a:latin typeface="+mj-lt"/>
                </a:rPr>
                <a:t> </a:t>
              </a:r>
              <a:r>
                <a:rPr lang="en-GB" altLang="it-IT" sz="1800" b="0" dirty="0" err="1">
                  <a:solidFill>
                    <a:schemeClr val="tx1"/>
                  </a:solidFill>
                  <a:latin typeface="+mj-lt"/>
                </a:rPr>
                <a:t>alla</a:t>
              </a:r>
              <a:r>
                <a:rPr lang="en-GB" altLang="it-IT" sz="1800" b="0" dirty="0">
                  <a:solidFill>
                    <a:schemeClr val="tx1"/>
                  </a:solidFill>
                  <a:latin typeface="+mj-lt"/>
                </a:rPr>
                <a:t> </a:t>
              </a:r>
              <a:r>
                <a:rPr lang="en-GB" altLang="it-IT" sz="1800" b="0" dirty="0" err="1">
                  <a:solidFill>
                    <a:schemeClr val="tx1"/>
                  </a:solidFill>
                  <a:latin typeface="+mj-lt"/>
                </a:rPr>
                <a:t>massa</a:t>
              </a:r>
              <a:r>
                <a:rPr lang="en-GB" altLang="it-IT" sz="1800" b="0" dirty="0">
                  <a:solidFill>
                    <a:schemeClr val="tx1"/>
                  </a:solidFill>
                  <a:latin typeface="+mj-lt"/>
                </a:rPr>
                <a:t> in </a:t>
              </a:r>
              <a:r>
                <a:rPr lang="en-GB" altLang="it-IT" sz="1800" b="0" dirty="0" err="1">
                  <a:solidFill>
                    <a:schemeClr val="tx1"/>
                  </a:solidFill>
                  <a:latin typeface="+mj-lt"/>
                </a:rPr>
                <a:t>assenza</a:t>
              </a:r>
              <a:r>
                <a:rPr lang="en-GB" altLang="it-IT" sz="1800" b="0" dirty="0">
                  <a:solidFill>
                    <a:schemeClr val="tx1"/>
                  </a:solidFill>
                  <a:latin typeface="+mj-lt"/>
                </a:rPr>
                <a:t> </a:t>
              </a:r>
              <a:r>
                <a:rPr lang="en-GB" altLang="it-IT" sz="1800" b="0" dirty="0" err="1">
                  <a:solidFill>
                    <a:schemeClr val="tx1"/>
                  </a:solidFill>
                  <a:latin typeface="+mj-lt"/>
                </a:rPr>
                <a:t>dell’accelerazione</a:t>
              </a:r>
              <a:r>
                <a:rPr lang="en-GB" altLang="it-IT" sz="1800" b="0" dirty="0">
                  <a:solidFill>
                    <a:schemeClr val="tx1"/>
                  </a:solidFill>
                  <a:latin typeface="+mj-lt"/>
                </a:rPr>
                <a:t> del </a:t>
              </a:r>
              <a:r>
                <a:rPr lang="en-GB" altLang="it-IT" sz="1800" b="0" dirty="0" err="1">
                  <a:solidFill>
                    <a:schemeClr val="tx1"/>
                  </a:solidFill>
                  <a:latin typeface="+mj-lt"/>
                </a:rPr>
                <a:t>terreno</a:t>
              </a:r>
              <a:endParaRPr lang="en-GB" altLang="it-IT" sz="1800" b="0" dirty="0">
                <a:solidFill>
                  <a:schemeClr val="tx1"/>
                </a:solidFill>
                <a:latin typeface="+mj-lt"/>
              </a:endParaRPr>
            </a:p>
            <a:p>
              <a:pPr algn="just" eaLnBrk="1" hangingPunct="1">
                <a:buClrTx/>
                <a:buFontTx/>
                <a:buNone/>
              </a:pPr>
              <a:endParaRPr lang="en-GB" altLang="it-IT" sz="1800" b="0" dirty="0">
                <a:solidFill>
                  <a:schemeClr val="tx1"/>
                </a:solidFill>
                <a:latin typeface="+mj-lt"/>
              </a:endParaRPr>
            </a:p>
          </p:txBody>
        </p:sp>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6" y="3339"/>
              <a:ext cx="334" cy="2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 y="3499"/>
              <a:ext cx="910" cy="2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23123469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additive="repl">
                                        <p:cTn id="11" dur="1" fill="hold">
                                          <p:stCondLst>
                                            <p:cond delay="0"/>
                                          </p:stCondLst>
                                        </p:cTn>
                                        <p:tgtEl>
                                          <p:spTgt spid="7"/>
                                        </p:tgtEl>
                                        <p:attrNameLst>
                                          <p:attrName>style.visibility</p:attrName>
                                        </p:attrNameLst>
                                      </p:cBhvr>
                                      <p:to>
                                        <p:strVal val="visible"/>
                                      </p:to>
                                    </p:set>
                                    <p:anim calcmode="lin" valueType="num">
                                      <p:cBhvr additive="repl">
                                        <p:cTn id="12" dur="500" fill="hold"/>
                                        <p:tgtEl>
                                          <p:spTgt spid="7"/>
                                        </p:tgtEl>
                                        <p:attrNameLst>
                                          <p:attrName>ppt_w</p:attrName>
                                        </p:attrNameLst>
                                      </p:cBhvr>
                                      <p:tavLst>
                                        <p:tav tm="100000">
                                          <p:val>
                                            <p:strVal val="0"/>
                                          </p:val>
                                        </p:tav>
                                        <p:tav>
                                          <p:val>
                                            <p:strVal val="#ppt_w"/>
                                          </p:val>
                                        </p:tav>
                                      </p:tavLst>
                                    </p:anim>
                                    <p:anim calcmode="lin" valueType="num">
                                      <p:cBhvr additive="repl">
                                        <p:cTn id="13" dur="500" fill="hold"/>
                                        <p:tgtEl>
                                          <p:spTgt spid="7"/>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761578"/>
            <a:ext cx="5410200" cy="630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599778"/>
            <a:ext cx="6172200"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882478"/>
            <a:ext cx="4495800" cy="66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200" y="4419178"/>
            <a:ext cx="4914900" cy="806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800" y="5638378"/>
            <a:ext cx="518160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6" name="Text Box 7"/>
          <p:cNvSpPr txBox="1">
            <a:spLocks noChangeArrowheads="1"/>
          </p:cNvSpPr>
          <p:nvPr/>
        </p:nvSpPr>
        <p:spPr bwMode="auto">
          <a:xfrm>
            <a:off x="890588" y="1752178"/>
            <a:ext cx="309998"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sz="1800" b="0">
                <a:solidFill>
                  <a:schemeClr val="tx1"/>
                </a:solidFill>
                <a:latin typeface="+mj-lt"/>
              </a:rPr>
              <a:t>e</a:t>
            </a:r>
          </a:p>
        </p:txBody>
      </p:sp>
      <p:sp>
        <p:nvSpPr>
          <p:cNvPr id="37897" name="Text Box 8"/>
          <p:cNvSpPr txBox="1">
            <a:spLocks noChangeArrowheads="1"/>
          </p:cNvSpPr>
          <p:nvPr/>
        </p:nvSpPr>
        <p:spPr bwMode="auto">
          <a:xfrm>
            <a:off x="890588" y="3047578"/>
            <a:ext cx="669071"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latin typeface="+mj-lt"/>
              </a:rPr>
              <a:t>dalla</a:t>
            </a:r>
            <a:endParaRPr lang="en-GB" altLang="it-IT" sz="1800" b="0" dirty="0">
              <a:solidFill>
                <a:schemeClr val="tx1"/>
              </a:solidFill>
              <a:latin typeface="+mj-lt"/>
            </a:endParaRPr>
          </a:p>
        </p:txBody>
      </p:sp>
      <p:sp>
        <p:nvSpPr>
          <p:cNvPr id="37898" name="Text Box 9"/>
          <p:cNvSpPr txBox="1">
            <a:spLocks noChangeArrowheads="1"/>
          </p:cNvSpPr>
          <p:nvPr/>
        </p:nvSpPr>
        <p:spPr bwMode="auto">
          <a:xfrm>
            <a:off x="1042988" y="5790778"/>
            <a:ext cx="309998"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sz="1800" b="0">
                <a:solidFill>
                  <a:schemeClr val="tx1"/>
                </a:solidFill>
                <a:latin typeface="+mj-lt"/>
              </a:rPr>
              <a:t>o</a:t>
            </a:r>
          </a:p>
        </p:txBody>
      </p:sp>
      <p:sp>
        <p:nvSpPr>
          <p:cNvPr id="37899" name="Text Box 10"/>
          <p:cNvSpPr txBox="1">
            <a:spLocks noChangeArrowheads="1"/>
          </p:cNvSpPr>
          <p:nvPr/>
        </p:nvSpPr>
        <p:spPr bwMode="auto">
          <a:xfrm>
            <a:off x="3862388" y="3885778"/>
            <a:ext cx="1194856"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latin typeface="+mj-lt"/>
              </a:rPr>
              <a:t>otteniamo</a:t>
            </a:r>
          </a:p>
        </p:txBody>
      </p:sp>
      <p:sp>
        <p:nvSpPr>
          <p:cNvPr id="11" name="TextBox 10"/>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323787044"/>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50976"/>
            <a:ext cx="518160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2"/>
          <p:cNvSpPr txBox="1">
            <a:spLocks noChangeArrowheads="1"/>
          </p:cNvSpPr>
          <p:nvPr/>
        </p:nvSpPr>
        <p:spPr bwMode="auto">
          <a:xfrm>
            <a:off x="4040188" y="1412776"/>
            <a:ext cx="669071"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latin typeface="+mj-lt"/>
              </a:rPr>
              <a:t>dalla</a:t>
            </a:r>
          </a:p>
        </p:txBody>
      </p:sp>
      <p:sp>
        <p:nvSpPr>
          <p:cNvPr id="38916" name="Text Box 3"/>
          <p:cNvSpPr txBox="1">
            <a:spLocks noChangeArrowheads="1"/>
          </p:cNvSpPr>
          <p:nvPr/>
        </p:nvSpPr>
        <p:spPr bwMode="auto">
          <a:xfrm>
            <a:off x="1066800" y="3774976"/>
            <a:ext cx="7086600" cy="132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lnSpc>
                <a:spcPct val="150000"/>
              </a:lnSpc>
              <a:buClrTx/>
              <a:buFontTx/>
              <a:buNone/>
            </a:pPr>
            <a:r>
              <a:rPr lang="en-GB" altLang="it-IT" sz="1800" b="0" dirty="0" err="1">
                <a:solidFill>
                  <a:schemeClr val="tx1"/>
                </a:solidFill>
                <a:latin typeface="+mj-lt"/>
              </a:rPr>
              <a:t>Possiamo</a:t>
            </a:r>
            <a:r>
              <a:rPr lang="en-GB" altLang="it-IT" sz="1800" b="0" dirty="0">
                <a:solidFill>
                  <a:schemeClr val="tx1"/>
                </a:solidFill>
                <a:latin typeface="+mj-lt"/>
              </a:rPr>
              <a:t> </a:t>
            </a:r>
            <a:r>
              <a:rPr lang="en-GB" altLang="it-IT" sz="1800" b="0" dirty="0" err="1">
                <a:solidFill>
                  <a:schemeClr val="tx1"/>
                </a:solidFill>
                <a:latin typeface="+mj-lt"/>
              </a:rPr>
              <a:t>ottenere</a:t>
            </a:r>
            <a:r>
              <a:rPr lang="en-GB" altLang="it-IT" sz="1800" b="0" dirty="0">
                <a:solidFill>
                  <a:schemeClr val="tx1"/>
                </a:solidFill>
                <a:latin typeface="+mj-lt"/>
              </a:rPr>
              <a:t> la </a:t>
            </a:r>
            <a:r>
              <a:rPr lang="en-GB" altLang="it-IT" sz="1800" b="0" dirty="0" err="1">
                <a:solidFill>
                  <a:schemeClr val="tx1"/>
                </a:solidFill>
                <a:latin typeface="+mj-lt"/>
              </a:rPr>
              <a:t>funzione</a:t>
            </a:r>
            <a:r>
              <a:rPr lang="en-GB" altLang="it-IT" sz="1800" b="0" dirty="0">
                <a:solidFill>
                  <a:schemeClr val="tx1"/>
                </a:solidFill>
                <a:latin typeface="+mj-lt"/>
              </a:rPr>
              <a:t> di </a:t>
            </a:r>
            <a:r>
              <a:rPr lang="en-GB" altLang="it-IT" sz="1800" b="0" dirty="0" err="1">
                <a:solidFill>
                  <a:schemeClr val="tx1"/>
                </a:solidFill>
                <a:latin typeface="+mj-lt"/>
              </a:rPr>
              <a:t>trasferimento</a:t>
            </a:r>
            <a:r>
              <a:rPr lang="en-GB" altLang="it-IT" sz="1800" b="0" dirty="0">
                <a:solidFill>
                  <a:schemeClr val="tx1"/>
                </a:solidFill>
                <a:latin typeface="+mj-lt"/>
              </a:rPr>
              <a:t>                 </a:t>
            </a:r>
            <a:r>
              <a:rPr lang="en-GB" altLang="it-IT" sz="1800" b="0" dirty="0" err="1">
                <a:solidFill>
                  <a:schemeClr val="tx1"/>
                </a:solidFill>
                <a:latin typeface="+mj-lt"/>
              </a:rPr>
              <a:t>relativa</a:t>
            </a:r>
            <a:r>
              <a:rPr lang="en-GB" altLang="it-IT" sz="1800" b="0" dirty="0">
                <a:solidFill>
                  <a:schemeClr val="tx1"/>
                </a:solidFill>
                <a:latin typeface="+mj-lt"/>
              </a:rPr>
              <a:t> </a:t>
            </a:r>
            <a:r>
              <a:rPr lang="en-GB" altLang="it-IT" sz="1800" b="0" dirty="0" err="1">
                <a:solidFill>
                  <a:schemeClr val="tx1"/>
                </a:solidFill>
                <a:latin typeface="+mj-lt"/>
              </a:rPr>
              <a:t>alla</a:t>
            </a:r>
            <a:r>
              <a:rPr lang="en-GB" altLang="it-IT" sz="1800" b="0" dirty="0">
                <a:solidFill>
                  <a:schemeClr val="tx1"/>
                </a:solidFill>
                <a:latin typeface="+mj-lt"/>
              </a:rPr>
              <a:t> </a:t>
            </a:r>
            <a:r>
              <a:rPr lang="en-GB" altLang="it-IT" sz="1800" b="0" dirty="0" err="1">
                <a:solidFill>
                  <a:schemeClr val="tx1"/>
                </a:solidFill>
                <a:latin typeface="+mj-lt"/>
              </a:rPr>
              <a:t>forza</a:t>
            </a:r>
            <a:r>
              <a:rPr lang="en-GB" altLang="it-IT" sz="1800" b="0" dirty="0">
                <a:solidFill>
                  <a:schemeClr val="tx1"/>
                </a:solidFill>
                <a:latin typeface="+mj-lt"/>
              </a:rPr>
              <a:t> </a:t>
            </a:r>
            <a:r>
              <a:rPr lang="en-GB" altLang="it-IT" sz="1800" b="0" dirty="0" err="1">
                <a:solidFill>
                  <a:schemeClr val="tx1"/>
                </a:solidFill>
                <a:latin typeface="+mj-lt"/>
              </a:rPr>
              <a:t>esterna</a:t>
            </a:r>
            <a:r>
              <a:rPr lang="en-GB" altLang="it-IT" sz="1800" b="0" dirty="0">
                <a:solidFill>
                  <a:schemeClr val="tx1"/>
                </a:solidFill>
                <a:latin typeface="+mj-lt"/>
              </a:rPr>
              <a:t> F e  la </a:t>
            </a:r>
            <a:r>
              <a:rPr lang="en-GB" altLang="it-IT" sz="1800" b="0" dirty="0" err="1">
                <a:solidFill>
                  <a:schemeClr val="tx1"/>
                </a:solidFill>
                <a:latin typeface="+mj-lt"/>
              </a:rPr>
              <a:t>funzione</a:t>
            </a:r>
            <a:r>
              <a:rPr lang="en-GB" altLang="it-IT" sz="1800" b="0" dirty="0">
                <a:solidFill>
                  <a:schemeClr val="tx1"/>
                </a:solidFill>
                <a:latin typeface="+mj-lt"/>
              </a:rPr>
              <a:t> di </a:t>
            </a:r>
            <a:r>
              <a:rPr lang="en-GB" altLang="it-IT" sz="1800" b="0" dirty="0" err="1">
                <a:solidFill>
                  <a:schemeClr val="tx1"/>
                </a:solidFill>
                <a:latin typeface="+mj-lt"/>
              </a:rPr>
              <a:t>trasferimento</a:t>
            </a:r>
            <a:r>
              <a:rPr lang="en-GB" altLang="it-IT" sz="1800" b="0" dirty="0">
                <a:solidFill>
                  <a:schemeClr val="tx1"/>
                </a:solidFill>
                <a:latin typeface="+mj-lt"/>
              </a:rPr>
              <a:t>                 </a:t>
            </a:r>
            <a:r>
              <a:rPr lang="en-GB" altLang="it-IT" sz="1800" b="0" dirty="0" err="1">
                <a:solidFill>
                  <a:schemeClr val="tx1"/>
                </a:solidFill>
                <a:latin typeface="+mj-lt"/>
              </a:rPr>
              <a:t>relativa</a:t>
            </a:r>
            <a:r>
              <a:rPr lang="en-GB" altLang="it-IT" sz="1800" b="0" dirty="0">
                <a:solidFill>
                  <a:schemeClr val="tx1"/>
                </a:solidFill>
                <a:latin typeface="+mj-lt"/>
              </a:rPr>
              <a:t> </a:t>
            </a:r>
            <a:r>
              <a:rPr lang="en-GB" altLang="it-IT" sz="1800" b="0" dirty="0" err="1">
                <a:solidFill>
                  <a:schemeClr val="tx1"/>
                </a:solidFill>
                <a:latin typeface="+mj-lt"/>
              </a:rPr>
              <a:t>allo</a:t>
            </a:r>
            <a:r>
              <a:rPr lang="en-GB" altLang="it-IT" sz="1800" b="0" dirty="0">
                <a:solidFill>
                  <a:schemeClr val="tx1"/>
                </a:solidFill>
                <a:latin typeface="+mj-lt"/>
              </a:rPr>
              <a:t> </a:t>
            </a:r>
            <a:r>
              <a:rPr lang="en-GB" altLang="it-IT" sz="1800" b="0" dirty="0" err="1">
                <a:solidFill>
                  <a:schemeClr val="tx1"/>
                </a:solidFill>
                <a:latin typeface="+mj-lt"/>
              </a:rPr>
              <a:t>spostamento</a:t>
            </a:r>
            <a:r>
              <a:rPr lang="en-GB" altLang="it-IT" sz="1800" b="0" dirty="0">
                <a:solidFill>
                  <a:schemeClr val="tx1"/>
                </a:solidFill>
                <a:latin typeface="+mj-lt"/>
              </a:rPr>
              <a:t> X</a:t>
            </a:r>
          </a:p>
        </p:txBody>
      </p:sp>
      <p:sp>
        <p:nvSpPr>
          <p:cNvPr id="38917" name="Text Box 4"/>
          <p:cNvSpPr txBox="1">
            <a:spLocks noChangeArrowheads="1"/>
          </p:cNvSpPr>
          <p:nvPr/>
        </p:nvSpPr>
        <p:spPr bwMode="auto">
          <a:xfrm>
            <a:off x="6003603" y="3861048"/>
            <a:ext cx="872653"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600" b="0" i="1" dirty="0" err="1">
                <a:solidFill>
                  <a:schemeClr val="tx1"/>
                </a:solidFill>
                <a:latin typeface="+mj-lt"/>
              </a:rPr>
              <a:t>T</a:t>
            </a:r>
            <a:r>
              <a:rPr lang="en-GB" altLang="it-IT" sz="1600" b="0" i="1" baseline="-25000" dirty="0" err="1">
                <a:solidFill>
                  <a:schemeClr val="tx1"/>
                </a:solidFill>
                <a:latin typeface="+mj-lt"/>
              </a:rPr>
              <a:t>f</a:t>
            </a:r>
            <a:r>
              <a:rPr lang="en-GB" altLang="it-IT" sz="1600" b="0" i="1" baseline="-25000" dirty="0">
                <a:solidFill>
                  <a:schemeClr val="tx1"/>
                </a:solidFill>
                <a:latin typeface="+mj-lt"/>
              </a:rPr>
              <a:t> </a:t>
            </a:r>
            <a:r>
              <a:rPr lang="en-GB" altLang="it-IT" sz="1600" b="0" i="1" dirty="0">
                <a:solidFill>
                  <a:schemeClr val="tx1"/>
                </a:solidFill>
                <a:latin typeface="+mj-lt"/>
              </a:rPr>
              <a:t>= Z/F</a:t>
            </a:r>
          </a:p>
        </p:txBody>
      </p:sp>
      <p:sp>
        <p:nvSpPr>
          <p:cNvPr id="38918" name="Text Box 5"/>
          <p:cNvSpPr txBox="1">
            <a:spLocks noChangeArrowheads="1"/>
          </p:cNvSpPr>
          <p:nvPr/>
        </p:nvSpPr>
        <p:spPr bwMode="auto">
          <a:xfrm>
            <a:off x="6228184" y="4312401"/>
            <a:ext cx="917537"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sz="1600" b="0" i="1" dirty="0">
                <a:solidFill>
                  <a:schemeClr val="tx1"/>
                </a:solidFill>
                <a:latin typeface="+mj-lt"/>
              </a:rPr>
              <a:t>T</a:t>
            </a:r>
            <a:r>
              <a:rPr lang="en-US" altLang="it-IT" sz="1600" b="0" i="1" baseline="-25000" dirty="0">
                <a:solidFill>
                  <a:schemeClr val="tx1"/>
                </a:solidFill>
                <a:latin typeface="+mj-lt"/>
              </a:rPr>
              <a:t>d </a:t>
            </a:r>
            <a:r>
              <a:rPr lang="en-US" altLang="it-IT" sz="1600" b="0" i="1" dirty="0">
                <a:solidFill>
                  <a:schemeClr val="tx1"/>
                </a:solidFill>
                <a:latin typeface="+mj-lt"/>
              </a:rPr>
              <a:t>= Z/X</a:t>
            </a:r>
          </a:p>
        </p:txBody>
      </p:sp>
      <p:sp>
        <p:nvSpPr>
          <p:cNvPr id="7" name="TextBox 6"/>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112955207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936" y="692696"/>
            <a:ext cx="5257800" cy="3776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336" y="1324818"/>
            <a:ext cx="1752600" cy="41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936" y="4571975"/>
            <a:ext cx="4267200" cy="65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1" name="Text Box 4"/>
          <p:cNvSpPr txBox="1">
            <a:spLocks noChangeArrowheads="1"/>
          </p:cNvSpPr>
          <p:nvPr/>
        </p:nvSpPr>
        <p:spPr bwMode="auto">
          <a:xfrm>
            <a:off x="395536" y="5301208"/>
            <a:ext cx="8458200" cy="8757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lnSpc>
                <a:spcPct val="150000"/>
              </a:lnSpc>
              <a:buClrTx/>
              <a:buFontTx/>
              <a:buNone/>
            </a:pPr>
            <a:r>
              <a:rPr lang="en-GB" altLang="it-IT" sz="1800" b="0" dirty="0">
                <a:solidFill>
                  <a:schemeClr val="tx1"/>
                </a:solidFill>
                <a:latin typeface="+mj-lt"/>
              </a:rPr>
              <a:t>Si </a:t>
            </a:r>
            <a:r>
              <a:rPr lang="en-GB" altLang="it-IT" sz="1800" b="0" dirty="0" err="1">
                <a:solidFill>
                  <a:schemeClr val="tx1"/>
                </a:solidFill>
                <a:latin typeface="+mj-lt"/>
              </a:rPr>
              <a:t>arriva</a:t>
            </a:r>
            <a:r>
              <a:rPr lang="en-GB" altLang="it-IT" sz="1800" b="0" dirty="0">
                <a:solidFill>
                  <a:schemeClr val="tx1"/>
                </a:solidFill>
                <a:latin typeface="+mj-lt"/>
              </a:rPr>
              <a:t> </a:t>
            </a:r>
            <a:r>
              <a:rPr lang="en-GB" altLang="it-IT" sz="1800" b="0" dirty="0" err="1">
                <a:solidFill>
                  <a:schemeClr val="tx1"/>
                </a:solidFill>
                <a:latin typeface="+mj-lt"/>
              </a:rPr>
              <a:t>allo</a:t>
            </a:r>
            <a:r>
              <a:rPr lang="en-GB" altLang="it-IT" sz="1800" b="0" dirty="0">
                <a:solidFill>
                  <a:schemeClr val="tx1"/>
                </a:solidFill>
                <a:latin typeface="+mj-lt"/>
              </a:rPr>
              <a:t> </a:t>
            </a:r>
            <a:r>
              <a:rPr lang="en-GB" altLang="it-IT" sz="1800" b="0" dirty="0" err="1">
                <a:solidFill>
                  <a:schemeClr val="tx1"/>
                </a:solidFill>
                <a:latin typeface="+mj-lt"/>
              </a:rPr>
              <a:t>stesso</a:t>
            </a:r>
            <a:r>
              <a:rPr lang="en-GB" altLang="it-IT" sz="1800" b="0" dirty="0">
                <a:solidFill>
                  <a:schemeClr val="tx1"/>
                </a:solidFill>
                <a:latin typeface="+mj-lt"/>
              </a:rPr>
              <a:t> </a:t>
            </a:r>
            <a:r>
              <a:rPr lang="en-GB" altLang="it-IT" sz="1800" b="0" dirty="0" err="1">
                <a:solidFill>
                  <a:schemeClr val="tx1"/>
                </a:solidFill>
                <a:latin typeface="+mj-lt"/>
              </a:rPr>
              <a:t>risultato</a:t>
            </a:r>
            <a:r>
              <a:rPr lang="en-GB" altLang="it-IT" sz="1800" b="0" dirty="0">
                <a:solidFill>
                  <a:schemeClr val="tx1"/>
                </a:solidFill>
                <a:latin typeface="+mj-lt"/>
              </a:rPr>
              <a:t> </a:t>
            </a:r>
            <a:r>
              <a:rPr lang="en-GB" altLang="it-IT" sz="1800" b="0" dirty="0" err="1">
                <a:solidFill>
                  <a:schemeClr val="tx1"/>
                </a:solidFill>
                <a:latin typeface="+mj-lt"/>
              </a:rPr>
              <a:t>utilizzando</a:t>
            </a:r>
            <a:r>
              <a:rPr lang="en-GB" altLang="it-IT" sz="1800" b="0" dirty="0">
                <a:solidFill>
                  <a:schemeClr val="tx1"/>
                </a:solidFill>
                <a:latin typeface="+mj-lt"/>
              </a:rPr>
              <a:t> </a:t>
            </a:r>
            <a:r>
              <a:rPr lang="en-GB" altLang="it-IT" sz="1800" b="0" dirty="0" smtClean="0">
                <a:solidFill>
                  <a:schemeClr val="tx1"/>
                </a:solidFill>
                <a:latin typeface="+mj-lt"/>
              </a:rPr>
              <a:t>la </a:t>
            </a:r>
            <a:r>
              <a:rPr lang="en-GB" altLang="it-IT" sz="1800" b="0" dirty="0" err="1">
                <a:solidFill>
                  <a:schemeClr val="tx1"/>
                </a:solidFill>
                <a:latin typeface="+mj-lt"/>
              </a:rPr>
              <a:t>trasformata</a:t>
            </a:r>
            <a:r>
              <a:rPr lang="en-GB" altLang="it-IT" sz="1800" b="0" dirty="0">
                <a:solidFill>
                  <a:schemeClr val="tx1"/>
                </a:solidFill>
                <a:latin typeface="+mj-lt"/>
              </a:rPr>
              <a:t> di Fourier </a:t>
            </a:r>
            <a:r>
              <a:rPr lang="en-GB" altLang="it-IT" sz="1800" b="0" dirty="0" err="1">
                <a:solidFill>
                  <a:schemeClr val="tx1"/>
                </a:solidFill>
                <a:latin typeface="+mj-lt"/>
              </a:rPr>
              <a:t>assumen</a:t>
            </a:r>
            <a:r>
              <a:rPr lang="it-IT" altLang="it-IT" sz="1800" b="0" dirty="0">
                <a:solidFill>
                  <a:schemeClr val="tx1"/>
                </a:solidFill>
                <a:latin typeface="+mj-lt"/>
              </a:rPr>
              <a:t>d</a:t>
            </a:r>
            <a:r>
              <a:rPr lang="en-GB" altLang="it-IT" sz="1800" b="0" dirty="0">
                <a:solidFill>
                  <a:schemeClr val="tx1"/>
                </a:solidFill>
                <a:latin typeface="+mj-lt"/>
              </a:rPr>
              <a:t>o un moto </a:t>
            </a:r>
            <a:r>
              <a:rPr lang="en-GB" altLang="it-IT" sz="1800" b="0" dirty="0" err="1">
                <a:solidFill>
                  <a:schemeClr val="tx1"/>
                </a:solidFill>
                <a:latin typeface="+mj-lt"/>
              </a:rPr>
              <a:t>armonico</a:t>
            </a:r>
            <a:r>
              <a:rPr lang="en-GB" altLang="it-IT" sz="1800" b="0" dirty="0">
                <a:solidFill>
                  <a:schemeClr val="tx1"/>
                </a:solidFill>
                <a:latin typeface="+mj-lt"/>
              </a:rPr>
              <a:t>                                      </a:t>
            </a:r>
            <a:r>
              <a:rPr lang="en-GB" altLang="it-IT" sz="1800" b="0" dirty="0" err="1">
                <a:solidFill>
                  <a:schemeClr val="tx1"/>
                </a:solidFill>
                <a:latin typeface="+mj-lt"/>
              </a:rPr>
              <a:t>ed</a:t>
            </a:r>
            <a:r>
              <a:rPr lang="en-GB" altLang="it-IT" sz="1800" b="0" dirty="0">
                <a:solidFill>
                  <a:schemeClr val="tx1"/>
                </a:solidFill>
                <a:latin typeface="+mj-lt"/>
              </a:rPr>
              <a:t>   </a:t>
            </a:r>
            <a:r>
              <a:rPr lang="en-GB" altLang="it-IT" sz="1800" b="0" dirty="0" err="1">
                <a:solidFill>
                  <a:schemeClr val="tx1"/>
                </a:solidFill>
                <a:latin typeface="+mj-lt"/>
              </a:rPr>
              <a:t>una</a:t>
            </a:r>
            <a:r>
              <a:rPr lang="en-GB" altLang="it-IT" sz="1800" b="0" dirty="0">
                <a:solidFill>
                  <a:schemeClr val="tx1"/>
                </a:solidFill>
                <a:latin typeface="+mj-lt"/>
              </a:rPr>
              <a:t> </a:t>
            </a:r>
            <a:r>
              <a:rPr lang="en-GB" altLang="it-IT" sz="1800" b="0" dirty="0" err="1">
                <a:solidFill>
                  <a:schemeClr val="tx1"/>
                </a:solidFill>
                <a:latin typeface="+mj-lt"/>
              </a:rPr>
              <a:t>forza</a:t>
            </a:r>
            <a:r>
              <a:rPr lang="en-GB" altLang="it-IT" sz="1800" b="0" dirty="0">
                <a:solidFill>
                  <a:schemeClr val="tx1"/>
                </a:solidFill>
                <a:latin typeface="+mj-lt"/>
              </a:rPr>
              <a:t>  </a:t>
            </a:r>
            <a:r>
              <a:rPr lang="en-GB" altLang="it-IT" sz="1800" b="0" dirty="0" err="1">
                <a:solidFill>
                  <a:schemeClr val="tx1"/>
                </a:solidFill>
                <a:latin typeface="+mj-lt"/>
              </a:rPr>
              <a:t>armonica</a:t>
            </a:r>
            <a:r>
              <a:rPr lang="en-GB" altLang="it-IT" sz="1800" b="0" dirty="0">
                <a:solidFill>
                  <a:schemeClr val="tx1"/>
                </a:solidFill>
                <a:latin typeface="+mj-lt"/>
              </a:rPr>
              <a:t> </a:t>
            </a:r>
          </a:p>
        </p:txBody>
      </p:sp>
      <p:pic>
        <p:nvPicPr>
          <p:cNvPr id="3994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5762901"/>
            <a:ext cx="1752600" cy="528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0272" y="5715627"/>
            <a:ext cx="1676400" cy="53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61877" y="6565293"/>
            <a:ext cx="7603958" cy="338554"/>
          </a:xfrm>
          <a:prstGeom prst="rect">
            <a:avLst/>
          </a:prstGeom>
          <a:noFill/>
        </p:spPr>
        <p:txBody>
          <a:bodyPr wrap="square" rtlCol="0">
            <a:spAutoFit/>
          </a:bodyPr>
          <a:lstStyle/>
          <a:p>
            <a:r>
              <a:rPr lang="en-US" sz="800" b="0" dirty="0" smtClean="0">
                <a:latin typeface="+mj-lt"/>
              </a:rPr>
              <a:t>Da: New </a:t>
            </a:r>
            <a:r>
              <a:rPr lang="en-US" sz="800" b="0" dirty="0">
                <a:latin typeface="+mj-lt"/>
              </a:rPr>
              <a:t>Manual of Seismological </a:t>
            </a:r>
            <a:r>
              <a:rPr lang="en-US" sz="800" b="0" dirty="0" smtClean="0">
                <a:latin typeface="+mj-lt"/>
              </a:rPr>
              <a:t>Observatory </a:t>
            </a:r>
            <a:r>
              <a:rPr lang="en-US" sz="800" b="0" dirty="0">
                <a:latin typeface="+mj-lt"/>
              </a:rPr>
              <a:t>Practice – </a:t>
            </a:r>
            <a:r>
              <a:rPr lang="en-US" sz="800" b="0" dirty="0" smtClean="0">
                <a:latin typeface="+mj-lt"/>
              </a:rPr>
              <a:t>NMSOP </a:t>
            </a:r>
          </a:p>
          <a:p>
            <a:r>
              <a:rPr lang="en-US" sz="800" b="0" dirty="0" smtClean="0">
                <a:latin typeface="+mj-lt"/>
              </a:rPr>
              <a:t>CHAPTER </a:t>
            </a:r>
            <a:r>
              <a:rPr lang="en-US" sz="800" b="0" dirty="0">
                <a:latin typeface="+mj-lt"/>
              </a:rPr>
              <a:t>5</a:t>
            </a:r>
            <a:r>
              <a:rPr lang="en-US" sz="800" b="0" dirty="0" smtClean="0">
                <a:latin typeface="+mj-lt"/>
              </a:rPr>
              <a:t>: Seismic Sensor and their Calibration (E. Wieland) </a:t>
            </a:r>
            <a:endParaRPr lang="en-US" sz="800" b="0" dirty="0">
              <a:latin typeface="+mj-lt"/>
            </a:endParaRPr>
          </a:p>
        </p:txBody>
      </p:sp>
    </p:spTree>
    <p:extLst>
      <p:ext uri="{BB962C8B-B14F-4D97-AF65-F5344CB8AC3E}">
        <p14:creationId xmlns:p14="http://schemas.microsoft.com/office/powerpoint/2010/main" val="2134392708"/>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281363" y="609600"/>
            <a:ext cx="2809015"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sz="2800" b="1">
                <a:solidFill>
                  <a:schemeClr val="tx1"/>
                </a:solidFill>
              </a:rPr>
              <a:t>TRASDUTTORI</a:t>
            </a:r>
          </a:p>
        </p:txBody>
      </p:sp>
      <p:sp>
        <p:nvSpPr>
          <p:cNvPr id="5123" name="Text Box 2"/>
          <p:cNvSpPr txBox="1">
            <a:spLocks noChangeArrowheads="1"/>
          </p:cNvSpPr>
          <p:nvPr/>
        </p:nvSpPr>
        <p:spPr bwMode="auto">
          <a:xfrm>
            <a:off x="539750" y="2057400"/>
            <a:ext cx="8271152" cy="341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b="1" dirty="0">
                <a:solidFill>
                  <a:schemeClr val="tx1"/>
                </a:solidFill>
              </a:rPr>
              <a:t>MECCANICI</a:t>
            </a:r>
          </a:p>
          <a:p>
            <a:pPr eaLnBrk="1" hangingPunct="1">
              <a:buClrTx/>
              <a:buFontTx/>
              <a:buNone/>
            </a:pPr>
            <a:endParaRPr lang="it-IT" altLang="it-IT" dirty="0">
              <a:solidFill>
                <a:schemeClr val="tx1"/>
              </a:solidFill>
            </a:endParaRPr>
          </a:p>
          <a:p>
            <a:pPr eaLnBrk="1" hangingPunct="1">
              <a:buClrTx/>
              <a:buFontTx/>
              <a:buNone/>
            </a:pPr>
            <a:r>
              <a:rPr lang="it-IT" altLang="it-IT" dirty="0">
                <a:solidFill>
                  <a:schemeClr val="tx1"/>
                </a:solidFill>
              </a:rPr>
              <a:t>                                                                   GEOFONI</a:t>
            </a:r>
          </a:p>
          <a:p>
            <a:pPr eaLnBrk="1" hangingPunct="1">
              <a:buClrTx/>
              <a:buFontTx/>
              <a:buNone/>
            </a:pPr>
            <a:endParaRPr lang="it-IT" altLang="it-IT" dirty="0">
              <a:solidFill>
                <a:schemeClr val="tx1"/>
              </a:solidFill>
            </a:endParaRPr>
          </a:p>
          <a:p>
            <a:pPr eaLnBrk="1" hangingPunct="1">
              <a:buClrTx/>
              <a:buFontTx/>
              <a:buNone/>
            </a:pPr>
            <a:r>
              <a:rPr lang="it-IT" altLang="it-IT" b="1" dirty="0">
                <a:solidFill>
                  <a:schemeClr val="tx1"/>
                </a:solidFill>
              </a:rPr>
              <a:t>ELETTROMAGNETICI</a:t>
            </a:r>
          </a:p>
          <a:p>
            <a:pPr eaLnBrk="1" hangingPunct="1">
              <a:buClrTx/>
              <a:buFontTx/>
              <a:buNone/>
            </a:pPr>
            <a:endParaRPr lang="it-IT" altLang="it-IT" dirty="0">
              <a:solidFill>
                <a:schemeClr val="tx1"/>
              </a:solidFill>
            </a:endParaRPr>
          </a:p>
          <a:p>
            <a:pPr eaLnBrk="1" hangingPunct="1">
              <a:buClrTx/>
              <a:buFontTx/>
              <a:buNone/>
            </a:pPr>
            <a:r>
              <a:rPr lang="it-IT" altLang="it-IT" dirty="0">
                <a:solidFill>
                  <a:schemeClr val="tx1"/>
                </a:solidFill>
              </a:rPr>
              <a:t>                                                                   A GALVANOMETRO</a:t>
            </a:r>
          </a:p>
          <a:p>
            <a:pPr eaLnBrk="1" hangingPunct="1">
              <a:buClrTx/>
              <a:buFontTx/>
              <a:buNone/>
            </a:pPr>
            <a:endParaRPr lang="it-IT" altLang="it-IT" dirty="0">
              <a:solidFill>
                <a:schemeClr val="tx1"/>
              </a:solidFill>
            </a:endParaRPr>
          </a:p>
          <a:p>
            <a:pPr eaLnBrk="1" hangingPunct="1">
              <a:buClrTx/>
              <a:buFontTx/>
              <a:buNone/>
            </a:pPr>
            <a:r>
              <a:rPr lang="it-IT" altLang="it-IT" b="1" dirty="0">
                <a:solidFill>
                  <a:schemeClr val="tx1"/>
                </a:solidFill>
              </a:rPr>
              <a:t>ELETTRONICI A BANDA LARGA</a:t>
            </a:r>
          </a:p>
        </p:txBody>
      </p:sp>
      <p:sp>
        <p:nvSpPr>
          <p:cNvPr id="5124" name="Line 3"/>
          <p:cNvSpPr>
            <a:spLocks noChangeShapeType="1"/>
          </p:cNvSpPr>
          <p:nvPr/>
        </p:nvSpPr>
        <p:spPr bwMode="auto">
          <a:xfrm flipV="1">
            <a:off x="4038600" y="3044825"/>
            <a:ext cx="1600200" cy="615950"/>
          </a:xfrm>
          <a:prstGeom prst="line">
            <a:avLst/>
          </a:prstGeom>
          <a:noFill/>
          <a:ln w="381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4"/>
          <p:cNvSpPr>
            <a:spLocks noChangeShapeType="1"/>
          </p:cNvSpPr>
          <p:nvPr/>
        </p:nvSpPr>
        <p:spPr bwMode="auto">
          <a:xfrm>
            <a:off x="4038600" y="3886200"/>
            <a:ext cx="1600200" cy="609600"/>
          </a:xfrm>
          <a:prstGeom prst="line">
            <a:avLst/>
          </a:prstGeom>
          <a:noFill/>
          <a:ln w="381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51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1360488"/>
            <a:ext cx="1371600" cy="1747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350" y="2193925"/>
            <a:ext cx="1716088" cy="1598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754563"/>
            <a:ext cx="1262063" cy="175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9119809"/>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60449"/>
            <a:ext cx="4593704" cy="3299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72529"/>
            <a:ext cx="1752600" cy="41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022211"/>
            <a:ext cx="4267200" cy="65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731024"/>
            <a:ext cx="4724400" cy="827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624475"/>
            <a:ext cx="4876800" cy="74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2907338215"/>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43421"/>
            <a:ext cx="4876800" cy="74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1987" name="Group 2"/>
          <p:cNvGrpSpPr>
            <a:grpSpLocks/>
          </p:cNvGrpSpPr>
          <p:nvPr/>
        </p:nvGrpSpPr>
        <p:grpSpPr bwMode="auto">
          <a:xfrm>
            <a:off x="912813" y="2325962"/>
            <a:ext cx="7161212" cy="492125"/>
            <a:chOff x="575" y="704"/>
            <a:chExt cx="4511" cy="310"/>
          </a:xfrm>
        </p:grpSpPr>
        <p:pic>
          <p:nvPicPr>
            <p:cNvPr id="420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704"/>
              <a:ext cx="862" cy="3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010" name="Text Box 4"/>
            <p:cNvSpPr txBox="1">
              <a:spLocks noChangeArrowheads="1"/>
            </p:cNvSpPr>
            <p:nvPr/>
          </p:nvSpPr>
          <p:spPr bwMode="auto">
            <a:xfrm>
              <a:off x="575" y="704"/>
              <a:ext cx="1350"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latin typeface="+mj-lt"/>
                </a:rPr>
                <a:t>Frequenza</a:t>
              </a:r>
              <a:r>
                <a:rPr lang="en-GB" altLang="it-IT" sz="1800" b="0" dirty="0">
                  <a:solidFill>
                    <a:schemeClr val="tx1"/>
                  </a:solidFill>
                  <a:latin typeface="+mj-lt"/>
                </a:rPr>
                <a:t> di </a:t>
              </a:r>
              <a:r>
                <a:rPr lang="en-GB" altLang="it-IT" sz="1800" b="0" dirty="0" err="1">
                  <a:solidFill>
                    <a:schemeClr val="tx1"/>
                  </a:solidFill>
                  <a:latin typeface="+mj-lt"/>
                </a:rPr>
                <a:t>taglio</a:t>
              </a:r>
              <a:endParaRPr lang="en-GB" altLang="it-IT" sz="1800" b="0" dirty="0">
                <a:solidFill>
                  <a:schemeClr val="tx1"/>
                </a:solidFill>
                <a:latin typeface="+mj-lt"/>
              </a:endParaRPr>
            </a:p>
          </p:txBody>
        </p:sp>
        <p:pic>
          <p:nvPicPr>
            <p:cNvPr id="420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704"/>
              <a:ext cx="910" cy="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2004" name="Text Box 7"/>
          <p:cNvSpPr txBox="1">
            <a:spLocks noChangeArrowheads="1"/>
          </p:cNvSpPr>
          <p:nvPr/>
        </p:nvSpPr>
        <p:spPr bwMode="auto">
          <a:xfrm>
            <a:off x="380998" y="5279389"/>
            <a:ext cx="8124825"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chemeClr val="tx1"/>
                </a:solidFill>
                <a:latin typeface="+mj-lt"/>
              </a:rPr>
              <a:t>Alla</a:t>
            </a:r>
            <a:r>
              <a:rPr lang="en-GB" altLang="it-IT" sz="1800" b="0" dirty="0">
                <a:solidFill>
                  <a:schemeClr val="tx1"/>
                </a:solidFill>
                <a:latin typeface="+mj-lt"/>
              </a:rPr>
              <a:t> </a:t>
            </a:r>
            <a:r>
              <a:rPr lang="en-GB" altLang="it-IT" sz="1800" b="0" dirty="0" err="1">
                <a:solidFill>
                  <a:schemeClr val="tx1"/>
                </a:solidFill>
                <a:latin typeface="+mj-lt"/>
              </a:rPr>
              <a:t>frequenza</a:t>
            </a:r>
            <a:r>
              <a:rPr lang="en-GB" altLang="it-IT" sz="1800" b="0" dirty="0">
                <a:solidFill>
                  <a:schemeClr val="tx1"/>
                </a:solidFill>
                <a:latin typeface="+mj-lt"/>
              </a:rPr>
              <a:t> </a:t>
            </a:r>
            <a:r>
              <a:rPr lang="en-GB" altLang="it-IT" sz="1800" b="0" dirty="0" err="1">
                <a:solidFill>
                  <a:schemeClr val="tx1"/>
                </a:solidFill>
                <a:latin typeface="+mj-lt"/>
              </a:rPr>
              <a:t>angolare</a:t>
            </a:r>
            <a:r>
              <a:rPr lang="en-GB" altLang="it-IT" sz="1800" b="0" dirty="0">
                <a:solidFill>
                  <a:schemeClr val="tx1"/>
                </a:solidFill>
                <a:latin typeface="+mj-lt"/>
              </a:rPr>
              <a:t>          </a:t>
            </a:r>
            <a:r>
              <a:rPr lang="en-GB" altLang="it-IT" sz="1800" b="0" dirty="0" err="1">
                <a:solidFill>
                  <a:schemeClr val="tx1"/>
                </a:solidFill>
                <a:latin typeface="+mj-lt"/>
              </a:rPr>
              <a:t>il</a:t>
            </a:r>
            <a:r>
              <a:rPr lang="en-GB" altLang="it-IT" sz="1800" b="0" dirty="0">
                <a:solidFill>
                  <a:schemeClr val="tx1"/>
                </a:solidFill>
                <a:latin typeface="+mj-lt"/>
              </a:rPr>
              <a:t> moto del </a:t>
            </a:r>
            <a:r>
              <a:rPr lang="en-GB" altLang="it-IT" sz="1800" b="0" dirty="0" err="1">
                <a:solidFill>
                  <a:schemeClr val="tx1"/>
                </a:solidFill>
                <a:latin typeface="+mj-lt"/>
              </a:rPr>
              <a:t>terreno</a:t>
            </a:r>
            <a:r>
              <a:rPr lang="en-GB" altLang="it-IT" sz="1800" b="0" dirty="0">
                <a:solidFill>
                  <a:schemeClr val="tx1"/>
                </a:solidFill>
                <a:latin typeface="+mj-lt"/>
              </a:rPr>
              <a:t>         </a:t>
            </a:r>
            <a:r>
              <a:rPr lang="en-GB" altLang="it-IT" sz="1800" b="0" dirty="0" err="1">
                <a:solidFill>
                  <a:schemeClr val="tx1"/>
                </a:solidFill>
                <a:latin typeface="+mj-lt"/>
              </a:rPr>
              <a:t>viene</a:t>
            </a:r>
            <a:r>
              <a:rPr lang="en-GB" altLang="it-IT" sz="1800" b="0" dirty="0">
                <a:solidFill>
                  <a:schemeClr val="tx1"/>
                </a:solidFill>
                <a:latin typeface="+mj-lt"/>
              </a:rPr>
              <a:t> </a:t>
            </a:r>
          </a:p>
          <a:p>
            <a:pPr eaLnBrk="1" hangingPunct="1">
              <a:buClrTx/>
              <a:buFontTx/>
              <a:buNone/>
            </a:pPr>
            <a:r>
              <a:rPr lang="en-GB" altLang="it-IT" sz="1800" b="0" dirty="0" err="1">
                <a:solidFill>
                  <a:schemeClr val="tx1"/>
                </a:solidFill>
                <a:latin typeface="+mj-lt"/>
              </a:rPr>
              <a:t>amplificato</a:t>
            </a:r>
            <a:r>
              <a:rPr lang="en-GB" altLang="it-IT" sz="1800" b="0" dirty="0">
                <a:solidFill>
                  <a:schemeClr val="tx1"/>
                </a:solidFill>
                <a:latin typeface="+mj-lt"/>
              </a:rPr>
              <a:t> di un </a:t>
            </a:r>
            <a:r>
              <a:rPr lang="en-GB" altLang="it-IT" sz="1800" b="0" dirty="0" err="1">
                <a:solidFill>
                  <a:schemeClr val="tx1"/>
                </a:solidFill>
                <a:latin typeface="+mj-lt"/>
              </a:rPr>
              <a:t>fattore</a:t>
            </a:r>
            <a:r>
              <a:rPr lang="en-GB" altLang="it-IT" sz="1800" b="0" dirty="0">
                <a:solidFill>
                  <a:schemeClr val="tx1"/>
                </a:solidFill>
                <a:latin typeface="+mj-lt"/>
              </a:rPr>
              <a:t>               </a:t>
            </a:r>
            <a:r>
              <a:rPr lang="en-GB" altLang="it-IT" sz="1800" b="0" dirty="0" err="1">
                <a:solidFill>
                  <a:schemeClr val="tx1"/>
                </a:solidFill>
                <a:latin typeface="+mj-lt"/>
              </a:rPr>
              <a:t>ed</a:t>
            </a:r>
            <a:r>
              <a:rPr lang="en-GB" altLang="it-IT" sz="1800" b="0" dirty="0">
                <a:solidFill>
                  <a:schemeClr val="tx1"/>
                </a:solidFill>
                <a:latin typeface="+mj-lt"/>
              </a:rPr>
              <a:t> </a:t>
            </a:r>
            <a:r>
              <a:rPr lang="en-GB" altLang="it-IT" sz="1800" b="0" dirty="0" err="1">
                <a:solidFill>
                  <a:schemeClr val="tx1"/>
                </a:solidFill>
                <a:latin typeface="+mj-lt"/>
              </a:rPr>
              <a:t>uno</a:t>
            </a:r>
            <a:r>
              <a:rPr lang="en-GB" altLang="it-IT" sz="1800" b="0" dirty="0">
                <a:solidFill>
                  <a:schemeClr val="tx1"/>
                </a:solidFill>
                <a:latin typeface="+mj-lt"/>
              </a:rPr>
              <a:t> </a:t>
            </a:r>
            <a:r>
              <a:rPr lang="en-GB" altLang="it-IT" sz="1800" b="0" dirty="0" err="1">
                <a:solidFill>
                  <a:schemeClr val="tx1"/>
                </a:solidFill>
                <a:latin typeface="+mj-lt"/>
              </a:rPr>
              <a:t>sfasamento</a:t>
            </a:r>
            <a:r>
              <a:rPr lang="en-GB" altLang="it-IT" sz="1800" b="0" dirty="0">
                <a:solidFill>
                  <a:schemeClr val="tx1"/>
                </a:solidFill>
                <a:latin typeface="+mj-lt"/>
              </a:rPr>
              <a:t> di</a:t>
            </a:r>
          </a:p>
        </p:txBody>
      </p:sp>
      <p:pic>
        <p:nvPicPr>
          <p:cNvPr id="4200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5510" y="5301208"/>
            <a:ext cx="377825" cy="361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00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7847" y="5555411"/>
            <a:ext cx="381000" cy="4276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00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0296" y="5301208"/>
            <a:ext cx="530225" cy="38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008"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0038" y="5603645"/>
            <a:ext cx="868363" cy="34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3037162"/>
            <a:ext cx="1828800" cy="45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91" name="Text Box 23"/>
          <p:cNvSpPr txBox="1">
            <a:spLocks noChangeArrowheads="1"/>
          </p:cNvSpPr>
          <p:nvPr/>
        </p:nvSpPr>
        <p:spPr bwMode="auto">
          <a:xfrm>
            <a:off x="898525" y="3037162"/>
            <a:ext cx="2592674"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latin typeface="+mj-lt"/>
              </a:rPr>
              <a:t>smorzamento numerico</a:t>
            </a:r>
          </a:p>
        </p:txBody>
      </p:sp>
      <p:grpSp>
        <p:nvGrpSpPr>
          <p:cNvPr id="41992" name="Group 24"/>
          <p:cNvGrpSpPr>
            <a:grpSpLocks/>
          </p:cNvGrpSpPr>
          <p:nvPr/>
        </p:nvGrpSpPr>
        <p:grpSpPr bwMode="auto">
          <a:xfrm>
            <a:off x="2006599" y="4164212"/>
            <a:ext cx="4873625" cy="738188"/>
            <a:chOff x="1296" y="1536"/>
            <a:chExt cx="3070" cy="465"/>
          </a:xfrm>
        </p:grpSpPr>
        <p:pic>
          <p:nvPicPr>
            <p:cNvPr id="4199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536"/>
              <a:ext cx="3070" cy="4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4"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8" y="1568"/>
              <a:ext cx="2694" cy="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7" name="TextBox 16"/>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852853030"/>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395536" y="4797152"/>
            <a:ext cx="86106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sz="1800" b="0" dirty="0">
                <a:solidFill>
                  <a:schemeClr val="tx1"/>
                </a:solidFill>
                <a:latin typeface="+mj-lt"/>
              </a:rPr>
              <a:t>Per convertire il moto della massa in segnale elettrico il pendolo meccanico è equipaggiato con un trasduttore di velocità elettromagnetico.</a:t>
            </a:r>
            <a:r>
              <a:rPr lang="en-GB" altLang="it-IT" sz="1800" b="0" dirty="0">
                <a:solidFill>
                  <a:schemeClr val="tx1"/>
                </a:solidFill>
                <a:latin typeface="+mj-lt"/>
              </a:rPr>
              <a:t>         </a:t>
            </a:r>
          </a:p>
        </p:txBody>
      </p:sp>
      <p:pic>
        <p:nvPicPr>
          <p:cNvPr id="43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88504"/>
            <a:ext cx="4495800" cy="3097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36104"/>
            <a:ext cx="2570163"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6832563"/>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6672"/>
            <a:ext cx="4876800" cy="74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717032"/>
            <a:ext cx="1676400" cy="46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2623517"/>
            <a:ext cx="5334000" cy="768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4577910"/>
            <a:ext cx="5943600" cy="63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8" name="Text Box 5"/>
          <p:cNvSpPr txBox="1">
            <a:spLocks noChangeArrowheads="1"/>
          </p:cNvSpPr>
          <p:nvPr/>
        </p:nvSpPr>
        <p:spPr bwMode="auto">
          <a:xfrm>
            <a:off x="2627784" y="3284984"/>
            <a:ext cx="4573116" cy="371513"/>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a:solidFill>
                  <a:srgbClr val="000000"/>
                </a:solidFill>
                <a:latin typeface="+mj-lt"/>
              </a:rPr>
              <a:t>Nel</a:t>
            </a:r>
            <a:r>
              <a:rPr lang="en-GB" altLang="it-IT" sz="1800" b="0" dirty="0">
                <a:solidFill>
                  <a:srgbClr val="000000"/>
                </a:solidFill>
                <a:latin typeface="+mj-lt"/>
              </a:rPr>
              <a:t> </a:t>
            </a:r>
            <a:r>
              <a:rPr lang="en-GB" altLang="it-IT" sz="1800" b="0" dirty="0" err="1">
                <a:solidFill>
                  <a:srgbClr val="000000"/>
                </a:solidFill>
                <a:latin typeface="+mj-lt"/>
              </a:rPr>
              <a:t>caso</a:t>
            </a:r>
            <a:r>
              <a:rPr lang="en-GB" altLang="it-IT" sz="1800" b="0" dirty="0">
                <a:solidFill>
                  <a:srgbClr val="000000"/>
                </a:solidFill>
                <a:latin typeface="+mj-lt"/>
              </a:rPr>
              <a:t> di </a:t>
            </a:r>
            <a:r>
              <a:rPr lang="en-GB" altLang="it-IT" sz="1800" b="0" dirty="0" err="1">
                <a:solidFill>
                  <a:srgbClr val="000000"/>
                </a:solidFill>
                <a:latin typeface="+mj-lt"/>
              </a:rPr>
              <a:t>assenza</a:t>
            </a:r>
            <a:r>
              <a:rPr lang="en-GB" altLang="it-IT" sz="1800" b="0" dirty="0">
                <a:solidFill>
                  <a:srgbClr val="000000"/>
                </a:solidFill>
                <a:latin typeface="+mj-lt"/>
              </a:rPr>
              <a:t> di </a:t>
            </a:r>
            <a:r>
              <a:rPr lang="en-GB" altLang="it-IT" sz="1800" b="0" dirty="0" err="1">
                <a:solidFill>
                  <a:srgbClr val="000000"/>
                </a:solidFill>
                <a:latin typeface="+mj-lt"/>
              </a:rPr>
              <a:t>forze</a:t>
            </a:r>
            <a:r>
              <a:rPr lang="en-GB" altLang="it-IT" sz="1800" b="0" dirty="0">
                <a:solidFill>
                  <a:srgbClr val="000000"/>
                </a:solidFill>
                <a:latin typeface="+mj-lt"/>
              </a:rPr>
              <a:t> </a:t>
            </a:r>
            <a:r>
              <a:rPr lang="en-GB" altLang="it-IT" sz="1800" b="0" dirty="0" err="1">
                <a:solidFill>
                  <a:srgbClr val="000000"/>
                </a:solidFill>
                <a:latin typeface="+mj-lt"/>
              </a:rPr>
              <a:t>esterne</a:t>
            </a:r>
            <a:endParaRPr lang="en-GB" altLang="it-IT" sz="1800" b="0" dirty="0">
              <a:solidFill>
                <a:srgbClr val="000000"/>
              </a:solidFill>
              <a:latin typeface="+mj-lt"/>
            </a:endParaRPr>
          </a:p>
        </p:txBody>
      </p:sp>
      <mc:AlternateContent xmlns:mc="http://schemas.openxmlformats.org/markup-compatibility/2006">
        <mc:Choice xmlns:a14="http://schemas.microsoft.com/office/drawing/2010/main" Requires="a14">
          <p:sp>
            <p:nvSpPr>
              <p:cNvPr id="2" name="Rectangle 1"/>
              <p:cNvSpPr/>
              <p:nvPr/>
            </p:nvSpPr>
            <p:spPr>
              <a:xfrm>
                <a:off x="179512" y="1089318"/>
                <a:ext cx="8784976" cy="1793761"/>
              </a:xfrm>
              <a:prstGeom prst="rect">
                <a:avLst/>
              </a:prstGeom>
            </p:spPr>
            <p:txBody>
              <a:bodyPr wrap="square">
                <a:spAutoFit/>
              </a:bodyPr>
              <a:lstStyle/>
              <a:p>
                <a:pPr algn="just"/>
                <a:r>
                  <a:rPr lang="it-IT" b="0" dirty="0" smtClean="0"/>
                  <a:t>Per convertire il movimento della massa in un segnale elettrico, </a:t>
                </a:r>
                <a:r>
                  <a:rPr lang="it-IT" b="0" dirty="0"/>
                  <a:t>il pendolo </a:t>
                </a:r>
                <a:r>
                  <a:rPr lang="it-IT" b="0" dirty="0" smtClean="0"/>
                  <a:t>meccanico nel </a:t>
                </a:r>
                <a:r>
                  <a:rPr lang="it-IT" b="0" dirty="0"/>
                  <a:t>caso più semplice è dotato di un trasduttore di velocità elettromagnetico </a:t>
                </a:r>
                <a:r>
                  <a:rPr lang="it-IT" b="0" dirty="0" smtClean="0"/>
                  <a:t>e indichiamo con </a:t>
                </a:r>
                <a14:m>
                  <m:oMath xmlns:m="http://schemas.openxmlformats.org/officeDocument/2006/math">
                    <m:acc>
                      <m:accPr>
                        <m:chr m:val="̃"/>
                        <m:ctrlPr>
                          <a:rPr lang="it-IT" b="0" i="1" dirty="0" smtClean="0">
                            <a:latin typeface="Cambria Math" panose="02040503050406030204" pitchFamily="18" charset="0"/>
                          </a:rPr>
                        </m:ctrlPr>
                      </m:accPr>
                      <m:e>
                        <m:r>
                          <a:rPr lang="en-US" b="0" i="1" dirty="0" smtClean="0">
                            <a:latin typeface="Cambria Math" panose="02040503050406030204" pitchFamily="18" charset="0"/>
                          </a:rPr>
                          <m:t>𝑈</m:t>
                        </m:r>
                      </m:e>
                    </m:acc>
                  </m:oMath>
                </a14:m>
                <a:r>
                  <a:rPr lang="it-IT" b="0" dirty="0" smtClean="0"/>
                  <a:t> la sua tensione </a:t>
                </a:r>
                <a:r>
                  <a:rPr lang="it-IT" b="0" dirty="0"/>
                  <a:t>di </a:t>
                </a:r>
                <a:r>
                  <a:rPr lang="it-IT" b="0" dirty="0" smtClean="0"/>
                  <a:t>uscita. Abbiamo </a:t>
                </a:r>
                <a:r>
                  <a:rPr lang="it-IT" b="0" dirty="0"/>
                  <a:t>quindi un sismometro elettromagnetico, chiamato </a:t>
                </a:r>
                <a:r>
                  <a:rPr lang="it-IT" b="0" dirty="0" smtClean="0"/>
                  <a:t>anche un geofono, </a:t>
                </a:r>
                <a:r>
                  <a:rPr lang="it-IT" b="0" dirty="0"/>
                  <a:t>progettato per l'esplorazione sismica. Quando la reattività del trasduttore </a:t>
                </a:r>
                <a:r>
                  <a:rPr lang="it-IT" b="0" dirty="0" smtClean="0"/>
                  <a:t>è </a:t>
                </a:r>
                <a:r>
                  <a:rPr lang="it-IT" b="0" i="1" dirty="0" smtClean="0"/>
                  <a:t>E</a:t>
                </a:r>
                <a:r>
                  <a:rPr lang="it-IT" b="0" dirty="0" smtClean="0"/>
                  <a:t> </a:t>
                </a:r>
                <a:r>
                  <a:rPr lang="it-IT" b="0" dirty="0"/>
                  <a:t>(volt al metro al secondo</a:t>
                </a:r>
                <a:r>
                  <a:rPr lang="it-IT" b="0" dirty="0" smtClean="0"/>
                  <a:t>; </a:t>
                </a:r>
                <a14:m>
                  <m:oMath xmlns:m="http://schemas.openxmlformats.org/officeDocument/2006/math">
                    <m:acc>
                      <m:accPr>
                        <m:chr m:val="̃"/>
                        <m:ctrlPr>
                          <a:rPr lang="it-IT" b="0" i="1" smtClean="0">
                            <a:latin typeface="Cambria Math" panose="02040503050406030204" pitchFamily="18" charset="0"/>
                          </a:rPr>
                        </m:ctrlPr>
                      </m:accPr>
                      <m:e>
                        <m:r>
                          <a:rPr lang="en-US" b="0" i="1" smtClean="0">
                            <a:latin typeface="Cambria Math" panose="02040503050406030204" pitchFamily="18" charset="0"/>
                          </a:rPr>
                          <m:t>𝑈</m:t>
                        </m:r>
                      </m:e>
                    </m:acc>
                    <m:r>
                      <a:rPr lang="en-US" b="0" i="1" smtClean="0">
                        <a:latin typeface="Cambria Math" panose="02040503050406030204" pitchFamily="18" charset="0"/>
                      </a:rPr>
                      <m:t>=−</m:t>
                    </m:r>
                    <m:r>
                      <a:rPr lang="en-US" b="0" i="1" smtClean="0">
                        <a:latin typeface="Cambria Math" panose="02040503050406030204" pitchFamily="18" charset="0"/>
                      </a:rPr>
                      <m:t>𝐸𝑗</m:t>
                    </m:r>
                    <m:r>
                      <a:rPr lang="en-US" b="0" i="1" smtClean="0">
                        <a:latin typeface="Cambria Math" panose="02040503050406030204" pitchFamily="18" charset="0"/>
                        <a:ea typeface="Cambria Math" panose="02040503050406030204" pitchFamily="18" charset="0"/>
                      </a:rPr>
                      <m:t>𝜔</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𝑍</m:t>
                        </m:r>
                      </m:e>
                    </m:acc>
                  </m:oMath>
                </a14:m>
                <a:r>
                  <a:rPr lang="it-IT" b="0" dirty="0" smtClean="0"/>
                  <a:t>) </a:t>
                </a:r>
                <a:r>
                  <a:rPr lang="it-IT" b="0" dirty="0"/>
                  <a:t>otteniamo</a:t>
                </a:r>
                <a:endParaRPr lang="en-US" b="0" dirty="0"/>
              </a:p>
            </p:txBody>
          </p:sp>
        </mc:Choice>
        <mc:Fallback>
          <p:sp>
            <p:nvSpPr>
              <p:cNvPr id="2" name="Rectangle 1"/>
              <p:cNvSpPr>
                <a:spLocks noRot="1" noChangeAspect="1" noMove="1" noResize="1" noEditPoints="1" noAdjustHandles="1" noChangeArrowheads="1" noChangeShapeType="1" noTextEdit="1"/>
              </p:cNvSpPr>
              <p:nvPr/>
            </p:nvSpPr>
            <p:spPr>
              <a:xfrm>
                <a:off x="179512" y="1089318"/>
                <a:ext cx="8784976" cy="1793761"/>
              </a:xfrm>
              <a:prstGeom prst="rect">
                <a:avLst/>
              </a:prstGeom>
              <a:blipFill>
                <a:blip r:embed="rId7"/>
                <a:stretch>
                  <a:fillRect l="-555" t="-2041" r="-1803" b="-3401"/>
                </a:stretch>
              </a:blipFill>
            </p:spPr>
            <p:txBody>
              <a:bodyPr/>
              <a:lstStyle/>
              <a:p>
                <a:r>
                  <a:rPr lang="en-US">
                    <a:noFill/>
                  </a:rPr>
                  <a:t> </a:t>
                </a:r>
              </a:p>
            </p:txBody>
          </p:sp>
        </mc:Fallback>
      </mc:AlternateContent>
      <p:sp>
        <p:nvSpPr>
          <p:cNvPr id="9" name="Text Box 5"/>
          <p:cNvSpPr txBox="1">
            <a:spLocks noChangeArrowheads="1"/>
          </p:cNvSpPr>
          <p:nvPr/>
        </p:nvSpPr>
        <p:spPr bwMode="auto">
          <a:xfrm>
            <a:off x="827584" y="4228327"/>
            <a:ext cx="7704856" cy="371513"/>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err="1" smtClean="0">
                <a:solidFill>
                  <a:srgbClr val="000000"/>
                </a:solidFill>
                <a:latin typeface="+mj-lt"/>
              </a:rPr>
              <a:t>Otteniamo</a:t>
            </a:r>
            <a:r>
              <a:rPr lang="en-GB" altLang="it-IT" sz="1800" b="0" dirty="0" smtClean="0">
                <a:solidFill>
                  <a:srgbClr val="000000"/>
                </a:solidFill>
                <a:latin typeface="+mj-lt"/>
              </a:rPr>
              <a:t> la </a:t>
            </a:r>
            <a:r>
              <a:rPr lang="en-GB" altLang="it-IT" sz="1800" b="0" dirty="0" err="1" smtClean="0">
                <a:solidFill>
                  <a:srgbClr val="000000"/>
                </a:solidFill>
                <a:latin typeface="+mj-lt"/>
              </a:rPr>
              <a:t>funzione</a:t>
            </a:r>
            <a:r>
              <a:rPr lang="en-GB" altLang="it-IT" sz="1800" b="0" dirty="0" smtClean="0">
                <a:solidFill>
                  <a:srgbClr val="000000"/>
                </a:solidFill>
                <a:latin typeface="+mj-lt"/>
              </a:rPr>
              <a:t> di </a:t>
            </a:r>
            <a:r>
              <a:rPr lang="en-GB" altLang="it-IT" sz="1800" b="0" dirty="0" err="1" smtClean="0">
                <a:solidFill>
                  <a:srgbClr val="000000"/>
                </a:solidFill>
                <a:latin typeface="+mj-lt"/>
              </a:rPr>
              <a:t>risposta</a:t>
            </a:r>
            <a:r>
              <a:rPr lang="en-GB" altLang="it-IT" sz="1800" b="0" dirty="0" smtClean="0">
                <a:solidFill>
                  <a:srgbClr val="000000"/>
                </a:solidFill>
                <a:latin typeface="+mj-lt"/>
              </a:rPr>
              <a:t> </a:t>
            </a:r>
            <a:r>
              <a:rPr lang="en-GB" altLang="it-IT" sz="1800" b="0" dirty="0" err="1" smtClean="0">
                <a:solidFill>
                  <a:srgbClr val="000000"/>
                </a:solidFill>
                <a:latin typeface="+mj-lt"/>
              </a:rPr>
              <a:t>complessa</a:t>
            </a:r>
            <a:r>
              <a:rPr lang="en-GB" altLang="it-IT" sz="1800" b="0" dirty="0" smtClean="0">
                <a:solidFill>
                  <a:srgbClr val="000000"/>
                </a:solidFill>
                <a:latin typeface="+mj-lt"/>
              </a:rPr>
              <a:t> </a:t>
            </a:r>
            <a:r>
              <a:rPr lang="en-GB" altLang="it-IT" sz="1800" b="0" dirty="0" err="1" smtClean="0">
                <a:solidFill>
                  <a:srgbClr val="000000"/>
                </a:solidFill>
                <a:latin typeface="+mj-lt"/>
              </a:rPr>
              <a:t>dipendente</a:t>
            </a:r>
            <a:r>
              <a:rPr lang="en-GB" altLang="it-IT" sz="1800" b="0" dirty="0" smtClean="0">
                <a:solidFill>
                  <a:srgbClr val="000000"/>
                </a:solidFill>
                <a:latin typeface="+mj-lt"/>
              </a:rPr>
              <a:t> </a:t>
            </a:r>
            <a:r>
              <a:rPr lang="en-GB" altLang="it-IT" sz="1800" b="0" dirty="0" err="1" smtClean="0">
                <a:solidFill>
                  <a:srgbClr val="000000"/>
                </a:solidFill>
                <a:latin typeface="+mj-lt"/>
              </a:rPr>
              <a:t>dalla</a:t>
            </a:r>
            <a:r>
              <a:rPr lang="en-GB" altLang="it-IT" sz="1800" b="0" dirty="0" smtClean="0">
                <a:solidFill>
                  <a:srgbClr val="000000"/>
                </a:solidFill>
                <a:latin typeface="+mj-lt"/>
              </a:rPr>
              <a:t> </a:t>
            </a:r>
            <a:r>
              <a:rPr lang="en-GB" altLang="it-IT" sz="1800" b="0" dirty="0" err="1" smtClean="0">
                <a:solidFill>
                  <a:srgbClr val="000000"/>
                </a:solidFill>
                <a:latin typeface="+mj-lt"/>
              </a:rPr>
              <a:t>frequenza</a:t>
            </a:r>
            <a:r>
              <a:rPr lang="en-GB" altLang="it-IT" sz="1800" b="0" dirty="0" smtClean="0">
                <a:solidFill>
                  <a:srgbClr val="000000"/>
                </a:solidFill>
                <a:latin typeface="+mj-lt"/>
              </a:rPr>
              <a:t> </a:t>
            </a:r>
            <a:endParaRPr lang="en-GB" altLang="it-IT" sz="1800" b="0" dirty="0">
              <a:solidFill>
                <a:srgbClr val="000000"/>
              </a:solidFill>
              <a:latin typeface="+mj-lt"/>
            </a:endParaRPr>
          </a:p>
        </p:txBody>
      </p:sp>
      <p:pic>
        <p:nvPicPr>
          <p:cNvPr id="3" name="Picture 2"/>
          <p:cNvPicPr>
            <a:picLocks noChangeAspect="1"/>
          </p:cNvPicPr>
          <p:nvPr/>
        </p:nvPicPr>
        <p:blipFill rotWithShape="1">
          <a:blip r:embed="rId8"/>
          <a:srcRect l="10035" t="63594" r="70869" b="31506"/>
          <a:stretch/>
        </p:blipFill>
        <p:spPr>
          <a:xfrm>
            <a:off x="1619672" y="5854043"/>
            <a:ext cx="6034236" cy="435460"/>
          </a:xfrm>
          <a:prstGeom prst="rect">
            <a:avLst/>
          </a:prstGeom>
        </p:spPr>
      </p:pic>
      <p:pic>
        <p:nvPicPr>
          <p:cNvPr id="11" name="Picture 10"/>
          <p:cNvPicPr>
            <a:picLocks noChangeAspect="1"/>
          </p:cNvPicPr>
          <p:nvPr/>
        </p:nvPicPr>
        <p:blipFill rotWithShape="1">
          <a:blip r:embed="rId8"/>
          <a:srcRect l="10035" t="55395" r="70869" b="39005"/>
          <a:stretch/>
        </p:blipFill>
        <p:spPr>
          <a:xfrm>
            <a:off x="1619672" y="5240973"/>
            <a:ext cx="6034236" cy="497669"/>
          </a:xfrm>
          <a:prstGeom prst="rect">
            <a:avLst/>
          </a:prstGeom>
        </p:spPr>
      </p:pic>
    </p:spTree>
    <p:extLst>
      <p:ext uri="{BB962C8B-B14F-4D97-AF65-F5344CB8AC3E}">
        <p14:creationId xmlns:p14="http://schemas.microsoft.com/office/powerpoint/2010/main" val="3891210317"/>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01" y="692696"/>
            <a:ext cx="4752528" cy="5659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
        <p:nvSpPr>
          <p:cNvPr id="5" name="Rectangle 4"/>
          <p:cNvSpPr/>
          <p:nvPr/>
        </p:nvSpPr>
        <p:spPr>
          <a:xfrm>
            <a:off x="5047329" y="1628800"/>
            <a:ext cx="3643935" cy="2554545"/>
          </a:xfrm>
          <a:prstGeom prst="rect">
            <a:avLst/>
          </a:prstGeom>
        </p:spPr>
        <p:txBody>
          <a:bodyPr wrap="square">
            <a:spAutoFit/>
          </a:bodyPr>
          <a:lstStyle/>
          <a:p>
            <a:pPr algn="just"/>
            <a:r>
              <a:rPr lang="it-IT" sz="1600" b="0" dirty="0"/>
              <a:t>Curve di risposta di un sismometro meccanico (pendolo </a:t>
            </a:r>
            <a:r>
              <a:rPr lang="it-IT" sz="1600" b="0" dirty="0" smtClean="0"/>
              <a:t>e </a:t>
            </a:r>
            <a:r>
              <a:rPr lang="it-IT" sz="1600" b="0" dirty="0"/>
              <a:t>molla, a sinistra) ed </a:t>
            </a:r>
            <a:r>
              <a:rPr lang="it-IT" sz="1600" b="0" dirty="0" smtClean="0"/>
              <a:t>sismometro elettrodinamico (</a:t>
            </a:r>
            <a:r>
              <a:rPr lang="it-IT" sz="1600" b="0" dirty="0"/>
              <a:t>geofono, a destra) rispetto ai diversi tipi di segnali di ingresso (</a:t>
            </a:r>
            <a:r>
              <a:rPr lang="it-IT" sz="1600" b="0" dirty="0" smtClean="0"/>
              <a:t>spostamento, velocità </a:t>
            </a:r>
            <a:r>
              <a:rPr lang="it-IT" sz="1600" b="0" dirty="0"/>
              <a:t>e </a:t>
            </a:r>
            <a:r>
              <a:rPr lang="it-IT" sz="1600" b="0" dirty="0" smtClean="0"/>
              <a:t>accelerazione, rispettivamente</a:t>
            </a:r>
            <a:r>
              <a:rPr lang="it-IT" sz="1600" b="0" dirty="0"/>
              <a:t>). La frequenza normalizzata è il </a:t>
            </a:r>
            <a:r>
              <a:rPr lang="it-IT" sz="1600" b="0" dirty="0" smtClean="0"/>
              <a:t>segnale frequenza </a:t>
            </a:r>
            <a:r>
              <a:rPr lang="it-IT" sz="1600" b="0" dirty="0"/>
              <a:t>divisa per l'autofrequenza (frequenza d'angolo) del sismometro. </a:t>
            </a:r>
            <a:endParaRPr lang="en-US" sz="1600" b="0" dirty="0"/>
          </a:p>
        </p:txBody>
      </p:sp>
    </p:spTree>
    <p:extLst>
      <p:ext uri="{BB962C8B-B14F-4D97-AF65-F5344CB8AC3E}">
        <p14:creationId xmlns:p14="http://schemas.microsoft.com/office/powerpoint/2010/main" val="866294604"/>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220" t="1091" r="24721" b="-1091"/>
          <a:stretch/>
        </p:blipFill>
        <p:spPr bwMode="auto">
          <a:xfrm>
            <a:off x="6372200" y="764704"/>
            <a:ext cx="2520280" cy="3097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 name="Group 2"/>
          <p:cNvGrpSpPr/>
          <p:nvPr/>
        </p:nvGrpSpPr>
        <p:grpSpPr>
          <a:xfrm>
            <a:off x="683568" y="4293096"/>
            <a:ext cx="7864475" cy="2033506"/>
            <a:chOff x="827584" y="4547113"/>
            <a:chExt cx="7864475" cy="2033506"/>
          </a:xfrm>
        </p:grpSpPr>
        <p:sp>
          <p:nvSpPr>
            <p:cNvPr id="45058" name="Text Box 1"/>
            <p:cNvSpPr txBox="1">
              <a:spLocks noChangeArrowheads="1"/>
            </p:cNvSpPr>
            <p:nvPr/>
          </p:nvSpPr>
          <p:spPr bwMode="auto">
            <a:xfrm>
              <a:off x="827584" y="4547113"/>
              <a:ext cx="7864475" cy="2033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dirty="0">
                  <a:solidFill>
                    <a:schemeClr val="tx1"/>
                  </a:solidFill>
                  <a:latin typeface="+mj-lt"/>
                </a:rPr>
                <a:t>In </a:t>
              </a:r>
              <a:r>
                <a:rPr lang="en-GB" altLang="it-IT" sz="1800" b="0" dirty="0" err="1">
                  <a:solidFill>
                    <a:schemeClr val="tx1"/>
                  </a:solidFill>
                  <a:latin typeface="+mj-lt"/>
                </a:rPr>
                <a:t>questo</a:t>
              </a:r>
              <a:r>
                <a:rPr lang="en-GB" altLang="it-IT" sz="1800" b="0" dirty="0">
                  <a:solidFill>
                    <a:schemeClr val="tx1"/>
                  </a:solidFill>
                  <a:latin typeface="+mj-lt"/>
                </a:rPr>
                <a:t> </a:t>
              </a:r>
              <a:r>
                <a:rPr lang="en-GB" altLang="it-IT" sz="1800" b="0" dirty="0" err="1">
                  <a:solidFill>
                    <a:schemeClr val="tx1"/>
                  </a:solidFill>
                  <a:latin typeface="+mj-lt"/>
                </a:rPr>
                <a:t>caso</a:t>
              </a:r>
              <a:r>
                <a:rPr lang="en-GB" altLang="it-IT" sz="1800" b="0" dirty="0">
                  <a:solidFill>
                    <a:schemeClr val="tx1"/>
                  </a:solidFill>
                  <a:latin typeface="+mj-lt"/>
                </a:rPr>
                <a:t> lo </a:t>
              </a:r>
              <a:r>
                <a:rPr lang="en-GB" altLang="it-IT" sz="1800" b="0" dirty="0" err="1">
                  <a:solidFill>
                    <a:schemeClr val="tx1"/>
                  </a:solidFill>
                  <a:latin typeface="+mj-lt"/>
                </a:rPr>
                <a:t>smorzamento</a:t>
              </a:r>
              <a:r>
                <a:rPr lang="en-GB" altLang="it-IT" sz="1800" b="0" dirty="0">
                  <a:solidFill>
                    <a:schemeClr val="tx1"/>
                  </a:solidFill>
                  <a:latin typeface="+mj-lt"/>
                </a:rPr>
                <a:t> è </a:t>
              </a:r>
              <a:r>
                <a:rPr lang="en-GB" altLang="it-IT" sz="1800" b="0" dirty="0" err="1">
                  <a:solidFill>
                    <a:schemeClr val="tx1"/>
                  </a:solidFill>
                  <a:latin typeface="+mj-lt"/>
                </a:rPr>
                <a:t>dato</a:t>
              </a:r>
              <a:r>
                <a:rPr lang="en-GB" altLang="it-IT" sz="1800" b="0" dirty="0">
                  <a:solidFill>
                    <a:schemeClr val="tx1"/>
                  </a:solidFill>
                  <a:latin typeface="+mj-lt"/>
                </a:rPr>
                <a:t> </a:t>
              </a:r>
              <a:r>
                <a:rPr lang="en-GB" altLang="it-IT" sz="1800" b="0" dirty="0" smtClean="0">
                  <a:solidFill>
                    <a:schemeClr val="tx1"/>
                  </a:solidFill>
                  <a:latin typeface="+mj-lt"/>
                </a:rPr>
                <a:t>in </a:t>
              </a:r>
              <a:r>
                <a:rPr lang="en-GB" altLang="it-IT" sz="1800" b="0" dirty="0" err="1" smtClean="0">
                  <a:solidFill>
                    <a:schemeClr val="tx1"/>
                  </a:solidFill>
                  <a:latin typeface="+mj-lt"/>
                </a:rPr>
                <a:t>piccola</a:t>
              </a:r>
              <a:r>
                <a:rPr lang="en-GB" altLang="it-IT" sz="1800" b="0" dirty="0" smtClean="0">
                  <a:solidFill>
                    <a:schemeClr val="tx1"/>
                  </a:solidFill>
                  <a:latin typeface="+mj-lt"/>
                </a:rPr>
                <a:t> parte </a:t>
              </a:r>
              <a:r>
                <a:rPr lang="en-GB" altLang="it-IT" sz="1800" b="0" dirty="0" err="1" smtClean="0">
                  <a:solidFill>
                    <a:schemeClr val="tx1"/>
                  </a:solidFill>
                  <a:latin typeface="+mj-lt"/>
                </a:rPr>
                <a:t>dallo</a:t>
              </a:r>
              <a:r>
                <a:rPr lang="en-GB" altLang="it-IT" sz="1800" b="0" dirty="0" smtClean="0">
                  <a:solidFill>
                    <a:schemeClr val="tx1"/>
                  </a:solidFill>
                  <a:latin typeface="+mj-lt"/>
                </a:rPr>
                <a:t> </a:t>
              </a:r>
              <a:r>
                <a:rPr lang="en-GB" altLang="it-IT" sz="1800" b="0" dirty="0" err="1" smtClean="0">
                  <a:solidFill>
                    <a:schemeClr val="tx1"/>
                  </a:solidFill>
                  <a:latin typeface="+mj-lt"/>
                </a:rPr>
                <a:t>smorzamento</a:t>
              </a:r>
              <a:r>
                <a:rPr lang="en-GB" altLang="it-IT" sz="1800" b="0" dirty="0" smtClean="0">
                  <a:solidFill>
                    <a:schemeClr val="tx1"/>
                  </a:solidFill>
                  <a:latin typeface="+mj-lt"/>
                </a:rPr>
                <a:t> </a:t>
              </a:r>
              <a:r>
                <a:rPr lang="en-GB" altLang="it-IT" sz="1800" b="0" dirty="0" err="1" smtClean="0">
                  <a:solidFill>
                    <a:schemeClr val="tx1"/>
                  </a:solidFill>
                  <a:latin typeface="+mj-lt"/>
                </a:rPr>
                <a:t>meccanico</a:t>
              </a:r>
              <a:r>
                <a:rPr lang="en-GB" altLang="it-IT" sz="1800" b="0" dirty="0" smtClean="0">
                  <a:solidFill>
                    <a:schemeClr val="tx1"/>
                  </a:solidFill>
                  <a:latin typeface="+mj-lt"/>
                </a:rPr>
                <a:t> e </a:t>
              </a:r>
              <a:r>
                <a:rPr lang="en-GB" altLang="it-IT" sz="1800" b="0" dirty="0" err="1" smtClean="0">
                  <a:solidFill>
                    <a:schemeClr val="tx1"/>
                  </a:solidFill>
                  <a:latin typeface="+mj-lt"/>
                </a:rPr>
                <a:t>principalmente</a:t>
              </a:r>
              <a:r>
                <a:rPr lang="en-GB" altLang="it-IT" sz="1800" b="0" dirty="0" smtClean="0">
                  <a:solidFill>
                    <a:schemeClr val="tx1"/>
                  </a:solidFill>
                  <a:latin typeface="+mj-lt"/>
                </a:rPr>
                <a:t> </a:t>
              </a:r>
              <a:r>
                <a:rPr lang="en-GB" altLang="it-IT" sz="1800" b="0" dirty="0">
                  <a:solidFill>
                    <a:schemeClr val="tx1"/>
                  </a:solidFill>
                  <a:latin typeface="+mj-lt"/>
                </a:rPr>
                <a:t>dal </a:t>
              </a:r>
              <a:r>
                <a:rPr lang="en-GB" altLang="it-IT" sz="1800" b="0" dirty="0" err="1">
                  <a:solidFill>
                    <a:schemeClr val="tx1"/>
                  </a:solidFill>
                  <a:latin typeface="+mj-lt"/>
                </a:rPr>
                <a:t>trasduttore</a:t>
              </a:r>
              <a:r>
                <a:rPr lang="en-GB" altLang="it-IT" sz="1800" b="0" dirty="0">
                  <a:solidFill>
                    <a:schemeClr val="tx1"/>
                  </a:solidFill>
                  <a:latin typeface="+mj-lt"/>
                </a:rPr>
                <a:t> </a:t>
              </a:r>
              <a:r>
                <a:rPr lang="en-GB" altLang="it-IT" sz="1800" b="0" dirty="0" err="1">
                  <a:solidFill>
                    <a:schemeClr val="tx1"/>
                  </a:solidFill>
                  <a:latin typeface="+mj-lt"/>
                </a:rPr>
                <a:t>elettromagnetico</a:t>
              </a:r>
              <a:r>
                <a:rPr lang="en-GB" altLang="it-IT" sz="1800" b="0" dirty="0">
                  <a:solidFill>
                    <a:schemeClr val="tx1"/>
                  </a:solidFill>
                  <a:latin typeface="+mj-lt"/>
                </a:rPr>
                <a:t>:</a:t>
              </a:r>
            </a:p>
            <a:p>
              <a:pPr eaLnBrk="1" hangingPunct="1">
                <a:buClrTx/>
                <a:buFontTx/>
                <a:buNone/>
              </a:pPr>
              <a:endParaRPr lang="en-GB" altLang="it-IT" sz="1800" b="0" dirty="0">
                <a:solidFill>
                  <a:schemeClr val="tx1"/>
                </a:solidFill>
                <a:latin typeface="+mj-lt"/>
              </a:endParaRPr>
            </a:p>
            <a:p>
              <a:pPr eaLnBrk="1" hangingPunct="1">
                <a:buClrTx/>
                <a:buFontTx/>
                <a:buNone/>
              </a:pPr>
              <a:endParaRPr lang="en-GB" altLang="it-IT" sz="1800" b="0" dirty="0">
                <a:solidFill>
                  <a:schemeClr val="tx1"/>
                </a:solidFill>
                <a:latin typeface="+mj-lt"/>
              </a:endParaRPr>
            </a:p>
            <a:p>
              <a:pPr eaLnBrk="1" hangingPunct="1">
                <a:buClrTx/>
                <a:buFontTx/>
                <a:buNone/>
              </a:pPr>
              <a:endParaRPr lang="en-GB" altLang="it-IT" sz="1800" b="0" dirty="0">
                <a:solidFill>
                  <a:schemeClr val="tx1"/>
                </a:solidFill>
                <a:latin typeface="+mj-lt"/>
              </a:endParaRPr>
            </a:p>
            <a:p>
              <a:pPr eaLnBrk="1" hangingPunct="1">
                <a:buClrTx/>
                <a:buFontTx/>
                <a:buNone/>
              </a:pPr>
              <a:r>
                <a:rPr lang="en-GB" altLang="it-IT" sz="1800" b="0" dirty="0">
                  <a:solidFill>
                    <a:schemeClr val="tx1"/>
                  </a:solidFill>
                  <a:latin typeface="+mj-lt"/>
                </a:rPr>
                <a:t>Dove       è lo </a:t>
              </a:r>
              <a:r>
                <a:rPr lang="en-GB" altLang="it-IT" sz="1800" b="0" dirty="0" err="1">
                  <a:solidFill>
                    <a:schemeClr val="tx1"/>
                  </a:solidFill>
                  <a:latin typeface="+mj-lt"/>
                </a:rPr>
                <a:t>smorzamento</a:t>
              </a:r>
              <a:r>
                <a:rPr lang="en-GB" altLang="it-IT" sz="1800" b="0" dirty="0">
                  <a:solidFill>
                    <a:schemeClr val="tx1"/>
                  </a:solidFill>
                  <a:latin typeface="+mj-lt"/>
                </a:rPr>
                <a:t> </a:t>
              </a:r>
              <a:r>
                <a:rPr lang="en-GB" altLang="it-IT" sz="1800" b="0" dirty="0" err="1">
                  <a:solidFill>
                    <a:schemeClr val="tx1"/>
                  </a:solidFill>
                  <a:latin typeface="+mj-lt"/>
                </a:rPr>
                <a:t>totale</a:t>
              </a:r>
              <a:r>
                <a:rPr lang="en-GB" altLang="it-IT" sz="1800" b="0" dirty="0">
                  <a:solidFill>
                    <a:schemeClr val="tx1"/>
                  </a:solidFill>
                  <a:latin typeface="+mj-lt"/>
                </a:rPr>
                <a:t> </a:t>
              </a:r>
              <a:r>
                <a:rPr lang="en-GB" altLang="it-IT" sz="1800" b="0" dirty="0" smtClean="0">
                  <a:solidFill>
                    <a:schemeClr val="tx1"/>
                  </a:solidFill>
                  <a:latin typeface="+mj-lt"/>
                </a:rPr>
                <a:t>(la </a:t>
              </a:r>
              <a:r>
                <a:rPr lang="en-GB" altLang="it-IT" sz="1800" b="0" dirty="0" err="1" smtClean="0">
                  <a:solidFill>
                    <a:schemeClr val="tx1"/>
                  </a:solidFill>
                  <a:latin typeface="+mj-lt"/>
                </a:rPr>
                <a:t>somma</a:t>
              </a:r>
              <a:r>
                <a:rPr lang="en-GB" altLang="it-IT" sz="1800" b="0" dirty="0" smtClean="0">
                  <a:solidFill>
                    <a:schemeClr val="tx1"/>
                  </a:solidFill>
                  <a:latin typeface="+mj-lt"/>
                </a:rPr>
                <a:t> </a:t>
              </a:r>
              <a:r>
                <a:rPr lang="en-GB" altLang="it-IT" sz="1800" b="0" dirty="0" err="1" smtClean="0">
                  <a:solidFill>
                    <a:schemeClr val="tx1"/>
                  </a:solidFill>
                  <a:latin typeface="+mj-lt"/>
                </a:rPr>
                <a:t>della</a:t>
              </a:r>
              <a:r>
                <a:rPr lang="en-GB" altLang="it-IT" sz="1800" b="0" dirty="0" smtClean="0">
                  <a:solidFill>
                    <a:schemeClr val="tx1"/>
                  </a:solidFill>
                  <a:latin typeface="+mj-lt"/>
                </a:rPr>
                <a:t> </a:t>
              </a:r>
              <a:r>
                <a:rPr lang="en-GB" altLang="it-IT" sz="1800" b="0" dirty="0" err="1" smtClean="0">
                  <a:solidFill>
                    <a:schemeClr val="tx1"/>
                  </a:solidFill>
                  <a:latin typeface="+mj-lt"/>
                </a:rPr>
                <a:t>resistenza</a:t>
              </a:r>
              <a:r>
                <a:rPr lang="en-GB" altLang="it-IT" sz="1800" b="0" dirty="0" smtClean="0">
                  <a:solidFill>
                    <a:schemeClr val="tx1"/>
                  </a:solidFill>
                  <a:latin typeface="+mj-lt"/>
                </a:rPr>
                <a:t> </a:t>
              </a:r>
              <a:r>
                <a:rPr lang="en-GB" altLang="it-IT" sz="1800" b="0" dirty="0" err="1" smtClean="0">
                  <a:solidFill>
                    <a:schemeClr val="tx1"/>
                  </a:solidFill>
                  <a:latin typeface="+mj-lt"/>
                </a:rPr>
                <a:t>della</a:t>
              </a:r>
              <a:r>
                <a:rPr lang="en-GB" altLang="it-IT" sz="1800" b="0" dirty="0" smtClean="0">
                  <a:solidFill>
                    <a:schemeClr val="tx1"/>
                  </a:solidFill>
                  <a:latin typeface="+mj-lt"/>
                </a:rPr>
                <a:t> </a:t>
              </a:r>
              <a:r>
                <a:rPr lang="en-GB" altLang="it-IT" sz="1800" b="0" dirty="0" err="1" smtClean="0">
                  <a:solidFill>
                    <a:schemeClr val="tx1"/>
                  </a:solidFill>
                  <a:latin typeface="+mj-lt"/>
                </a:rPr>
                <a:t>bobina</a:t>
              </a:r>
              <a:r>
                <a:rPr lang="en-GB" altLang="it-IT" sz="1800" b="0" dirty="0" smtClean="0">
                  <a:solidFill>
                    <a:schemeClr val="tx1"/>
                  </a:solidFill>
                  <a:latin typeface="+mj-lt"/>
                </a:rPr>
                <a:t> e </a:t>
              </a:r>
              <a:r>
                <a:rPr lang="en-GB" altLang="it-IT" sz="1800" b="0" dirty="0" err="1" smtClean="0">
                  <a:solidFill>
                    <a:schemeClr val="tx1"/>
                  </a:solidFill>
                  <a:latin typeface="+mj-lt"/>
                </a:rPr>
                <a:t>della</a:t>
              </a:r>
              <a:r>
                <a:rPr lang="en-GB" altLang="it-IT" sz="1800" b="0" dirty="0" smtClean="0">
                  <a:solidFill>
                    <a:schemeClr val="tx1"/>
                  </a:solidFill>
                  <a:latin typeface="+mj-lt"/>
                </a:rPr>
                <a:t> </a:t>
              </a:r>
              <a:r>
                <a:rPr lang="en-GB" altLang="it-IT" sz="1800" b="0" dirty="0" err="1" smtClean="0">
                  <a:solidFill>
                    <a:schemeClr val="tx1"/>
                  </a:solidFill>
                  <a:latin typeface="+mj-lt"/>
                </a:rPr>
                <a:t>resistenza</a:t>
              </a:r>
              <a:r>
                <a:rPr lang="en-GB" altLang="it-IT" sz="1800" b="0" dirty="0" smtClean="0">
                  <a:solidFill>
                    <a:schemeClr val="tx1"/>
                  </a:solidFill>
                  <a:latin typeface="+mj-lt"/>
                </a:rPr>
                <a:t> </a:t>
              </a:r>
              <a:r>
                <a:rPr lang="en-GB" altLang="it-IT" sz="1800" b="0" dirty="0" err="1" smtClean="0">
                  <a:solidFill>
                    <a:schemeClr val="tx1"/>
                  </a:solidFill>
                  <a:latin typeface="+mj-lt"/>
                </a:rPr>
                <a:t>esterna</a:t>
              </a:r>
              <a:r>
                <a:rPr lang="en-GB" altLang="it-IT" sz="1800" b="0" dirty="0" smtClean="0">
                  <a:solidFill>
                    <a:schemeClr val="tx1"/>
                  </a:solidFill>
                  <a:latin typeface="+mj-lt"/>
                </a:rPr>
                <a:t>.            </a:t>
              </a:r>
              <a:r>
                <a:rPr lang="en-GB" altLang="it-IT" sz="1800" b="0" dirty="0">
                  <a:solidFill>
                    <a:schemeClr val="tx1"/>
                  </a:solidFill>
                  <a:latin typeface="+mj-lt"/>
                </a:rPr>
                <a:t>. </a:t>
              </a:r>
            </a:p>
          </p:txBody>
        </p:sp>
        <p:pic>
          <p:nvPicPr>
            <p:cNvPr id="45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5229200"/>
              <a:ext cx="2286000" cy="46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300" y="5915397"/>
              <a:ext cx="38100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 name="Rectangle 1"/>
          <p:cNvSpPr/>
          <p:nvPr/>
        </p:nvSpPr>
        <p:spPr>
          <a:xfrm>
            <a:off x="179512" y="826026"/>
            <a:ext cx="5957845" cy="2893100"/>
          </a:xfrm>
          <a:prstGeom prst="rect">
            <a:avLst/>
          </a:prstGeom>
        </p:spPr>
        <p:txBody>
          <a:bodyPr wrap="square">
            <a:spAutoFit/>
          </a:bodyPr>
          <a:lstStyle/>
          <a:p>
            <a:pPr algn="just"/>
            <a:r>
              <a:rPr lang="it-IT" sz="1400" b="0" dirty="0"/>
              <a:t>Il trasduttore più semplice sia per rilevare movimenti sia per esercitare forze è un </a:t>
            </a:r>
            <a:r>
              <a:rPr lang="it-IT" sz="1400" b="0" dirty="0" smtClean="0"/>
              <a:t>dispositivo elettromagnetico (elettrodinamico</a:t>
            </a:r>
            <a:r>
              <a:rPr lang="it-IT" sz="1400" b="0" dirty="0"/>
              <a:t>) </a:t>
            </a:r>
            <a:r>
              <a:rPr lang="it-IT" sz="1400" b="0" dirty="0" smtClean="0"/>
              <a:t>in </a:t>
            </a:r>
            <a:r>
              <a:rPr lang="it-IT" sz="1400" b="0" dirty="0"/>
              <a:t>cui una bobina si muove nel campo di un magnete permanente, come in un </a:t>
            </a:r>
            <a:r>
              <a:rPr lang="it-IT" sz="1400" b="0" dirty="0" smtClean="0"/>
              <a:t>altoparlante. </a:t>
            </a:r>
            <a:r>
              <a:rPr lang="it-IT" sz="1400" b="0" dirty="0"/>
              <a:t>Il movimento induce una tensione nella bobina; una corrente che scorre nella </a:t>
            </a:r>
            <a:r>
              <a:rPr lang="it-IT" sz="1400" b="0" dirty="0" smtClean="0"/>
              <a:t>bobina produce </a:t>
            </a:r>
            <a:r>
              <a:rPr lang="it-IT" sz="1400" b="0" dirty="0"/>
              <a:t>una forza. Dalla conservazione dell'energia deriva che la reattività del </a:t>
            </a:r>
            <a:r>
              <a:rPr lang="it-IT" sz="1400" b="0" dirty="0" smtClean="0"/>
              <a:t>sistema spirale-magnete come </a:t>
            </a:r>
            <a:r>
              <a:rPr lang="it-IT" sz="1400" b="0" dirty="0"/>
              <a:t>trasduttore di forza, in Newton per Ampere, </a:t>
            </a:r>
            <a:r>
              <a:rPr lang="it-IT" sz="1400" b="0" dirty="0" smtClean="0"/>
              <a:t>e </a:t>
            </a:r>
            <a:r>
              <a:rPr lang="it-IT" sz="1400" b="0" dirty="0"/>
              <a:t>sua reattività come </a:t>
            </a:r>
            <a:r>
              <a:rPr lang="it-IT" sz="1400" b="0" dirty="0" smtClean="0"/>
              <a:t>trasduttore di velocità, </a:t>
            </a:r>
            <a:r>
              <a:rPr lang="it-IT" sz="1400" b="0" dirty="0"/>
              <a:t>in Volt al metro al secondo, </a:t>
            </a:r>
            <a:r>
              <a:rPr lang="it-IT" sz="1400" b="0" dirty="0" smtClean="0"/>
              <a:t>sono identici. </a:t>
            </a:r>
            <a:r>
              <a:rPr lang="it-IT" sz="1400" b="0" dirty="0"/>
              <a:t>Le unità sono infatti le stesse (</a:t>
            </a:r>
            <a:r>
              <a:rPr lang="it-IT" sz="1400" b="0" dirty="0" smtClean="0"/>
              <a:t>ricorda che </a:t>
            </a:r>
            <a:r>
              <a:rPr lang="it-IT" sz="1400" b="0" dirty="0"/>
              <a:t>1Nm = 1Joule = 1VAs). Quando </a:t>
            </a:r>
            <a:r>
              <a:rPr lang="it-IT" sz="1400" b="0" dirty="0" smtClean="0"/>
              <a:t>il trasduttore </a:t>
            </a:r>
            <a:r>
              <a:rPr lang="it-IT" sz="1400" b="0" dirty="0"/>
              <a:t>di velocità è caricato con un </a:t>
            </a:r>
            <a:r>
              <a:rPr lang="it-IT" sz="1400" b="0" dirty="0" smtClean="0"/>
              <a:t>resistore, permettendo </a:t>
            </a:r>
            <a:r>
              <a:rPr lang="it-IT" sz="1400" b="0" dirty="0"/>
              <a:t>così a una corrente di fluire</a:t>
            </a:r>
            <a:r>
              <a:rPr lang="it-IT" sz="1400" b="0" dirty="0" smtClean="0"/>
              <a:t>, </a:t>
            </a:r>
            <a:r>
              <a:rPr lang="it-IT" sz="1400" b="0" dirty="0"/>
              <a:t>genera una forza, </a:t>
            </a:r>
            <a:r>
              <a:rPr lang="it-IT" sz="1400" b="0" dirty="0" smtClean="0"/>
              <a:t>opposta al moto. </a:t>
            </a:r>
            <a:r>
              <a:rPr lang="it-IT" sz="1400" b="0" dirty="0"/>
              <a:t>Questo effetto viene utilizzato per smorzare l'oscillazione libera meccanica del </a:t>
            </a:r>
            <a:r>
              <a:rPr lang="it-IT" sz="1400" b="0" dirty="0" smtClean="0"/>
              <a:t>sensore sismico passivo (</a:t>
            </a:r>
            <a:r>
              <a:rPr lang="it-IT" sz="1400" b="0" dirty="0"/>
              <a:t>geofoni e sismometri elettromagnetici).</a:t>
            </a:r>
            <a:endParaRPr lang="en-US" sz="1400" b="0" dirty="0"/>
          </a:p>
        </p:txBody>
      </p:sp>
    </p:spTree>
    <p:extLst>
      <p:ext uri="{BB962C8B-B14F-4D97-AF65-F5344CB8AC3E}">
        <p14:creationId xmlns:p14="http://schemas.microsoft.com/office/powerpoint/2010/main" val="3582635320"/>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3528" y="1119739"/>
            <a:ext cx="4752528" cy="3948745"/>
            <a:chOff x="1752600" y="624730"/>
            <a:chExt cx="5715000" cy="4748437"/>
          </a:xfrm>
        </p:grpSpPr>
        <p:sp>
          <p:nvSpPr>
            <p:cNvPr id="46082" name="Rectangle 1"/>
            <p:cNvSpPr>
              <a:spLocks noChangeArrowheads="1"/>
            </p:cNvSpPr>
            <p:nvPr/>
          </p:nvSpPr>
          <p:spPr bwMode="auto">
            <a:xfrm>
              <a:off x="3643313" y="4365104"/>
              <a:ext cx="1865312" cy="1008063"/>
            </a:xfrm>
            <a:prstGeom prst="rect">
              <a:avLst/>
            </a:prstGeom>
            <a:solidFill>
              <a:schemeClr val="bg1"/>
            </a:solidFill>
            <a:ln w="9525" algn="ctr">
              <a:solidFill>
                <a:schemeClr val="bg1"/>
              </a:solidFill>
              <a:round/>
              <a:headEnd/>
              <a:tailEnd/>
            </a:ln>
          </p:spPr>
          <p:txBody>
            <a:bodyPr/>
            <a:lstStyle/>
            <a:p>
              <a:endParaRPr lang="it-IT" altLang="it-IT">
                <a:solidFill>
                  <a:schemeClr val="bg1"/>
                </a:solidFill>
              </a:endParaRPr>
            </a:p>
          </p:txBody>
        </p:sp>
        <p:pic>
          <p:nvPicPr>
            <p:cNvPr id="4608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624730"/>
              <a:ext cx="5715000" cy="3641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val 2"/>
            <p:cNvSpPr>
              <a:spLocks noChangeArrowheads="1"/>
            </p:cNvSpPr>
            <p:nvPr/>
          </p:nvSpPr>
          <p:spPr bwMode="auto">
            <a:xfrm>
              <a:off x="2819400" y="3367930"/>
              <a:ext cx="457200" cy="457200"/>
            </a:xfrm>
            <a:prstGeom prst="ellipse">
              <a:avLst/>
            </a:prstGeom>
            <a:noFill/>
            <a:ln w="2844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3" name="Oval 3"/>
            <p:cNvSpPr>
              <a:spLocks noChangeArrowheads="1"/>
            </p:cNvSpPr>
            <p:nvPr/>
          </p:nvSpPr>
          <p:spPr bwMode="auto">
            <a:xfrm>
              <a:off x="5638800" y="1005730"/>
              <a:ext cx="457200" cy="457200"/>
            </a:xfrm>
            <a:prstGeom prst="ellipse">
              <a:avLst/>
            </a:prstGeom>
            <a:noFill/>
            <a:ln w="2844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grpSp>
      <p:grpSp>
        <p:nvGrpSpPr>
          <p:cNvPr id="46084" name="Group 4"/>
          <p:cNvGrpSpPr>
            <a:grpSpLocks/>
          </p:cNvGrpSpPr>
          <p:nvPr/>
        </p:nvGrpSpPr>
        <p:grpSpPr bwMode="auto">
          <a:xfrm>
            <a:off x="755576" y="5055097"/>
            <a:ext cx="7861300" cy="833438"/>
            <a:chOff x="480" y="3568"/>
            <a:chExt cx="4952" cy="525"/>
          </a:xfrm>
        </p:grpSpPr>
        <p:sp>
          <p:nvSpPr>
            <p:cNvPr id="46090" name="Text Box 5"/>
            <p:cNvSpPr txBox="1">
              <a:spLocks noChangeArrowheads="1"/>
            </p:cNvSpPr>
            <p:nvPr/>
          </p:nvSpPr>
          <p:spPr bwMode="auto">
            <a:xfrm>
              <a:off x="480" y="3568"/>
              <a:ext cx="4952" cy="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b="0" dirty="0">
                  <a:solidFill>
                    <a:schemeClr val="tx1"/>
                  </a:solidFill>
                  <a:latin typeface="+mj-lt"/>
                </a:rPr>
                <a:t>Lo </a:t>
              </a:r>
              <a:r>
                <a:rPr lang="en-GB" altLang="it-IT" b="0" dirty="0" err="1">
                  <a:solidFill>
                    <a:schemeClr val="tx1"/>
                  </a:solidFill>
                  <a:latin typeface="+mj-lt"/>
                </a:rPr>
                <a:t>smorzamento</a:t>
              </a:r>
              <a:r>
                <a:rPr lang="en-GB" altLang="it-IT" b="0" dirty="0">
                  <a:solidFill>
                    <a:schemeClr val="tx1"/>
                  </a:solidFill>
                  <a:latin typeface="+mj-lt"/>
                </a:rPr>
                <a:t> </a:t>
              </a:r>
              <a:r>
                <a:rPr lang="en-GB" altLang="it-IT" b="0" dirty="0" err="1">
                  <a:solidFill>
                    <a:schemeClr val="tx1"/>
                  </a:solidFill>
                  <a:latin typeface="+mj-lt"/>
                </a:rPr>
                <a:t>totale</a:t>
              </a:r>
              <a:r>
                <a:rPr lang="en-GB" altLang="it-IT" b="0" dirty="0">
                  <a:solidFill>
                    <a:schemeClr val="tx1"/>
                  </a:solidFill>
                  <a:latin typeface="+mj-lt"/>
                </a:rPr>
                <a:t> </a:t>
              </a:r>
              <a:r>
                <a:rPr lang="en-GB" altLang="it-IT" b="0" dirty="0" err="1">
                  <a:solidFill>
                    <a:schemeClr val="tx1"/>
                  </a:solidFill>
                  <a:latin typeface="+mj-lt"/>
                </a:rPr>
                <a:t>viene</a:t>
              </a:r>
              <a:r>
                <a:rPr lang="en-GB" altLang="it-IT" b="0" dirty="0">
                  <a:solidFill>
                    <a:schemeClr val="tx1"/>
                  </a:solidFill>
                  <a:latin typeface="+mj-lt"/>
                </a:rPr>
                <a:t> </a:t>
              </a:r>
              <a:r>
                <a:rPr lang="en-GB" altLang="it-IT" b="0" dirty="0" err="1">
                  <a:solidFill>
                    <a:schemeClr val="tx1"/>
                  </a:solidFill>
                  <a:latin typeface="+mj-lt"/>
                </a:rPr>
                <a:t>scelto</a:t>
              </a:r>
              <a:r>
                <a:rPr lang="en-GB" altLang="it-IT" b="0" dirty="0">
                  <a:solidFill>
                    <a:schemeClr val="tx1"/>
                  </a:solidFill>
                  <a:latin typeface="+mj-lt"/>
                </a:rPr>
                <a:t> </a:t>
              </a:r>
              <a:r>
                <a:rPr lang="en-GB" altLang="it-IT" b="0" dirty="0" err="1">
                  <a:solidFill>
                    <a:schemeClr val="tx1"/>
                  </a:solidFill>
                  <a:latin typeface="+mj-lt"/>
                </a:rPr>
                <a:t>pari</a:t>
              </a:r>
              <a:r>
                <a:rPr lang="en-GB" altLang="it-IT" b="0" dirty="0">
                  <a:solidFill>
                    <a:schemeClr val="tx1"/>
                  </a:solidFill>
                  <a:latin typeface="+mj-lt"/>
                </a:rPr>
                <a:t> a             in </a:t>
              </a:r>
              <a:r>
                <a:rPr lang="en-GB" altLang="it-IT" b="0" dirty="0" err="1">
                  <a:solidFill>
                    <a:schemeClr val="tx1"/>
                  </a:solidFill>
                  <a:latin typeface="+mj-lt"/>
                </a:rPr>
                <a:t>modo</a:t>
              </a:r>
              <a:r>
                <a:rPr lang="en-GB" altLang="it-IT" b="0" dirty="0">
                  <a:solidFill>
                    <a:schemeClr val="tx1"/>
                  </a:solidFill>
                  <a:latin typeface="+mj-lt"/>
                </a:rPr>
                <a:t> da </a:t>
              </a:r>
              <a:r>
                <a:rPr lang="en-GB" altLang="it-IT" b="0" dirty="0" err="1">
                  <a:solidFill>
                    <a:schemeClr val="tx1"/>
                  </a:solidFill>
                  <a:latin typeface="+mj-lt"/>
                </a:rPr>
                <a:t>ottenere</a:t>
              </a:r>
              <a:r>
                <a:rPr lang="en-GB" altLang="it-IT" b="0" dirty="0">
                  <a:solidFill>
                    <a:schemeClr val="tx1"/>
                  </a:solidFill>
                  <a:latin typeface="+mj-lt"/>
                </a:rPr>
                <a:t> </a:t>
              </a:r>
              <a:r>
                <a:rPr lang="en-GB" altLang="it-IT" b="0" dirty="0" err="1">
                  <a:solidFill>
                    <a:schemeClr val="tx1"/>
                  </a:solidFill>
                  <a:latin typeface="+mj-lt"/>
                </a:rPr>
                <a:t>una</a:t>
              </a:r>
              <a:r>
                <a:rPr lang="en-GB" altLang="it-IT" b="0" dirty="0">
                  <a:solidFill>
                    <a:schemeClr val="tx1"/>
                  </a:solidFill>
                  <a:latin typeface="+mj-lt"/>
                </a:rPr>
                <a:t> </a:t>
              </a:r>
              <a:r>
                <a:rPr lang="en-GB" altLang="it-IT" b="0" dirty="0" err="1">
                  <a:solidFill>
                    <a:schemeClr val="tx1"/>
                  </a:solidFill>
                  <a:latin typeface="+mj-lt"/>
                </a:rPr>
                <a:t>risposta</a:t>
              </a:r>
              <a:r>
                <a:rPr lang="en-GB" altLang="it-IT" b="0" dirty="0">
                  <a:solidFill>
                    <a:schemeClr val="tx1"/>
                  </a:solidFill>
                  <a:latin typeface="+mj-lt"/>
                </a:rPr>
                <a:t> </a:t>
              </a:r>
              <a:r>
                <a:rPr lang="en-GB" altLang="it-IT" b="0" dirty="0" err="1">
                  <a:solidFill>
                    <a:schemeClr val="tx1"/>
                  </a:solidFill>
                  <a:latin typeface="+mj-lt"/>
                </a:rPr>
                <a:t>piatta</a:t>
              </a:r>
              <a:r>
                <a:rPr lang="en-GB" altLang="it-IT" b="0" dirty="0">
                  <a:solidFill>
                    <a:schemeClr val="tx1"/>
                  </a:solidFill>
                  <a:latin typeface="+mj-lt"/>
                </a:rPr>
                <a:t>.</a:t>
              </a:r>
            </a:p>
          </p:txBody>
        </p:sp>
        <p:pic>
          <p:nvPicPr>
            <p:cNvPr id="460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3568"/>
              <a:ext cx="478" cy="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6087" name="Rectangle 7"/>
          <p:cNvSpPr>
            <a:spLocks noChangeArrowheads="1"/>
          </p:cNvSpPr>
          <p:nvPr/>
        </p:nvSpPr>
        <p:spPr bwMode="auto">
          <a:xfrm>
            <a:off x="3643313" y="29718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6088" name="Rectangle 8"/>
          <p:cNvSpPr>
            <a:spLocks noChangeArrowheads="1"/>
          </p:cNvSpPr>
          <p:nvPr/>
        </p:nvSpPr>
        <p:spPr bwMode="auto">
          <a:xfrm>
            <a:off x="3652838" y="29718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8932" y="1222598"/>
            <a:ext cx="3359788" cy="25020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13987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46084"/>
                                        </p:tgtEl>
                                        <p:attrNameLst>
                                          <p:attrName>style.visibility</p:attrName>
                                        </p:attrNameLst>
                                      </p:cBhvr>
                                      <p:to>
                                        <p:strVal val="visible"/>
                                      </p:to>
                                    </p:set>
                                    <p:anim calcmode="lin" valueType="num">
                                      <p:cBhvr additive="repl">
                                        <p:cTn id="7" dur="500" fill="hold"/>
                                        <p:tgtEl>
                                          <p:spTgt spid="46084"/>
                                        </p:tgtEl>
                                        <p:attrNameLst>
                                          <p:attrName>ppt_w</p:attrName>
                                        </p:attrNameLst>
                                      </p:cBhvr>
                                      <p:tavLst>
                                        <p:tav tm="100000">
                                          <p:val>
                                            <p:strVal val="0"/>
                                          </p:val>
                                        </p:tav>
                                        <p:tav>
                                          <p:val>
                                            <p:strVal val="#ppt_w"/>
                                          </p:val>
                                        </p:tav>
                                      </p:tavLst>
                                    </p:anim>
                                    <p:anim calcmode="lin" valueType="num">
                                      <p:cBhvr additive="repl">
                                        <p:cTn id="8" dur="500" fill="hold"/>
                                        <p:tgtEl>
                                          <p:spTgt spid="46084"/>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5" name="Text Box 7"/>
          <p:cNvSpPr txBox="1">
            <a:spLocks noChangeArrowheads="1"/>
          </p:cNvSpPr>
          <p:nvPr/>
        </p:nvSpPr>
        <p:spPr bwMode="auto">
          <a:xfrm>
            <a:off x="1501194" y="6215743"/>
            <a:ext cx="61606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dirty="0">
                <a:latin typeface="Arial" panose="020B0604020202020204" pitchFamily="34" charset="0"/>
              </a:rPr>
              <a:t>Capacitive displacement </a:t>
            </a:r>
            <a:r>
              <a:rPr lang="it-IT" altLang="it-IT" sz="1800" i="1" dirty="0">
                <a:latin typeface="Arial" panose="020B0604020202020204" pitchFamily="34" charset="0"/>
              </a:rPr>
              <a:t>transducer </a:t>
            </a:r>
            <a:r>
              <a:rPr lang="it-IT" altLang="it-IT" sz="1800" dirty="0">
                <a:latin typeface="Arial" panose="020B0604020202020204" pitchFamily="34" charset="0"/>
              </a:rPr>
              <a:t>(Blumlein bridge).</a:t>
            </a:r>
          </a:p>
        </p:txBody>
      </p:sp>
      <p:pic>
        <p:nvPicPr>
          <p:cNvPr id="5" name="Picture 3" descr="0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45" r="11684" b="51938"/>
          <a:stretch/>
        </p:blipFill>
        <p:spPr bwMode="auto">
          <a:xfrm>
            <a:off x="1501194" y="3516065"/>
            <a:ext cx="5760641"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504" y="751344"/>
            <a:ext cx="8928992" cy="2585323"/>
          </a:xfrm>
          <a:prstGeom prst="rect">
            <a:avLst/>
          </a:prstGeom>
        </p:spPr>
        <p:txBody>
          <a:bodyPr wrap="square">
            <a:spAutoFit/>
          </a:bodyPr>
          <a:lstStyle/>
          <a:p>
            <a:pPr algn="just"/>
            <a:r>
              <a:rPr lang="it-IT" b="0" dirty="0"/>
              <a:t>A frequenze molto basse, il segnale di uscita dei trasduttori elettromagnetici diventa troppo piccolo per essere utile per il rilevamento sismico. Si utilizzano quindi trasduttori elettronici attivi in cui un segnale portante, generalmente nella gamma di frequenze audio, è modulato dal movimento della massa </a:t>
            </a:r>
            <a:r>
              <a:rPr lang="it-IT" b="0" dirty="0" smtClean="0"/>
              <a:t>sismica. Il </a:t>
            </a:r>
            <a:r>
              <a:rPr lang="it-IT" b="0" dirty="0"/>
              <a:t>dispositivo modulante di base è un half-bridge induttivo o capacitivo. </a:t>
            </a:r>
            <a:r>
              <a:rPr lang="it-IT" b="0" dirty="0" smtClean="0"/>
              <a:t>Gli </a:t>
            </a:r>
            <a:r>
              <a:rPr lang="it-IT" b="0" dirty="0"/>
              <a:t>half-bridge induttivi sono separati da un nucleo magnetico </a:t>
            </a:r>
            <a:r>
              <a:rPr lang="it-IT" b="0" dirty="0" smtClean="0"/>
              <a:t>mobile. </a:t>
            </a:r>
            <a:r>
              <a:rPr lang="it-IT" b="0" dirty="0"/>
              <a:t>Gli half-bridge </a:t>
            </a:r>
            <a:r>
              <a:rPr lang="it-IT" b="0" dirty="0" smtClean="0"/>
              <a:t>capacitivi </a:t>
            </a:r>
            <a:r>
              <a:rPr lang="it-IT" b="0" dirty="0"/>
              <a:t>sono realizzati come condensatori a tre piastre in cui la piastra centrale o le piastre esterne si muovono con la massa sismica La loro sensibilità è limitata dal rapporto tra il rumore elettrico del demodulatore e l'intensità del campo elettrico.</a:t>
            </a:r>
            <a:endParaRPr lang="en-US" b="0" dirty="0"/>
          </a:p>
        </p:txBody>
      </p:sp>
    </p:spTree>
    <p:extLst>
      <p:ext uri="{BB962C8B-B14F-4D97-AF65-F5344CB8AC3E}">
        <p14:creationId xmlns:p14="http://schemas.microsoft.com/office/powerpoint/2010/main" val="198943080"/>
      </p:ext>
    </p:extLst>
  </p:cSld>
  <p:clrMapOvr>
    <a:masterClrMapping/>
  </p:clrMapOvr>
  <p:transition spd="med">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7" name="Picture 3" descr="0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45" r="11684" b="51938"/>
          <a:stretch/>
        </p:blipFill>
        <p:spPr bwMode="auto">
          <a:xfrm>
            <a:off x="1619671" y="908720"/>
            <a:ext cx="5760641" cy="2520280"/>
          </a:xfrm>
          <a:prstGeom prst="rect">
            <a:avLst/>
          </a:prstGeom>
          <a:noFill/>
          <a:extLst>
            <a:ext uri="{909E8E84-426E-40DD-AFC4-6F175D3DCCD1}">
              <a14:hiddenFill xmlns:a14="http://schemas.microsoft.com/office/drawing/2010/main">
                <a:solidFill>
                  <a:srgbClr val="FFFFFF"/>
                </a:solidFill>
              </a14:hiddenFill>
            </a:ext>
          </a:extLst>
        </p:spPr>
      </p:pic>
      <p:grpSp>
        <p:nvGrpSpPr>
          <p:cNvPr id="466949" name="Group 5"/>
          <p:cNvGrpSpPr>
            <a:grpSpLocks/>
          </p:cNvGrpSpPr>
          <p:nvPr/>
        </p:nvGrpSpPr>
        <p:grpSpPr bwMode="auto">
          <a:xfrm>
            <a:off x="1259632" y="4572000"/>
            <a:ext cx="2590800" cy="1600200"/>
            <a:chOff x="0" y="0"/>
            <a:chExt cx="1728" cy="1296"/>
          </a:xfrm>
        </p:grpSpPr>
        <p:pic>
          <p:nvPicPr>
            <p:cNvPr id="466950" name="Picture 6" descr="DSCN02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728" cy="1296"/>
            </a:xfrm>
            <a:prstGeom prst="rect">
              <a:avLst/>
            </a:prstGeom>
            <a:noFill/>
            <a:extLst>
              <a:ext uri="{909E8E84-426E-40DD-AFC4-6F175D3DCCD1}">
                <a14:hiddenFill xmlns:a14="http://schemas.microsoft.com/office/drawing/2010/main">
                  <a:solidFill>
                    <a:srgbClr val="FFFFFF"/>
                  </a:solidFill>
                </a14:hiddenFill>
              </a:ext>
            </a:extLst>
          </p:spPr>
        </p:pic>
        <p:sp>
          <p:nvSpPr>
            <p:cNvPr id="466951" name="Text Box 7"/>
            <p:cNvSpPr txBox="1">
              <a:spLocks noChangeArrowheads="1"/>
            </p:cNvSpPr>
            <p:nvPr/>
          </p:nvSpPr>
          <p:spPr bwMode="auto">
            <a:xfrm>
              <a:off x="39" y="15"/>
              <a:ext cx="733"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b="1">
                  <a:solidFill>
                    <a:schemeClr val="bg1"/>
                  </a:solidFill>
                </a:rPr>
                <a:t>FBA23</a:t>
              </a:r>
            </a:p>
          </p:txBody>
        </p:sp>
      </p:grpSp>
      <p:pic>
        <p:nvPicPr>
          <p:cNvPr id="8" name="Picture 6" descr="DSCN024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20" t="35349" r="56328" b="45455"/>
          <a:stretch/>
        </p:blipFill>
        <p:spPr bwMode="auto">
          <a:xfrm>
            <a:off x="4499991" y="3857023"/>
            <a:ext cx="3893315" cy="238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80877"/>
      </p:ext>
    </p:extLst>
  </p:cSld>
  <p:clrMapOvr>
    <a:masterClrMapping/>
  </p:clrMapOvr>
  <p:transition spd="med">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1259632" y="1412776"/>
            <a:ext cx="64155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a:r>
              <a:rPr lang="it-IT" altLang="it-IT" sz="2400" b="0" dirty="0">
                <a:latin typeface="Arial" panose="020B0604020202020204" pitchFamily="34" charset="0"/>
              </a:rPr>
              <a:t>Sismometri ed accelerometri “Force balance” </a:t>
            </a:r>
            <a:endParaRPr lang="en-GB" altLang="it-IT" sz="2400" b="0" dirty="0">
              <a:latin typeface="Arial" panose="020B0604020202020204" pitchFamily="34" charset="0"/>
            </a:endParaRPr>
          </a:p>
        </p:txBody>
      </p:sp>
      <p:sp>
        <p:nvSpPr>
          <p:cNvPr id="437251" name="Text Box 3"/>
          <p:cNvSpPr txBox="1">
            <a:spLocks noChangeArrowheads="1"/>
          </p:cNvSpPr>
          <p:nvPr/>
        </p:nvSpPr>
        <p:spPr bwMode="auto">
          <a:xfrm>
            <a:off x="421432" y="2555776"/>
            <a:ext cx="838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sz="2400" b="0" dirty="0">
                <a:latin typeface="Arial" panose="020B0604020202020204" pitchFamily="34" charset="0"/>
              </a:rPr>
              <a:t>La forza inerziale viene compensata (o bilanciata) con una forza generata elettricamente in modo da far muovere la massa il meno possibile. Un piccolo movimento è comunque necessario altrimenti la forza inerziale non può essere osservata.</a:t>
            </a:r>
            <a:endParaRPr lang="en-GB" altLang="it-IT" sz="2400" b="0" dirty="0">
              <a:latin typeface="Arial" panose="020B0604020202020204" pitchFamily="34" charset="0"/>
            </a:endParaRPr>
          </a:p>
        </p:txBody>
      </p:sp>
    </p:spTree>
    <p:extLst>
      <p:ext uri="{BB962C8B-B14F-4D97-AF65-F5344CB8AC3E}">
        <p14:creationId xmlns:p14="http://schemas.microsoft.com/office/powerpoint/2010/main" val="2201109274"/>
      </p:ext>
    </p:extLst>
  </p:cSld>
  <p:clrMapOvr>
    <a:masterClrMapping/>
  </p:clrMapOvr>
  <p:transition spd="med">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524506" y="2060848"/>
            <a:ext cx="8292183"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b="1" dirty="0">
                <a:solidFill>
                  <a:schemeClr val="tx1"/>
                </a:solidFill>
              </a:rPr>
              <a:t>SISMOMETRO</a:t>
            </a:r>
            <a:r>
              <a:rPr lang="it-IT" altLang="it-IT" dirty="0">
                <a:solidFill>
                  <a:schemeClr val="tx1"/>
                </a:solidFill>
              </a:rPr>
              <a:t>:  uscita proporzionale allo spostamento</a:t>
            </a:r>
          </a:p>
          <a:p>
            <a:pPr eaLnBrk="1" hangingPunct="1">
              <a:buClrTx/>
              <a:buFontTx/>
              <a:buNone/>
            </a:pPr>
            <a:endParaRPr lang="it-IT" altLang="it-IT" dirty="0">
              <a:solidFill>
                <a:schemeClr val="tx1"/>
              </a:solidFill>
            </a:endParaRPr>
          </a:p>
          <a:p>
            <a:pPr eaLnBrk="1" hangingPunct="1">
              <a:buClrTx/>
              <a:buFontTx/>
              <a:buNone/>
            </a:pPr>
            <a:endParaRPr lang="it-IT" altLang="it-IT" dirty="0">
              <a:solidFill>
                <a:schemeClr val="tx1"/>
              </a:solidFill>
            </a:endParaRPr>
          </a:p>
          <a:p>
            <a:pPr eaLnBrk="1" hangingPunct="1">
              <a:buClrTx/>
              <a:buFontTx/>
              <a:buNone/>
            </a:pPr>
            <a:r>
              <a:rPr lang="it-IT" altLang="it-IT" b="1" dirty="0">
                <a:solidFill>
                  <a:schemeClr val="tx1"/>
                </a:solidFill>
              </a:rPr>
              <a:t>VELOCIMETRO</a:t>
            </a:r>
            <a:r>
              <a:rPr lang="it-IT" altLang="it-IT" dirty="0">
                <a:solidFill>
                  <a:schemeClr val="tx1"/>
                </a:solidFill>
              </a:rPr>
              <a:t>: uscita proporzionale alle velocità</a:t>
            </a:r>
          </a:p>
          <a:p>
            <a:pPr eaLnBrk="1" hangingPunct="1">
              <a:buClrTx/>
              <a:buFontTx/>
              <a:buNone/>
            </a:pPr>
            <a:endParaRPr lang="it-IT" altLang="it-IT" dirty="0">
              <a:solidFill>
                <a:schemeClr val="tx1"/>
              </a:solidFill>
            </a:endParaRPr>
          </a:p>
          <a:p>
            <a:pPr eaLnBrk="1" hangingPunct="1">
              <a:buClrTx/>
              <a:buFontTx/>
              <a:buNone/>
            </a:pPr>
            <a:endParaRPr lang="it-IT" altLang="it-IT" dirty="0">
              <a:solidFill>
                <a:schemeClr val="tx1"/>
              </a:solidFill>
            </a:endParaRPr>
          </a:p>
          <a:p>
            <a:pPr eaLnBrk="1" hangingPunct="1">
              <a:buClrTx/>
              <a:buFontTx/>
              <a:buNone/>
            </a:pPr>
            <a:r>
              <a:rPr lang="it-IT" altLang="it-IT" b="1" dirty="0">
                <a:solidFill>
                  <a:schemeClr val="tx1"/>
                </a:solidFill>
              </a:rPr>
              <a:t>ACCELEROMETRO:</a:t>
            </a:r>
            <a:r>
              <a:rPr lang="it-IT" altLang="it-IT" dirty="0">
                <a:solidFill>
                  <a:schemeClr val="tx1"/>
                </a:solidFill>
              </a:rPr>
              <a:t> uscita proporzionale all’accelerazione </a:t>
            </a:r>
          </a:p>
        </p:txBody>
      </p:sp>
    </p:spTree>
    <p:extLst>
      <p:ext uri="{BB962C8B-B14F-4D97-AF65-F5344CB8AC3E}">
        <p14:creationId xmlns:p14="http://schemas.microsoft.com/office/powerpoint/2010/main" val="139725581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74" name="Group 2"/>
          <p:cNvGrpSpPr>
            <a:grpSpLocks/>
          </p:cNvGrpSpPr>
          <p:nvPr/>
        </p:nvGrpSpPr>
        <p:grpSpPr bwMode="auto">
          <a:xfrm>
            <a:off x="467544" y="908720"/>
            <a:ext cx="8087816" cy="4962872"/>
            <a:chOff x="144" y="288"/>
            <a:chExt cx="5520" cy="3456"/>
          </a:xfrm>
        </p:grpSpPr>
        <p:sp>
          <p:nvSpPr>
            <p:cNvPr id="207875" name="Rectangle 3"/>
            <p:cNvSpPr>
              <a:spLocks noChangeArrowheads="1"/>
            </p:cNvSpPr>
            <p:nvPr/>
          </p:nvSpPr>
          <p:spPr bwMode="auto">
            <a:xfrm>
              <a:off x="144" y="288"/>
              <a:ext cx="5520" cy="345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2078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336"/>
              <a:ext cx="5472" cy="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7" name="Rectangle 5"/>
            <p:cNvSpPr>
              <a:spLocks noChangeArrowheads="1"/>
            </p:cNvSpPr>
            <p:nvPr/>
          </p:nvSpPr>
          <p:spPr bwMode="auto">
            <a:xfrm>
              <a:off x="240" y="2688"/>
              <a:ext cx="4320" cy="86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07878" name="Text Box 6"/>
          <p:cNvSpPr txBox="1">
            <a:spLocks noChangeArrowheads="1"/>
          </p:cNvSpPr>
          <p:nvPr/>
        </p:nvSpPr>
        <p:spPr bwMode="auto">
          <a:xfrm>
            <a:off x="838200" y="4343400"/>
            <a:ext cx="2911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400"/>
              <a:t>Bilancia con sostituzione del peso automatica</a:t>
            </a:r>
            <a:endParaRPr lang="en-GB" altLang="it-IT" sz="2400"/>
          </a:p>
        </p:txBody>
      </p:sp>
      <p:sp>
        <p:nvSpPr>
          <p:cNvPr id="207879" name="Text Box 7"/>
          <p:cNvSpPr txBox="1">
            <a:spLocks noChangeArrowheads="1"/>
          </p:cNvSpPr>
          <p:nvPr/>
        </p:nvSpPr>
        <p:spPr bwMode="auto">
          <a:xfrm>
            <a:off x="5740400" y="4546600"/>
            <a:ext cx="2911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400"/>
              <a:t>Sismometro a controreazione</a:t>
            </a:r>
            <a:endParaRPr lang="en-GB" altLang="it-IT" sz="2400"/>
          </a:p>
        </p:txBody>
      </p:sp>
    </p:spTree>
    <p:extLst>
      <p:ext uri="{BB962C8B-B14F-4D97-AF65-F5344CB8AC3E}">
        <p14:creationId xmlns:p14="http://schemas.microsoft.com/office/powerpoint/2010/main" val="419544398"/>
      </p:ext>
    </p:extLst>
  </p:cSld>
  <p:clrMapOvr>
    <a:masterClrMapping/>
  </p:clrMapOvr>
  <p:transition spd="med">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1026" descr="0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836712"/>
            <a:ext cx="7370276" cy="526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026287"/>
      </p:ext>
    </p:extLst>
  </p:cSld>
  <p:clrMapOvr>
    <a:masterClrMapping/>
  </p:clrMapOvr>
  <p:transition spd="med">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ext Box 3"/>
          <p:cNvSpPr txBox="1">
            <a:spLocks noChangeArrowheads="1"/>
          </p:cNvSpPr>
          <p:nvPr/>
        </p:nvSpPr>
        <p:spPr bwMode="auto">
          <a:xfrm>
            <a:off x="1584325" y="3940051"/>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it-IT" sz="2400"/>
          </a:p>
        </p:txBody>
      </p:sp>
      <p:sp>
        <p:nvSpPr>
          <p:cNvPr id="208901" name="Text Box 5"/>
          <p:cNvSpPr txBox="1">
            <a:spLocks noChangeArrowheads="1"/>
          </p:cNvSpPr>
          <p:nvPr/>
        </p:nvSpPr>
        <p:spPr bwMode="auto">
          <a:xfrm>
            <a:off x="202940" y="5229230"/>
            <a:ext cx="8280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GB" altLang="it-IT" sz="2400" b="0" dirty="0"/>
              <a:t>Il moto </a:t>
            </a:r>
            <a:r>
              <a:rPr lang="en-GB" altLang="it-IT" sz="2400" b="0" dirty="0" err="1"/>
              <a:t>della</a:t>
            </a:r>
            <a:r>
              <a:rPr lang="en-GB" altLang="it-IT" sz="2400" b="0" dirty="0"/>
              <a:t> </a:t>
            </a:r>
            <a:r>
              <a:rPr lang="en-GB" altLang="it-IT" sz="2400" b="0" dirty="0" err="1"/>
              <a:t>massa</a:t>
            </a:r>
            <a:r>
              <a:rPr lang="en-GB" altLang="it-IT" sz="2400" b="0" dirty="0"/>
              <a:t> è </a:t>
            </a:r>
            <a:r>
              <a:rPr lang="en-GB" altLang="it-IT" sz="2400" b="0" dirty="0" err="1"/>
              <a:t>controllato</a:t>
            </a:r>
            <a:r>
              <a:rPr lang="en-GB" altLang="it-IT" sz="2400" b="0" dirty="0"/>
              <a:t> </a:t>
            </a:r>
            <a:r>
              <a:rPr lang="en-GB" altLang="it-IT" sz="2400" b="0" dirty="0" err="1"/>
              <a:t>dalla</a:t>
            </a:r>
            <a:r>
              <a:rPr lang="en-GB" altLang="it-IT" sz="2400" b="0" dirty="0"/>
              <a:t> </a:t>
            </a:r>
            <a:r>
              <a:rPr lang="en-GB" altLang="it-IT" sz="2400" b="0" dirty="0" err="1"/>
              <a:t>somma</a:t>
            </a:r>
            <a:r>
              <a:rPr lang="en-GB" altLang="it-IT" sz="2400" b="0" dirty="0"/>
              <a:t> di 2 </a:t>
            </a:r>
            <a:r>
              <a:rPr lang="en-GB" altLang="it-IT" sz="2400" b="0" dirty="0" err="1"/>
              <a:t>forze</a:t>
            </a:r>
            <a:r>
              <a:rPr lang="en-GB" altLang="it-IT" sz="2400" b="0" dirty="0"/>
              <a:t>: la </a:t>
            </a:r>
            <a:r>
              <a:rPr lang="en-GB" altLang="it-IT" sz="2400" b="0" dirty="0" err="1"/>
              <a:t>forza</a:t>
            </a:r>
            <a:r>
              <a:rPr lang="en-GB" altLang="it-IT" sz="2400" b="0" dirty="0"/>
              <a:t> </a:t>
            </a:r>
            <a:r>
              <a:rPr lang="en-GB" altLang="it-IT" sz="2400" b="0" dirty="0" err="1"/>
              <a:t>inerziale</a:t>
            </a:r>
            <a:r>
              <a:rPr lang="en-GB" altLang="it-IT" sz="2400" b="0" dirty="0"/>
              <a:t> </a:t>
            </a:r>
            <a:r>
              <a:rPr lang="en-GB" altLang="it-IT" sz="2400" b="0" dirty="0" err="1"/>
              <a:t>dovuta</a:t>
            </a:r>
            <a:r>
              <a:rPr lang="en-GB" altLang="it-IT" sz="2400" b="0" dirty="0"/>
              <a:t> </a:t>
            </a:r>
            <a:r>
              <a:rPr lang="en-GB" altLang="it-IT" sz="2400" b="0" dirty="0" err="1"/>
              <a:t>alla</a:t>
            </a:r>
            <a:r>
              <a:rPr lang="en-GB" altLang="it-IT" sz="2400" b="0" dirty="0"/>
              <a:t> </a:t>
            </a:r>
            <a:r>
              <a:rPr lang="en-GB" altLang="it-IT" sz="2400" b="0" dirty="0" err="1"/>
              <a:t>accelerazione</a:t>
            </a:r>
            <a:r>
              <a:rPr lang="en-GB" altLang="it-IT" sz="2400" b="0" dirty="0"/>
              <a:t> del </a:t>
            </a:r>
            <a:r>
              <a:rPr lang="en-GB" altLang="it-IT" sz="2400" b="0" dirty="0" err="1"/>
              <a:t>suolo</a:t>
            </a:r>
            <a:r>
              <a:rPr lang="en-GB" altLang="it-IT" sz="2400" b="0" dirty="0"/>
              <a:t> e la </a:t>
            </a:r>
            <a:r>
              <a:rPr lang="en-GB" altLang="it-IT" sz="2400" b="0" dirty="0" err="1"/>
              <a:t>forza</a:t>
            </a:r>
            <a:r>
              <a:rPr lang="en-GB" altLang="it-IT" sz="2400" b="0" dirty="0"/>
              <a:t> </a:t>
            </a:r>
            <a:r>
              <a:rPr lang="en-GB" altLang="it-IT" sz="2400" b="0" dirty="0" err="1"/>
              <a:t>negativa</a:t>
            </a:r>
            <a:r>
              <a:rPr lang="en-GB" altLang="it-IT" sz="2400" b="0" dirty="0"/>
              <a:t> di </a:t>
            </a:r>
            <a:r>
              <a:rPr lang="en-GB" altLang="it-IT" sz="2400" b="0" dirty="0" err="1"/>
              <a:t>controreazione</a:t>
            </a:r>
            <a:r>
              <a:rPr lang="en-GB" altLang="it-IT" sz="2400" b="0" dirty="0"/>
              <a:t>.</a:t>
            </a:r>
          </a:p>
        </p:txBody>
      </p:sp>
      <p:grpSp>
        <p:nvGrpSpPr>
          <p:cNvPr id="208908" name="Group 12"/>
          <p:cNvGrpSpPr>
            <a:grpSpLocks/>
          </p:cNvGrpSpPr>
          <p:nvPr/>
        </p:nvGrpSpPr>
        <p:grpSpPr bwMode="auto">
          <a:xfrm>
            <a:off x="0" y="908720"/>
            <a:ext cx="2971800" cy="2286000"/>
            <a:chOff x="0" y="0"/>
            <a:chExt cx="1728" cy="1296"/>
          </a:xfrm>
        </p:grpSpPr>
        <p:pic>
          <p:nvPicPr>
            <p:cNvPr id="208900" name="Picture 4" descr="DSCN0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28" cy="1296"/>
            </a:xfrm>
            <a:prstGeom prst="rect">
              <a:avLst/>
            </a:prstGeom>
            <a:noFill/>
            <a:extLst>
              <a:ext uri="{909E8E84-426E-40DD-AFC4-6F175D3DCCD1}">
                <a14:hiddenFill xmlns:a14="http://schemas.microsoft.com/office/drawing/2010/main">
                  <a:solidFill>
                    <a:srgbClr val="FFFFFF"/>
                  </a:solidFill>
                </a14:hiddenFill>
              </a:ext>
            </a:extLst>
          </p:spPr>
        </p:pic>
        <p:sp>
          <p:nvSpPr>
            <p:cNvPr id="208902" name="Text Box 6"/>
            <p:cNvSpPr txBox="1">
              <a:spLocks noChangeArrowheads="1"/>
            </p:cNvSpPr>
            <p:nvPr/>
          </p:nvSpPr>
          <p:spPr bwMode="auto">
            <a:xfrm>
              <a:off x="40" y="16"/>
              <a:ext cx="638"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b="1">
                  <a:solidFill>
                    <a:schemeClr val="bg1"/>
                  </a:solidFill>
                </a:rPr>
                <a:t>FBA23</a:t>
              </a:r>
            </a:p>
          </p:txBody>
        </p:sp>
      </p:grpSp>
      <p:graphicFrame>
        <p:nvGraphicFramePr>
          <p:cNvPr id="208909" name="Object 13"/>
          <p:cNvGraphicFramePr>
            <a:graphicFrameLocks noChangeAspect="1"/>
          </p:cNvGraphicFramePr>
          <p:nvPr>
            <p:extLst/>
          </p:nvPr>
        </p:nvGraphicFramePr>
        <p:xfrm>
          <a:off x="0" y="3118520"/>
          <a:ext cx="9115425" cy="2054225"/>
        </p:xfrm>
        <a:graphic>
          <a:graphicData uri="http://schemas.openxmlformats.org/presentationml/2006/ole">
            <mc:AlternateContent xmlns:mc="http://schemas.openxmlformats.org/markup-compatibility/2006">
              <mc:Choice xmlns:v="urn:schemas-microsoft-com:vml" Requires="v">
                <p:oleObj spid="_x0000_s133127" name="PHOTO-PAINT" r:id="rId5" imgW="4577718" imgH="1031401" progId="CorelPhotoPaint.Image.12">
                  <p:embed/>
                </p:oleObj>
              </mc:Choice>
              <mc:Fallback>
                <p:oleObj name="PHOTO-PAINT" r:id="rId5" imgW="4577718" imgH="1031401" progId="CorelPhotoPaint.Image.12">
                  <p:embed/>
                  <p:pic>
                    <p:nvPicPr>
                      <p:cNvPr id="208909"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18520"/>
                        <a:ext cx="9115425"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4857893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8908"/>
                                        </p:tgtEl>
                                        <p:attrNameLst>
                                          <p:attrName>style.visibility</p:attrName>
                                        </p:attrNameLst>
                                      </p:cBhvr>
                                      <p:to>
                                        <p:strVal val="visible"/>
                                      </p:to>
                                    </p:set>
                                    <p:anim calcmode="lin" valueType="num">
                                      <p:cBhvr>
                                        <p:cTn id="7" dur="500" fill="hold"/>
                                        <p:tgtEl>
                                          <p:spTgt spid="208908"/>
                                        </p:tgtEl>
                                        <p:attrNameLst>
                                          <p:attrName>ppt_w</p:attrName>
                                        </p:attrNameLst>
                                      </p:cBhvr>
                                      <p:tavLst>
                                        <p:tav tm="0">
                                          <p:val>
                                            <p:fltVal val="0"/>
                                          </p:val>
                                        </p:tav>
                                        <p:tav tm="100000">
                                          <p:val>
                                            <p:strVal val="#ppt_w"/>
                                          </p:val>
                                        </p:tav>
                                      </p:tavLst>
                                    </p:anim>
                                    <p:anim calcmode="lin" valueType="num">
                                      <p:cBhvr>
                                        <p:cTn id="8" dur="500" fill="hold"/>
                                        <p:tgtEl>
                                          <p:spTgt spid="2089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1" name="Group 1027"/>
          <p:cNvGrpSpPr>
            <a:grpSpLocks/>
          </p:cNvGrpSpPr>
          <p:nvPr/>
        </p:nvGrpSpPr>
        <p:grpSpPr bwMode="auto">
          <a:xfrm>
            <a:off x="6660232" y="1227833"/>
            <a:ext cx="2286000" cy="2286000"/>
            <a:chOff x="408" y="2368"/>
            <a:chExt cx="1580" cy="1860"/>
          </a:xfrm>
        </p:grpSpPr>
        <p:pic>
          <p:nvPicPr>
            <p:cNvPr id="211972" name="Picture 1028" descr="fig1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 y="2368"/>
              <a:ext cx="1580" cy="1860"/>
            </a:xfrm>
            <a:prstGeom prst="rect">
              <a:avLst/>
            </a:prstGeom>
            <a:noFill/>
            <a:extLst>
              <a:ext uri="{909E8E84-426E-40DD-AFC4-6F175D3DCCD1}">
                <a14:hiddenFill xmlns:a14="http://schemas.microsoft.com/office/drawing/2010/main">
                  <a:solidFill>
                    <a:srgbClr val="FFFFFF"/>
                  </a:solidFill>
                </a14:hiddenFill>
              </a:ext>
            </a:extLst>
          </p:spPr>
        </p:pic>
        <p:sp>
          <p:nvSpPr>
            <p:cNvPr id="211973" name="Text Box 1029"/>
            <p:cNvSpPr txBox="1">
              <a:spLocks noChangeArrowheads="1"/>
            </p:cNvSpPr>
            <p:nvPr/>
          </p:nvSpPr>
          <p:spPr bwMode="auto">
            <a:xfrm>
              <a:off x="480" y="2402"/>
              <a:ext cx="649"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a:solidFill>
                    <a:schemeClr val="bg1"/>
                  </a:solidFill>
                </a:rPr>
                <a:t>STS 1</a:t>
              </a:r>
            </a:p>
          </p:txBody>
        </p:sp>
      </p:grpSp>
      <p:pic>
        <p:nvPicPr>
          <p:cNvPr id="211977" name="Picture 1033"/>
          <p:cNvPicPr>
            <a:picLocks noChangeAspect="1" noChangeArrowheads="1"/>
          </p:cNvPicPr>
          <p:nvPr/>
        </p:nvPicPr>
        <p:blipFill rotWithShape="1">
          <a:blip r:embed="rId4">
            <a:extLst>
              <a:ext uri="{28A0092B-C50C-407E-A947-70E740481C1C}">
                <a14:useLocalDpi xmlns:a14="http://schemas.microsoft.com/office/drawing/2010/main" val="0"/>
              </a:ext>
            </a:extLst>
          </a:blip>
          <a:srcRect l="9300" r="9349" b="20807"/>
          <a:stretch/>
        </p:blipFill>
        <p:spPr bwMode="auto">
          <a:xfrm>
            <a:off x="104172" y="1196753"/>
            <a:ext cx="624336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7544" y="4005064"/>
            <a:ext cx="8352928" cy="646331"/>
          </a:xfrm>
          <a:prstGeom prst="rect">
            <a:avLst/>
          </a:prstGeom>
        </p:spPr>
        <p:txBody>
          <a:bodyPr wrap="square">
            <a:spAutoFit/>
          </a:bodyPr>
          <a:lstStyle/>
          <a:p>
            <a:pPr algn="just"/>
            <a:r>
              <a:rPr lang="it-IT" b="0" dirty="0"/>
              <a:t>Circuito di retroazione di un sismometro VBB (velocità-banda larga). L</a:t>
            </a:r>
            <a:r>
              <a:rPr lang="it-IT" b="0" dirty="0" smtClean="0"/>
              <a:t>a </a:t>
            </a:r>
            <a:r>
              <a:rPr lang="it-IT" b="0" dirty="0"/>
              <a:t>massa sismica è </a:t>
            </a:r>
            <a:r>
              <a:rPr lang="it-IT" b="0" dirty="0" smtClean="0"/>
              <a:t>la somma </a:t>
            </a:r>
            <a:r>
              <a:rPr lang="it-IT" b="0" dirty="0"/>
              <a:t>della forza inerziale e della forza di </a:t>
            </a:r>
            <a:r>
              <a:rPr lang="it-IT" b="0" dirty="0" smtClean="0"/>
              <a:t>controreazione </a:t>
            </a:r>
            <a:r>
              <a:rPr lang="it-IT" b="0" dirty="0"/>
              <a:t>negativa.</a:t>
            </a:r>
            <a:endParaRPr lang="en-US" b="0" dirty="0"/>
          </a:p>
        </p:txBody>
      </p:sp>
    </p:spTree>
    <p:extLst>
      <p:ext uri="{BB962C8B-B14F-4D97-AF65-F5344CB8AC3E}">
        <p14:creationId xmlns:p14="http://schemas.microsoft.com/office/powerpoint/2010/main" val="179789767"/>
      </p:ext>
    </p:extLst>
  </p:cSld>
  <p:clrMapOvr>
    <a:masterClrMapping/>
  </p:clrMapOvr>
  <p:transition spd="med">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032"/>
          <p:cNvGraphicFramePr>
            <a:graphicFrameLocks noChangeAspect="1"/>
          </p:cNvGraphicFramePr>
          <p:nvPr>
            <p:extLst>
              <p:ext uri="{D42A27DB-BD31-4B8C-83A1-F6EECF244321}">
                <p14:modId xmlns:p14="http://schemas.microsoft.com/office/powerpoint/2010/main" val="3884936817"/>
              </p:ext>
            </p:extLst>
          </p:nvPr>
        </p:nvGraphicFramePr>
        <p:xfrm>
          <a:off x="4247548" y="3284984"/>
          <a:ext cx="4896452" cy="3298304"/>
        </p:xfrm>
        <a:graphic>
          <a:graphicData uri="http://schemas.openxmlformats.org/presentationml/2006/ole">
            <mc:AlternateContent xmlns:mc="http://schemas.openxmlformats.org/markup-compatibility/2006">
              <mc:Choice xmlns:v="urn:schemas-microsoft-com:vml" Requires="v">
                <p:oleObj spid="_x0000_s139276" name="PHOTO-PAINT" r:id="rId3" imgW="2563156" imgH="1727927" progId="CorelPhotoPaint.Image.12">
                  <p:embed/>
                </p:oleObj>
              </mc:Choice>
              <mc:Fallback>
                <p:oleObj name="PHOTO-PAINT" r:id="rId3" imgW="2563156" imgH="1727927" progId="CorelPhotoPaint.Image.12">
                  <p:embed/>
                  <p:pic>
                    <p:nvPicPr>
                      <p:cNvPr id="211976" name="Object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548" y="3284984"/>
                        <a:ext cx="4896452" cy="3298304"/>
                      </a:xfrm>
                      <a:prstGeom prst="rect">
                        <a:avLst/>
                      </a:prstGeom>
                      <a:noFill/>
                      <a:ln>
                        <a:noFill/>
                      </a:ln>
                      <a:effectLst/>
                      <a:extLst/>
                    </p:spPr>
                  </p:pic>
                </p:oleObj>
              </mc:Fallback>
            </mc:AlternateContent>
          </a:graphicData>
        </a:graphic>
      </p:graphicFrame>
      <p:graphicFrame>
        <p:nvGraphicFramePr>
          <p:cNvPr id="3" name="Object 4"/>
          <p:cNvGraphicFramePr>
            <a:graphicFrameLocks noChangeAspect="1"/>
          </p:cNvGraphicFramePr>
          <p:nvPr>
            <p:extLst>
              <p:ext uri="{D42A27DB-BD31-4B8C-83A1-F6EECF244321}">
                <p14:modId xmlns:p14="http://schemas.microsoft.com/office/powerpoint/2010/main" val="804112594"/>
              </p:ext>
            </p:extLst>
          </p:nvPr>
        </p:nvGraphicFramePr>
        <p:xfrm>
          <a:off x="179512" y="548680"/>
          <a:ext cx="5328716" cy="2938264"/>
        </p:xfrm>
        <a:graphic>
          <a:graphicData uri="http://schemas.openxmlformats.org/presentationml/2006/ole">
            <mc:AlternateContent xmlns:mc="http://schemas.openxmlformats.org/markup-compatibility/2006">
              <mc:Choice xmlns:v="urn:schemas-microsoft-com:vml" Requires="v">
                <p:oleObj spid="_x0000_s139277" name="PHOTO-PAINT" r:id="rId5" imgW="4593345" imgH="2532679" progId="CorelPhotoPaint.Image.12">
                  <p:embed/>
                </p:oleObj>
              </mc:Choice>
              <mc:Fallback>
                <p:oleObj name="PHOTO-PAINT" r:id="rId5" imgW="4593345" imgH="2532679" progId="CorelPhotoPaint.Image.12">
                  <p:embed/>
                  <p:pic>
                    <p:nvPicPr>
                      <p:cNvPr id="4700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548680"/>
                        <a:ext cx="5328716" cy="293826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665344193"/>
      </p:ext>
    </p:extLst>
  </p:cSld>
  <p:clrMapOvr>
    <a:masterClrMapping/>
  </p:clrMapOvr>
  <p:transition spd="med">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7704" y="876672"/>
            <a:ext cx="5123656" cy="5432648"/>
            <a:chOff x="1752600" y="304800"/>
            <a:chExt cx="5638800" cy="6324600"/>
          </a:xfrm>
        </p:grpSpPr>
        <p:sp>
          <p:nvSpPr>
            <p:cNvPr id="212999" name="Rectangle 7"/>
            <p:cNvSpPr>
              <a:spLocks noChangeArrowheads="1"/>
            </p:cNvSpPr>
            <p:nvPr/>
          </p:nvSpPr>
          <p:spPr bwMode="auto">
            <a:xfrm>
              <a:off x="1752600" y="304800"/>
              <a:ext cx="5638800" cy="6324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212998" name="Object 6"/>
            <p:cNvGraphicFramePr>
              <a:graphicFrameLocks noChangeAspect="1"/>
            </p:cNvGraphicFramePr>
            <p:nvPr>
              <p:extLst/>
            </p:nvPr>
          </p:nvGraphicFramePr>
          <p:xfrm>
            <a:off x="1828799" y="457200"/>
            <a:ext cx="5486400" cy="6172200"/>
          </p:xfrm>
          <a:graphic>
            <a:graphicData uri="http://schemas.openxmlformats.org/presentationml/2006/ole">
              <mc:AlternateContent xmlns:mc="http://schemas.openxmlformats.org/markup-compatibility/2006">
                <mc:Choice xmlns:v="urn:schemas-microsoft-com:vml" Requires="v">
                  <p:oleObj spid="_x0000_s135175" name="CorelDRAW" r:id="rId4" imgW="5703480" imgH="8471520" progId="CorelDraw.Grafica.8">
                    <p:embed/>
                  </p:oleObj>
                </mc:Choice>
                <mc:Fallback>
                  <p:oleObj name="CorelDRAW" r:id="rId4" imgW="5703480" imgH="8471520" progId="CorelDraw.Grafica.8">
                    <p:embed/>
                    <p:pic>
                      <p:nvPicPr>
                        <p:cNvPr id="21299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799" y="457200"/>
                          <a:ext cx="54864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49278404"/>
      </p:ext>
    </p:extLst>
  </p:cSld>
  <p:clrMapOvr>
    <a:masterClrMapping/>
  </p:clrMapOvr>
  <p:transition spd="med">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7972" name="Object 4"/>
          <p:cNvGraphicFramePr>
            <a:graphicFrameLocks noChangeAspect="1"/>
          </p:cNvGraphicFramePr>
          <p:nvPr/>
        </p:nvGraphicFramePr>
        <p:xfrm>
          <a:off x="914400" y="1600200"/>
          <a:ext cx="7467600" cy="3182938"/>
        </p:xfrm>
        <a:graphic>
          <a:graphicData uri="http://schemas.openxmlformats.org/presentationml/2006/ole">
            <mc:AlternateContent xmlns:mc="http://schemas.openxmlformats.org/markup-compatibility/2006">
              <mc:Choice xmlns:v="urn:schemas-microsoft-com:vml" Requires="v">
                <p:oleObj spid="_x0000_s136199" name="PHOTO-PAINT" r:id="rId4" imgW="4599441" imgH="1959868" progId="CorelPhotoPaint.Image.12">
                  <p:embed/>
                </p:oleObj>
              </mc:Choice>
              <mc:Fallback>
                <p:oleObj name="PHOTO-PAINT" r:id="rId4" imgW="4599441" imgH="1959868" progId="CorelPhotoPaint.Image.12">
                  <p:embed/>
                  <p:pic>
                    <p:nvPicPr>
                      <p:cNvPr id="4679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00200"/>
                        <a:ext cx="74676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27939305"/>
      </p:ext>
    </p:extLst>
  </p:cSld>
  <p:clrMapOvr>
    <a:masterClrMapping/>
  </p:clrMapOvr>
  <p:transition spd="med">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8996" name="Object 4"/>
          <p:cNvGraphicFramePr>
            <a:graphicFrameLocks noChangeAspect="1"/>
          </p:cNvGraphicFramePr>
          <p:nvPr>
            <p:extLst/>
          </p:nvPr>
        </p:nvGraphicFramePr>
        <p:xfrm>
          <a:off x="1403648" y="692696"/>
          <a:ext cx="5852033" cy="2675409"/>
        </p:xfrm>
        <a:graphic>
          <a:graphicData uri="http://schemas.openxmlformats.org/presentationml/2006/ole">
            <mc:AlternateContent xmlns:mc="http://schemas.openxmlformats.org/markup-compatibility/2006">
              <mc:Choice xmlns:v="urn:schemas-microsoft-com:vml" Requires="v">
                <p:oleObj spid="_x0000_s137228" name="PHOTO-PAINT" r:id="rId4" imgW="4593345" imgH="2099898" progId="CorelPhotoPaint.Image.12">
                  <p:embed/>
                </p:oleObj>
              </mc:Choice>
              <mc:Fallback>
                <p:oleObj name="PHOTO-PAINT" r:id="rId4" imgW="4593345" imgH="2099898" progId="CorelPhotoPaint.Image.12">
                  <p:embed/>
                  <p:pic>
                    <p:nvPicPr>
                      <p:cNvPr id="46899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692696"/>
                        <a:ext cx="5852033" cy="2675409"/>
                      </a:xfrm>
                      <a:prstGeom prst="rect">
                        <a:avLst/>
                      </a:prstGeom>
                      <a:noFill/>
                      <a:ln>
                        <a:noFill/>
                      </a:ln>
                      <a:effectLst/>
                    </p:spPr>
                  </p:pic>
                </p:oleObj>
              </mc:Fallback>
            </mc:AlternateContent>
          </a:graphicData>
        </a:graphic>
      </p:graphicFrame>
      <p:graphicFrame>
        <p:nvGraphicFramePr>
          <p:cNvPr id="468997" name="Object 5"/>
          <p:cNvGraphicFramePr>
            <a:graphicFrameLocks noChangeAspect="1"/>
          </p:cNvGraphicFramePr>
          <p:nvPr>
            <p:extLst/>
          </p:nvPr>
        </p:nvGraphicFramePr>
        <p:xfrm>
          <a:off x="1400488" y="3645024"/>
          <a:ext cx="5852033" cy="2625287"/>
        </p:xfrm>
        <a:graphic>
          <a:graphicData uri="http://schemas.openxmlformats.org/presentationml/2006/ole">
            <mc:AlternateContent xmlns:mc="http://schemas.openxmlformats.org/markup-compatibility/2006">
              <mc:Choice xmlns:v="urn:schemas-microsoft-com:vml" Requires="v">
                <p:oleObj spid="_x0000_s137229" name="PHOTO-PAINT" r:id="rId6" imgW="4611633" imgH="2069246" progId="CorelPhotoPaint.Image.12">
                  <p:embed/>
                </p:oleObj>
              </mc:Choice>
              <mc:Fallback>
                <p:oleObj name="PHOTO-PAINT" r:id="rId6" imgW="4611633" imgH="2069246" progId="CorelPhotoPaint.Image.12">
                  <p:embed/>
                  <p:pic>
                    <p:nvPicPr>
                      <p:cNvPr id="46899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488" y="3645024"/>
                        <a:ext cx="5852033" cy="26252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84010017"/>
      </p:ext>
    </p:extLst>
  </p:cSld>
  <p:clrMapOvr>
    <a:masterClrMapping/>
  </p:clrMapOvr>
  <p:transition spd="med">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0020" name="Object 4"/>
          <p:cNvGraphicFramePr>
            <a:graphicFrameLocks noChangeAspect="1"/>
          </p:cNvGraphicFramePr>
          <p:nvPr/>
        </p:nvGraphicFramePr>
        <p:xfrm>
          <a:off x="533400" y="1066800"/>
          <a:ext cx="8153400" cy="4495800"/>
        </p:xfrm>
        <a:graphic>
          <a:graphicData uri="http://schemas.openxmlformats.org/presentationml/2006/ole">
            <mc:AlternateContent xmlns:mc="http://schemas.openxmlformats.org/markup-compatibility/2006">
              <mc:Choice xmlns:v="urn:schemas-microsoft-com:vml" Requires="v">
                <p:oleObj spid="_x0000_s138248" name="PHOTO-PAINT" r:id="rId4" imgW="4593345" imgH="2532679" progId="CorelPhotoPaint.Image.12">
                  <p:embed/>
                </p:oleObj>
              </mc:Choice>
              <mc:Fallback>
                <p:oleObj name="PHOTO-PAINT" r:id="rId4" imgW="4593345" imgH="2532679" progId="CorelPhotoPaint.Image.12">
                  <p:embed/>
                  <p:pic>
                    <p:nvPicPr>
                      <p:cNvPr id="47002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63449588"/>
      </p:ext>
    </p:extLst>
  </p:cSld>
  <p:clrMapOvr>
    <a:masterClrMapping/>
  </p:clrMapOvr>
  <p:transition spd="med">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948" name="Group 4"/>
          <p:cNvGrpSpPr>
            <a:grpSpLocks/>
          </p:cNvGrpSpPr>
          <p:nvPr/>
        </p:nvGrpSpPr>
        <p:grpSpPr bwMode="auto">
          <a:xfrm>
            <a:off x="654967" y="1270198"/>
            <a:ext cx="5280248" cy="4839816"/>
            <a:chOff x="768" y="432"/>
            <a:chExt cx="4032" cy="3552"/>
          </a:xfrm>
        </p:grpSpPr>
        <p:sp>
          <p:nvSpPr>
            <p:cNvPr id="210947" name="Rectangle 3"/>
            <p:cNvSpPr>
              <a:spLocks noChangeArrowheads="1"/>
            </p:cNvSpPr>
            <p:nvPr/>
          </p:nvSpPr>
          <p:spPr bwMode="auto">
            <a:xfrm>
              <a:off x="768" y="432"/>
              <a:ext cx="4032" cy="355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210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 y="480"/>
              <a:ext cx="3936" cy="3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0949" name="Group 5"/>
          <p:cNvGrpSpPr>
            <a:grpSpLocks/>
          </p:cNvGrpSpPr>
          <p:nvPr/>
        </p:nvGrpSpPr>
        <p:grpSpPr bwMode="auto">
          <a:xfrm>
            <a:off x="6867556" y="980728"/>
            <a:ext cx="2057400" cy="2362200"/>
            <a:chOff x="408" y="2368"/>
            <a:chExt cx="1580" cy="1860"/>
          </a:xfrm>
        </p:grpSpPr>
        <p:pic>
          <p:nvPicPr>
            <p:cNvPr id="210950" name="Picture 6" descr="fig1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 y="2368"/>
              <a:ext cx="1580" cy="1860"/>
            </a:xfrm>
            <a:prstGeom prst="rect">
              <a:avLst/>
            </a:prstGeom>
            <a:noFill/>
            <a:extLst>
              <a:ext uri="{909E8E84-426E-40DD-AFC4-6F175D3DCCD1}">
                <a14:hiddenFill xmlns:a14="http://schemas.microsoft.com/office/drawing/2010/main">
                  <a:solidFill>
                    <a:srgbClr val="FFFFFF"/>
                  </a:solidFill>
                </a14:hiddenFill>
              </a:ext>
            </a:extLst>
          </p:spPr>
        </p:pic>
        <p:sp>
          <p:nvSpPr>
            <p:cNvPr id="210951" name="Text Box 7"/>
            <p:cNvSpPr txBox="1">
              <a:spLocks noChangeArrowheads="1"/>
            </p:cNvSpPr>
            <p:nvPr/>
          </p:nvSpPr>
          <p:spPr bwMode="auto">
            <a:xfrm>
              <a:off x="480" y="2401"/>
              <a:ext cx="720"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a:solidFill>
                    <a:schemeClr val="bg1"/>
                  </a:solidFill>
                </a:rPr>
                <a:t>STS 1</a:t>
              </a:r>
            </a:p>
          </p:txBody>
        </p:sp>
      </p:grpSp>
    </p:spTree>
    <p:extLst>
      <p:ext uri="{BB962C8B-B14F-4D97-AF65-F5344CB8AC3E}">
        <p14:creationId xmlns:p14="http://schemas.microsoft.com/office/powerpoint/2010/main" val="3082372998"/>
      </p:ext>
    </p:extLst>
  </p:cSld>
  <p:clrMapOvr>
    <a:masterClrMapping/>
  </p:clrMapOvr>
  <p:transition spd="med">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67544" y="1484784"/>
            <a:ext cx="8424936"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it-IT" altLang="it-IT" b="1" dirty="0" smtClean="0">
                <a:solidFill>
                  <a:schemeClr val="tx1"/>
                </a:solidFill>
              </a:rPr>
              <a:t>PROBLEMA FONDAMENTALE SISMOMETRIA</a:t>
            </a:r>
          </a:p>
          <a:p>
            <a:pPr eaLnBrk="1" hangingPunct="1">
              <a:buClrTx/>
              <a:buFontTx/>
              <a:buNone/>
            </a:pPr>
            <a:endParaRPr lang="en-GB" altLang="it-IT" dirty="0">
              <a:solidFill>
                <a:schemeClr val="tx1"/>
              </a:solidFill>
            </a:endParaRPr>
          </a:p>
          <a:p>
            <a:pPr algn="just" eaLnBrk="1" hangingPunct="1">
              <a:buClrTx/>
              <a:buFontTx/>
              <a:buNone/>
            </a:pPr>
            <a:r>
              <a:rPr lang="en-GB" altLang="it-IT" dirty="0" err="1" smtClean="0">
                <a:solidFill>
                  <a:schemeClr val="tx1"/>
                </a:solidFill>
              </a:rPr>
              <a:t>Passare</a:t>
            </a:r>
            <a:r>
              <a:rPr lang="en-GB" altLang="it-IT" dirty="0" smtClean="0">
                <a:solidFill>
                  <a:schemeClr val="tx1"/>
                </a:solidFill>
              </a:rPr>
              <a:t> </a:t>
            </a:r>
            <a:r>
              <a:rPr lang="en-GB" altLang="it-IT" dirty="0" err="1" smtClean="0">
                <a:solidFill>
                  <a:schemeClr val="tx1"/>
                </a:solidFill>
              </a:rPr>
              <a:t>dalle</a:t>
            </a:r>
            <a:r>
              <a:rPr lang="en-GB" altLang="it-IT" dirty="0" smtClean="0">
                <a:solidFill>
                  <a:schemeClr val="tx1"/>
                </a:solidFill>
              </a:rPr>
              <a:t> 6 </a:t>
            </a:r>
            <a:r>
              <a:rPr lang="en-GB" altLang="it-IT" dirty="0" err="1" smtClean="0">
                <a:solidFill>
                  <a:schemeClr val="tx1"/>
                </a:solidFill>
              </a:rPr>
              <a:t>equazioni</a:t>
            </a:r>
            <a:r>
              <a:rPr lang="en-GB" altLang="it-IT" dirty="0" smtClean="0">
                <a:solidFill>
                  <a:schemeClr val="tx1"/>
                </a:solidFill>
              </a:rPr>
              <a:t> </a:t>
            </a:r>
            <a:r>
              <a:rPr lang="en-GB" altLang="it-IT" dirty="0" err="1" smtClean="0">
                <a:solidFill>
                  <a:schemeClr val="tx1"/>
                </a:solidFill>
              </a:rPr>
              <a:t>che</a:t>
            </a:r>
            <a:r>
              <a:rPr lang="en-GB" altLang="it-IT" dirty="0" smtClean="0">
                <a:solidFill>
                  <a:schemeClr val="tx1"/>
                </a:solidFill>
              </a:rPr>
              <a:t> </a:t>
            </a:r>
            <a:r>
              <a:rPr lang="en-GB" altLang="it-IT" dirty="0" err="1" smtClean="0">
                <a:solidFill>
                  <a:schemeClr val="tx1"/>
                </a:solidFill>
              </a:rPr>
              <a:t>rappresentano</a:t>
            </a:r>
            <a:r>
              <a:rPr lang="en-GB" altLang="it-IT" dirty="0" smtClean="0">
                <a:solidFill>
                  <a:schemeClr val="tx1"/>
                </a:solidFill>
              </a:rPr>
              <a:t> </a:t>
            </a:r>
            <a:r>
              <a:rPr lang="en-GB" altLang="it-IT" dirty="0" err="1" smtClean="0">
                <a:solidFill>
                  <a:schemeClr val="tx1"/>
                </a:solidFill>
              </a:rPr>
              <a:t>il</a:t>
            </a:r>
            <a:r>
              <a:rPr lang="en-GB" altLang="it-IT" dirty="0" smtClean="0">
                <a:solidFill>
                  <a:schemeClr val="tx1"/>
                </a:solidFill>
              </a:rPr>
              <a:t> moto relative del </a:t>
            </a:r>
            <a:r>
              <a:rPr lang="en-GB" altLang="it-IT" dirty="0" err="1" smtClean="0">
                <a:solidFill>
                  <a:schemeClr val="tx1"/>
                </a:solidFill>
              </a:rPr>
              <a:t>sismografo</a:t>
            </a:r>
            <a:r>
              <a:rPr lang="en-GB" altLang="it-IT" dirty="0" smtClean="0">
                <a:solidFill>
                  <a:schemeClr val="tx1"/>
                </a:solidFill>
              </a:rPr>
              <a:t> </a:t>
            </a:r>
            <a:r>
              <a:rPr lang="en-GB" altLang="it-IT" dirty="0" err="1" smtClean="0">
                <a:solidFill>
                  <a:schemeClr val="tx1"/>
                </a:solidFill>
              </a:rPr>
              <a:t>rispetto</a:t>
            </a:r>
            <a:r>
              <a:rPr lang="en-GB" altLang="it-IT" dirty="0" smtClean="0">
                <a:solidFill>
                  <a:schemeClr val="tx1"/>
                </a:solidFill>
              </a:rPr>
              <a:t> al </a:t>
            </a:r>
            <a:r>
              <a:rPr lang="en-GB" altLang="it-IT" dirty="0" err="1" smtClean="0">
                <a:solidFill>
                  <a:schemeClr val="tx1"/>
                </a:solidFill>
              </a:rPr>
              <a:t>suolo</a:t>
            </a:r>
            <a:r>
              <a:rPr lang="en-GB" altLang="it-IT" dirty="0" smtClean="0">
                <a:solidFill>
                  <a:schemeClr val="tx1"/>
                </a:solidFill>
              </a:rPr>
              <a:t> (3 per le component </a:t>
            </a:r>
            <a:r>
              <a:rPr lang="en-GB" altLang="it-IT" dirty="0" err="1" smtClean="0">
                <a:solidFill>
                  <a:schemeClr val="tx1"/>
                </a:solidFill>
              </a:rPr>
              <a:t>traslazionali</a:t>
            </a:r>
            <a:r>
              <a:rPr lang="en-GB" altLang="it-IT" dirty="0" smtClean="0">
                <a:solidFill>
                  <a:schemeClr val="tx1"/>
                </a:solidFill>
              </a:rPr>
              <a:t> e 3 per </a:t>
            </a:r>
            <a:r>
              <a:rPr lang="en-GB" altLang="it-IT" dirty="0" err="1" smtClean="0">
                <a:solidFill>
                  <a:schemeClr val="tx1"/>
                </a:solidFill>
              </a:rPr>
              <a:t>quelle</a:t>
            </a:r>
            <a:r>
              <a:rPr lang="en-GB" altLang="it-IT" dirty="0" smtClean="0">
                <a:solidFill>
                  <a:schemeClr val="tx1"/>
                </a:solidFill>
              </a:rPr>
              <a:t> </a:t>
            </a:r>
            <a:r>
              <a:rPr lang="en-GB" altLang="it-IT" dirty="0" err="1" smtClean="0">
                <a:solidFill>
                  <a:schemeClr val="tx1"/>
                </a:solidFill>
              </a:rPr>
              <a:t>rotazionali</a:t>
            </a:r>
            <a:r>
              <a:rPr lang="en-GB" altLang="it-IT" dirty="0" smtClean="0">
                <a:solidFill>
                  <a:schemeClr val="tx1"/>
                </a:solidFill>
              </a:rPr>
              <a:t>) </a:t>
            </a:r>
            <a:r>
              <a:rPr lang="en-GB" altLang="it-IT" dirty="0" err="1" smtClean="0">
                <a:solidFill>
                  <a:schemeClr val="tx1"/>
                </a:solidFill>
              </a:rPr>
              <a:t>alle</a:t>
            </a:r>
            <a:r>
              <a:rPr lang="en-GB" altLang="it-IT" dirty="0" smtClean="0">
                <a:solidFill>
                  <a:schemeClr val="tx1"/>
                </a:solidFill>
              </a:rPr>
              <a:t> </a:t>
            </a:r>
            <a:r>
              <a:rPr lang="en-GB" altLang="it-IT" dirty="0" err="1" smtClean="0">
                <a:solidFill>
                  <a:schemeClr val="tx1"/>
                </a:solidFill>
              </a:rPr>
              <a:t>corrispondenti</a:t>
            </a:r>
            <a:r>
              <a:rPr lang="en-GB" altLang="it-IT" dirty="0" smtClean="0">
                <a:solidFill>
                  <a:schemeClr val="tx1"/>
                </a:solidFill>
              </a:rPr>
              <a:t> </a:t>
            </a:r>
            <a:r>
              <a:rPr lang="en-GB" altLang="it-IT" dirty="0" err="1" smtClean="0">
                <a:solidFill>
                  <a:schemeClr val="tx1"/>
                </a:solidFill>
              </a:rPr>
              <a:t>funzioni</a:t>
            </a:r>
            <a:r>
              <a:rPr lang="en-GB" altLang="it-IT" dirty="0" smtClean="0">
                <a:solidFill>
                  <a:schemeClr val="tx1"/>
                </a:solidFill>
              </a:rPr>
              <a:t> </a:t>
            </a:r>
            <a:r>
              <a:rPr lang="en-GB" altLang="it-IT" dirty="0" err="1" smtClean="0">
                <a:solidFill>
                  <a:schemeClr val="tx1"/>
                </a:solidFill>
              </a:rPr>
              <a:t>che</a:t>
            </a:r>
            <a:r>
              <a:rPr lang="en-GB" altLang="it-IT" dirty="0" smtClean="0">
                <a:solidFill>
                  <a:schemeClr val="tx1"/>
                </a:solidFill>
              </a:rPr>
              <a:t> </a:t>
            </a:r>
            <a:r>
              <a:rPr lang="en-GB" altLang="it-IT" dirty="0" err="1" smtClean="0">
                <a:solidFill>
                  <a:schemeClr val="tx1"/>
                </a:solidFill>
              </a:rPr>
              <a:t>descrivono</a:t>
            </a:r>
            <a:r>
              <a:rPr lang="en-GB" altLang="it-IT" dirty="0" smtClean="0">
                <a:solidFill>
                  <a:schemeClr val="tx1"/>
                </a:solidFill>
              </a:rPr>
              <a:t> </a:t>
            </a:r>
            <a:r>
              <a:rPr lang="en-GB" altLang="it-IT" dirty="0" err="1" smtClean="0">
                <a:solidFill>
                  <a:schemeClr val="tx1"/>
                </a:solidFill>
              </a:rPr>
              <a:t>il</a:t>
            </a:r>
            <a:r>
              <a:rPr lang="en-GB" altLang="it-IT" dirty="0" smtClean="0">
                <a:solidFill>
                  <a:schemeClr val="tx1"/>
                </a:solidFill>
              </a:rPr>
              <a:t> moto del </a:t>
            </a:r>
            <a:r>
              <a:rPr lang="en-GB" altLang="it-IT" dirty="0" err="1" smtClean="0">
                <a:solidFill>
                  <a:schemeClr val="tx1"/>
                </a:solidFill>
              </a:rPr>
              <a:t>terreno</a:t>
            </a:r>
            <a:r>
              <a:rPr lang="en-GB" altLang="it-IT" dirty="0" smtClean="0">
                <a:solidFill>
                  <a:schemeClr val="tx1"/>
                </a:solidFill>
              </a:rPr>
              <a:t> in </a:t>
            </a:r>
            <a:r>
              <a:rPr lang="en-GB" altLang="it-IT" dirty="0" err="1" smtClean="0">
                <a:solidFill>
                  <a:schemeClr val="tx1"/>
                </a:solidFill>
              </a:rPr>
              <a:t>modo</a:t>
            </a:r>
            <a:r>
              <a:rPr lang="en-GB" altLang="it-IT" dirty="0" smtClean="0">
                <a:solidFill>
                  <a:schemeClr val="tx1"/>
                </a:solidFill>
              </a:rPr>
              <a:t> da </a:t>
            </a:r>
            <a:r>
              <a:rPr lang="en-GB" altLang="it-IT" dirty="0" err="1" smtClean="0">
                <a:solidFill>
                  <a:schemeClr val="tx1"/>
                </a:solidFill>
              </a:rPr>
              <a:t>poter</a:t>
            </a:r>
            <a:r>
              <a:rPr lang="en-GB" altLang="it-IT" dirty="0" smtClean="0">
                <a:solidFill>
                  <a:schemeClr val="tx1"/>
                </a:solidFill>
              </a:rPr>
              <a:t> </a:t>
            </a:r>
            <a:r>
              <a:rPr lang="en-GB" altLang="it-IT" dirty="0" err="1" smtClean="0">
                <a:solidFill>
                  <a:schemeClr val="tx1"/>
                </a:solidFill>
              </a:rPr>
              <a:t>determinare</a:t>
            </a:r>
            <a:r>
              <a:rPr lang="en-GB" altLang="it-IT" dirty="0" smtClean="0">
                <a:solidFill>
                  <a:schemeClr val="tx1"/>
                </a:solidFill>
              </a:rPr>
              <a:t> le </a:t>
            </a:r>
            <a:r>
              <a:rPr lang="en-GB" altLang="it-IT" dirty="0" err="1" smtClean="0">
                <a:solidFill>
                  <a:schemeClr val="tx1"/>
                </a:solidFill>
              </a:rPr>
              <a:t>caratteristiche</a:t>
            </a:r>
            <a:r>
              <a:rPr lang="en-GB" altLang="it-IT" dirty="0" smtClean="0">
                <a:solidFill>
                  <a:schemeClr val="tx1"/>
                </a:solidFill>
              </a:rPr>
              <a:t> (</a:t>
            </a:r>
            <a:r>
              <a:rPr lang="en-GB" altLang="it-IT" dirty="0" err="1" smtClean="0">
                <a:solidFill>
                  <a:schemeClr val="tx1"/>
                </a:solidFill>
              </a:rPr>
              <a:t>parametri</a:t>
            </a:r>
            <a:r>
              <a:rPr lang="en-GB" altLang="it-IT" dirty="0" smtClean="0">
                <a:solidFill>
                  <a:schemeClr val="tx1"/>
                </a:solidFill>
              </a:rPr>
              <a:t>) del moto </a:t>
            </a:r>
            <a:r>
              <a:rPr lang="en-GB" altLang="it-IT" dirty="0" err="1" smtClean="0">
                <a:solidFill>
                  <a:schemeClr val="tx1"/>
                </a:solidFill>
              </a:rPr>
              <a:t>simico</a:t>
            </a:r>
            <a:r>
              <a:rPr lang="en-GB" altLang="it-IT" dirty="0" smtClean="0">
                <a:solidFill>
                  <a:schemeClr val="tx1"/>
                </a:solidFill>
              </a:rPr>
              <a:t>:</a:t>
            </a:r>
          </a:p>
          <a:p>
            <a:pPr eaLnBrk="1" hangingPunct="1">
              <a:buClrTx/>
              <a:buFontTx/>
              <a:buNone/>
            </a:pPr>
            <a:endParaRPr lang="en-GB" altLang="it-IT" dirty="0">
              <a:solidFill>
                <a:schemeClr val="tx1"/>
              </a:solidFill>
            </a:endParaRPr>
          </a:p>
          <a:p>
            <a:pPr algn="ctr" eaLnBrk="1" hangingPunct="1">
              <a:buClrTx/>
              <a:buFontTx/>
              <a:buNone/>
            </a:pPr>
            <a:r>
              <a:rPr lang="en-GB" altLang="it-IT" dirty="0" smtClean="0">
                <a:solidFill>
                  <a:schemeClr val="tx1"/>
                </a:solidFill>
              </a:rPr>
              <a:t>PERIODO, AMPIEZZA, FASE, SMORZAMENTO</a:t>
            </a:r>
          </a:p>
          <a:p>
            <a:pPr eaLnBrk="1" hangingPunct="1">
              <a:buClrTx/>
              <a:buFontTx/>
              <a:buNone/>
            </a:pPr>
            <a:endParaRPr lang="en-GB" altLang="it-IT" dirty="0">
              <a:solidFill>
                <a:schemeClr val="tx1"/>
              </a:solidFill>
            </a:endParaRPr>
          </a:p>
          <a:p>
            <a:pPr eaLnBrk="1" hangingPunct="1">
              <a:buClrTx/>
              <a:buFontTx/>
              <a:buNone/>
            </a:pPr>
            <a:r>
              <a:rPr lang="en-GB" altLang="it-IT" dirty="0" smtClean="0">
                <a:solidFill>
                  <a:schemeClr val="tx1"/>
                </a:solidFill>
              </a:rPr>
              <a:t>Per </a:t>
            </a:r>
            <a:r>
              <a:rPr lang="en-GB" altLang="it-IT" dirty="0" err="1" smtClean="0">
                <a:solidFill>
                  <a:schemeClr val="tx1"/>
                </a:solidFill>
              </a:rPr>
              <a:t>ogni</a:t>
            </a:r>
            <a:r>
              <a:rPr lang="en-GB" altLang="it-IT" dirty="0" smtClean="0">
                <a:solidFill>
                  <a:schemeClr val="tx1"/>
                </a:solidFill>
              </a:rPr>
              <a:t> Sistema di </a:t>
            </a:r>
            <a:r>
              <a:rPr lang="en-GB" altLang="it-IT" dirty="0" err="1" smtClean="0">
                <a:solidFill>
                  <a:schemeClr val="tx1"/>
                </a:solidFill>
              </a:rPr>
              <a:t>onde</a:t>
            </a:r>
            <a:r>
              <a:rPr lang="en-GB" altLang="it-IT" dirty="0" smtClean="0">
                <a:solidFill>
                  <a:schemeClr val="tx1"/>
                </a:solidFill>
              </a:rPr>
              <a:t>.</a:t>
            </a:r>
            <a:endParaRPr lang="it-IT" altLang="it-IT" dirty="0">
              <a:solidFill>
                <a:schemeClr val="tx1"/>
              </a:solidFill>
            </a:endParaRPr>
          </a:p>
        </p:txBody>
      </p:sp>
    </p:spTree>
    <p:extLst>
      <p:ext uri="{BB962C8B-B14F-4D97-AF65-F5344CB8AC3E}">
        <p14:creationId xmlns:p14="http://schemas.microsoft.com/office/powerpoint/2010/main" val="419919600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908720"/>
            <a:ext cx="5180862" cy="53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861705"/>
      </p:ext>
    </p:extLst>
  </p:cSld>
  <p:clrMapOvr>
    <a:masterClrMapping/>
  </p:clrMapOvr>
  <p:transition spd="med">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445" name="Picture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10468"/>
            <a:ext cx="7696200" cy="593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740022"/>
      </p:ext>
    </p:extLst>
  </p:cSld>
  <p:clrMapOvr>
    <a:masterClrMapping/>
  </p:clrMapOvr>
  <p:transition spd="med">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2701" y="1124744"/>
            <a:ext cx="2459099" cy="1584014"/>
          </a:xfrm>
          <a:prstGeom prst="rect">
            <a:avLst/>
          </a:prstGeom>
        </p:spPr>
      </p:pic>
      <p:sp>
        <p:nvSpPr>
          <p:cNvPr id="5" name="Title 1"/>
          <p:cNvSpPr>
            <a:spLocks noGrp="1"/>
          </p:cNvSpPr>
          <p:nvPr>
            <p:ph type="title"/>
          </p:nvPr>
        </p:nvSpPr>
        <p:spPr>
          <a:xfrm>
            <a:off x="-180528" y="-258925"/>
            <a:ext cx="9144000" cy="1202400"/>
          </a:xfrm>
        </p:spPr>
        <p:txBody>
          <a:bodyPr>
            <a:normAutofit/>
          </a:bodyPr>
          <a:lstStyle/>
          <a:p>
            <a:pPr algn="ctr"/>
            <a:r>
              <a:rPr lang="it-IT" sz="3628" b="1" dirty="0">
                <a:solidFill>
                  <a:schemeClr val="bg1"/>
                </a:solidFill>
                <a:latin typeface="+mn-lt"/>
              </a:rPr>
              <a:t>Accelerometri MEMS</a:t>
            </a:r>
          </a:p>
        </p:txBody>
      </p:sp>
      <p:pic>
        <p:nvPicPr>
          <p:cNvPr id="6" name="Picture 5"/>
          <p:cNvPicPr>
            <a:picLocks noChangeAspect="1"/>
          </p:cNvPicPr>
          <p:nvPr/>
        </p:nvPicPr>
        <p:blipFill>
          <a:blip r:embed="rId3"/>
          <a:stretch>
            <a:fillRect/>
          </a:stretch>
        </p:blipFill>
        <p:spPr>
          <a:xfrm>
            <a:off x="3131840" y="1268760"/>
            <a:ext cx="2252212" cy="1054547"/>
          </a:xfrm>
          <a:prstGeom prst="rect">
            <a:avLst/>
          </a:prstGeom>
        </p:spPr>
      </p:pic>
      <p:pic>
        <p:nvPicPr>
          <p:cNvPr id="7" name="Picture 6"/>
          <p:cNvPicPr>
            <a:picLocks noChangeAspect="1"/>
          </p:cNvPicPr>
          <p:nvPr/>
        </p:nvPicPr>
        <p:blipFill>
          <a:blip r:embed="rId4"/>
          <a:stretch>
            <a:fillRect/>
          </a:stretch>
        </p:blipFill>
        <p:spPr>
          <a:xfrm>
            <a:off x="5724128" y="879602"/>
            <a:ext cx="3045269" cy="1403795"/>
          </a:xfrm>
          <a:prstGeom prst="rect">
            <a:avLst/>
          </a:prstGeom>
        </p:spPr>
      </p:pic>
      <p:pic>
        <p:nvPicPr>
          <p:cNvPr id="8" name="Picture 7"/>
          <p:cNvPicPr>
            <a:picLocks noChangeAspect="1"/>
          </p:cNvPicPr>
          <p:nvPr/>
        </p:nvPicPr>
        <p:blipFill>
          <a:blip r:embed="rId5"/>
          <a:stretch>
            <a:fillRect/>
          </a:stretch>
        </p:blipFill>
        <p:spPr>
          <a:xfrm>
            <a:off x="3275856" y="2726443"/>
            <a:ext cx="4269042" cy="1440159"/>
          </a:xfrm>
          <a:prstGeom prst="rect">
            <a:avLst/>
          </a:prstGeom>
        </p:spPr>
      </p:pic>
      <p:pic>
        <p:nvPicPr>
          <p:cNvPr id="9" name="Picture 8"/>
          <p:cNvPicPr>
            <a:picLocks noChangeAspect="1"/>
          </p:cNvPicPr>
          <p:nvPr/>
        </p:nvPicPr>
        <p:blipFill>
          <a:blip r:embed="rId6"/>
          <a:stretch>
            <a:fillRect/>
          </a:stretch>
        </p:blipFill>
        <p:spPr>
          <a:xfrm>
            <a:off x="395534" y="4270681"/>
            <a:ext cx="2088233" cy="2088233"/>
          </a:xfrm>
          <a:prstGeom prst="rect">
            <a:avLst/>
          </a:prstGeom>
        </p:spPr>
      </p:pic>
      <p:pic>
        <p:nvPicPr>
          <p:cNvPr id="10" name="Picture 9"/>
          <p:cNvPicPr>
            <a:picLocks noChangeAspect="1"/>
          </p:cNvPicPr>
          <p:nvPr/>
        </p:nvPicPr>
        <p:blipFill>
          <a:blip r:embed="rId7"/>
          <a:stretch>
            <a:fillRect/>
          </a:stretch>
        </p:blipFill>
        <p:spPr>
          <a:xfrm>
            <a:off x="6274500" y="4547469"/>
            <a:ext cx="2088232" cy="1571083"/>
          </a:xfrm>
          <a:prstGeom prst="rect">
            <a:avLst/>
          </a:prstGeom>
        </p:spPr>
      </p:pic>
      <p:pic>
        <p:nvPicPr>
          <p:cNvPr id="11" name="Picture 10"/>
          <p:cNvPicPr>
            <a:picLocks noChangeAspect="1"/>
          </p:cNvPicPr>
          <p:nvPr/>
        </p:nvPicPr>
        <p:blipFill>
          <a:blip r:embed="rId8"/>
          <a:stretch>
            <a:fillRect/>
          </a:stretch>
        </p:blipFill>
        <p:spPr>
          <a:xfrm>
            <a:off x="3085889" y="4505497"/>
            <a:ext cx="2117066" cy="1587799"/>
          </a:xfrm>
          <a:prstGeom prst="rect">
            <a:avLst/>
          </a:prstGeom>
        </p:spPr>
      </p:pic>
    </p:spTree>
    <p:extLst>
      <p:ext uri="{BB962C8B-B14F-4D97-AF65-F5344CB8AC3E}">
        <p14:creationId xmlns:p14="http://schemas.microsoft.com/office/powerpoint/2010/main" val="16649410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23528" y="764704"/>
                <a:ext cx="8496944" cy="2041008"/>
              </a:xfrm>
              <a:prstGeom prst="rect">
                <a:avLst/>
              </a:prstGeom>
              <a:noFill/>
            </p:spPr>
            <p:txBody>
              <a:bodyPr wrap="square" rtlCol="0">
                <a:spAutoFit/>
              </a:bodyPr>
              <a:lstStyle/>
              <a:p>
                <a:r>
                  <a:rPr lang="en-GB" b="0" dirty="0" smtClean="0">
                    <a:solidFill>
                      <a:schemeClr val="tx1"/>
                    </a:solidFill>
                  </a:rPr>
                  <a:t>L’equazione</a:t>
                </a:r>
                <a:r>
                  <a:rPr lang="en-GB" b="0" dirty="0">
                    <a:solidFill>
                      <a:schemeClr val="tx1"/>
                    </a:solidFill>
                  </a:rPr>
                  <a:t> </a:t>
                </a:r>
                <a:r>
                  <a:rPr lang="en-GB" b="0" dirty="0" err="1" smtClean="0">
                    <a:solidFill>
                      <a:schemeClr val="tx1"/>
                    </a:solidFill>
                  </a:rPr>
                  <a:t>differenziale</a:t>
                </a:r>
                <a:r>
                  <a:rPr lang="en-GB" b="0" dirty="0" smtClean="0">
                    <a:solidFill>
                      <a:schemeClr val="tx1"/>
                    </a:solidFill>
                  </a:rPr>
                  <a:t> è </a:t>
                </a:r>
                <a:r>
                  <a:rPr lang="en-GB" b="0" dirty="0" err="1" smtClean="0">
                    <a:solidFill>
                      <a:schemeClr val="tx1"/>
                    </a:solidFill>
                  </a:rPr>
                  <a:t>quella</a:t>
                </a:r>
                <a:r>
                  <a:rPr lang="en-GB" b="0" dirty="0" smtClean="0">
                    <a:solidFill>
                      <a:schemeClr val="tx1"/>
                    </a:solidFill>
                  </a:rPr>
                  <a:t> del moto </a:t>
                </a:r>
                <a:r>
                  <a:rPr lang="en-GB" b="0" dirty="0" err="1" smtClean="0">
                    <a:solidFill>
                      <a:schemeClr val="tx1"/>
                    </a:solidFill>
                  </a:rPr>
                  <a:t>armonico</a:t>
                </a:r>
                <a:r>
                  <a:rPr lang="en-GB" b="0" dirty="0" smtClean="0">
                    <a:solidFill>
                      <a:schemeClr val="tx1"/>
                    </a:solidFill>
                  </a:rPr>
                  <a:t> con </a:t>
                </a:r>
                <a:r>
                  <a:rPr lang="en-GB" b="0" dirty="0" err="1" smtClean="0">
                    <a:solidFill>
                      <a:schemeClr val="tx1"/>
                    </a:solidFill>
                  </a:rPr>
                  <a:t>periodo</a:t>
                </a:r>
                <a:r>
                  <a:rPr lang="en-GB" b="0" dirty="0" smtClean="0">
                    <a:solidFill>
                      <a:schemeClr val="tx1"/>
                    </a:solidFill>
                  </a:rPr>
                  <a:t>:</a:t>
                </a:r>
              </a:p>
              <a:p>
                <a:endParaRPr lang="en-GB" b="0" dirty="0">
                  <a:solidFill>
                    <a:schemeClr val="tx1"/>
                  </a:solidFill>
                </a:endParaRPr>
              </a:p>
              <a:p>
                <a:pPr algn="ctr"/>
                <a14:m>
                  <m:oMath xmlns:m="http://schemas.openxmlformats.org/officeDocument/2006/math">
                    <m:r>
                      <a:rPr lang="en-GB" b="0" i="1" smtClean="0">
                        <a:solidFill>
                          <a:schemeClr val="tx1"/>
                        </a:solidFill>
                        <a:latin typeface="Cambria Math" panose="02040503050406030204" pitchFamily="18" charset="0"/>
                      </a:rPr>
                      <m:t>𝑇</m:t>
                    </m:r>
                    <m:r>
                      <a:rPr lang="en-GB" b="0" i="1" smtClean="0">
                        <a:solidFill>
                          <a:schemeClr val="tx1"/>
                        </a:solidFill>
                        <a:latin typeface="Cambria Math" panose="02040503050406030204" pitchFamily="18" charset="0"/>
                      </a:rPr>
                      <m:t>=2</m:t>
                    </m:r>
                    <m:r>
                      <a:rPr lang="en-GB" b="0" i="1" smtClean="0">
                        <a:solidFill>
                          <a:schemeClr val="tx1"/>
                        </a:solidFill>
                        <a:latin typeface="Cambria Math" panose="02040503050406030204" pitchFamily="18" charset="0"/>
                        <a:ea typeface="Cambria Math" panose="02040503050406030204" pitchFamily="18" charset="0"/>
                      </a:rPr>
                      <m:t>𝜋</m:t>
                    </m:r>
                    <m:rad>
                      <m:radPr>
                        <m:degHide m:val="on"/>
                        <m:ctrlPr>
                          <a:rPr lang="en-GB" b="0" i="1" smtClean="0">
                            <a:solidFill>
                              <a:schemeClr val="tx1"/>
                            </a:solidFill>
                            <a:latin typeface="Cambria Math" panose="02040503050406030204" pitchFamily="18" charset="0"/>
                            <a:ea typeface="Cambria Math" panose="02040503050406030204" pitchFamily="18" charset="0"/>
                          </a:rPr>
                        </m:ctrlPr>
                      </m:radPr>
                      <m:deg/>
                      <m:e>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𝑚</m:t>
                            </m:r>
                          </m:num>
                          <m:den>
                            <m:r>
                              <a:rPr lang="en-GB" b="0" i="1" smtClean="0">
                                <a:solidFill>
                                  <a:schemeClr val="tx1"/>
                                </a:solidFill>
                                <a:latin typeface="Cambria Math" panose="02040503050406030204" pitchFamily="18" charset="0"/>
                                <a:ea typeface="Cambria Math" panose="02040503050406030204" pitchFamily="18" charset="0"/>
                              </a:rPr>
                              <m:t>𝑘</m:t>
                            </m:r>
                          </m:den>
                        </m:f>
                      </m:e>
                    </m:rad>
                  </m:oMath>
                </a14:m>
                <a:r>
                  <a:rPr lang="it-IT" b="0" dirty="0" smtClean="0">
                    <a:solidFill>
                      <a:schemeClr val="tx1"/>
                    </a:solidFill>
                  </a:rPr>
                  <a:t> = </a:t>
                </a:r>
                <a14:m>
                  <m:oMath xmlns:m="http://schemas.openxmlformats.org/officeDocument/2006/math">
                    <m:r>
                      <a:rPr lang="en-GB" b="0" i="1">
                        <a:solidFill>
                          <a:schemeClr val="tx1"/>
                        </a:solidFill>
                        <a:latin typeface="Cambria Math" panose="02040503050406030204" pitchFamily="18" charset="0"/>
                      </a:rPr>
                      <m:t>2</m:t>
                    </m:r>
                    <m:r>
                      <a:rPr lang="en-GB" b="0" i="1">
                        <a:solidFill>
                          <a:schemeClr val="tx1"/>
                        </a:solidFill>
                        <a:latin typeface="Cambria Math" panose="02040503050406030204" pitchFamily="18" charset="0"/>
                        <a:ea typeface="Cambria Math" panose="02040503050406030204" pitchFamily="18" charset="0"/>
                      </a:rPr>
                      <m:t>𝜋</m:t>
                    </m:r>
                    <m:rad>
                      <m:radPr>
                        <m:degHide m:val="on"/>
                        <m:ctrlPr>
                          <a:rPr lang="en-GB" b="0" i="1">
                            <a:solidFill>
                              <a:schemeClr val="tx1"/>
                            </a:solidFill>
                            <a:latin typeface="Cambria Math" panose="02040503050406030204" pitchFamily="18" charset="0"/>
                            <a:ea typeface="Cambria Math" panose="02040503050406030204" pitchFamily="18" charset="0"/>
                          </a:rPr>
                        </m:ctrlPr>
                      </m:radPr>
                      <m:deg/>
                      <m:e>
                        <m:f>
                          <m:fPr>
                            <m:ctrlPr>
                              <a:rPr lang="en-GB" b="0" i="1">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𝑑𝑧</m:t>
                            </m:r>
                          </m:num>
                          <m:den>
                            <m:r>
                              <a:rPr lang="en-GB" b="0" i="1" smtClean="0">
                                <a:solidFill>
                                  <a:schemeClr val="tx1"/>
                                </a:solidFill>
                                <a:latin typeface="Cambria Math" panose="02040503050406030204" pitchFamily="18" charset="0"/>
                                <a:ea typeface="Cambria Math" panose="02040503050406030204" pitchFamily="18" charset="0"/>
                              </a:rPr>
                              <m:t>𝑑𝑔</m:t>
                            </m:r>
                          </m:den>
                        </m:f>
                      </m:e>
                    </m:rad>
                  </m:oMath>
                </a14:m>
                <a:endParaRPr lang="it-IT" b="0" dirty="0" smtClean="0">
                  <a:solidFill>
                    <a:schemeClr val="tx1"/>
                  </a:solidFill>
                </a:endParaRPr>
              </a:p>
              <a:p>
                <a:pPr algn="ctr"/>
                <a:endParaRPr lang="en-GB" b="0" dirty="0" smtClean="0">
                  <a:solidFill>
                    <a:schemeClr val="tx1"/>
                  </a:solidFill>
                </a:endParaRPr>
              </a:p>
              <a:p>
                <a:pPr algn="just"/>
                <a:r>
                  <a:rPr lang="en-GB" b="0" dirty="0" smtClean="0">
                    <a:solidFill>
                      <a:schemeClr val="tx1"/>
                    </a:solidFill>
                  </a:rPr>
                  <a:t>Si </a:t>
                </a:r>
                <a:r>
                  <a:rPr lang="en-GB" b="0" dirty="0" err="1" smtClean="0">
                    <a:solidFill>
                      <a:schemeClr val="tx1"/>
                    </a:solidFill>
                  </a:rPr>
                  <a:t>vede</a:t>
                </a:r>
                <a:r>
                  <a:rPr lang="en-GB" b="0" dirty="0" smtClean="0">
                    <a:solidFill>
                      <a:schemeClr val="tx1"/>
                    </a:solidFill>
                  </a:rPr>
                  <a:t> </a:t>
                </a:r>
                <a:r>
                  <a:rPr lang="en-GB" b="0" dirty="0" err="1" smtClean="0">
                    <a:solidFill>
                      <a:schemeClr val="tx1"/>
                    </a:solidFill>
                  </a:rPr>
                  <a:t>che</a:t>
                </a:r>
                <a:r>
                  <a:rPr lang="en-GB" b="0" dirty="0" smtClean="0">
                    <a:solidFill>
                      <a:schemeClr val="tx1"/>
                    </a:solidFill>
                  </a:rPr>
                  <a:t> la </a:t>
                </a:r>
                <a:r>
                  <a:rPr lang="en-GB" b="0" dirty="0" err="1" smtClean="0">
                    <a:solidFill>
                      <a:schemeClr val="tx1"/>
                    </a:solidFill>
                  </a:rPr>
                  <a:t>sensibilità</a:t>
                </a:r>
                <a:r>
                  <a:rPr lang="en-GB" b="0" dirty="0" smtClean="0">
                    <a:solidFill>
                      <a:schemeClr val="tx1"/>
                    </a:solidFill>
                  </a:rPr>
                  <a:t> è </a:t>
                </a:r>
                <a:r>
                  <a:rPr lang="en-GB" b="0" dirty="0" err="1" smtClean="0">
                    <a:solidFill>
                      <a:schemeClr val="tx1"/>
                    </a:solidFill>
                  </a:rPr>
                  <a:t>direttamente</a:t>
                </a:r>
                <a:r>
                  <a:rPr lang="en-GB" b="0" dirty="0" smtClean="0">
                    <a:solidFill>
                      <a:schemeClr val="tx1"/>
                    </a:solidFill>
                  </a:rPr>
                  <a:t> </a:t>
                </a:r>
                <a:r>
                  <a:rPr lang="en-GB" b="0" dirty="0" err="1" smtClean="0">
                    <a:solidFill>
                      <a:schemeClr val="tx1"/>
                    </a:solidFill>
                  </a:rPr>
                  <a:t>proporzionale</a:t>
                </a:r>
                <a:r>
                  <a:rPr lang="en-GB" b="0" dirty="0" smtClean="0">
                    <a:solidFill>
                      <a:schemeClr val="tx1"/>
                    </a:solidFill>
                  </a:rPr>
                  <a:t> al </a:t>
                </a:r>
                <a:r>
                  <a:rPr lang="en-GB" b="0" dirty="0" err="1" smtClean="0">
                    <a:solidFill>
                      <a:schemeClr val="tx1"/>
                    </a:solidFill>
                  </a:rPr>
                  <a:t>quadrato</a:t>
                </a:r>
                <a:r>
                  <a:rPr lang="en-GB" b="0" dirty="0" smtClean="0">
                    <a:solidFill>
                      <a:schemeClr val="tx1"/>
                    </a:solidFill>
                  </a:rPr>
                  <a:t> del </a:t>
                </a:r>
                <a:r>
                  <a:rPr lang="en-GB" b="0" dirty="0" err="1" smtClean="0">
                    <a:solidFill>
                      <a:schemeClr val="tx1"/>
                    </a:solidFill>
                  </a:rPr>
                  <a:t>periodo</a:t>
                </a:r>
                <a:r>
                  <a:rPr lang="en-GB" b="0" dirty="0" smtClean="0">
                    <a:solidFill>
                      <a:schemeClr val="tx1"/>
                    </a:solidFill>
                  </a:rPr>
                  <a:t>. </a:t>
                </a:r>
                <a:r>
                  <a:rPr lang="en-GB" b="0" dirty="0" err="1" smtClean="0">
                    <a:solidFill>
                      <a:schemeClr val="tx1"/>
                    </a:solidFill>
                  </a:rPr>
                  <a:t>Costruttivamente</a:t>
                </a:r>
                <a:r>
                  <a:rPr lang="en-GB" b="0" dirty="0" smtClean="0">
                    <a:solidFill>
                      <a:schemeClr val="tx1"/>
                    </a:solidFill>
                  </a:rPr>
                  <a:t> è difficile </a:t>
                </a:r>
                <a:r>
                  <a:rPr lang="en-GB" b="0" dirty="0" err="1" smtClean="0">
                    <a:solidFill>
                      <a:schemeClr val="tx1"/>
                    </a:solidFill>
                  </a:rPr>
                  <a:t>ottenere</a:t>
                </a:r>
                <a:r>
                  <a:rPr lang="en-GB" b="0" dirty="0" smtClean="0">
                    <a:solidFill>
                      <a:schemeClr val="tx1"/>
                    </a:solidFill>
                  </a:rPr>
                  <a:t> </a:t>
                </a:r>
                <a:r>
                  <a:rPr lang="en-GB" b="0" i="1" dirty="0" smtClean="0">
                    <a:solidFill>
                      <a:schemeClr val="tx1"/>
                    </a:solidFill>
                  </a:rPr>
                  <a:t>T&gt; 1s.</a:t>
                </a:r>
                <a:endParaRPr lang="it-IT" b="0" i="1"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23528" y="764704"/>
                <a:ext cx="8496944" cy="2041008"/>
              </a:xfrm>
              <a:prstGeom prst="rect">
                <a:avLst/>
              </a:prstGeom>
              <a:blipFill>
                <a:blip r:embed="rId3"/>
                <a:stretch>
                  <a:fillRect l="-574" t="-1493" r="-646" b="-3881"/>
                </a:stretch>
              </a:blipFill>
            </p:spPr>
            <p:txBody>
              <a:bodyPr/>
              <a:lstStyle/>
              <a:p>
                <a:r>
                  <a:rPr lang="en-US">
                    <a:noFill/>
                  </a:rPr>
                  <a:t> </a:t>
                </a:r>
              </a:p>
            </p:txBody>
          </p:sp>
        </mc:Fallback>
      </mc:AlternateContent>
      <p:sp>
        <p:nvSpPr>
          <p:cNvPr id="9" name="Text Box 2"/>
          <p:cNvSpPr txBox="1">
            <a:spLocks noChangeArrowheads="1"/>
          </p:cNvSpPr>
          <p:nvPr/>
        </p:nvSpPr>
        <p:spPr bwMode="auto">
          <a:xfrm>
            <a:off x="4139952" y="3811722"/>
            <a:ext cx="3664314"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b="0" i="1" dirty="0">
                <a:solidFill>
                  <a:schemeClr val="tx1"/>
                </a:solidFill>
              </a:rPr>
              <a:t>L</a:t>
            </a:r>
            <a:r>
              <a:rPr lang="en-US" altLang="it-IT" b="0" i="1" dirty="0" smtClean="0">
                <a:solidFill>
                  <a:schemeClr val="tx1"/>
                </a:solidFill>
              </a:rPr>
              <a:t> </a:t>
            </a:r>
            <a:r>
              <a:rPr lang="en-US" altLang="it-IT" b="0" i="1" dirty="0">
                <a:solidFill>
                  <a:schemeClr val="tx1"/>
                </a:solidFill>
              </a:rPr>
              <a:t>= 1 m                    T = 2 s</a:t>
            </a:r>
          </a:p>
          <a:p>
            <a:pPr eaLnBrk="1" hangingPunct="1">
              <a:buClrTx/>
              <a:buFontTx/>
              <a:buNone/>
            </a:pPr>
            <a:endParaRPr lang="en-US" altLang="it-IT" b="0" i="1" dirty="0">
              <a:solidFill>
                <a:schemeClr val="tx1"/>
              </a:solidFill>
            </a:endParaRPr>
          </a:p>
          <a:p>
            <a:pPr eaLnBrk="1" hangingPunct="1">
              <a:buClrTx/>
              <a:buFontTx/>
              <a:buNone/>
            </a:pPr>
            <a:r>
              <a:rPr lang="en-US" altLang="it-IT" b="0" i="1" dirty="0" smtClean="0">
                <a:solidFill>
                  <a:schemeClr val="tx1"/>
                </a:solidFill>
              </a:rPr>
              <a:t>L = </a:t>
            </a:r>
            <a:r>
              <a:rPr lang="en-US" altLang="it-IT" b="0" i="1" dirty="0">
                <a:solidFill>
                  <a:schemeClr val="tx1"/>
                </a:solidFill>
              </a:rPr>
              <a:t>100 m                T= 20 s</a:t>
            </a:r>
          </a:p>
        </p:txBody>
      </p:sp>
      <p:pic>
        <p:nvPicPr>
          <p:cNvPr id="148484" name="Picture 4" descr="http://img.sparknotes.com/content/testprep/bookimgs/sat2/physics/0011/pendulu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19634"/>
            <a:ext cx="2804899" cy="302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771827"/>
      </p:ext>
    </p:extLst>
  </p:cSld>
  <p:clrMapOvr>
    <a:masterClrMapping/>
  </p:clrMapOvr>
  <p:transition spd="med">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2752725" y="155733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665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694523"/>
            <a:ext cx="3638550"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Text Box 3"/>
          <p:cNvSpPr txBox="1">
            <a:spLocks noChangeArrowheads="1"/>
          </p:cNvSpPr>
          <p:nvPr/>
        </p:nvSpPr>
        <p:spPr bwMode="auto">
          <a:xfrm>
            <a:off x="2915816" y="545091"/>
            <a:ext cx="705678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algn="ctr" eaLnBrk="1" hangingPunct="1">
              <a:buClrTx/>
              <a:buFontTx/>
              <a:buNone/>
            </a:pPr>
            <a:r>
              <a:rPr lang="en-GB" altLang="it-IT" sz="2000" b="0" dirty="0" err="1" smtClean="0">
                <a:solidFill>
                  <a:schemeClr val="tx1"/>
                </a:solidFill>
                <a:latin typeface="+mj-lt"/>
              </a:rPr>
              <a:t>Astatizzazione</a:t>
            </a:r>
            <a:r>
              <a:rPr lang="en-GB" altLang="it-IT" sz="2000" b="0" dirty="0">
                <a:solidFill>
                  <a:schemeClr val="tx1"/>
                </a:solidFill>
                <a:latin typeface="+mj-lt"/>
              </a:rPr>
              <a:t> </a:t>
            </a:r>
            <a:r>
              <a:rPr lang="en-GB" altLang="it-IT" sz="2000" b="0" dirty="0" err="1" smtClean="0">
                <a:solidFill>
                  <a:schemeClr val="tx1"/>
                </a:solidFill>
                <a:latin typeface="+mj-lt"/>
              </a:rPr>
              <a:t>Sospensione</a:t>
            </a:r>
            <a:r>
              <a:rPr lang="en-GB" altLang="it-IT" sz="2000" b="0" dirty="0" smtClean="0">
                <a:solidFill>
                  <a:schemeClr val="tx1"/>
                </a:solidFill>
                <a:latin typeface="+mj-lt"/>
              </a:rPr>
              <a:t> </a:t>
            </a:r>
            <a:r>
              <a:rPr lang="en-GB" altLang="it-IT" sz="2000" b="0" dirty="0">
                <a:solidFill>
                  <a:schemeClr val="tx1"/>
                </a:solidFill>
                <a:latin typeface="+mj-lt"/>
              </a:rPr>
              <a:t>garden-gate</a:t>
            </a:r>
          </a:p>
        </p:txBody>
      </p:sp>
      <p:pic>
        <p:nvPicPr>
          <p:cNvPr id="665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658438"/>
            <a:ext cx="25908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6" name="Rectangle 5"/>
          <p:cNvSpPr>
            <a:spLocks noChangeArrowheads="1"/>
          </p:cNvSpPr>
          <p:nvPr/>
        </p:nvSpPr>
        <p:spPr bwMode="auto">
          <a:xfrm>
            <a:off x="3976688" y="32146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6567" name="Rectangle 6"/>
          <p:cNvSpPr>
            <a:spLocks noChangeArrowheads="1"/>
          </p:cNvSpPr>
          <p:nvPr/>
        </p:nvSpPr>
        <p:spPr bwMode="auto">
          <a:xfrm>
            <a:off x="3938588" y="327183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6568" name="Rectangle 7"/>
          <p:cNvSpPr>
            <a:spLocks noChangeArrowheads="1"/>
          </p:cNvSpPr>
          <p:nvPr/>
        </p:nvSpPr>
        <p:spPr bwMode="auto">
          <a:xfrm>
            <a:off x="3981450" y="32432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grpSp>
        <p:nvGrpSpPr>
          <p:cNvPr id="2" name="Group 8"/>
          <p:cNvGrpSpPr>
            <a:grpSpLocks/>
          </p:cNvGrpSpPr>
          <p:nvPr/>
        </p:nvGrpSpPr>
        <p:grpSpPr bwMode="auto">
          <a:xfrm>
            <a:off x="1079500" y="5488980"/>
            <a:ext cx="6880225" cy="425450"/>
            <a:chOff x="680" y="3928"/>
            <a:chExt cx="4334" cy="268"/>
          </a:xfrm>
        </p:grpSpPr>
        <p:pic>
          <p:nvPicPr>
            <p:cNvPr id="6657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 y="3928"/>
              <a:ext cx="748" cy="26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6571" name="Object 10"/>
            <p:cNvGraphicFramePr>
              <a:graphicFrameLocks noChangeAspect="1"/>
            </p:cNvGraphicFramePr>
            <p:nvPr/>
          </p:nvGraphicFramePr>
          <p:xfrm>
            <a:off x="2448" y="3984"/>
            <a:ext cx="796" cy="196"/>
          </p:xfrm>
          <a:graphic>
            <a:graphicData uri="http://schemas.openxmlformats.org/presentationml/2006/ole">
              <mc:AlternateContent xmlns:mc="http://schemas.openxmlformats.org/markup-compatibility/2006">
                <mc:Choice xmlns:v="urn:schemas-microsoft-com:vml" Requires="v">
                  <p:oleObj spid="_x0000_s129186" r:id="rId7" imgW="619200" imgH="169200" progId="">
                    <p:embed/>
                  </p:oleObj>
                </mc:Choice>
                <mc:Fallback>
                  <p:oleObj r:id="rId7" imgW="619200" imgH="1692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 y="3984"/>
                          <a:ext cx="796" cy="1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72" name="Object 11"/>
            <p:cNvGraphicFramePr>
              <a:graphicFrameLocks noChangeAspect="1"/>
            </p:cNvGraphicFramePr>
            <p:nvPr/>
          </p:nvGraphicFramePr>
          <p:xfrm>
            <a:off x="4272" y="3936"/>
            <a:ext cx="742" cy="232"/>
          </p:xfrm>
          <a:graphic>
            <a:graphicData uri="http://schemas.openxmlformats.org/presentationml/2006/ole">
              <mc:AlternateContent xmlns:mc="http://schemas.openxmlformats.org/markup-compatibility/2006">
                <mc:Choice xmlns:v="urn:schemas-microsoft-com:vml" Requires="v">
                  <p:oleObj spid="_x0000_s129187" r:id="rId9" imgW="596520" imgH="191880" progId="">
                    <p:embed/>
                  </p:oleObj>
                </mc:Choice>
                <mc:Fallback>
                  <p:oleObj r:id="rId9" imgW="596520" imgH="19188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2" y="3936"/>
                          <a:ext cx="742" cy="2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 name="Rectangle 2"/>
          <p:cNvSpPr/>
          <p:nvPr/>
        </p:nvSpPr>
        <p:spPr>
          <a:xfrm>
            <a:off x="4860032" y="1252697"/>
            <a:ext cx="3477270" cy="2677656"/>
          </a:xfrm>
          <a:prstGeom prst="rect">
            <a:avLst/>
          </a:prstGeom>
        </p:spPr>
        <p:txBody>
          <a:bodyPr wrap="square">
            <a:spAutoFit/>
          </a:bodyPr>
          <a:lstStyle/>
          <a:p>
            <a:pPr algn="just"/>
            <a:r>
              <a:rPr lang="it-IT" sz="1400" b="0" dirty="0"/>
              <a:t>Equivalenza tra un pendolo inclinato "cancello del giardino" e un pendolo a </a:t>
            </a:r>
            <a:r>
              <a:rPr lang="it-IT" sz="1400" b="0" dirty="0" smtClean="0"/>
              <a:t>corda. Per un </a:t>
            </a:r>
            <a:r>
              <a:rPr lang="it-IT" sz="1400" b="0" dirty="0"/>
              <a:t>periodo libero di 20 sec, il pendolo a corda deve essere lungo 100 m. L'angolo di inclinazione </a:t>
            </a:r>
            <a:r>
              <a:rPr lang="el-GR" sz="1400" b="0" dirty="0" smtClean="0"/>
              <a:t>α</a:t>
            </a:r>
            <a:r>
              <a:rPr lang="it-IT" sz="1400" b="0" dirty="0" smtClean="0"/>
              <a:t> </a:t>
            </a:r>
            <a:r>
              <a:rPr lang="it-IT" sz="1400" b="0" dirty="0"/>
              <a:t>di un </a:t>
            </a:r>
            <a:r>
              <a:rPr lang="it-IT" sz="1400" b="0" dirty="0" smtClean="0"/>
              <a:t>garden-gate il </a:t>
            </a:r>
            <a:r>
              <a:rPr lang="it-IT" sz="1400" b="0" dirty="0"/>
              <a:t>pendolo con lo stesso periodo libero e una lunghezza di 30 cm è di circa 0,2 °. Più è lungo </a:t>
            </a:r>
            <a:r>
              <a:rPr lang="it-IT" sz="1400" b="0" dirty="0" smtClean="0"/>
              <a:t>è il periodo considerato, </a:t>
            </a:r>
            <a:r>
              <a:rPr lang="it-IT" sz="1400" b="0" dirty="0"/>
              <a:t>meno stabile sarà sotto l'influenza di piccoli cambiamenti di inclinazione. (b) Allungamento del </a:t>
            </a:r>
            <a:r>
              <a:rPr lang="it-IT" sz="1400" b="0" dirty="0" smtClean="0"/>
              <a:t>periodo con una molla </a:t>
            </a:r>
            <a:r>
              <a:rPr lang="it-IT" sz="1400" b="0" dirty="0"/>
              <a:t>compressa ausiliaria.</a:t>
            </a:r>
            <a:endParaRPr lang="en-US" sz="1400" b="0" dirty="0"/>
          </a:p>
        </p:txBody>
      </p:sp>
    </p:spTree>
    <p:extLst>
      <p:ext uri="{BB962C8B-B14F-4D97-AF65-F5344CB8AC3E}">
        <p14:creationId xmlns:p14="http://schemas.microsoft.com/office/powerpoint/2010/main" val="315049982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663" y="740534"/>
            <a:ext cx="8575251" cy="1200329"/>
          </a:xfrm>
          <a:prstGeom prst="rect">
            <a:avLst/>
          </a:prstGeom>
          <a:noFill/>
        </p:spPr>
        <p:txBody>
          <a:bodyPr wrap="square" rtlCol="0">
            <a:spAutoFit/>
          </a:bodyPr>
          <a:lstStyle/>
          <a:p>
            <a:r>
              <a:rPr lang="en-GB" b="0" dirty="0" smtClean="0"/>
              <a:t>Il principio è </a:t>
            </a:r>
            <a:r>
              <a:rPr lang="en-GB" b="0" dirty="0" err="1" smtClean="0"/>
              <a:t>quello</a:t>
            </a:r>
            <a:r>
              <a:rPr lang="en-GB" b="0" dirty="0" smtClean="0"/>
              <a:t> del </a:t>
            </a:r>
            <a:r>
              <a:rPr lang="en-GB" b="0" dirty="0" err="1" smtClean="0"/>
              <a:t>dinanometro</a:t>
            </a:r>
            <a:r>
              <a:rPr lang="en-GB" b="0" dirty="0" smtClean="0"/>
              <a:t>. </a:t>
            </a:r>
            <a:r>
              <a:rPr lang="en-GB" b="0" dirty="0" err="1" smtClean="0"/>
              <a:t>Consideriamo</a:t>
            </a:r>
            <a:r>
              <a:rPr lang="en-GB" b="0" dirty="0" smtClean="0"/>
              <a:t> </a:t>
            </a:r>
            <a:r>
              <a:rPr lang="en-GB" b="0" dirty="0" err="1" smtClean="0"/>
              <a:t>una</a:t>
            </a:r>
            <a:r>
              <a:rPr lang="en-GB" b="0" dirty="0" smtClean="0"/>
              <a:t> </a:t>
            </a:r>
            <a:r>
              <a:rPr lang="en-GB" b="0" dirty="0" err="1" smtClean="0"/>
              <a:t>massa</a:t>
            </a:r>
            <a:r>
              <a:rPr lang="en-GB" b="0" dirty="0" smtClean="0"/>
              <a:t> </a:t>
            </a:r>
            <a:r>
              <a:rPr lang="en-GB" b="0" i="1" dirty="0" smtClean="0"/>
              <a:t>m</a:t>
            </a:r>
            <a:r>
              <a:rPr lang="en-GB" b="0" dirty="0" smtClean="0"/>
              <a:t> </a:t>
            </a:r>
            <a:r>
              <a:rPr lang="en-GB" b="0" dirty="0" err="1" smtClean="0"/>
              <a:t>sospesa</a:t>
            </a:r>
            <a:r>
              <a:rPr lang="en-GB" b="0" dirty="0" smtClean="0"/>
              <a:t> ad </a:t>
            </a:r>
            <a:r>
              <a:rPr lang="en-GB" b="0" dirty="0" err="1" smtClean="0"/>
              <a:t>una</a:t>
            </a:r>
            <a:r>
              <a:rPr lang="en-GB" b="0" dirty="0" smtClean="0"/>
              <a:t> </a:t>
            </a:r>
            <a:r>
              <a:rPr lang="en-GB" b="0" dirty="0" err="1" smtClean="0"/>
              <a:t>molla</a:t>
            </a:r>
            <a:r>
              <a:rPr lang="en-GB" b="0" dirty="0" smtClean="0"/>
              <a:t> con </a:t>
            </a:r>
            <a:r>
              <a:rPr lang="en-GB" b="0" dirty="0" err="1" smtClean="0"/>
              <a:t>costante</a:t>
            </a:r>
            <a:r>
              <a:rPr lang="en-GB" b="0" dirty="0" smtClean="0"/>
              <a:t> </a:t>
            </a:r>
            <a:r>
              <a:rPr lang="en-GB" b="0" i="1" dirty="0" smtClean="0"/>
              <a:t>k</a:t>
            </a:r>
            <a:r>
              <a:rPr lang="en-GB" b="0" dirty="0" smtClean="0"/>
              <a:t>. Nelle </a:t>
            </a:r>
            <a:r>
              <a:rPr lang="en-GB" b="0" dirty="0" err="1" smtClean="0"/>
              <a:t>condizioni</a:t>
            </a:r>
            <a:r>
              <a:rPr lang="en-GB" b="0" dirty="0" smtClean="0"/>
              <a:t> di </a:t>
            </a:r>
            <a:r>
              <a:rPr lang="en-GB" b="0" dirty="0" err="1" smtClean="0"/>
              <a:t>equilibrio</a:t>
            </a:r>
            <a:r>
              <a:rPr lang="en-GB" b="0" dirty="0" smtClean="0"/>
              <a:t> </a:t>
            </a:r>
            <a:r>
              <a:rPr lang="en-GB" b="0" dirty="0" err="1" smtClean="0"/>
              <a:t>avremo</a:t>
            </a:r>
            <a:r>
              <a:rPr lang="en-GB" b="0" dirty="0" smtClean="0"/>
              <a:t>:</a:t>
            </a:r>
          </a:p>
          <a:p>
            <a:endParaRPr lang="en-GB" b="0" dirty="0" smtClean="0"/>
          </a:p>
          <a:p>
            <a:pPr algn="ctr"/>
            <a:r>
              <a:rPr lang="en-GB" b="0" i="1" dirty="0"/>
              <a:t>m</a:t>
            </a:r>
            <a:r>
              <a:rPr lang="en-GB" b="0" i="1" dirty="0" smtClean="0"/>
              <a:t>g = kz</a:t>
            </a:r>
            <a:r>
              <a:rPr lang="en-GB" b="0" i="1" baseline="-25000" dirty="0" smtClean="0"/>
              <a:t>0</a:t>
            </a:r>
            <a:endParaRPr lang="en-GB" b="0" i="1"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059189"/>
            <a:ext cx="3391248"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p:cNvSpPr txBox="1"/>
              <p:nvPr/>
            </p:nvSpPr>
            <p:spPr>
              <a:xfrm>
                <a:off x="3746331" y="1938147"/>
                <a:ext cx="5325018" cy="3839769"/>
              </a:xfrm>
              <a:prstGeom prst="rect">
                <a:avLst/>
              </a:prstGeom>
              <a:noFill/>
            </p:spPr>
            <p:txBody>
              <a:bodyPr wrap="square" rtlCol="0">
                <a:spAutoFit/>
              </a:bodyPr>
              <a:lstStyle/>
              <a:p>
                <a:r>
                  <a:rPr lang="en-GB" b="0" dirty="0" smtClean="0">
                    <a:solidFill>
                      <a:schemeClr val="tx1"/>
                    </a:solidFill>
                  </a:rPr>
                  <a:t>Se la </a:t>
                </a:r>
                <a:r>
                  <a:rPr lang="en-GB" b="0" dirty="0" err="1" smtClean="0">
                    <a:solidFill>
                      <a:schemeClr val="tx1"/>
                    </a:solidFill>
                  </a:rPr>
                  <a:t>gravità</a:t>
                </a:r>
                <a:r>
                  <a:rPr lang="en-GB" b="0" dirty="0" smtClean="0">
                    <a:solidFill>
                      <a:schemeClr val="tx1"/>
                    </a:solidFill>
                  </a:rPr>
                  <a:t> </a:t>
                </a:r>
                <a:r>
                  <a:rPr lang="en-GB" b="0" dirty="0" err="1" smtClean="0">
                    <a:solidFill>
                      <a:schemeClr val="tx1"/>
                    </a:solidFill>
                  </a:rPr>
                  <a:t>varia</a:t>
                </a:r>
                <a:r>
                  <a:rPr lang="en-GB" b="0" dirty="0" smtClean="0">
                    <a:solidFill>
                      <a:schemeClr val="tx1"/>
                    </a:solidFill>
                  </a:rPr>
                  <a:t>, </a:t>
                </a:r>
                <a:r>
                  <a:rPr lang="en-GB" b="0" dirty="0" err="1" smtClean="0">
                    <a:solidFill>
                      <a:schemeClr val="tx1"/>
                    </a:solidFill>
                  </a:rPr>
                  <a:t>sarà</a:t>
                </a:r>
                <a:r>
                  <a:rPr lang="en-GB" b="0" dirty="0" smtClean="0">
                    <a:solidFill>
                      <a:schemeClr val="tx1"/>
                    </a:solidFill>
                  </a:rPr>
                  <a:t>:</a:t>
                </a:r>
              </a:p>
              <a:p>
                <a:pPr algn="ctr"/>
                <a:endParaRPr lang="en-GB" b="0" dirty="0">
                  <a:solidFill>
                    <a:schemeClr val="tx1"/>
                  </a:solidFill>
                </a:endParaRPr>
              </a:p>
              <a:p>
                <a:pPr algn="ctr"/>
                <a:r>
                  <a:rPr lang="en-GB" b="0" i="1" dirty="0" err="1">
                    <a:solidFill>
                      <a:schemeClr val="tx1"/>
                    </a:solidFill>
                  </a:rPr>
                  <a:t>m</a:t>
                </a:r>
                <a:r>
                  <a:rPr lang="en-GB" b="0" i="1" dirty="0" err="1" smtClean="0">
                    <a:solidFill>
                      <a:schemeClr val="tx1"/>
                    </a:solidFill>
                  </a:rPr>
                  <a:t>dg</a:t>
                </a:r>
                <a:r>
                  <a:rPr lang="en-GB" b="0" i="1" dirty="0" smtClean="0">
                    <a:solidFill>
                      <a:schemeClr val="tx1"/>
                    </a:solidFill>
                  </a:rPr>
                  <a:t> = </a:t>
                </a:r>
                <a:r>
                  <a:rPr lang="en-GB" b="0" i="1" dirty="0" err="1" smtClean="0">
                    <a:solidFill>
                      <a:schemeClr val="tx1"/>
                    </a:solidFill>
                  </a:rPr>
                  <a:t>kdz</a:t>
                </a:r>
                <a:r>
                  <a:rPr lang="en-GB" b="0" i="1" dirty="0" smtClean="0">
                    <a:solidFill>
                      <a:schemeClr val="tx1"/>
                    </a:solidFill>
                  </a:rPr>
                  <a:t> </a:t>
                </a:r>
              </a:p>
              <a:p>
                <a:pPr algn="ctr"/>
                <a:endParaRPr lang="en-GB" b="0" dirty="0">
                  <a:solidFill>
                    <a:schemeClr val="tx1"/>
                  </a:solidFill>
                </a:endParaRPr>
              </a:p>
              <a:p>
                <a:pPr algn="ctr"/>
                <a:r>
                  <a:rPr lang="en-GB" b="0" dirty="0">
                    <a:solidFill>
                      <a:schemeClr val="tx1"/>
                    </a:solidFill>
                  </a:rPr>
                  <a:t>d</a:t>
                </a:r>
                <a:r>
                  <a:rPr lang="en-GB" b="0" dirty="0" smtClean="0">
                    <a:solidFill>
                      <a:schemeClr val="tx1"/>
                    </a:solidFill>
                  </a:rPr>
                  <a:t>a cui:</a:t>
                </a:r>
              </a:p>
              <a:p>
                <a:pPr algn="ctr"/>
                <a:endParaRPr lang="en-GB" sz="2800" b="0" dirty="0" smtClean="0">
                  <a:solidFill>
                    <a:schemeClr val="tx1"/>
                  </a:solidFill>
                </a:endParaRPr>
              </a:p>
              <a:p>
                <a:pPr algn="ctr"/>
                <a14:m>
                  <m:oMath xmlns:m="http://schemas.openxmlformats.org/officeDocument/2006/math">
                    <m:f>
                      <m:fPr>
                        <m:ctrlPr>
                          <a:rPr lang="en-GB" sz="2800" b="0" i="1" smtClean="0">
                            <a:solidFill>
                              <a:schemeClr val="tx1"/>
                            </a:solidFill>
                            <a:latin typeface="Cambria Math" panose="02040503050406030204" pitchFamily="18" charset="0"/>
                          </a:rPr>
                        </m:ctrlPr>
                      </m:fPr>
                      <m:num>
                        <m:r>
                          <a:rPr lang="en-GB" sz="2800" b="0" i="1" smtClean="0">
                            <a:solidFill>
                              <a:schemeClr val="tx1"/>
                            </a:solidFill>
                            <a:latin typeface="Cambria Math" panose="02040503050406030204" pitchFamily="18" charset="0"/>
                          </a:rPr>
                          <m:t>𝑑𝑧</m:t>
                        </m:r>
                      </m:num>
                      <m:den>
                        <m:r>
                          <a:rPr lang="en-GB" sz="2800" b="0" i="1" smtClean="0">
                            <a:solidFill>
                              <a:schemeClr val="tx1"/>
                            </a:solidFill>
                            <a:latin typeface="Cambria Math" panose="02040503050406030204" pitchFamily="18" charset="0"/>
                          </a:rPr>
                          <m:t>𝑑𝑔</m:t>
                        </m:r>
                      </m:den>
                    </m:f>
                  </m:oMath>
                </a14:m>
                <a:r>
                  <a:rPr lang="en-GB" sz="2800" b="0" dirty="0" smtClean="0">
                    <a:solidFill>
                      <a:schemeClr val="tx1"/>
                    </a:solidFill>
                  </a:rPr>
                  <a:t>=</a:t>
                </a:r>
                <a14:m>
                  <m:oMath xmlns:m="http://schemas.openxmlformats.org/officeDocument/2006/math">
                    <m:f>
                      <m:fPr>
                        <m:ctrlPr>
                          <a:rPr lang="en-GB" sz="2800" b="0" i="1" dirty="0" smtClean="0">
                            <a:solidFill>
                              <a:schemeClr val="tx1"/>
                            </a:solidFill>
                            <a:latin typeface="Cambria Math" panose="02040503050406030204" pitchFamily="18" charset="0"/>
                          </a:rPr>
                        </m:ctrlPr>
                      </m:fPr>
                      <m:num>
                        <m:r>
                          <a:rPr lang="en-GB" sz="2800" b="0" i="1" dirty="0" smtClean="0">
                            <a:solidFill>
                              <a:schemeClr val="tx1"/>
                            </a:solidFill>
                            <a:latin typeface="Cambria Math" panose="02040503050406030204" pitchFamily="18" charset="0"/>
                          </a:rPr>
                          <m:t>𝑚</m:t>
                        </m:r>
                      </m:num>
                      <m:den>
                        <m:r>
                          <a:rPr lang="en-GB" sz="2800" b="0" i="1" dirty="0" smtClean="0">
                            <a:solidFill>
                              <a:schemeClr val="tx1"/>
                            </a:solidFill>
                            <a:latin typeface="Cambria Math" panose="02040503050406030204" pitchFamily="18" charset="0"/>
                          </a:rPr>
                          <m:t>𝑘</m:t>
                        </m:r>
                      </m:den>
                    </m:f>
                  </m:oMath>
                </a14:m>
                <a:endParaRPr lang="en-GB" sz="2800" b="0" dirty="0">
                  <a:solidFill>
                    <a:schemeClr val="tx1"/>
                  </a:solidFill>
                </a:endParaRPr>
              </a:p>
              <a:p>
                <a:pPr algn="ctr"/>
                <a:endParaRPr lang="en-GB" sz="2800" b="0" dirty="0" smtClean="0">
                  <a:solidFill>
                    <a:schemeClr val="tx1"/>
                  </a:solidFill>
                </a:endParaRPr>
              </a:p>
              <a:p>
                <a:pPr algn="just"/>
                <a:r>
                  <a:rPr lang="en-GB" b="0" dirty="0" smtClean="0">
                    <a:solidFill>
                      <a:schemeClr val="tx1"/>
                    </a:solidFill>
                  </a:rPr>
                  <a:t>Il </a:t>
                </a:r>
                <a:r>
                  <a:rPr lang="en-GB" b="0" dirty="0" err="1" smtClean="0">
                    <a:solidFill>
                      <a:schemeClr val="tx1"/>
                    </a:solidFill>
                  </a:rPr>
                  <a:t>rapporto</a:t>
                </a:r>
                <a:r>
                  <a:rPr lang="en-GB" b="0" dirty="0" smtClean="0">
                    <a:solidFill>
                      <a:schemeClr val="tx1"/>
                    </a:solidFill>
                  </a:rPr>
                  <a:t> è la </a:t>
                </a:r>
                <a:r>
                  <a:rPr lang="en-GB" b="0" dirty="0" err="1" smtClean="0">
                    <a:solidFill>
                      <a:schemeClr val="tx1"/>
                    </a:solidFill>
                  </a:rPr>
                  <a:t>sensibilità</a:t>
                </a:r>
                <a:r>
                  <a:rPr lang="en-GB" b="0" dirty="0" smtClean="0">
                    <a:solidFill>
                      <a:schemeClr val="tx1"/>
                    </a:solidFill>
                  </a:rPr>
                  <a:t> </a:t>
                </a:r>
                <a:r>
                  <a:rPr lang="en-GB" b="0" dirty="0" err="1" smtClean="0">
                    <a:solidFill>
                      <a:schemeClr val="tx1"/>
                    </a:solidFill>
                  </a:rPr>
                  <a:t>dello</a:t>
                </a:r>
                <a:r>
                  <a:rPr lang="en-GB" b="0" dirty="0" smtClean="0">
                    <a:solidFill>
                      <a:schemeClr val="tx1"/>
                    </a:solidFill>
                  </a:rPr>
                  <a:t> </a:t>
                </a:r>
                <a:r>
                  <a:rPr lang="en-GB" b="0" dirty="0" err="1" smtClean="0">
                    <a:solidFill>
                      <a:schemeClr val="tx1"/>
                    </a:solidFill>
                  </a:rPr>
                  <a:t>strumento</a:t>
                </a:r>
                <a:r>
                  <a:rPr lang="en-GB" b="0" dirty="0" smtClean="0">
                    <a:solidFill>
                      <a:schemeClr val="tx1"/>
                    </a:solidFill>
                  </a:rPr>
                  <a:t>. </a:t>
                </a:r>
                <a:r>
                  <a:rPr lang="en-GB" b="0" dirty="0" err="1" smtClean="0">
                    <a:solidFill>
                      <a:schemeClr val="tx1"/>
                    </a:solidFill>
                  </a:rPr>
                  <a:t>Spostando</a:t>
                </a:r>
                <a:r>
                  <a:rPr lang="en-GB" b="0" dirty="0" smtClean="0">
                    <a:solidFill>
                      <a:schemeClr val="tx1"/>
                    </a:solidFill>
                  </a:rPr>
                  <a:t> la </a:t>
                </a:r>
                <a:r>
                  <a:rPr lang="en-GB" b="0" dirty="0" err="1" smtClean="0">
                    <a:solidFill>
                      <a:schemeClr val="tx1"/>
                    </a:solidFill>
                  </a:rPr>
                  <a:t>massa</a:t>
                </a:r>
                <a:r>
                  <a:rPr lang="en-GB" b="0" dirty="0" smtClean="0">
                    <a:solidFill>
                      <a:schemeClr val="tx1"/>
                    </a:solidFill>
                  </a:rPr>
                  <a:t> dale </a:t>
                </a:r>
                <a:r>
                  <a:rPr lang="en-GB" b="0" dirty="0" err="1" smtClean="0">
                    <a:solidFill>
                      <a:schemeClr val="tx1"/>
                    </a:solidFill>
                  </a:rPr>
                  <a:t>condizioni</a:t>
                </a:r>
                <a:r>
                  <a:rPr lang="en-GB" b="0" dirty="0" smtClean="0">
                    <a:solidFill>
                      <a:schemeClr val="tx1"/>
                    </a:solidFill>
                  </a:rPr>
                  <a:t> di </a:t>
                </a:r>
                <a:r>
                  <a:rPr lang="en-GB" b="0" dirty="0" err="1" smtClean="0">
                    <a:solidFill>
                      <a:schemeClr val="tx1"/>
                    </a:solidFill>
                  </a:rPr>
                  <a:t>equilibrio</a:t>
                </a:r>
                <a:r>
                  <a:rPr lang="en-GB" b="0" dirty="0" smtClean="0">
                    <a:solidFill>
                      <a:schemeClr val="tx1"/>
                    </a:solidFill>
                  </a:rPr>
                  <a:t> </a:t>
                </a:r>
                <a:r>
                  <a:rPr lang="en-GB" b="0" dirty="0" err="1" smtClean="0">
                    <a:solidFill>
                      <a:schemeClr val="tx1"/>
                    </a:solidFill>
                  </a:rPr>
                  <a:t>ed</a:t>
                </a:r>
                <a:r>
                  <a:rPr lang="en-GB" b="0" dirty="0" smtClean="0">
                    <a:solidFill>
                      <a:schemeClr val="tx1"/>
                    </a:solidFill>
                  </a:rPr>
                  <a:t> </a:t>
                </a:r>
                <a:r>
                  <a:rPr lang="en-GB" b="0" dirty="0" err="1" smtClean="0">
                    <a:solidFill>
                      <a:schemeClr val="tx1"/>
                    </a:solidFill>
                  </a:rPr>
                  <a:t>applicando</a:t>
                </a:r>
                <a:r>
                  <a:rPr lang="en-GB" b="0" dirty="0" smtClean="0">
                    <a:solidFill>
                      <a:schemeClr val="tx1"/>
                    </a:solidFill>
                  </a:rPr>
                  <a:t> la </a:t>
                </a:r>
                <a:r>
                  <a:rPr lang="en-GB" b="0" dirty="0" err="1" smtClean="0">
                    <a:solidFill>
                      <a:schemeClr val="tx1"/>
                    </a:solidFill>
                  </a:rPr>
                  <a:t>legge</a:t>
                </a:r>
                <a:r>
                  <a:rPr lang="en-GB" b="0" dirty="0" smtClean="0">
                    <a:solidFill>
                      <a:schemeClr val="tx1"/>
                    </a:solidFill>
                  </a:rPr>
                  <a:t> di Newton </a:t>
                </a:r>
                <a:r>
                  <a:rPr lang="en-GB" b="0" dirty="0" err="1" smtClean="0">
                    <a:solidFill>
                      <a:schemeClr val="tx1"/>
                    </a:solidFill>
                  </a:rPr>
                  <a:t>sii</a:t>
                </a:r>
                <a:r>
                  <a:rPr lang="en-GB" b="0" dirty="0" smtClean="0">
                    <a:solidFill>
                      <a:schemeClr val="tx1"/>
                    </a:solidFill>
                  </a:rPr>
                  <a:t> </a:t>
                </a:r>
                <a:r>
                  <a:rPr lang="en-GB" b="0" dirty="0" err="1" smtClean="0">
                    <a:solidFill>
                      <a:schemeClr val="tx1"/>
                    </a:solidFill>
                  </a:rPr>
                  <a:t>ottiene</a:t>
                </a:r>
                <a:r>
                  <a:rPr lang="en-GB" b="0" dirty="0" smtClean="0">
                    <a:solidFill>
                      <a:schemeClr val="tx1"/>
                    </a:solidFill>
                  </a:rPr>
                  <a:t>:</a:t>
                </a:r>
                <a:endParaRPr lang="it-IT" b="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746331" y="1938147"/>
                <a:ext cx="5325018" cy="3839769"/>
              </a:xfrm>
              <a:prstGeom prst="rect">
                <a:avLst/>
              </a:prstGeom>
              <a:blipFill>
                <a:blip r:embed="rId4"/>
                <a:stretch>
                  <a:fillRect l="-1031" t="-952" r="-916"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76897" y="5792454"/>
                <a:ext cx="2740494" cy="6481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𝑚𝑔</m:t>
                      </m:r>
                      <m:r>
                        <a:rPr lang="en-GB" b="0" i="1" smtClean="0">
                          <a:solidFill>
                            <a:schemeClr val="tx1"/>
                          </a:solidFill>
                          <a:latin typeface="Cambria Math" panose="02040503050406030204" pitchFamily="18" charset="0"/>
                        </a:rPr>
                        <m:t> −</m:t>
                      </m:r>
                      <m:r>
                        <a:rPr lang="en-GB" b="0" i="1" smtClean="0">
                          <a:solidFill>
                            <a:schemeClr val="tx1"/>
                          </a:solidFill>
                          <a:latin typeface="Cambria Math" panose="02040503050406030204" pitchFamily="18" charset="0"/>
                        </a:rPr>
                        <m:t>𝑘𝑧</m:t>
                      </m:r>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𝑚</m:t>
                      </m:r>
                      <m:f>
                        <m:fPr>
                          <m:ctrlPr>
                            <a:rPr lang="en-GB" b="0" i="1" smtClean="0">
                              <a:solidFill>
                                <a:schemeClr val="tx1"/>
                              </a:solidFill>
                              <a:latin typeface="Cambria Math" panose="02040503050406030204" pitchFamily="18" charset="0"/>
                            </a:rPr>
                          </m:ctrlPr>
                        </m:fPr>
                        <m:num>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𝑑</m:t>
                              </m:r>
                            </m:e>
                            <m:sup>
                              <m:r>
                                <a:rPr lang="en-GB" b="0" i="1" smtClean="0">
                                  <a:solidFill>
                                    <a:schemeClr val="tx1"/>
                                  </a:solidFill>
                                  <a:latin typeface="Cambria Math" panose="02040503050406030204" pitchFamily="18" charset="0"/>
                                </a:rPr>
                                <m:t>2</m:t>
                              </m:r>
                            </m:sup>
                          </m:s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𝑧</m:t>
                              </m:r>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𝑧</m:t>
                                  </m:r>
                                </m:e>
                                <m:sub>
                                  <m:r>
                                    <a:rPr lang="en-GB" b="0" i="1" smtClean="0">
                                      <a:solidFill>
                                        <a:schemeClr val="tx1"/>
                                      </a:solidFill>
                                      <a:latin typeface="Cambria Math" panose="02040503050406030204" pitchFamily="18" charset="0"/>
                                    </a:rPr>
                                    <m:t>0</m:t>
                                  </m:r>
                                </m:sub>
                              </m:sSub>
                            </m:e>
                          </m:d>
                        </m:num>
                        <m:den>
                          <m:r>
                            <a:rPr lang="en-GB" b="0" i="1" smtClean="0">
                              <a:solidFill>
                                <a:schemeClr val="tx1"/>
                              </a:solidFill>
                              <a:latin typeface="Cambria Math" panose="02040503050406030204" pitchFamily="18" charset="0"/>
                            </a:rPr>
                            <m:t>𝑑</m:t>
                          </m:r>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𝑡</m:t>
                              </m:r>
                            </m:e>
                            <m:sup>
                              <m:r>
                                <a:rPr lang="en-GB" b="0" i="1" smtClean="0">
                                  <a:solidFill>
                                    <a:schemeClr val="tx1"/>
                                  </a:solidFill>
                                  <a:latin typeface="Cambria Math" panose="02040503050406030204" pitchFamily="18" charset="0"/>
                                </a:rPr>
                                <m:t>2</m:t>
                              </m:r>
                            </m:sup>
                          </m:sSup>
                        </m:den>
                      </m:f>
                    </m:oMath>
                  </m:oMathPara>
                </a14:m>
                <a:endParaRPr lang="it-IT" b="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76897" y="5792454"/>
                <a:ext cx="2740494" cy="6481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32040" y="5777915"/>
                <a:ext cx="3084306" cy="6481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b="0" i="1" smtClean="0">
                              <a:solidFill>
                                <a:schemeClr val="tx1"/>
                              </a:solidFill>
                              <a:latin typeface="Cambria Math" panose="02040503050406030204" pitchFamily="18" charset="0"/>
                            </a:rPr>
                          </m:ctrlPr>
                        </m:fPr>
                        <m:num>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𝑑</m:t>
                              </m:r>
                            </m:e>
                            <m:sup>
                              <m:r>
                                <a:rPr lang="en-GB" b="0" i="1" smtClean="0">
                                  <a:solidFill>
                                    <a:schemeClr val="tx1"/>
                                  </a:solidFill>
                                  <a:latin typeface="Cambria Math" panose="02040503050406030204" pitchFamily="18" charset="0"/>
                                </a:rPr>
                                <m:t>2</m:t>
                              </m:r>
                            </m:sup>
                          </m:s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𝑧</m:t>
                              </m:r>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𝑧</m:t>
                                  </m:r>
                                </m:e>
                                <m:sub>
                                  <m:r>
                                    <a:rPr lang="en-GB" b="0" i="1" smtClean="0">
                                      <a:solidFill>
                                        <a:schemeClr val="tx1"/>
                                      </a:solidFill>
                                      <a:latin typeface="Cambria Math" panose="02040503050406030204" pitchFamily="18" charset="0"/>
                                    </a:rPr>
                                    <m:t>0</m:t>
                                  </m:r>
                                </m:sub>
                              </m:sSub>
                            </m:e>
                          </m:d>
                        </m:num>
                        <m:den>
                          <m:r>
                            <a:rPr lang="en-GB" b="0" i="1" smtClean="0">
                              <a:solidFill>
                                <a:schemeClr val="tx1"/>
                              </a:solidFill>
                              <a:latin typeface="Cambria Math" panose="02040503050406030204" pitchFamily="18" charset="0"/>
                            </a:rPr>
                            <m:t>𝑑</m:t>
                          </m:r>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𝑡</m:t>
                              </m:r>
                            </m:e>
                            <m:sup>
                              <m:r>
                                <a:rPr lang="en-GB" b="0" i="1" smtClean="0">
                                  <a:solidFill>
                                    <a:schemeClr val="tx1"/>
                                  </a:solidFill>
                                  <a:latin typeface="Cambria Math" panose="02040503050406030204" pitchFamily="18" charset="0"/>
                                </a:rPr>
                                <m:t>2</m:t>
                              </m:r>
                            </m:sup>
                          </m:sSup>
                        </m:den>
                      </m:f>
                      <m:r>
                        <a:rPr lang="en-GB" b="0" i="1" smtClean="0">
                          <a:solidFill>
                            <a:schemeClr val="tx1"/>
                          </a:solidFill>
                          <a:latin typeface="Cambria Math" panose="02040503050406030204" pitchFamily="18" charset="0"/>
                        </a:rPr>
                        <m:t>+ </m:t>
                      </m:r>
                      <m:f>
                        <m:fPr>
                          <m:ctrlPr>
                            <a:rPr lang="en-GB" b="0"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𝑘</m:t>
                          </m:r>
                        </m:num>
                        <m:den>
                          <m:r>
                            <a:rPr lang="en-GB" b="0" i="1" smtClean="0">
                              <a:solidFill>
                                <a:schemeClr val="tx1"/>
                              </a:solidFill>
                              <a:latin typeface="Cambria Math" panose="02040503050406030204" pitchFamily="18" charset="0"/>
                            </a:rPr>
                            <m:t>𝑚</m:t>
                          </m:r>
                        </m:den>
                      </m:f>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𝑧</m:t>
                          </m:r>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𝑧</m:t>
                              </m:r>
                            </m:e>
                            <m:sub>
                              <m:r>
                                <a:rPr lang="en-GB" b="0" i="1" smtClean="0">
                                  <a:solidFill>
                                    <a:schemeClr val="tx1"/>
                                  </a:solidFill>
                                  <a:latin typeface="Cambria Math" panose="02040503050406030204" pitchFamily="18" charset="0"/>
                                </a:rPr>
                                <m:t>0</m:t>
                              </m:r>
                            </m:sub>
                          </m:sSub>
                        </m:e>
                      </m:d>
                      <m:r>
                        <a:rPr lang="en-GB" b="0" i="1" smtClean="0">
                          <a:solidFill>
                            <a:schemeClr val="tx1"/>
                          </a:solidFill>
                          <a:latin typeface="Cambria Math" panose="02040503050406030204" pitchFamily="18" charset="0"/>
                        </a:rPr>
                        <m:t>=0</m:t>
                      </m:r>
                    </m:oMath>
                  </m:oMathPara>
                </a14:m>
                <a:endParaRPr lang="it-IT" b="0"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32040" y="5777915"/>
                <a:ext cx="3084306" cy="64812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23060109"/>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8336" r="53402"/>
          <a:stretch/>
        </p:blipFill>
        <p:spPr bwMode="auto">
          <a:xfrm>
            <a:off x="4897016" y="2980856"/>
            <a:ext cx="3312368" cy="3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431540" y="764704"/>
                <a:ext cx="8280920" cy="5217582"/>
              </a:xfrm>
              <a:prstGeom prst="rect">
                <a:avLst/>
              </a:prstGeom>
              <a:noFill/>
            </p:spPr>
            <p:txBody>
              <a:bodyPr wrap="square" rtlCol="0">
                <a:spAutoFit/>
              </a:bodyPr>
              <a:lstStyle/>
              <a:p>
                <a:pPr algn="ctr"/>
                <a:r>
                  <a:rPr lang="en-GB" dirty="0" smtClean="0">
                    <a:solidFill>
                      <a:schemeClr val="tx1"/>
                    </a:solidFill>
                  </a:rPr>
                  <a:t>ASTATIZZAZIONE</a:t>
                </a:r>
              </a:p>
              <a:p>
                <a:pPr algn="ctr"/>
                <a:endParaRPr lang="en-GB" dirty="0" smtClean="0">
                  <a:solidFill>
                    <a:schemeClr val="tx1"/>
                  </a:solidFill>
                </a:endParaRPr>
              </a:p>
              <a:p>
                <a:r>
                  <a:rPr lang="en-GB" b="0" dirty="0" smtClean="0">
                    <a:solidFill>
                      <a:schemeClr val="tx1"/>
                    </a:solidFill>
                  </a:rPr>
                  <a:t>La </a:t>
                </a:r>
                <a:r>
                  <a:rPr lang="en-GB" b="0" dirty="0" err="1" smtClean="0">
                    <a:solidFill>
                      <a:schemeClr val="tx1"/>
                    </a:solidFill>
                  </a:rPr>
                  <a:t>massa</a:t>
                </a:r>
                <a:r>
                  <a:rPr lang="en-GB" b="0" dirty="0" smtClean="0">
                    <a:solidFill>
                      <a:schemeClr val="tx1"/>
                    </a:solidFill>
                  </a:rPr>
                  <a:t> è </a:t>
                </a:r>
                <a:r>
                  <a:rPr lang="en-GB" b="0" dirty="0" err="1" smtClean="0">
                    <a:solidFill>
                      <a:schemeClr val="tx1"/>
                    </a:solidFill>
                  </a:rPr>
                  <a:t>sostenuta</a:t>
                </a:r>
                <a:r>
                  <a:rPr lang="en-GB" b="0" dirty="0" smtClean="0">
                    <a:solidFill>
                      <a:schemeClr val="tx1"/>
                    </a:solidFill>
                  </a:rPr>
                  <a:t>  da un </a:t>
                </a:r>
                <a:r>
                  <a:rPr lang="en-GB" b="0" dirty="0" err="1" smtClean="0">
                    <a:solidFill>
                      <a:schemeClr val="tx1"/>
                    </a:solidFill>
                  </a:rPr>
                  <a:t>braccio</a:t>
                </a:r>
                <a:r>
                  <a:rPr lang="en-GB" b="0" dirty="0" smtClean="0">
                    <a:solidFill>
                      <a:schemeClr val="tx1"/>
                    </a:solidFill>
                  </a:rPr>
                  <a:t> </a:t>
                </a:r>
                <a:r>
                  <a:rPr lang="en-GB" b="0" dirty="0" err="1" smtClean="0">
                    <a:solidFill>
                      <a:schemeClr val="tx1"/>
                    </a:solidFill>
                  </a:rPr>
                  <a:t>rigido</a:t>
                </a:r>
                <a:r>
                  <a:rPr lang="en-GB" b="0" dirty="0" smtClean="0">
                    <a:solidFill>
                      <a:schemeClr val="tx1"/>
                    </a:solidFill>
                  </a:rPr>
                  <a:t> di </a:t>
                </a:r>
                <a:r>
                  <a:rPr lang="en-GB" b="0" dirty="0" err="1" smtClean="0">
                    <a:solidFill>
                      <a:schemeClr val="tx1"/>
                    </a:solidFill>
                  </a:rPr>
                  <a:t>lunghezza</a:t>
                </a:r>
                <a:r>
                  <a:rPr lang="en-GB" b="0" dirty="0" smtClean="0">
                    <a:solidFill>
                      <a:schemeClr val="tx1"/>
                    </a:solidFill>
                  </a:rPr>
                  <a:t> </a:t>
                </a:r>
                <a:r>
                  <a:rPr lang="en-GB" b="0" i="1" dirty="0" smtClean="0">
                    <a:solidFill>
                      <a:schemeClr val="tx1"/>
                    </a:solidFill>
                  </a:rPr>
                  <a:t>b</a:t>
                </a:r>
                <a:r>
                  <a:rPr lang="en-GB" b="0" dirty="0" smtClean="0">
                    <a:solidFill>
                      <a:schemeClr val="tx1"/>
                    </a:solidFill>
                  </a:rPr>
                  <a:t> </a:t>
                </a:r>
                <a:r>
                  <a:rPr lang="en-GB" b="0" dirty="0" err="1" smtClean="0">
                    <a:solidFill>
                      <a:schemeClr val="tx1"/>
                    </a:solidFill>
                  </a:rPr>
                  <a:t>girevole</a:t>
                </a:r>
                <a:r>
                  <a:rPr lang="en-GB" b="0" dirty="0" smtClean="0">
                    <a:solidFill>
                      <a:schemeClr val="tx1"/>
                    </a:solidFill>
                  </a:rPr>
                  <a:t> </a:t>
                </a:r>
                <a:r>
                  <a:rPr lang="en-GB" b="0" dirty="0" err="1" smtClean="0">
                    <a:solidFill>
                      <a:schemeClr val="tx1"/>
                    </a:solidFill>
                  </a:rPr>
                  <a:t>intorno</a:t>
                </a:r>
                <a:r>
                  <a:rPr lang="en-GB" b="0" dirty="0" smtClean="0">
                    <a:solidFill>
                      <a:schemeClr val="tx1"/>
                    </a:solidFill>
                  </a:rPr>
                  <a:t> ad un </a:t>
                </a:r>
                <a:r>
                  <a:rPr lang="en-GB" b="0" dirty="0" err="1" smtClean="0">
                    <a:solidFill>
                      <a:schemeClr val="tx1"/>
                    </a:solidFill>
                  </a:rPr>
                  <a:t>asse</a:t>
                </a:r>
                <a:r>
                  <a:rPr lang="en-GB" b="0" i="1" dirty="0" smtClean="0">
                    <a:solidFill>
                      <a:schemeClr val="tx1"/>
                    </a:solidFill>
                  </a:rPr>
                  <a:t> 0. </a:t>
                </a:r>
                <a:r>
                  <a:rPr lang="en-GB" b="0" dirty="0" err="1" smtClean="0">
                    <a:solidFill>
                      <a:schemeClr val="tx1"/>
                    </a:solidFill>
                  </a:rPr>
                  <a:t>Avremo</a:t>
                </a:r>
                <a:r>
                  <a:rPr lang="en-GB" b="0" dirty="0" smtClean="0">
                    <a:solidFill>
                      <a:schemeClr val="tx1"/>
                    </a:solidFill>
                  </a:rPr>
                  <a:t> </a:t>
                </a:r>
                <a:r>
                  <a:rPr lang="en-GB" b="0" dirty="0" err="1" smtClean="0">
                    <a:solidFill>
                      <a:schemeClr val="tx1"/>
                    </a:solidFill>
                  </a:rPr>
                  <a:t>pertanto</a:t>
                </a:r>
                <a:r>
                  <a:rPr lang="en-GB" b="0" dirty="0" smtClean="0">
                    <a:solidFill>
                      <a:schemeClr val="tx1"/>
                    </a:solidFill>
                  </a:rPr>
                  <a:t> </a:t>
                </a:r>
                <a:r>
                  <a:rPr lang="en-GB" b="0" dirty="0" err="1" smtClean="0">
                    <a:solidFill>
                      <a:schemeClr val="tx1"/>
                    </a:solidFill>
                  </a:rPr>
                  <a:t>equilibrio</a:t>
                </a:r>
                <a:r>
                  <a:rPr lang="en-GB" b="0" dirty="0" smtClean="0">
                    <a:solidFill>
                      <a:schemeClr val="tx1"/>
                    </a:solidFill>
                  </a:rPr>
                  <a:t> di </a:t>
                </a:r>
                <a:r>
                  <a:rPr lang="en-GB" b="0" dirty="0" err="1" smtClean="0">
                    <a:solidFill>
                      <a:schemeClr val="tx1"/>
                    </a:solidFill>
                  </a:rPr>
                  <a:t>momenti</a:t>
                </a:r>
                <a:r>
                  <a:rPr lang="en-GB" b="0" i="1" dirty="0" smtClean="0">
                    <a:solidFill>
                      <a:schemeClr val="tx1"/>
                    </a:solidFill>
                  </a:rPr>
                  <a:t>. </a:t>
                </a:r>
                <a:r>
                  <a:rPr lang="en-GB" b="0" dirty="0" smtClean="0">
                    <a:solidFill>
                      <a:schemeClr val="tx1"/>
                    </a:solidFill>
                  </a:rPr>
                  <a:t>Nella </a:t>
                </a:r>
                <a:r>
                  <a:rPr lang="en-GB" b="0" dirty="0" err="1" smtClean="0">
                    <a:solidFill>
                      <a:schemeClr val="tx1"/>
                    </a:solidFill>
                  </a:rPr>
                  <a:t>posizione</a:t>
                </a:r>
                <a:r>
                  <a:rPr lang="en-GB" b="0" dirty="0" smtClean="0">
                    <a:solidFill>
                      <a:schemeClr val="tx1"/>
                    </a:solidFill>
                  </a:rPr>
                  <a:t> di </a:t>
                </a:r>
                <a:r>
                  <a:rPr lang="en-GB" b="0" dirty="0" err="1" smtClean="0">
                    <a:solidFill>
                      <a:schemeClr val="tx1"/>
                    </a:solidFill>
                  </a:rPr>
                  <a:t>equilirio</a:t>
                </a:r>
                <a:r>
                  <a:rPr lang="en-GB" b="0" dirty="0" smtClean="0">
                    <a:solidFill>
                      <a:schemeClr val="tx1"/>
                    </a:solidFill>
                  </a:rPr>
                  <a:t> </a:t>
                </a:r>
                <a:r>
                  <a:rPr lang="en-GB" b="0" dirty="0" err="1" smtClean="0">
                    <a:solidFill>
                      <a:schemeClr val="tx1"/>
                    </a:solidFill>
                  </a:rPr>
                  <a:t>sarà</a:t>
                </a:r>
                <a:r>
                  <a:rPr lang="en-GB" b="0" dirty="0" smtClean="0">
                    <a:solidFill>
                      <a:schemeClr val="tx1"/>
                    </a:solidFill>
                  </a:rPr>
                  <a:t> </a:t>
                </a:r>
                <a:r>
                  <a:rPr lang="en-GB" b="0" dirty="0" err="1" smtClean="0">
                    <a:solidFill>
                      <a:schemeClr val="tx1"/>
                    </a:solidFill>
                  </a:rPr>
                  <a:t>nullo</a:t>
                </a:r>
                <a:r>
                  <a:rPr lang="en-GB" b="0" dirty="0" smtClean="0">
                    <a:solidFill>
                      <a:schemeClr val="tx1"/>
                    </a:solidFill>
                  </a:rPr>
                  <a:t> </a:t>
                </a:r>
                <a:r>
                  <a:rPr lang="en-GB" b="0" dirty="0" err="1" smtClean="0">
                    <a:solidFill>
                      <a:schemeClr val="tx1"/>
                    </a:solidFill>
                  </a:rPr>
                  <a:t>il</a:t>
                </a:r>
                <a:r>
                  <a:rPr lang="en-GB" b="0" dirty="0" smtClean="0">
                    <a:solidFill>
                      <a:schemeClr val="tx1"/>
                    </a:solidFill>
                  </a:rPr>
                  <a:t> </a:t>
                </a:r>
                <a:r>
                  <a:rPr lang="en-GB" b="0" dirty="0" err="1" smtClean="0">
                    <a:solidFill>
                      <a:schemeClr val="tx1"/>
                    </a:solidFill>
                  </a:rPr>
                  <a:t>momento</a:t>
                </a:r>
                <a:r>
                  <a:rPr lang="en-GB" b="0" dirty="0" smtClean="0">
                    <a:solidFill>
                      <a:schemeClr val="tx1"/>
                    </a:solidFill>
                  </a:rPr>
                  <a:t> </a:t>
                </a:r>
                <a:r>
                  <a:rPr lang="en-GB" b="0" dirty="0" err="1" smtClean="0">
                    <a:solidFill>
                      <a:schemeClr val="tx1"/>
                    </a:solidFill>
                  </a:rPr>
                  <a:t>delle</a:t>
                </a:r>
                <a:r>
                  <a:rPr lang="en-GB" b="0" dirty="0" smtClean="0">
                    <a:solidFill>
                      <a:schemeClr val="tx1"/>
                    </a:solidFill>
                  </a:rPr>
                  <a:t> </a:t>
                </a:r>
                <a:r>
                  <a:rPr lang="en-GB" b="0" dirty="0" err="1" smtClean="0">
                    <a:solidFill>
                      <a:schemeClr val="tx1"/>
                    </a:solidFill>
                  </a:rPr>
                  <a:t>forze</a:t>
                </a:r>
                <a:r>
                  <a:rPr lang="en-GB" b="0" dirty="0" smtClean="0">
                    <a:solidFill>
                      <a:schemeClr val="tx1"/>
                    </a:solidFill>
                  </a:rPr>
                  <a:t> applicate </a:t>
                </a:r>
                <a14:m>
                  <m:oMath xmlns:m="http://schemas.openxmlformats.org/officeDocument/2006/math">
                    <m:r>
                      <a:rPr lang="en-GB" b="0" i="1" smtClean="0">
                        <a:solidFill>
                          <a:schemeClr val="tx1"/>
                        </a:solidFill>
                        <a:latin typeface="Cambria Math" panose="02040503050406030204" pitchFamily="18" charset="0"/>
                      </a:rPr>
                      <m:t>𝑀</m:t>
                    </m:r>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 </m:t>
                    </m:r>
                    <m:r>
                      <a:rPr lang="en-GB" b="0" i="1" smtClean="0">
                        <a:solidFill>
                          <a:schemeClr val="tx1"/>
                        </a:solidFill>
                        <a:latin typeface="Cambria Math" panose="02040503050406030204" pitchFamily="18" charset="0"/>
                        <a:ea typeface="Cambria Math" panose="02040503050406030204" pitchFamily="18" charset="0"/>
                      </a:rPr>
                      <m:t>𝑔</m:t>
                    </m:r>
                    <m:d>
                      <m:dPr>
                        <m:ctrlPr>
                          <a:rPr lang="en-GB" b="0"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𝜑</m:t>
                        </m:r>
                      </m:e>
                    </m:d>
                    <m:r>
                      <a:rPr lang="en-GB" b="0" i="1" smtClean="0">
                        <a:solidFill>
                          <a:schemeClr val="tx1"/>
                        </a:solidFill>
                        <a:latin typeface="Cambria Math" panose="02040503050406030204" pitchFamily="18" charset="0"/>
                        <a:ea typeface="Cambria Math" panose="02040503050406030204" pitchFamily="18" charset="0"/>
                      </a:rPr>
                      <m:t>)</m:t>
                    </m:r>
                  </m:oMath>
                </a14:m>
                <a:r>
                  <a:rPr lang="en-GB" b="0" dirty="0">
                    <a:solidFill>
                      <a:schemeClr val="tx1"/>
                    </a:solidFill>
                  </a:rPr>
                  <a:t> </a:t>
                </a:r>
                <a:endParaRPr lang="en-GB" b="0" i="1" dirty="0" smtClean="0">
                  <a:solidFill>
                    <a:schemeClr val="tx1"/>
                  </a:solidFill>
                  <a:latin typeface="Cambria Math" panose="02040503050406030204" pitchFamily="18" charset="0"/>
                </a:endParaRPr>
              </a:p>
              <a:p>
                <a:endParaRPr lang="en-GB" b="0" i="1" dirty="0" smtClean="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𝑀</m:t>
                      </m:r>
                      <m:d>
                        <m:dPr>
                          <m:ctrlPr>
                            <a:rPr lang="en-GB" b="0" i="1">
                              <a:solidFill>
                                <a:schemeClr val="tx1"/>
                              </a:solidFill>
                              <a:latin typeface="Cambria Math" panose="02040503050406030204" pitchFamily="18" charset="0"/>
                              <a:ea typeface="Cambria Math" panose="02040503050406030204" pitchFamily="18" charset="0"/>
                            </a:rPr>
                          </m:ctrlPr>
                        </m:dPr>
                        <m:e>
                          <m:r>
                            <a:rPr lang="en-GB" b="0" i="1">
                              <a:solidFill>
                                <a:schemeClr val="tx1"/>
                              </a:solidFill>
                              <a:latin typeface="Cambria Math" panose="02040503050406030204" pitchFamily="18" charset="0"/>
                              <a:ea typeface="Cambria Math" panose="02040503050406030204" pitchFamily="18" charset="0"/>
                            </a:rPr>
                            <m:t>𝜑</m:t>
                          </m:r>
                          <m:r>
                            <a:rPr lang="en-GB" b="0" i="1" baseline="-25000" smtClean="0">
                              <a:solidFill>
                                <a:schemeClr val="tx1"/>
                              </a:solidFill>
                              <a:latin typeface="Cambria Math" panose="02040503050406030204" pitchFamily="18" charset="0"/>
                              <a:ea typeface="Cambria Math" panose="02040503050406030204" pitchFamily="18" charset="0"/>
                            </a:rPr>
                            <m:t>0</m:t>
                          </m:r>
                        </m:e>
                      </m:d>
                      <m:r>
                        <a:rPr lang="en-GB" b="0" i="1" smtClean="0">
                          <a:solidFill>
                            <a:schemeClr val="tx1"/>
                          </a:solidFill>
                          <a:latin typeface="Cambria Math" panose="02040503050406030204" pitchFamily="18" charset="0"/>
                          <a:ea typeface="Cambria Math" panose="02040503050406030204" pitchFamily="18" charset="0"/>
                        </a:rPr>
                        <m:t>=0</m:t>
                      </m:r>
                    </m:oMath>
                  </m:oMathPara>
                </a14:m>
                <a:endParaRPr lang="it-IT" b="0" dirty="0">
                  <a:solidFill>
                    <a:schemeClr val="tx1"/>
                  </a:solidFill>
                </a:endParaRPr>
              </a:p>
              <a:p>
                <a:r>
                  <a:rPr lang="en-GB" b="0" dirty="0" err="1" smtClean="0">
                    <a:solidFill>
                      <a:schemeClr val="tx1"/>
                    </a:solidFill>
                  </a:rPr>
                  <a:t>Derivando</a:t>
                </a:r>
                <a:r>
                  <a:rPr lang="en-GB" b="0" dirty="0" smtClean="0">
                    <a:solidFill>
                      <a:schemeClr val="tx1"/>
                    </a:solidFill>
                  </a:rPr>
                  <a:t>:</a:t>
                </a:r>
              </a:p>
              <a:p>
                <a:endParaRPr lang="en-GB" b="0" dirty="0">
                  <a:solidFill>
                    <a:schemeClr val="tx1"/>
                  </a:solidFill>
                </a:endParaRPr>
              </a:p>
              <a:p>
                <a14:m>
                  <m:oMath xmlns:m="http://schemas.openxmlformats.org/officeDocument/2006/math">
                    <m:f>
                      <m:fPr>
                        <m:ctrlPr>
                          <a:rPr lang="en-GB" sz="2000" b="0" i="1" smtClean="0">
                            <a:solidFill>
                              <a:schemeClr val="tx1"/>
                            </a:solidFill>
                            <a:latin typeface="Cambria Math" panose="02040503050406030204" pitchFamily="18" charset="0"/>
                          </a:rPr>
                        </m:ctrlPr>
                      </m:fPr>
                      <m:num>
                        <m:r>
                          <a:rPr lang="en-GB" sz="2000" b="0" i="1" smtClean="0">
                            <a:solidFill>
                              <a:schemeClr val="tx1"/>
                            </a:solidFill>
                            <a:latin typeface="Cambria Math" panose="02040503050406030204" pitchFamily="18" charset="0"/>
                            <a:ea typeface="Cambria Math" panose="02040503050406030204" pitchFamily="18" charset="0"/>
                          </a:rPr>
                          <m:t>𝛿</m:t>
                        </m:r>
                        <m:r>
                          <a:rPr lang="en-GB" sz="2000" b="0" i="1" smtClean="0">
                            <a:solidFill>
                              <a:schemeClr val="tx1"/>
                            </a:solidFill>
                            <a:latin typeface="Cambria Math" panose="02040503050406030204" pitchFamily="18" charset="0"/>
                            <a:ea typeface="Cambria Math" panose="02040503050406030204" pitchFamily="18" charset="0"/>
                          </a:rPr>
                          <m:t>𝑀</m:t>
                        </m:r>
                      </m:num>
                      <m:den>
                        <m:r>
                          <a:rPr lang="en-GB" sz="2000" b="0" i="1" smtClean="0">
                            <a:solidFill>
                              <a:schemeClr val="tx1"/>
                            </a:solidFill>
                            <a:latin typeface="Cambria Math" panose="02040503050406030204" pitchFamily="18" charset="0"/>
                            <a:ea typeface="Cambria Math" panose="02040503050406030204" pitchFamily="18" charset="0"/>
                          </a:rPr>
                          <m:t>𝛿𝜑</m:t>
                        </m:r>
                      </m:den>
                    </m:f>
                    <m:r>
                      <a:rPr lang="en-GB" sz="2000" b="0" i="1" smtClean="0">
                        <a:solidFill>
                          <a:schemeClr val="tx1"/>
                        </a:solidFill>
                        <a:latin typeface="Cambria Math" panose="02040503050406030204" pitchFamily="18" charset="0"/>
                      </a:rPr>
                      <m:t>𝑑</m:t>
                    </m:r>
                    <m:r>
                      <a:rPr lang="en-GB" sz="2000" b="0" i="1" smtClean="0">
                        <a:solidFill>
                          <a:schemeClr val="tx1"/>
                        </a:solidFill>
                        <a:latin typeface="Cambria Math" panose="02040503050406030204" pitchFamily="18" charset="0"/>
                        <a:ea typeface="Cambria Math" panose="02040503050406030204" pitchFamily="18" charset="0"/>
                      </a:rPr>
                      <m:t>𝜑</m:t>
                    </m:r>
                    <m:r>
                      <a:rPr lang="en-GB" sz="2000" b="0" i="1" smtClean="0">
                        <a:solidFill>
                          <a:schemeClr val="tx1"/>
                        </a:solidFill>
                        <a:latin typeface="Cambria Math" panose="02040503050406030204" pitchFamily="18" charset="0"/>
                        <a:ea typeface="Cambria Math" panose="02040503050406030204" pitchFamily="18" charset="0"/>
                      </a:rPr>
                      <m:t>+ </m:t>
                    </m:r>
                    <m:f>
                      <m:fPr>
                        <m:ctrlPr>
                          <a:rPr lang="en-GB" sz="2000" b="0" i="1" smtClean="0">
                            <a:solidFill>
                              <a:schemeClr val="tx1"/>
                            </a:solidFill>
                            <a:latin typeface="Cambria Math" panose="02040503050406030204" pitchFamily="18" charset="0"/>
                          </a:rPr>
                        </m:ctrlPr>
                      </m:fPr>
                      <m:num>
                        <m:r>
                          <a:rPr lang="en-GB" sz="2000" b="0" i="1" smtClean="0">
                            <a:solidFill>
                              <a:schemeClr val="tx1"/>
                            </a:solidFill>
                            <a:latin typeface="Cambria Math" panose="02040503050406030204" pitchFamily="18" charset="0"/>
                            <a:ea typeface="Cambria Math" panose="02040503050406030204" pitchFamily="18" charset="0"/>
                          </a:rPr>
                          <m:t>𝛿</m:t>
                        </m:r>
                        <m:r>
                          <a:rPr lang="en-GB" sz="2000" b="0" i="1" smtClean="0">
                            <a:solidFill>
                              <a:schemeClr val="tx1"/>
                            </a:solidFill>
                            <a:latin typeface="Cambria Math" panose="02040503050406030204" pitchFamily="18" charset="0"/>
                            <a:ea typeface="Cambria Math" panose="02040503050406030204" pitchFamily="18" charset="0"/>
                          </a:rPr>
                          <m:t>𝑀</m:t>
                        </m:r>
                      </m:num>
                      <m:den>
                        <m:r>
                          <a:rPr lang="en-GB" sz="2000" b="0" i="1" smtClean="0">
                            <a:solidFill>
                              <a:schemeClr val="tx1"/>
                            </a:solidFill>
                            <a:latin typeface="Cambria Math" panose="02040503050406030204" pitchFamily="18" charset="0"/>
                            <a:ea typeface="Cambria Math" panose="02040503050406030204" pitchFamily="18" charset="0"/>
                          </a:rPr>
                          <m:t>𝛿</m:t>
                        </m:r>
                        <m:r>
                          <a:rPr lang="en-GB" sz="2000" b="0" i="1" smtClean="0">
                            <a:solidFill>
                              <a:schemeClr val="tx1"/>
                            </a:solidFill>
                            <a:latin typeface="Cambria Math" panose="02040503050406030204" pitchFamily="18" charset="0"/>
                            <a:ea typeface="Cambria Math" panose="02040503050406030204" pitchFamily="18" charset="0"/>
                          </a:rPr>
                          <m:t>𝑔</m:t>
                        </m:r>
                      </m:den>
                    </m:f>
                    <m:r>
                      <a:rPr lang="en-GB" sz="2000" b="0" i="1" smtClean="0">
                        <a:solidFill>
                          <a:schemeClr val="tx1"/>
                        </a:solidFill>
                        <a:latin typeface="Cambria Math" panose="02040503050406030204" pitchFamily="18" charset="0"/>
                      </a:rPr>
                      <m:t>𝑑𝑔</m:t>
                    </m:r>
                    <m:r>
                      <a:rPr lang="en-GB" sz="2000" b="0" i="1" smtClean="0">
                        <a:solidFill>
                          <a:schemeClr val="tx1"/>
                        </a:solidFill>
                        <a:latin typeface="Cambria Math" panose="02040503050406030204" pitchFamily="18" charset="0"/>
                      </a:rPr>
                      <m:t>=</m:t>
                    </m:r>
                  </m:oMath>
                </a14:m>
                <a:r>
                  <a:rPr lang="en-GB" sz="2000" b="0" dirty="0" smtClean="0">
                    <a:solidFill>
                      <a:schemeClr val="tx1"/>
                    </a:solidFill>
                  </a:rPr>
                  <a:t> 0</a:t>
                </a:r>
              </a:p>
              <a:p>
                <a:endParaRPr lang="en-GB" b="0" dirty="0">
                  <a:solidFill>
                    <a:schemeClr val="tx1"/>
                  </a:solidFill>
                </a:endParaRPr>
              </a:p>
              <a:p>
                <a:r>
                  <a:rPr lang="en-GB" b="0" dirty="0" smtClean="0">
                    <a:solidFill>
                      <a:schemeClr val="tx1"/>
                    </a:solidFill>
                  </a:rPr>
                  <a:t>Si </a:t>
                </a:r>
                <a:r>
                  <a:rPr lang="en-GB" b="0" dirty="0" err="1" smtClean="0">
                    <a:solidFill>
                      <a:schemeClr val="tx1"/>
                    </a:solidFill>
                  </a:rPr>
                  <a:t>ottiene</a:t>
                </a:r>
                <a:r>
                  <a:rPr lang="en-GB" b="0" dirty="0" smtClean="0">
                    <a:solidFill>
                      <a:schemeClr val="tx1"/>
                    </a:solidFill>
                  </a:rPr>
                  <a:t>:</a:t>
                </a:r>
              </a:p>
              <a:p>
                <a:endParaRPr lang="en-GB" b="0" dirty="0">
                  <a:solidFill>
                    <a:schemeClr val="tx1"/>
                  </a:solidFill>
                </a:endParaRPr>
              </a:p>
              <a:p>
                <a14:m>
                  <m:oMath xmlns:m="http://schemas.openxmlformats.org/officeDocument/2006/math">
                    <m:f>
                      <m:fPr>
                        <m:ctrlPr>
                          <a:rPr lang="en-GB" sz="2400" b="0" i="1" smtClean="0">
                            <a:solidFill>
                              <a:schemeClr val="tx1"/>
                            </a:solidFill>
                            <a:latin typeface="Cambria Math" panose="02040503050406030204" pitchFamily="18" charset="0"/>
                          </a:rPr>
                        </m:ctrlPr>
                      </m:fPr>
                      <m:num>
                        <m:r>
                          <a:rPr lang="en-GB" sz="2400" b="0" i="1" smtClean="0">
                            <a:solidFill>
                              <a:schemeClr val="tx1"/>
                            </a:solidFill>
                            <a:latin typeface="Cambria Math" panose="02040503050406030204" pitchFamily="18" charset="0"/>
                          </a:rPr>
                          <m:t>𝑑</m:t>
                        </m:r>
                        <m:r>
                          <a:rPr lang="en-GB" sz="2400" b="0" i="1" smtClean="0">
                            <a:solidFill>
                              <a:schemeClr val="tx1"/>
                            </a:solidFill>
                            <a:latin typeface="Cambria Math" panose="02040503050406030204" pitchFamily="18" charset="0"/>
                            <a:ea typeface="Cambria Math" panose="02040503050406030204" pitchFamily="18" charset="0"/>
                          </a:rPr>
                          <m:t>𝜑</m:t>
                        </m:r>
                      </m:num>
                      <m:den>
                        <m:r>
                          <a:rPr lang="en-GB" sz="2400" b="0" i="1" smtClean="0">
                            <a:solidFill>
                              <a:schemeClr val="tx1"/>
                            </a:solidFill>
                            <a:latin typeface="Cambria Math" panose="02040503050406030204" pitchFamily="18" charset="0"/>
                          </a:rPr>
                          <m:t>𝑑𝑔</m:t>
                        </m:r>
                      </m:den>
                    </m:f>
                  </m:oMath>
                </a14:m>
                <a:r>
                  <a:rPr lang="en-GB" sz="2400" b="0" dirty="0" smtClean="0">
                    <a:solidFill>
                      <a:schemeClr val="tx1"/>
                    </a:solidFill>
                  </a:rPr>
                  <a:t>= - </a:t>
                </a:r>
                <a14:m>
                  <m:oMath xmlns:m="http://schemas.openxmlformats.org/officeDocument/2006/math">
                    <m:f>
                      <m:fPr>
                        <m:ctrlPr>
                          <a:rPr lang="en-GB" sz="2400" b="0" i="1" smtClean="0">
                            <a:solidFill>
                              <a:schemeClr val="tx1"/>
                            </a:solidFill>
                            <a:latin typeface="Cambria Math" panose="02040503050406030204" pitchFamily="18" charset="0"/>
                          </a:rPr>
                        </m:ctrlPr>
                      </m:fPr>
                      <m:num>
                        <m:f>
                          <m:fPr>
                            <m:type m:val="skw"/>
                            <m:ctrlPr>
                              <a:rPr lang="en-GB" sz="2400" b="0" i="1" smtClean="0">
                                <a:solidFill>
                                  <a:schemeClr val="tx1"/>
                                </a:solidFill>
                                <a:latin typeface="Cambria Math" panose="02040503050406030204" pitchFamily="18" charset="0"/>
                              </a:rPr>
                            </m:ctrlPr>
                          </m:fPr>
                          <m:num>
                            <m:r>
                              <a:rPr lang="en-GB" sz="2400" b="0" i="1" smtClean="0">
                                <a:solidFill>
                                  <a:schemeClr val="tx1"/>
                                </a:solidFill>
                                <a:latin typeface="Cambria Math" panose="02040503050406030204" pitchFamily="18" charset="0"/>
                                <a:ea typeface="Cambria Math" panose="02040503050406030204" pitchFamily="18" charset="0"/>
                              </a:rPr>
                              <m:t>𝛿</m:t>
                            </m:r>
                            <m:r>
                              <a:rPr lang="en-GB" sz="2400" b="0" i="1" smtClean="0">
                                <a:solidFill>
                                  <a:schemeClr val="tx1"/>
                                </a:solidFill>
                                <a:latin typeface="Cambria Math" panose="02040503050406030204" pitchFamily="18" charset="0"/>
                                <a:ea typeface="Cambria Math" panose="02040503050406030204" pitchFamily="18" charset="0"/>
                              </a:rPr>
                              <m:t>𝑀</m:t>
                            </m:r>
                          </m:num>
                          <m:den>
                            <m:r>
                              <a:rPr lang="en-GB" sz="2400" b="0" i="1" smtClean="0">
                                <a:solidFill>
                                  <a:schemeClr val="tx1"/>
                                </a:solidFill>
                                <a:latin typeface="Cambria Math" panose="02040503050406030204" pitchFamily="18" charset="0"/>
                                <a:ea typeface="Cambria Math" panose="02040503050406030204" pitchFamily="18" charset="0"/>
                              </a:rPr>
                              <m:t>𝛿</m:t>
                            </m:r>
                            <m:r>
                              <a:rPr lang="en-GB" sz="2400" b="0" i="1" smtClean="0">
                                <a:solidFill>
                                  <a:schemeClr val="tx1"/>
                                </a:solidFill>
                                <a:latin typeface="Cambria Math" panose="02040503050406030204" pitchFamily="18" charset="0"/>
                                <a:ea typeface="Cambria Math" panose="02040503050406030204" pitchFamily="18" charset="0"/>
                              </a:rPr>
                              <m:t>𝑔</m:t>
                            </m:r>
                          </m:den>
                        </m:f>
                      </m:num>
                      <m:den>
                        <m:f>
                          <m:fPr>
                            <m:type m:val="skw"/>
                            <m:ctrlPr>
                              <a:rPr lang="en-GB" sz="2400" b="0" i="1" smtClean="0">
                                <a:solidFill>
                                  <a:schemeClr val="tx1"/>
                                </a:solidFill>
                                <a:latin typeface="Cambria Math" panose="02040503050406030204" pitchFamily="18" charset="0"/>
                              </a:rPr>
                            </m:ctrlPr>
                          </m:fPr>
                          <m:num>
                            <m:r>
                              <a:rPr lang="en-GB" sz="2400" b="0" i="1" smtClean="0">
                                <a:solidFill>
                                  <a:schemeClr val="tx1"/>
                                </a:solidFill>
                                <a:latin typeface="Cambria Math" panose="02040503050406030204" pitchFamily="18" charset="0"/>
                                <a:ea typeface="Cambria Math" panose="02040503050406030204" pitchFamily="18" charset="0"/>
                              </a:rPr>
                              <m:t>𝛿</m:t>
                            </m:r>
                            <m:r>
                              <a:rPr lang="en-GB" sz="2400" b="0" i="1" smtClean="0">
                                <a:solidFill>
                                  <a:schemeClr val="tx1"/>
                                </a:solidFill>
                                <a:latin typeface="Cambria Math" panose="02040503050406030204" pitchFamily="18" charset="0"/>
                                <a:ea typeface="Cambria Math" panose="02040503050406030204" pitchFamily="18" charset="0"/>
                              </a:rPr>
                              <m:t>𝑀</m:t>
                            </m:r>
                          </m:num>
                          <m:den>
                            <m:r>
                              <a:rPr lang="en-GB" sz="2400" b="0" i="1" smtClean="0">
                                <a:solidFill>
                                  <a:schemeClr val="tx1"/>
                                </a:solidFill>
                                <a:latin typeface="Cambria Math" panose="02040503050406030204" pitchFamily="18" charset="0"/>
                                <a:ea typeface="Cambria Math" panose="02040503050406030204" pitchFamily="18" charset="0"/>
                              </a:rPr>
                              <m:t>𝛿𝜑</m:t>
                            </m:r>
                          </m:den>
                        </m:f>
                      </m:den>
                    </m:f>
                  </m:oMath>
                </a14:m>
                <a:endParaRPr lang="en-GB" sz="2400" b="0" dirty="0">
                  <a:solidFill>
                    <a:schemeClr val="tx1"/>
                  </a:solidFill>
                </a:endParaRPr>
              </a:p>
              <a:p>
                <a:endParaRPr lang="en-GB" b="0" dirty="0" smtClean="0">
                  <a:solidFill>
                    <a:schemeClr val="tx1"/>
                  </a:solidFill>
                </a:endParaRPr>
              </a:p>
              <a:p>
                <a:r>
                  <a:rPr lang="en-GB" dirty="0" err="1">
                    <a:solidFill>
                      <a:schemeClr val="tx1"/>
                    </a:solidFill>
                  </a:rPr>
                  <a:t>S</a:t>
                </a:r>
                <a:r>
                  <a:rPr lang="en-GB" dirty="0" err="1" smtClean="0">
                    <a:solidFill>
                      <a:schemeClr val="tx1"/>
                    </a:solidFill>
                  </a:rPr>
                  <a:t>ensibilità</a:t>
                </a:r>
                <a:endParaRPr lang="it-IT"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1540" y="764704"/>
                <a:ext cx="8280920" cy="5217582"/>
              </a:xfrm>
              <a:prstGeom prst="rect">
                <a:avLst/>
              </a:prstGeom>
              <a:blipFill>
                <a:blip r:embed="rId4"/>
                <a:stretch>
                  <a:fillRect l="-663" t="-584" b="-935"/>
                </a:stretch>
              </a:blipFill>
            </p:spPr>
            <p:txBody>
              <a:bodyPr/>
              <a:lstStyle/>
              <a:p>
                <a:r>
                  <a:rPr lang="en-US">
                    <a:noFill/>
                  </a:rPr>
                  <a:t> </a:t>
                </a:r>
              </a:p>
            </p:txBody>
          </p:sp>
        </mc:Fallback>
      </mc:AlternateContent>
    </p:spTree>
    <p:extLst>
      <p:ext uri="{BB962C8B-B14F-4D97-AF65-F5344CB8AC3E}">
        <p14:creationId xmlns:p14="http://schemas.microsoft.com/office/powerpoint/2010/main" val="4179306999"/>
      </p:ext>
    </p:extLst>
  </p:cSld>
  <p:clrMapOvr>
    <a:masterClrMapping/>
  </p:clrMapOvr>
  <p:transition spd="med">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8336" r="53402"/>
          <a:stretch/>
        </p:blipFill>
        <p:spPr bwMode="auto">
          <a:xfrm>
            <a:off x="3934272" y="1226522"/>
            <a:ext cx="4752528" cy="47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2564904"/>
            <a:ext cx="3456383" cy="2031325"/>
          </a:xfrm>
          <a:prstGeom prst="rect">
            <a:avLst/>
          </a:prstGeom>
          <a:noFill/>
        </p:spPr>
        <p:txBody>
          <a:bodyPr wrap="square" rtlCol="0">
            <a:spAutoFit/>
          </a:bodyPr>
          <a:lstStyle/>
          <a:p>
            <a:pPr algn="just"/>
            <a:r>
              <a:rPr lang="en-GB" b="0" dirty="0" smtClean="0"/>
              <a:t>Il </a:t>
            </a:r>
            <a:r>
              <a:rPr lang="en-GB" b="0" dirty="0" err="1" smtClean="0"/>
              <a:t>momento</a:t>
            </a:r>
            <a:r>
              <a:rPr lang="en-GB" b="0" dirty="0" smtClean="0"/>
              <a:t> </a:t>
            </a:r>
            <a:r>
              <a:rPr lang="en-GB" b="0" dirty="0" err="1" smtClean="0"/>
              <a:t>totale</a:t>
            </a:r>
            <a:r>
              <a:rPr lang="en-GB" b="0" dirty="0" smtClean="0"/>
              <a:t> è </a:t>
            </a:r>
            <a:r>
              <a:rPr lang="en-GB" b="0" dirty="0" err="1" smtClean="0"/>
              <a:t>dato</a:t>
            </a:r>
            <a:r>
              <a:rPr lang="en-GB" b="0" dirty="0" smtClean="0"/>
              <a:t> </a:t>
            </a:r>
            <a:r>
              <a:rPr lang="en-GB" b="0" dirty="0" err="1" smtClean="0"/>
              <a:t>dalla</a:t>
            </a:r>
            <a:r>
              <a:rPr lang="en-GB" b="0" dirty="0" smtClean="0"/>
              <a:t> </a:t>
            </a:r>
            <a:r>
              <a:rPr lang="en-GB" b="0" dirty="0" err="1" smtClean="0"/>
              <a:t>componente</a:t>
            </a:r>
            <a:r>
              <a:rPr lang="en-GB" b="0" dirty="0" smtClean="0"/>
              <a:t> </a:t>
            </a:r>
            <a:r>
              <a:rPr lang="en-GB" b="0" dirty="0" err="1" smtClean="0"/>
              <a:t>stabilizzaznte</a:t>
            </a:r>
            <a:r>
              <a:rPr lang="en-GB" b="0" dirty="0" smtClean="0"/>
              <a:t> (</a:t>
            </a:r>
            <a:r>
              <a:rPr lang="en-GB" b="0" dirty="0" err="1" smtClean="0"/>
              <a:t>elastica</a:t>
            </a:r>
            <a:r>
              <a:rPr lang="en-GB" b="0" dirty="0" smtClean="0"/>
              <a:t>) e </a:t>
            </a:r>
            <a:r>
              <a:rPr lang="en-GB" b="0" dirty="0" err="1" smtClean="0"/>
              <a:t>quella</a:t>
            </a:r>
            <a:r>
              <a:rPr lang="en-GB" b="0" dirty="0" smtClean="0"/>
              <a:t> </a:t>
            </a:r>
            <a:r>
              <a:rPr lang="en-GB" b="0" dirty="0" err="1" smtClean="0"/>
              <a:t>labilizzante</a:t>
            </a:r>
            <a:r>
              <a:rPr lang="en-GB" b="0" dirty="0" smtClean="0"/>
              <a:t> (</a:t>
            </a:r>
            <a:r>
              <a:rPr lang="en-GB" b="0" dirty="0" err="1" smtClean="0"/>
              <a:t>gravitazionale</a:t>
            </a:r>
            <a:r>
              <a:rPr lang="en-GB" b="0" dirty="0" smtClean="0"/>
              <a:t>)</a:t>
            </a:r>
          </a:p>
          <a:p>
            <a:pPr algn="just"/>
            <a:endParaRPr lang="en-GB" b="0" dirty="0"/>
          </a:p>
          <a:p>
            <a:pPr algn="just"/>
            <a:endParaRPr lang="en-GB" b="0" dirty="0" smtClean="0"/>
          </a:p>
          <a:p>
            <a:pPr algn="ctr"/>
            <a:r>
              <a:rPr lang="en-GB" b="0" dirty="0" smtClean="0"/>
              <a:t>M = M</a:t>
            </a:r>
            <a:r>
              <a:rPr lang="en-GB" b="0" baseline="-25000" dirty="0" smtClean="0"/>
              <a:t>e </a:t>
            </a:r>
            <a:r>
              <a:rPr lang="en-GB" b="0" dirty="0" smtClean="0"/>
              <a:t>- M</a:t>
            </a:r>
            <a:r>
              <a:rPr lang="en-GB" b="0" baseline="-25000" dirty="0" smtClean="0"/>
              <a:t>g</a:t>
            </a:r>
            <a:endParaRPr lang="it-IT" b="0" dirty="0"/>
          </a:p>
        </p:txBody>
      </p:sp>
    </p:spTree>
    <p:extLst>
      <p:ext uri="{BB962C8B-B14F-4D97-AF65-F5344CB8AC3E}">
        <p14:creationId xmlns:p14="http://schemas.microsoft.com/office/powerpoint/2010/main" val="692550271"/>
      </p:ext>
    </p:extLst>
  </p:cSld>
  <p:clrMapOvr>
    <a:masterClrMapping/>
  </p:clrMapOvr>
  <p:transition spd="med">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8AF2A998-5244-4B86-9D34-5C5F80A7113E}" type="slidenum">
              <a:rPr lang="it-IT" altLang="it-IT" sz="1400"/>
              <a:pPr eaLnBrk="1" hangingPunct="1"/>
              <a:t>78</a:t>
            </a:fld>
            <a:endParaRPr lang="it-IT" altLang="it-IT" sz="1400"/>
          </a:p>
        </p:txBody>
      </p:sp>
      <mc:AlternateContent xmlns:mc="http://schemas.openxmlformats.org/markup-compatibility/2006" xmlns:a14="http://schemas.microsoft.com/office/drawing/2010/main">
        <mc:Choice Requires="a14">
          <p:sp>
            <p:nvSpPr>
              <p:cNvPr id="2" name="TextBox 1"/>
              <p:cNvSpPr txBox="1"/>
              <p:nvPr/>
            </p:nvSpPr>
            <p:spPr>
              <a:xfrm>
                <a:off x="611560" y="1844824"/>
                <a:ext cx="7560840" cy="3653885"/>
              </a:xfrm>
              <a:prstGeom prst="rect">
                <a:avLst/>
              </a:prstGeom>
              <a:noFill/>
            </p:spPr>
            <p:txBody>
              <a:bodyPr wrap="square" rtlCol="0">
                <a:spAutoFit/>
              </a:bodyPr>
              <a:lstStyle/>
              <a:p>
                <a:r>
                  <a:rPr lang="en-GB" b="0" dirty="0" smtClean="0">
                    <a:solidFill>
                      <a:schemeClr val="tx1"/>
                    </a:solidFill>
                  </a:rPr>
                  <a:t>Per </a:t>
                </a:r>
                <a:r>
                  <a:rPr lang="en-GB" b="0" dirty="0" err="1" smtClean="0">
                    <a:solidFill>
                      <a:schemeClr val="tx1"/>
                    </a:solidFill>
                  </a:rPr>
                  <a:t>piccoli</a:t>
                </a:r>
                <a:r>
                  <a:rPr lang="en-GB" b="0" dirty="0" smtClean="0">
                    <a:solidFill>
                      <a:schemeClr val="tx1"/>
                    </a:solidFill>
                  </a:rPr>
                  <a:t> </a:t>
                </a:r>
                <a:r>
                  <a:rPr lang="en-GB" b="0" dirty="0" err="1" smtClean="0">
                    <a:solidFill>
                      <a:schemeClr val="tx1"/>
                    </a:solidFill>
                  </a:rPr>
                  <a:t>valori</a:t>
                </a:r>
                <a:r>
                  <a:rPr lang="en-GB" b="0" dirty="0" smtClean="0">
                    <a:solidFill>
                      <a:schemeClr val="tx1"/>
                    </a:solidFill>
                  </a:rPr>
                  <a:t> di </a:t>
                </a:r>
                <a:r>
                  <a:rPr lang="en-GB" b="0" i="1" dirty="0" smtClean="0">
                    <a:solidFill>
                      <a:schemeClr val="tx1"/>
                    </a:solidFill>
                  </a:rPr>
                  <a:t>M</a:t>
                </a:r>
                <a14:m>
                  <m:oMath xmlns:m="http://schemas.openxmlformats.org/officeDocument/2006/math">
                    <m:r>
                      <a:rPr lang="en-GB" b="0" i="1">
                        <a:solidFill>
                          <a:schemeClr val="tx1"/>
                        </a:solidFill>
                        <a:latin typeface="Cambria Math" panose="02040503050406030204" pitchFamily="18" charset="0"/>
                        <a:ea typeface="Cambria Math" panose="02040503050406030204" pitchFamily="18" charset="0"/>
                      </a:rPr>
                      <m:t>𝑔</m:t>
                    </m:r>
                    <m:r>
                      <a:rPr lang="en-GB" b="0" i="0" smtClean="0">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𝑚𝑔𝑏</m:t>
                    </m:r>
                    <m:r>
                      <a:rPr lang="en-GB" b="0" i="0" smtClean="0">
                        <a:solidFill>
                          <a:schemeClr val="tx1"/>
                        </a:solidFill>
                        <a:latin typeface="Cambria Math" panose="02040503050406030204" pitchFamily="18" charset="0"/>
                        <a:ea typeface="Cambria Math" panose="02040503050406030204" pitchFamily="18" charset="0"/>
                      </a:rPr>
                      <m:t> </m:t>
                    </m:r>
                    <m:r>
                      <m:rPr>
                        <m:sty m:val="p"/>
                      </m:rPr>
                      <a:rPr lang="en-GB" b="0" i="0" smtClean="0">
                        <a:solidFill>
                          <a:schemeClr val="tx1"/>
                        </a:solidFill>
                        <a:latin typeface="Cambria Math" panose="02040503050406030204" pitchFamily="18" charset="0"/>
                        <a:ea typeface="Cambria Math" panose="02040503050406030204" pitchFamily="18" charset="0"/>
                      </a:rPr>
                      <m:t>cos</m:t>
                    </m:r>
                    <m:r>
                      <a:rPr lang="en-GB" b="0" i="1">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𝑚𝑔𝑏</m:t>
                    </m:r>
                  </m:oMath>
                </a14:m>
                <a:r>
                  <a:rPr lang="en-GB" b="0" dirty="0" smtClean="0">
                    <a:solidFill>
                      <a:schemeClr val="tx1"/>
                    </a:solidFill>
                  </a:rPr>
                  <a:t> </a:t>
                </a:r>
                <a:r>
                  <a:rPr lang="en-GB" b="0" dirty="0" err="1" smtClean="0">
                    <a:solidFill>
                      <a:schemeClr val="tx1"/>
                    </a:solidFill>
                  </a:rPr>
                  <a:t>ed</a:t>
                </a:r>
                <a:r>
                  <a:rPr lang="en-GB" b="0" dirty="0" smtClean="0">
                    <a:solidFill>
                      <a:schemeClr val="tx1"/>
                    </a:solidFill>
                  </a:rPr>
                  <a:t> </a:t>
                </a:r>
                <a:r>
                  <a:rPr lang="en-GB" b="0" dirty="0" err="1" smtClean="0">
                    <a:solidFill>
                      <a:schemeClr val="tx1"/>
                    </a:solidFill>
                  </a:rPr>
                  <a:t>avremo</a:t>
                </a:r>
                <a:r>
                  <a:rPr lang="en-GB" b="0" dirty="0" smtClean="0">
                    <a:solidFill>
                      <a:schemeClr val="tx1"/>
                    </a:solidFill>
                  </a:rPr>
                  <a:t> </a:t>
                </a:r>
                <a14:m>
                  <m:oMath xmlns:m="http://schemas.openxmlformats.org/officeDocument/2006/math">
                    <m:f>
                      <m:fPr>
                        <m:ctrlPr>
                          <a:rPr lang="en-GB" b="0"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𝛿</m:t>
                        </m:r>
                        <m:r>
                          <a:rPr lang="en-GB" b="0" i="1" smtClean="0">
                            <a:solidFill>
                              <a:schemeClr val="tx1"/>
                            </a:solidFill>
                            <a:latin typeface="Cambria Math" panose="02040503050406030204" pitchFamily="18" charset="0"/>
                            <a:ea typeface="Cambria Math" panose="02040503050406030204" pitchFamily="18" charset="0"/>
                          </a:rPr>
                          <m:t>𝑀𝑔</m:t>
                        </m:r>
                      </m:num>
                      <m:den>
                        <m:r>
                          <a:rPr lang="en-GB" b="0" i="1" smtClean="0">
                            <a:solidFill>
                              <a:schemeClr val="tx1"/>
                            </a:solidFill>
                            <a:latin typeface="Cambria Math" panose="02040503050406030204" pitchFamily="18" charset="0"/>
                            <a:ea typeface="Cambria Math" panose="02040503050406030204" pitchFamily="18" charset="0"/>
                          </a:rPr>
                          <m:t>𝛿</m:t>
                        </m:r>
                        <m:r>
                          <a:rPr lang="en-GB" b="0" i="1" smtClean="0">
                            <a:solidFill>
                              <a:schemeClr val="tx1"/>
                            </a:solidFill>
                            <a:latin typeface="Cambria Math" panose="02040503050406030204" pitchFamily="18" charset="0"/>
                            <a:ea typeface="Cambria Math" panose="02040503050406030204" pitchFamily="18" charset="0"/>
                          </a:rPr>
                          <m:t>𝑔</m:t>
                        </m:r>
                        <m:r>
                          <a:rPr lang="en-GB" b="0" i="1" smtClean="0">
                            <a:solidFill>
                              <a:schemeClr val="tx1"/>
                            </a:solidFill>
                            <a:latin typeface="Cambria Math" panose="02040503050406030204" pitchFamily="18" charset="0"/>
                            <a:ea typeface="Cambria Math" panose="02040503050406030204" pitchFamily="18" charset="0"/>
                          </a:rPr>
                          <m:t> </m:t>
                        </m:r>
                      </m:den>
                    </m:f>
                    <m:r>
                      <a:rPr lang="en-GB" b="0" i="0"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𝑚𝑏</m:t>
                    </m:r>
                    <m:r>
                      <a:rPr lang="en-GB" b="0" i="1" smtClean="0">
                        <a:solidFill>
                          <a:schemeClr val="tx1"/>
                        </a:solidFill>
                        <a:latin typeface="Cambria Math" panose="02040503050406030204" pitchFamily="18" charset="0"/>
                      </a:rPr>
                      <m:t>  </m:t>
                    </m:r>
                  </m:oMath>
                </a14:m>
                <a:r>
                  <a:rPr lang="en-GB" b="0" dirty="0" smtClean="0">
                    <a:solidFill>
                      <a:schemeClr val="tx1"/>
                    </a:solidFill>
                  </a:rPr>
                  <a:t>mentre </a:t>
                </a:r>
                <a14:m>
                  <m:oMath xmlns:m="http://schemas.openxmlformats.org/officeDocument/2006/math">
                    <m:f>
                      <m:fPr>
                        <m:ctrlPr>
                          <a:rPr lang="en-GB" b="0" i="1" smtClean="0">
                            <a:solidFill>
                              <a:schemeClr val="tx1"/>
                            </a:solidFill>
                            <a:latin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𝛿</m:t>
                        </m:r>
                        <m:r>
                          <a:rPr lang="en-GB" b="0" i="1">
                            <a:solidFill>
                              <a:schemeClr val="tx1"/>
                            </a:solidFill>
                            <a:latin typeface="Cambria Math" panose="02040503050406030204" pitchFamily="18" charset="0"/>
                            <a:ea typeface="Cambria Math" panose="02040503050406030204" pitchFamily="18" charset="0"/>
                          </a:rPr>
                          <m:t>𝑀𝑒</m:t>
                        </m:r>
                      </m:num>
                      <m:den>
                        <m:r>
                          <a:rPr lang="en-GB" b="0" i="1">
                            <a:solidFill>
                              <a:schemeClr val="tx1"/>
                            </a:solidFill>
                            <a:latin typeface="Cambria Math" panose="02040503050406030204" pitchFamily="18" charset="0"/>
                            <a:ea typeface="Cambria Math" panose="02040503050406030204" pitchFamily="18" charset="0"/>
                          </a:rPr>
                          <m:t>𝛿</m:t>
                        </m:r>
                        <m:r>
                          <a:rPr lang="en-GB" b="0" i="1">
                            <a:solidFill>
                              <a:schemeClr val="tx1"/>
                            </a:solidFill>
                            <a:latin typeface="Cambria Math" panose="02040503050406030204" pitchFamily="18" charset="0"/>
                            <a:ea typeface="Cambria Math" panose="02040503050406030204" pitchFamily="18" charset="0"/>
                          </a:rPr>
                          <m:t>𝑔</m:t>
                        </m:r>
                        <m:r>
                          <a:rPr lang="en-GB" b="0" i="1">
                            <a:solidFill>
                              <a:schemeClr val="tx1"/>
                            </a:solidFill>
                            <a:latin typeface="Cambria Math" panose="02040503050406030204" pitchFamily="18" charset="0"/>
                            <a:ea typeface="Cambria Math" panose="02040503050406030204" pitchFamily="18" charset="0"/>
                          </a:rPr>
                          <m:t> </m:t>
                        </m:r>
                      </m:den>
                    </m:f>
                    <m:r>
                      <a:rPr lang="en-GB" b="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0</m:t>
                    </m:r>
                    <m:r>
                      <a:rPr lang="en-GB" b="0" i="1">
                        <a:solidFill>
                          <a:schemeClr val="tx1"/>
                        </a:solidFill>
                        <a:latin typeface="Cambria Math" panose="02040503050406030204" pitchFamily="18" charset="0"/>
                      </a:rPr>
                      <m:t> </m:t>
                    </m:r>
                  </m:oMath>
                </a14:m>
                <a:r>
                  <a:rPr lang="en-GB" b="0" dirty="0" smtClean="0">
                    <a:solidFill>
                      <a:schemeClr val="tx1"/>
                    </a:solidFill>
                  </a:rPr>
                  <a:t> </a:t>
                </a:r>
                <a:r>
                  <a:rPr lang="en-GB" b="0" dirty="0" err="1" smtClean="0">
                    <a:solidFill>
                      <a:schemeClr val="tx1"/>
                    </a:solidFill>
                  </a:rPr>
                  <a:t>perché</a:t>
                </a:r>
                <a:r>
                  <a:rPr lang="en-GB" b="0" dirty="0" smtClean="0">
                    <a:solidFill>
                      <a:schemeClr val="tx1"/>
                    </a:solidFill>
                  </a:rPr>
                  <a:t> </a:t>
                </a:r>
                <a:r>
                  <a:rPr lang="en-GB" b="0" i="1" dirty="0" smtClean="0">
                    <a:solidFill>
                      <a:schemeClr val="tx1"/>
                    </a:solidFill>
                  </a:rPr>
                  <a:t>M</a:t>
                </a:r>
                <a14:m>
                  <m:oMath xmlns:m="http://schemas.openxmlformats.org/officeDocument/2006/math">
                    <m:r>
                      <a:rPr lang="en-GB" b="0" i="1" smtClean="0">
                        <a:solidFill>
                          <a:schemeClr val="tx1"/>
                        </a:solidFill>
                        <a:latin typeface="Cambria Math" panose="02040503050406030204" pitchFamily="18" charset="0"/>
                      </a:rPr>
                      <m:t>𝑒</m:t>
                    </m:r>
                    <m:r>
                      <a:rPr lang="en-GB" b="0" i="1" smtClean="0">
                        <a:solidFill>
                          <a:schemeClr val="tx1"/>
                        </a:solidFill>
                        <a:latin typeface="Cambria Math" panose="02040503050406030204" pitchFamily="18" charset="0"/>
                      </a:rPr>
                      <m:t> </m:t>
                    </m:r>
                  </m:oMath>
                </a14:m>
                <a:r>
                  <a:rPr lang="en-GB" b="0" dirty="0" smtClean="0">
                    <a:solidFill>
                      <a:schemeClr val="tx1"/>
                    </a:solidFill>
                  </a:rPr>
                  <a:t>non </a:t>
                </a:r>
                <a:r>
                  <a:rPr lang="en-GB" b="0" dirty="0" err="1" smtClean="0">
                    <a:solidFill>
                      <a:schemeClr val="tx1"/>
                    </a:solidFill>
                  </a:rPr>
                  <a:t>dipende</a:t>
                </a:r>
                <a:r>
                  <a:rPr lang="en-GB" b="0" dirty="0" smtClean="0">
                    <a:solidFill>
                      <a:schemeClr val="tx1"/>
                    </a:solidFill>
                  </a:rPr>
                  <a:t> </a:t>
                </a:r>
                <a:r>
                  <a:rPr lang="en-GB" b="0" dirty="0" err="1" smtClean="0">
                    <a:solidFill>
                      <a:schemeClr val="tx1"/>
                    </a:solidFill>
                  </a:rPr>
                  <a:t>esplicitamente</a:t>
                </a:r>
                <a:r>
                  <a:rPr lang="en-GB" b="0" dirty="0" smtClean="0">
                    <a:solidFill>
                      <a:schemeClr val="tx1"/>
                    </a:solidFill>
                  </a:rPr>
                  <a:t> da g. </a:t>
                </a:r>
                <a:r>
                  <a:rPr lang="en-GB" b="0" dirty="0" err="1" smtClean="0">
                    <a:solidFill>
                      <a:schemeClr val="tx1"/>
                    </a:solidFill>
                  </a:rPr>
                  <a:t>Quindi</a:t>
                </a:r>
                <a:r>
                  <a:rPr lang="en-GB" b="0" dirty="0" smtClean="0">
                    <a:solidFill>
                      <a:schemeClr val="tx1"/>
                    </a:solidFill>
                  </a:rPr>
                  <a:t> </a:t>
                </a:r>
                <a:r>
                  <a:rPr lang="en-GB" b="0" dirty="0" err="1" smtClean="0">
                    <a:solidFill>
                      <a:schemeClr val="tx1"/>
                    </a:solidFill>
                  </a:rPr>
                  <a:t>sarà</a:t>
                </a:r>
                <a:r>
                  <a:rPr lang="en-GB" b="0" dirty="0" smtClean="0">
                    <a:solidFill>
                      <a:schemeClr val="tx1"/>
                    </a:solidFill>
                  </a:rPr>
                  <a:t>:</a:t>
                </a:r>
              </a:p>
              <a:p>
                <a:endParaRPr lang="en-GB" b="0" dirty="0">
                  <a:solidFill>
                    <a:schemeClr val="tx1"/>
                  </a:solidFill>
                </a:endParaRPr>
              </a:p>
              <a:p>
                <a:pPr algn="ctr"/>
                <a14:m>
                  <m:oMath xmlns:m="http://schemas.openxmlformats.org/officeDocument/2006/math">
                    <m:r>
                      <a:rPr lang="en-GB" b="0" i="1" smtClean="0">
                        <a:solidFill>
                          <a:schemeClr val="tx1"/>
                        </a:solidFill>
                        <a:latin typeface="Cambria Math" panose="02040503050406030204" pitchFamily="18" charset="0"/>
                      </a:rPr>
                      <m:t>𝑑</m:t>
                    </m:r>
                    <m:r>
                      <a:rPr lang="en-GB" b="0" i="1" smtClean="0">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 </m:t>
                    </m:r>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𝑚𝑏</m:t>
                        </m:r>
                      </m:num>
                      <m:den>
                        <m:f>
                          <m:fPr>
                            <m:type m:val="skw"/>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𝛿</m:t>
                            </m:r>
                            <m:r>
                              <a:rPr lang="en-GB" b="0" i="1" smtClean="0">
                                <a:solidFill>
                                  <a:schemeClr val="tx1"/>
                                </a:solidFill>
                                <a:latin typeface="Cambria Math" panose="02040503050406030204" pitchFamily="18" charset="0"/>
                                <a:ea typeface="Cambria Math" panose="02040503050406030204" pitchFamily="18" charset="0"/>
                              </a:rPr>
                              <m:t>𝑀</m:t>
                            </m:r>
                          </m:num>
                          <m:den>
                            <m:r>
                              <a:rPr lang="en-GB" b="0" i="1" smtClean="0">
                                <a:solidFill>
                                  <a:schemeClr val="tx1"/>
                                </a:solidFill>
                                <a:latin typeface="Cambria Math" panose="02040503050406030204" pitchFamily="18" charset="0"/>
                                <a:ea typeface="Cambria Math" panose="02040503050406030204" pitchFamily="18" charset="0"/>
                              </a:rPr>
                              <m:t>𝛿𝜑</m:t>
                            </m:r>
                          </m:den>
                        </m:f>
                      </m:den>
                    </m:f>
                    <m:r>
                      <a:rPr lang="en-GB" b="0" i="1" smtClean="0">
                        <a:solidFill>
                          <a:schemeClr val="tx1"/>
                        </a:solidFill>
                        <a:latin typeface="Cambria Math" panose="02040503050406030204" pitchFamily="18" charset="0"/>
                        <a:ea typeface="Cambria Math" panose="02040503050406030204" pitchFamily="18" charset="0"/>
                      </a:rPr>
                      <m:t> </m:t>
                    </m:r>
                    <m:r>
                      <a:rPr lang="en-GB" b="0" i="1" smtClean="0">
                        <a:solidFill>
                          <a:schemeClr val="tx1"/>
                        </a:solidFill>
                        <a:latin typeface="Cambria Math" panose="02040503050406030204" pitchFamily="18" charset="0"/>
                        <a:ea typeface="Cambria Math" panose="02040503050406030204" pitchFamily="18" charset="0"/>
                      </a:rPr>
                      <m:t>𝑑𝑔</m:t>
                    </m:r>
                  </m:oMath>
                </a14:m>
                <a:r>
                  <a:rPr lang="en-GB" b="0" dirty="0" smtClean="0">
                    <a:solidFill>
                      <a:schemeClr val="tx1"/>
                    </a:solidFill>
                  </a:rPr>
                  <a:t>  </a:t>
                </a:r>
              </a:p>
              <a:p>
                <a:pPr algn="ctr"/>
                <a:endParaRPr lang="en-GB" b="0" dirty="0">
                  <a:solidFill>
                    <a:schemeClr val="tx1"/>
                  </a:solidFill>
                </a:endParaRPr>
              </a:p>
              <a:p>
                <a:pPr algn="just"/>
                <a:r>
                  <a:rPr lang="en-GB" b="0" dirty="0" smtClean="0">
                    <a:solidFill>
                      <a:schemeClr val="tx1"/>
                    </a:solidFill>
                  </a:rPr>
                  <a:t>Per </a:t>
                </a:r>
                <a:r>
                  <a:rPr lang="en-GB" b="0" dirty="0" err="1" smtClean="0">
                    <a:solidFill>
                      <a:schemeClr val="tx1"/>
                    </a:solidFill>
                  </a:rPr>
                  <a:t>uno</a:t>
                </a:r>
                <a:r>
                  <a:rPr lang="en-GB" b="0" dirty="0" smtClean="0">
                    <a:solidFill>
                      <a:schemeClr val="tx1"/>
                    </a:solidFill>
                  </a:rPr>
                  <a:t> </a:t>
                </a:r>
                <a:r>
                  <a:rPr lang="en-GB" b="0" dirty="0" err="1" smtClean="0">
                    <a:solidFill>
                      <a:schemeClr val="tx1"/>
                    </a:solidFill>
                  </a:rPr>
                  <a:t>spostamento</a:t>
                </a:r>
                <a:r>
                  <a:rPr lang="en-GB" b="0" dirty="0" smtClean="0">
                    <a:solidFill>
                      <a:schemeClr val="tx1"/>
                    </a:solidFill>
                  </a:rPr>
                  <a:t> </a:t>
                </a:r>
                <a:r>
                  <a:rPr lang="en-GB" b="0" dirty="0" err="1" smtClean="0">
                    <a:solidFill>
                      <a:schemeClr val="tx1"/>
                    </a:solidFill>
                  </a:rPr>
                  <a:t>infinitesimo</a:t>
                </a:r>
                <a:r>
                  <a:rPr lang="en-GB" b="0" dirty="0" smtClean="0">
                    <a:solidFill>
                      <a:schemeClr val="tx1"/>
                    </a:solidFill>
                  </a:rPr>
                  <a:t> </a:t>
                </a:r>
                <a:r>
                  <a:rPr lang="en-GB" b="0" dirty="0" err="1" smtClean="0">
                    <a:solidFill>
                      <a:schemeClr val="tx1"/>
                    </a:solidFill>
                  </a:rPr>
                  <a:t>della</a:t>
                </a:r>
                <a:r>
                  <a:rPr lang="en-GB" b="0" dirty="0">
                    <a:solidFill>
                      <a:schemeClr val="tx1"/>
                    </a:solidFill>
                  </a:rPr>
                  <a:t> </a:t>
                </a:r>
                <a:r>
                  <a:rPr lang="en-GB" b="0" dirty="0" err="1" smtClean="0">
                    <a:solidFill>
                      <a:schemeClr val="tx1"/>
                    </a:solidFill>
                  </a:rPr>
                  <a:t>massa</a:t>
                </a:r>
                <a:r>
                  <a:rPr lang="en-GB" b="0" dirty="0" smtClean="0">
                    <a:solidFill>
                      <a:schemeClr val="tx1"/>
                    </a:solidFill>
                  </a:rPr>
                  <a:t> </a:t>
                </a:r>
                <a:r>
                  <a:rPr lang="en-GB" b="0" dirty="0" err="1" smtClean="0">
                    <a:solidFill>
                      <a:schemeClr val="tx1"/>
                    </a:solidFill>
                  </a:rPr>
                  <a:t>conseguente</a:t>
                </a:r>
                <a:r>
                  <a:rPr lang="en-GB" b="0" dirty="0" smtClean="0">
                    <a:solidFill>
                      <a:schemeClr val="tx1"/>
                    </a:solidFill>
                  </a:rPr>
                  <a:t> ad </a:t>
                </a:r>
                <a:r>
                  <a:rPr lang="en-GB" b="0" dirty="0" err="1" smtClean="0">
                    <a:solidFill>
                      <a:schemeClr val="tx1"/>
                    </a:solidFill>
                  </a:rPr>
                  <a:t>una</a:t>
                </a:r>
                <a:r>
                  <a:rPr lang="en-GB" b="0" dirty="0" smtClean="0">
                    <a:solidFill>
                      <a:schemeClr val="tx1"/>
                    </a:solidFill>
                  </a:rPr>
                  <a:t> </a:t>
                </a:r>
                <a:r>
                  <a:rPr lang="en-GB" b="0" dirty="0" err="1" smtClean="0">
                    <a:solidFill>
                      <a:schemeClr val="tx1"/>
                    </a:solidFill>
                  </a:rPr>
                  <a:t>rotazione</a:t>
                </a:r>
                <a:r>
                  <a:rPr lang="en-GB" b="0" dirty="0" smtClean="0">
                    <a:solidFill>
                      <a:schemeClr val="tx1"/>
                    </a:solidFill>
                  </a:rPr>
                  <a:t> </a:t>
                </a:r>
                <a14:m>
                  <m:oMath xmlns:m="http://schemas.openxmlformats.org/officeDocument/2006/math">
                    <m:r>
                      <a:rPr lang="en-GB" b="0" i="1" smtClean="0">
                        <a:solidFill>
                          <a:schemeClr val="tx1"/>
                        </a:solidFill>
                        <a:latin typeface="Cambria Math" panose="02040503050406030204" pitchFamily="18" charset="0"/>
                      </a:rPr>
                      <m:t>𝑑</m:t>
                    </m:r>
                    <m:r>
                      <a:rPr lang="en-GB" b="0" i="1">
                        <a:solidFill>
                          <a:schemeClr val="tx1"/>
                        </a:solidFill>
                        <a:latin typeface="Cambria Math" panose="02040503050406030204" pitchFamily="18" charset="0"/>
                        <a:ea typeface="Cambria Math" panose="02040503050406030204" pitchFamily="18" charset="0"/>
                      </a:rPr>
                      <m:t>𝜑</m:t>
                    </m:r>
                  </m:oMath>
                </a14:m>
                <a:r>
                  <a:rPr lang="en-GB" b="0" dirty="0" smtClean="0">
                    <a:solidFill>
                      <a:schemeClr val="tx1"/>
                    </a:solidFill>
                  </a:rPr>
                  <a:t> </a:t>
                </a:r>
                <a:r>
                  <a:rPr lang="en-GB" b="0" dirty="0" err="1" smtClean="0">
                    <a:solidFill>
                      <a:schemeClr val="tx1"/>
                    </a:solidFill>
                  </a:rPr>
                  <a:t>si</a:t>
                </a:r>
                <a:r>
                  <a:rPr lang="en-GB" b="0" dirty="0" smtClean="0">
                    <a:solidFill>
                      <a:schemeClr val="tx1"/>
                    </a:solidFill>
                  </a:rPr>
                  <a:t> </a:t>
                </a:r>
                <a:r>
                  <a:rPr lang="en-GB" b="0" dirty="0" err="1" smtClean="0">
                    <a:solidFill>
                      <a:schemeClr val="tx1"/>
                    </a:solidFill>
                  </a:rPr>
                  <a:t>avrà</a:t>
                </a:r>
                <a:r>
                  <a:rPr lang="en-GB" b="0" dirty="0" smtClean="0">
                    <a:solidFill>
                      <a:schemeClr val="tx1"/>
                    </a:solidFill>
                  </a:rPr>
                  <a:t>:</a:t>
                </a:r>
              </a:p>
              <a:p>
                <a:pPr algn="just"/>
                <a:endParaRPr lang="en-GB" b="0" dirty="0">
                  <a:solidFill>
                    <a:schemeClr val="tx1"/>
                  </a:solidFill>
                </a:endParaRPr>
              </a:p>
              <a:p>
                <a:pPr algn="ctr"/>
                <a14:m>
                  <m:oMath xmlns:m="http://schemas.openxmlformats.org/officeDocument/2006/math">
                    <m:r>
                      <a:rPr lang="en-GB" b="0" i="1" smtClean="0">
                        <a:solidFill>
                          <a:schemeClr val="tx1"/>
                        </a:solidFill>
                        <a:latin typeface="Cambria Math" panose="02040503050406030204" pitchFamily="18" charset="0"/>
                      </a:rPr>
                      <m:t>𝑑𝑠</m:t>
                    </m:r>
                    <m:r>
                      <a:rPr lang="en-GB" b="0"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𝑏</m:t>
                    </m:r>
                    <m:r>
                      <a:rPr lang="en-GB" b="0" i="1">
                        <a:solidFill>
                          <a:schemeClr val="tx1"/>
                        </a:solidFill>
                        <a:latin typeface="Cambria Math" panose="02040503050406030204" pitchFamily="18" charset="0"/>
                      </a:rPr>
                      <m:t>𝑑</m:t>
                    </m:r>
                    <m:r>
                      <a:rPr lang="en-GB" b="0" i="1">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 </m:t>
                    </m:r>
                    <m:f>
                      <m:fPr>
                        <m:ctrlPr>
                          <a:rPr lang="en-GB" b="0" i="1">
                            <a:solidFill>
                              <a:schemeClr val="tx1"/>
                            </a:solidFill>
                            <a:latin typeface="Cambria Math" panose="02040503050406030204" pitchFamily="18" charset="0"/>
                            <a:ea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𝑚</m:t>
                        </m:r>
                        <m:r>
                          <a:rPr lang="en-GB" b="0" i="1" smtClean="0">
                            <a:solidFill>
                              <a:schemeClr val="tx1"/>
                            </a:solidFill>
                            <a:latin typeface="Cambria Math" panose="02040503050406030204" pitchFamily="18" charset="0"/>
                            <a:ea typeface="Cambria Math" panose="02040503050406030204" pitchFamily="18" charset="0"/>
                          </a:rPr>
                          <m:t>𝑏</m:t>
                        </m:r>
                        <m:r>
                          <a:rPr lang="en-GB" b="0" i="1" baseline="30000" smtClean="0">
                            <a:solidFill>
                              <a:schemeClr val="tx1"/>
                            </a:solidFill>
                            <a:latin typeface="Cambria Math" panose="02040503050406030204" pitchFamily="18" charset="0"/>
                            <a:ea typeface="Cambria Math" panose="02040503050406030204" pitchFamily="18" charset="0"/>
                          </a:rPr>
                          <m:t>2</m:t>
                        </m:r>
                      </m:num>
                      <m:den>
                        <m:f>
                          <m:fPr>
                            <m:type m:val="skw"/>
                            <m:ctrlPr>
                              <a:rPr lang="en-GB" b="0" i="1">
                                <a:solidFill>
                                  <a:schemeClr val="tx1"/>
                                </a:solidFill>
                                <a:latin typeface="Cambria Math" panose="02040503050406030204" pitchFamily="18" charset="0"/>
                                <a:ea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𝛿</m:t>
                            </m:r>
                            <m:r>
                              <a:rPr lang="en-GB" b="0" i="1">
                                <a:solidFill>
                                  <a:schemeClr val="tx1"/>
                                </a:solidFill>
                                <a:latin typeface="Cambria Math" panose="02040503050406030204" pitchFamily="18" charset="0"/>
                                <a:ea typeface="Cambria Math" panose="02040503050406030204" pitchFamily="18" charset="0"/>
                              </a:rPr>
                              <m:t>𝑀</m:t>
                            </m:r>
                          </m:num>
                          <m:den>
                            <m:r>
                              <a:rPr lang="en-GB" b="0" i="1">
                                <a:solidFill>
                                  <a:schemeClr val="tx1"/>
                                </a:solidFill>
                                <a:latin typeface="Cambria Math" panose="02040503050406030204" pitchFamily="18" charset="0"/>
                                <a:ea typeface="Cambria Math" panose="02040503050406030204" pitchFamily="18" charset="0"/>
                              </a:rPr>
                              <m:t>𝛿𝜑</m:t>
                            </m:r>
                          </m:den>
                        </m:f>
                      </m:den>
                    </m:f>
                    <m:r>
                      <a:rPr lang="en-GB" b="0" i="1">
                        <a:solidFill>
                          <a:schemeClr val="tx1"/>
                        </a:solidFill>
                        <a:latin typeface="Cambria Math" panose="02040503050406030204" pitchFamily="18" charset="0"/>
                        <a:ea typeface="Cambria Math" panose="02040503050406030204" pitchFamily="18" charset="0"/>
                      </a:rPr>
                      <m:t> </m:t>
                    </m:r>
                    <m:r>
                      <a:rPr lang="en-GB" b="0" i="1">
                        <a:solidFill>
                          <a:schemeClr val="tx1"/>
                        </a:solidFill>
                        <a:latin typeface="Cambria Math" panose="02040503050406030204" pitchFamily="18" charset="0"/>
                        <a:ea typeface="Cambria Math" panose="02040503050406030204" pitchFamily="18" charset="0"/>
                      </a:rPr>
                      <m:t>𝑑𝑔</m:t>
                    </m:r>
                  </m:oMath>
                </a14:m>
                <a:r>
                  <a:rPr lang="en-GB" b="0" dirty="0">
                    <a:solidFill>
                      <a:schemeClr val="tx1"/>
                    </a:solidFill>
                  </a:rPr>
                  <a:t>  </a:t>
                </a:r>
              </a:p>
              <a:p>
                <a:pPr algn="just"/>
                <a:endParaRPr lang="en-GB" b="0" dirty="0" smtClean="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11560" y="1844824"/>
                <a:ext cx="7560840" cy="3653885"/>
              </a:xfrm>
              <a:prstGeom prst="rect">
                <a:avLst/>
              </a:prstGeom>
              <a:blipFill>
                <a:blip r:embed="rId3"/>
                <a:stretch>
                  <a:fillRect l="-645" r="-1128" b="-7179"/>
                </a:stretch>
              </a:blipFill>
            </p:spPr>
            <p:txBody>
              <a:bodyPr/>
              <a:lstStyle/>
              <a:p>
                <a:r>
                  <a:rPr lang="en-US">
                    <a:noFill/>
                  </a:rPr>
                  <a:t> </a:t>
                </a:r>
              </a:p>
            </p:txBody>
          </p:sp>
        </mc:Fallback>
      </mc:AlternateContent>
    </p:spTree>
    <p:extLst>
      <p:ext uri="{BB962C8B-B14F-4D97-AF65-F5344CB8AC3E}">
        <p14:creationId xmlns:p14="http://schemas.microsoft.com/office/powerpoint/2010/main" val="36490746"/>
      </p:ext>
    </p:extLst>
  </p:cSld>
  <p:clrMapOvr>
    <a:masterClrMapping/>
  </p:clrMapOvr>
  <p:transition spd="med">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8D5266B5-F800-45B7-8B95-6B440C2A1161}" type="slidenum">
              <a:rPr lang="it-IT" altLang="it-IT" sz="1400"/>
              <a:pPr eaLnBrk="1" hangingPunct="1"/>
              <a:t>79</a:t>
            </a:fld>
            <a:endParaRPr lang="it-IT" altLang="it-IT" sz="1400"/>
          </a:p>
        </p:txBody>
      </p:sp>
      <mc:AlternateContent xmlns:mc="http://schemas.openxmlformats.org/markup-compatibility/2006" xmlns:a14="http://schemas.microsoft.com/office/drawing/2010/main">
        <mc:Choice Requires="a14">
          <p:sp>
            <p:nvSpPr>
              <p:cNvPr id="2" name="TextBox 1"/>
              <p:cNvSpPr txBox="1"/>
              <p:nvPr/>
            </p:nvSpPr>
            <p:spPr>
              <a:xfrm>
                <a:off x="573573" y="1772816"/>
                <a:ext cx="8136904" cy="3245504"/>
              </a:xfrm>
              <a:prstGeom prst="rect">
                <a:avLst/>
              </a:prstGeom>
              <a:noFill/>
            </p:spPr>
            <p:txBody>
              <a:bodyPr wrap="square" rtlCol="0">
                <a:spAutoFit/>
              </a:bodyPr>
              <a:lstStyle/>
              <a:p>
                <a:r>
                  <a:rPr lang="en-GB" b="0" dirty="0" smtClean="0">
                    <a:solidFill>
                      <a:schemeClr val="tx1"/>
                    </a:solidFill>
                  </a:rPr>
                  <a:t>Spostando la </a:t>
                </a:r>
                <a:r>
                  <a:rPr lang="en-GB" b="0" dirty="0" err="1" smtClean="0">
                    <a:solidFill>
                      <a:schemeClr val="tx1"/>
                    </a:solidFill>
                  </a:rPr>
                  <a:t>massa</a:t>
                </a:r>
                <a:r>
                  <a:rPr lang="en-GB" b="0" dirty="0" smtClean="0">
                    <a:solidFill>
                      <a:schemeClr val="tx1"/>
                    </a:solidFill>
                  </a:rPr>
                  <a:t> dal </a:t>
                </a:r>
                <a:r>
                  <a:rPr lang="en-GB" b="0" dirty="0" err="1" smtClean="0">
                    <a:solidFill>
                      <a:schemeClr val="tx1"/>
                    </a:solidFill>
                  </a:rPr>
                  <a:t>punto</a:t>
                </a:r>
                <a:r>
                  <a:rPr lang="en-GB" b="0" dirty="0" smtClean="0">
                    <a:solidFill>
                      <a:schemeClr val="tx1"/>
                    </a:solidFill>
                  </a:rPr>
                  <a:t> di </a:t>
                </a:r>
                <a:r>
                  <a:rPr lang="en-GB" b="0" dirty="0" err="1" smtClean="0">
                    <a:solidFill>
                      <a:schemeClr val="tx1"/>
                    </a:solidFill>
                  </a:rPr>
                  <a:t>equilibrio</a:t>
                </a:r>
                <a:r>
                  <a:rPr lang="en-GB" b="0" dirty="0" smtClean="0">
                    <a:solidFill>
                      <a:schemeClr val="tx1"/>
                    </a:solidFill>
                  </a:rPr>
                  <a:t> </a:t>
                </a: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𝜑</m:t>
                        </m:r>
                      </m:e>
                      <m:sub>
                        <m:r>
                          <a:rPr lang="en-GB" b="0" i="1" smtClean="0">
                            <a:solidFill>
                              <a:schemeClr val="tx1"/>
                            </a:solidFill>
                            <a:latin typeface="Cambria Math" panose="02040503050406030204" pitchFamily="18" charset="0"/>
                          </a:rPr>
                          <m:t>0</m:t>
                        </m:r>
                      </m:sub>
                    </m:sSub>
                  </m:oMath>
                </a14:m>
                <a:r>
                  <a:rPr lang="en-GB" b="0" dirty="0" smtClean="0">
                    <a:solidFill>
                      <a:schemeClr val="tx1"/>
                    </a:solidFill>
                  </a:rPr>
                  <a:t> </a:t>
                </a:r>
                <a:r>
                  <a:rPr lang="en-GB" b="0" dirty="0" err="1" smtClean="0">
                    <a:solidFill>
                      <a:schemeClr val="tx1"/>
                    </a:solidFill>
                  </a:rPr>
                  <a:t>essa</a:t>
                </a:r>
                <a:r>
                  <a:rPr lang="en-GB" b="0" dirty="0" smtClean="0">
                    <a:solidFill>
                      <a:schemeClr val="tx1"/>
                    </a:solidFill>
                  </a:rPr>
                  <a:t> </a:t>
                </a:r>
                <a:r>
                  <a:rPr lang="en-GB" b="0" dirty="0" err="1" smtClean="0">
                    <a:solidFill>
                      <a:schemeClr val="tx1"/>
                    </a:solidFill>
                  </a:rPr>
                  <a:t>si</a:t>
                </a:r>
                <a:r>
                  <a:rPr lang="en-GB" b="0" dirty="0" smtClean="0">
                    <a:solidFill>
                      <a:schemeClr val="tx1"/>
                    </a:solidFill>
                  </a:rPr>
                  <a:t> </a:t>
                </a:r>
                <a:r>
                  <a:rPr lang="en-GB" b="0" dirty="0" err="1" smtClean="0">
                    <a:solidFill>
                      <a:schemeClr val="tx1"/>
                    </a:solidFill>
                  </a:rPr>
                  <a:t>metterà</a:t>
                </a:r>
                <a:r>
                  <a:rPr lang="en-GB" b="0" dirty="0" smtClean="0">
                    <a:solidFill>
                      <a:schemeClr val="tx1"/>
                    </a:solidFill>
                  </a:rPr>
                  <a:t> ad </a:t>
                </a:r>
                <a:r>
                  <a:rPr lang="en-GB" b="0" dirty="0" err="1" smtClean="0">
                    <a:solidFill>
                      <a:schemeClr val="tx1"/>
                    </a:solidFill>
                  </a:rPr>
                  <a:t>oscillare</a:t>
                </a:r>
                <a:r>
                  <a:rPr lang="en-GB" b="0" dirty="0" smtClean="0">
                    <a:solidFill>
                      <a:schemeClr val="tx1"/>
                    </a:solidFill>
                  </a:rPr>
                  <a:t> </a:t>
                </a:r>
                <a:r>
                  <a:rPr lang="en-GB" b="0" dirty="0" err="1" smtClean="0">
                    <a:solidFill>
                      <a:schemeClr val="tx1"/>
                    </a:solidFill>
                  </a:rPr>
                  <a:t>attorno</a:t>
                </a:r>
                <a:r>
                  <a:rPr lang="en-GB" b="0" dirty="0" smtClean="0">
                    <a:solidFill>
                      <a:schemeClr val="tx1"/>
                    </a:solidFill>
                  </a:rPr>
                  <a:t> al </a:t>
                </a:r>
                <a:r>
                  <a:rPr lang="en-GB" b="0" dirty="0" err="1" smtClean="0">
                    <a:solidFill>
                      <a:schemeClr val="tx1"/>
                    </a:solidFill>
                  </a:rPr>
                  <a:t>punto</a:t>
                </a: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 </m:t>
                        </m:r>
                        <m:r>
                          <a:rPr lang="en-GB" b="0" i="1">
                            <a:solidFill>
                              <a:schemeClr val="tx1"/>
                            </a:solidFill>
                            <a:latin typeface="Cambria Math" panose="02040503050406030204" pitchFamily="18" charset="0"/>
                            <a:ea typeface="Cambria Math" panose="02040503050406030204" pitchFamily="18" charset="0"/>
                          </a:rPr>
                          <m:t>𝜑</m:t>
                        </m:r>
                      </m:e>
                      <m:sub>
                        <m:r>
                          <a:rPr lang="en-GB" b="0" i="1">
                            <a:solidFill>
                              <a:schemeClr val="tx1"/>
                            </a:solidFill>
                            <a:latin typeface="Cambria Math" panose="02040503050406030204" pitchFamily="18" charset="0"/>
                          </a:rPr>
                          <m:t>0</m:t>
                        </m:r>
                      </m:sub>
                    </m:sSub>
                  </m:oMath>
                </a14:m>
                <a:r>
                  <a:rPr lang="it-IT" b="0" dirty="0" smtClean="0">
                    <a:solidFill>
                      <a:schemeClr val="tx1"/>
                    </a:solidFill>
                  </a:rPr>
                  <a:t>. Per il principio di d’Alambert, l’equazione del moto si otterrà eguagliando i momenti delle forze applicate a quelli delle forze di inerzia.</a:t>
                </a:r>
              </a:p>
              <a:p>
                <a:r>
                  <a:rPr lang="it-IT" b="0" dirty="0" smtClean="0">
                    <a:solidFill>
                      <a:schemeClr val="tx1"/>
                    </a:solidFill>
                  </a:rPr>
                  <a:t>Il momento delle forze applicate attorno al punto  di equilibrio (</a:t>
                </a:r>
                <a14:m>
                  <m:oMath xmlns:m="http://schemas.openxmlformats.org/officeDocument/2006/math">
                    <m:sSub>
                      <m:sSubPr>
                        <m:ctrlPr>
                          <a:rPr lang="en-GB" b="0"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𝜑</m:t>
                        </m:r>
                      </m:e>
                      <m:sub/>
                    </m:sSub>
                  </m:oMath>
                </a14:m>
                <a:r>
                  <a:rPr lang="it-IT" b="0" dirty="0" smtClean="0">
                    <a:solidFill>
                      <a:schemeClr val="tx1"/>
                    </a:solidFill>
                  </a:rPr>
                  <a:t> piccolo e </a:t>
                </a:r>
                <a:r>
                  <a:rPr lang="it-IT" b="0" i="1" dirty="0" smtClean="0">
                    <a:solidFill>
                      <a:schemeClr val="tx1"/>
                    </a:solidFill>
                  </a:rPr>
                  <a:t>g </a:t>
                </a:r>
                <a:r>
                  <a:rPr lang="it-IT" b="0" dirty="0" smtClean="0">
                    <a:solidFill>
                      <a:schemeClr val="tx1"/>
                    </a:solidFill>
                  </a:rPr>
                  <a:t>costante) si può scrivere:</a:t>
                </a:r>
                <a:endParaRPr lang="en-GB" b="0" i="1" dirty="0">
                  <a:solidFill>
                    <a:schemeClr val="tx1"/>
                  </a:solidFill>
                </a:endParaRPr>
              </a:p>
              <a:p>
                <a:endParaRPr lang="en-GB" b="0" i="1" dirty="0" smtClean="0">
                  <a:solidFill>
                    <a:schemeClr val="tx1"/>
                  </a:solidFill>
                </a:endParaRPr>
              </a:p>
              <a:p>
                <a:pPr algn="ct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𝑀</m:t>
                      </m:r>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𝜑</m:t>
                          </m:r>
                        </m:e>
                      </m:d>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𝑀</m:t>
                      </m:r>
                      <m:d>
                        <m:dPr>
                          <m:ctrlPr>
                            <a:rPr lang="en-GB" b="0" i="1" smtClean="0">
                              <a:solidFill>
                                <a:schemeClr val="tx1"/>
                              </a:solidFill>
                              <a:latin typeface="Cambria Math" panose="02040503050406030204" pitchFamily="18" charset="0"/>
                            </a:rPr>
                          </m:ctrlPr>
                        </m:dPr>
                        <m:e>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𝜑</m:t>
                              </m:r>
                            </m:e>
                            <m:sub>
                              <m:r>
                                <a:rPr lang="en-GB" b="0" i="1" smtClean="0">
                                  <a:solidFill>
                                    <a:schemeClr val="tx1"/>
                                  </a:solidFill>
                                  <a:latin typeface="Cambria Math" panose="02040503050406030204" pitchFamily="18" charset="0"/>
                                </a:rPr>
                                <m:t>0</m:t>
                              </m:r>
                            </m:sub>
                          </m:sSub>
                        </m:e>
                      </m:d>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d>
                            <m:dPr>
                              <m:ctrlPr>
                                <a:rPr lang="en-GB" b="0" i="1">
                                  <a:solidFill>
                                    <a:schemeClr val="tx1"/>
                                  </a:solidFill>
                                  <a:latin typeface="Cambria Math" panose="02040503050406030204" pitchFamily="18" charset="0"/>
                                </a:rPr>
                              </m:ctrlPr>
                            </m:dPr>
                            <m:e>
                              <m:f>
                                <m:fPr>
                                  <m:ctrlPr>
                                    <a:rPr lang="en-GB" b="0" i="1">
                                      <a:solidFill>
                                        <a:schemeClr val="tx1"/>
                                      </a:solidFill>
                                      <a:latin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𝛿</m:t>
                                  </m:r>
                                  <m:r>
                                    <a:rPr lang="en-GB" b="0" i="1">
                                      <a:solidFill>
                                        <a:schemeClr val="tx1"/>
                                      </a:solidFill>
                                      <a:latin typeface="Cambria Math" panose="02040503050406030204" pitchFamily="18" charset="0"/>
                                      <a:ea typeface="Cambria Math" panose="02040503050406030204" pitchFamily="18" charset="0"/>
                                    </a:rPr>
                                    <m:t>𝑀</m:t>
                                  </m:r>
                                </m:num>
                                <m:den>
                                  <m:r>
                                    <a:rPr lang="en-GB" b="0" i="1">
                                      <a:solidFill>
                                        <a:schemeClr val="tx1"/>
                                      </a:solidFill>
                                      <a:latin typeface="Cambria Math" panose="02040503050406030204" pitchFamily="18" charset="0"/>
                                      <a:ea typeface="Cambria Math" panose="02040503050406030204" pitchFamily="18" charset="0"/>
                                    </a:rPr>
                                    <m:t>𝛿𝜑</m:t>
                                  </m:r>
                                </m:den>
                              </m:f>
                            </m:e>
                          </m:d>
                        </m:e>
                        <m:sub>
                          <m:r>
                            <a:rPr lang="en-GB" b="0" i="1" smtClean="0">
                              <a:solidFill>
                                <a:schemeClr val="tx1"/>
                              </a:solidFill>
                              <a:latin typeface="Cambria Math" panose="02040503050406030204" pitchFamily="18" charset="0"/>
                            </a:rPr>
                            <m:t>0</m:t>
                          </m:r>
                        </m:sub>
                      </m:sSub>
                      <m:r>
                        <a:rPr lang="en-GB" b="0" i="1" smtClean="0">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m:t>
                      </m:r>
                    </m:oMath>
                  </m:oMathPara>
                </a14:m>
                <a:endParaRPr lang="it-IT" b="0" dirty="0" smtClean="0">
                  <a:solidFill>
                    <a:schemeClr val="tx1"/>
                  </a:solidFill>
                </a:endParaRPr>
              </a:p>
              <a:p>
                <a:pPr algn="ctr"/>
                <a:endParaRPr lang="en-GB" b="0" dirty="0">
                  <a:solidFill>
                    <a:schemeClr val="tx1"/>
                  </a:solidFill>
                </a:endParaRPr>
              </a:p>
              <a:p>
                <a:pPr algn="ctr"/>
                <a:r>
                  <a:rPr lang="en-GB" b="0" dirty="0" smtClean="0">
                    <a:solidFill>
                      <a:schemeClr val="tx1"/>
                    </a:solidFill>
                  </a:rPr>
                  <a:t>     0</a:t>
                </a:r>
                <a:endParaRPr lang="it-IT" b="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73573" y="1772816"/>
                <a:ext cx="8136904" cy="3245504"/>
              </a:xfrm>
              <a:prstGeom prst="rect">
                <a:avLst/>
              </a:prstGeom>
              <a:blipFill>
                <a:blip r:embed="rId3"/>
                <a:stretch>
                  <a:fillRect l="-599" t="-1128" b="-2256"/>
                </a:stretch>
              </a:blipFill>
            </p:spPr>
            <p:txBody>
              <a:bodyPr/>
              <a:lstStyle/>
              <a:p>
                <a:r>
                  <a:rPr lang="en-US">
                    <a:noFill/>
                  </a:rPr>
                  <a:t> </a:t>
                </a:r>
              </a:p>
            </p:txBody>
          </p:sp>
        </mc:Fallback>
      </mc:AlternateContent>
      <p:cxnSp>
        <p:nvCxnSpPr>
          <p:cNvPr id="8" name="Straight Arrow Connector 7"/>
          <p:cNvCxnSpPr/>
          <p:nvPr/>
        </p:nvCxnSpPr>
        <p:spPr bwMode="auto">
          <a:xfrm>
            <a:off x="3738301" y="3645024"/>
            <a:ext cx="914400" cy="914400"/>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spTree>
    <p:extLst>
      <p:ext uri="{BB962C8B-B14F-4D97-AF65-F5344CB8AC3E}">
        <p14:creationId xmlns:p14="http://schemas.microsoft.com/office/powerpoint/2010/main" val="2743723887"/>
      </p:ext>
    </p:extLst>
  </p:cSld>
  <p:clrMapOvr>
    <a:masterClrMapping/>
  </p:clrMapOvr>
  <p:transition spd="med">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
        <p:nvSpPr>
          <p:cNvPr id="2" name="Rectangle 1"/>
          <p:cNvSpPr/>
          <p:nvPr/>
        </p:nvSpPr>
        <p:spPr>
          <a:xfrm>
            <a:off x="179512" y="1052736"/>
            <a:ext cx="8640960" cy="3416320"/>
          </a:xfrm>
          <a:prstGeom prst="rect">
            <a:avLst/>
          </a:prstGeom>
        </p:spPr>
        <p:txBody>
          <a:bodyPr wrap="square">
            <a:spAutoFit/>
          </a:bodyPr>
          <a:lstStyle/>
          <a:p>
            <a:pPr algn="just"/>
            <a:r>
              <a:rPr lang="it-IT" b="0" dirty="0"/>
              <a:t>Un sismometro inerziale converte il movimento del terreno in un segnale elettrico ma le sue proprietà </a:t>
            </a:r>
            <a:r>
              <a:rPr lang="it-IT" b="0" dirty="0" smtClean="0"/>
              <a:t>non possono </a:t>
            </a:r>
            <a:r>
              <a:rPr lang="it-IT" b="0" dirty="0"/>
              <a:t>essere </a:t>
            </a:r>
            <a:r>
              <a:rPr lang="it-IT" b="0" dirty="0" smtClean="0"/>
              <a:t>descritte </a:t>
            </a:r>
            <a:r>
              <a:rPr lang="it-IT" b="0" dirty="0"/>
              <a:t>da un singolo fattore di scala, come volt di uscita per millimetro di movimento del </a:t>
            </a:r>
            <a:r>
              <a:rPr lang="it-IT" b="0" dirty="0" smtClean="0"/>
              <a:t>suolo. La </a:t>
            </a:r>
            <a:r>
              <a:rPr lang="it-IT" b="0" dirty="0"/>
              <a:t>risposta di un sismometro al movimento del suolo dipende non solo dall'ampiezza </a:t>
            </a:r>
            <a:r>
              <a:rPr lang="it-IT" b="0" dirty="0" smtClean="0"/>
              <a:t>del movimento </a:t>
            </a:r>
            <a:r>
              <a:rPr lang="it-IT" b="0" dirty="0"/>
              <a:t>del suolo (quanto è grande) ma anche sulla sua scala temporale (quanto è improvviso). Questo </a:t>
            </a:r>
            <a:r>
              <a:rPr lang="it-IT" b="0" dirty="0" smtClean="0"/>
              <a:t>perché la </a:t>
            </a:r>
            <a:r>
              <a:rPr lang="it-IT" b="0" dirty="0"/>
              <a:t>massa sismica deve essere mantenuta in posizione mediante un ripristino meccanico o </a:t>
            </a:r>
            <a:r>
              <a:rPr lang="it-IT" b="0" dirty="0" smtClean="0"/>
              <a:t>elettromagnetico. </a:t>
            </a:r>
            <a:r>
              <a:rPr lang="it-IT" b="0" dirty="0"/>
              <a:t>Quando il movimento del terreno è lento, la massa si sposterà con il resto dello </a:t>
            </a:r>
            <a:r>
              <a:rPr lang="it-IT" b="0" dirty="0" smtClean="0"/>
              <a:t>strumento, e </a:t>
            </a:r>
            <a:r>
              <a:rPr lang="it-IT" b="0" dirty="0"/>
              <a:t>il segnale di uscita per un dato movimento </a:t>
            </a:r>
            <a:r>
              <a:rPr lang="it-IT" b="0" dirty="0" smtClean="0"/>
              <a:t>del terreno </a:t>
            </a:r>
            <a:r>
              <a:rPr lang="it-IT" b="0" dirty="0"/>
              <a:t>sarà quindi più piccolo. Il sistema è quindi </a:t>
            </a:r>
            <a:r>
              <a:rPr lang="it-IT" b="0" dirty="0" smtClean="0"/>
              <a:t>a filtro </a:t>
            </a:r>
            <a:r>
              <a:rPr lang="it-IT" b="0" dirty="0"/>
              <a:t>passa-alto </a:t>
            </a:r>
            <a:r>
              <a:rPr lang="it-IT" b="0" dirty="0" smtClean="0"/>
              <a:t>rispetto allo </a:t>
            </a:r>
            <a:r>
              <a:rPr lang="it-IT" b="0" dirty="0"/>
              <a:t>spostamento del terreno. Questo deve essere preso in considerazione quando il movimento </a:t>
            </a:r>
            <a:r>
              <a:rPr lang="it-IT" b="0" dirty="0" smtClean="0"/>
              <a:t>del terreno viene </a:t>
            </a:r>
            <a:r>
              <a:rPr lang="it-IT" b="0" dirty="0"/>
              <a:t>ricostruito dal segnale </a:t>
            </a:r>
            <a:r>
              <a:rPr lang="it-IT" b="0" dirty="0" smtClean="0"/>
              <a:t>registrato.</a:t>
            </a:r>
            <a:endParaRPr lang="en-US" b="0" dirty="0"/>
          </a:p>
        </p:txBody>
      </p:sp>
    </p:spTree>
    <p:extLst>
      <p:ext uri="{BB962C8B-B14F-4D97-AF65-F5344CB8AC3E}">
        <p14:creationId xmlns:p14="http://schemas.microsoft.com/office/powerpoint/2010/main" val="2976122234"/>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0E870F57-E532-4D8E-AC40-0810A30D52BF}" type="slidenum">
              <a:rPr lang="it-IT" altLang="it-IT" sz="1400"/>
              <a:pPr eaLnBrk="1" hangingPunct="1"/>
              <a:t>80</a:t>
            </a:fld>
            <a:endParaRPr lang="it-IT" altLang="it-IT" sz="1400"/>
          </a:p>
        </p:txBody>
      </p:sp>
      <mc:AlternateContent xmlns:mc="http://schemas.openxmlformats.org/markup-compatibility/2006" xmlns:a14="http://schemas.microsoft.com/office/drawing/2010/main">
        <mc:Choice Requires="a14">
          <p:sp>
            <p:nvSpPr>
              <p:cNvPr id="2" name="TextBox 1"/>
              <p:cNvSpPr txBox="1"/>
              <p:nvPr/>
            </p:nvSpPr>
            <p:spPr>
              <a:xfrm>
                <a:off x="395536" y="1052736"/>
                <a:ext cx="8435280" cy="5011885"/>
              </a:xfrm>
              <a:prstGeom prst="rect">
                <a:avLst/>
              </a:prstGeom>
              <a:noFill/>
            </p:spPr>
            <p:txBody>
              <a:bodyPr wrap="square" rtlCol="0">
                <a:spAutoFit/>
              </a:bodyPr>
              <a:lstStyle/>
              <a:p>
                <a:r>
                  <a:rPr lang="en-GB" b="0" dirty="0" smtClean="0">
                    <a:solidFill>
                      <a:schemeClr val="tx1"/>
                    </a:solidFill>
                  </a:rPr>
                  <a:t>Mentre </a:t>
                </a:r>
                <a:r>
                  <a:rPr lang="en-GB" b="0" dirty="0" err="1" smtClean="0">
                    <a:solidFill>
                      <a:schemeClr val="tx1"/>
                    </a:solidFill>
                  </a:rPr>
                  <a:t>il</a:t>
                </a:r>
                <a:r>
                  <a:rPr lang="en-GB" b="0" dirty="0" smtClean="0">
                    <a:solidFill>
                      <a:schemeClr val="tx1"/>
                    </a:solidFill>
                  </a:rPr>
                  <a:t> </a:t>
                </a:r>
                <a:r>
                  <a:rPr lang="en-GB" b="0" dirty="0" err="1" smtClean="0">
                    <a:solidFill>
                      <a:schemeClr val="tx1"/>
                    </a:solidFill>
                  </a:rPr>
                  <a:t>momento</a:t>
                </a:r>
                <a:r>
                  <a:rPr lang="en-GB" b="0" dirty="0" smtClean="0">
                    <a:solidFill>
                      <a:schemeClr val="tx1"/>
                    </a:solidFill>
                  </a:rPr>
                  <a:t> </a:t>
                </a:r>
                <a:r>
                  <a:rPr lang="en-GB" b="0" dirty="0" err="1" smtClean="0">
                    <a:solidFill>
                      <a:schemeClr val="tx1"/>
                    </a:solidFill>
                  </a:rPr>
                  <a:t>delle</a:t>
                </a:r>
                <a:r>
                  <a:rPr lang="en-GB" b="0" dirty="0" smtClean="0">
                    <a:solidFill>
                      <a:schemeClr val="tx1"/>
                    </a:solidFill>
                  </a:rPr>
                  <a:t> </a:t>
                </a:r>
                <a:r>
                  <a:rPr lang="en-GB" b="0" dirty="0" err="1" smtClean="0">
                    <a:solidFill>
                      <a:schemeClr val="tx1"/>
                    </a:solidFill>
                  </a:rPr>
                  <a:t>forze</a:t>
                </a:r>
                <a:r>
                  <a:rPr lang="en-GB" b="0" dirty="0" smtClean="0">
                    <a:solidFill>
                      <a:schemeClr val="tx1"/>
                    </a:solidFill>
                  </a:rPr>
                  <a:t> di </a:t>
                </a:r>
                <a:r>
                  <a:rPr lang="en-GB" b="0" dirty="0" err="1" smtClean="0">
                    <a:solidFill>
                      <a:schemeClr val="tx1"/>
                    </a:solidFill>
                  </a:rPr>
                  <a:t>inerzia</a:t>
                </a:r>
                <a:r>
                  <a:rPr lang="en-GB" b="0" dirty="0" smtClean="0">
                    <a:solidFill>
                      <a:schemeClr val="tx1"/>
                    </a:solidFill>
                  </a:rPr>
                  <a:t>, </a:t>
                </a:r>
                <a:r>
                  <a:rPr lang="en-GB" b="0" dirty="0" err="1" smtClean="0">
                    <a:solidFill>
                      <a:schemeClr val="tx1"/>
                    </a:solidFill>
                  </a:rPr>
                  <a:t>essendo</a:t>
                </a:r>
                <a:r>
                  <a:rPr lang="en-GB" b="0" dirty="0" smtClean="0">
                    <a:solidFill>
                      <a:schemeClr val="tx1"/>
                    </a:solidFill>
                  </a:rPr>
                  <a:t> </a:t>
                </a:r>
                <a:r>
                  <a:rPr lang="en-GB" b="0" dirty="0" err="1" smtClean="0">
                    <a:solidFill>
                      <a:schemeClr val="tx1"/>
                    </a:solidFill>
                  </a:rPr>
                  <a:t>l’accelerazione</a:t>
                </a:r>
                <a:r>
                  <a:rPr lang="en-GB" b="0" dirty="0" smtClean="0">
                    <a:solidFill>
                      <a:schemeClr val="tx1"/>
                    </a:solidFill>
                  </a:rPr>
                  <a:t> </a:t>
                </a:r>
                <a:r>
                  <a:rPr lang="en-GB" b="0" dirty="0" err="1" smtClean="0">
                    <a:solidFill>
                      <a:schemeClr val="tx1"/>
                    </a:solidFill>
                  </a:rPr>
                  <a:t>tangenziale</a:t>
                </a:r>
                <a:r>
                  <a:rPr lang="en-GB" b="0" dirty="0" smtClean="0">
                    <a:solidFill>
                      <a:schemeClr val="tx1"/>
                    </a:solidFill>
                  </a:rPr>
                  <a:t> </a:t>
                </a:r>
                <a14:m>
                  <m:oMath xmlns:m="http://schemas.openxmlformats.org/officeDocument/2006/math">
                    <m:r>
                      <a:rPr lang="en-GB" b="0" i="1" smtClean="0">
                        <a:solidFill>
                          <a:schemeClr val="tx1"/>
                        </a:solidFill>
                        <a:latin typeface="Cambria Math" panose="02040503050406030204" pitchFamily="18" charset="0"/>
                      </a:rPr>
                      <m:t>𝑏</m:t>
                    </m:r>
                    <m:acc>
                      <m:accPr>
                        <m:chr m:val="̈"/>
                        <m:ctrlPr>
                          <a:rPr lang="en-GB" b="0" i="1" smtClean="0">
                            <a:solidFill>
                              <a:schemeClr val="tx1"/>
                            </a:solidFill>
                            <a:latin typeface="Cambria Math" panose="02040503050406030204" pitchFamily="18" charset="0"/>
                          </a:rPr>
                        </m:ctrlPr>
                      </m:accPr>
                      <m:e>
                        <m:r>
                          <a:rPr lang="en-GB" b="0" i="1" smtClean="0">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m:t>
                        </m:r>
                      </m:e>
                    </m:acc>
                  </m:oMath>
                </a14:m>
                <a:r>
                  <a:rPr lang="it-IT" b="0" dirty="0" smtClean="0">
                    <a:solidFill>
                      <a:schemeClr val="tx1"/>
                    </a:solidFill>
                  </a:rPr>
                  <a:t> sarà dato da:</a:t>
                </a:r>
              </a:p>
              <a:p>
                <a:endParaRPr lang="en-GB" b="0" dirty="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it-IT"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𝑀</m:t>
                          </m:r>
                        </m:e>
                        <m:sub>
                          <m:r>
                            <a:rPr lang="en-GB" b="0" i="1" smtClean="0">
                              <a:solidFill>
                                <a:schemeClr val="tx1"/>
                              </a:solidFill>
                              <a:latin typeface="Cambria Math" panose="02040503050406030204" pitchFamily="18" charset="0"/>
                            </a:rPr>
                            <m:t>𝑖</m:t>
                          </m:r>
                          <m:r>
                            <a:rPr lang="en-GB" b="0" i="1" smtClean="0">
                              <a:solidFill>
                                <a:schemeClr val="tx1"/>
                              </a:solidFill>
                              <a:latin typeface="Cambria Math" panose="02040503050406030204" pitchFamily="18" charset="0"/>
                            </a:rPr>
                            <m:t> </m:t>
                          </m:r>
                        </m:sub>
                      </m:sSub>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𝑏</m:t>
                      </m:r>
                      <m:r>
                        <a:rPr lang="en-GB" b="0" i="1" smtClean="0">
                          <a:solidFill>
                            <a:schemeClr val="tx1"/>
                          </a:solidFill>
                          <a:latin typeface="Cambria Math" panose="02040503050406030204" pitchFamily="18" charset="0"/>
                          <a:ea typeface="Cambria Math" panose="02040503050406030204" pitchFamily="18" charset="0"/>
                        </a:rPr>
                        <m:t>∙</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𝑚𝑎</m:t>
                          </m:r>
                        </m:e>
                        <m:sub>
                          <m:r>
                            <a:rPr lang="en-GB" b="0" i="1" smtClean="0">
                              <a:solidFill>
                                <a:schemeClr val="tx1"/>
                              </a:solidFill>
                              <a:latin typeface="Cambria Math" panose="02040503050406030204" pitchFamily="18" charset="0"/>
                              <a:ea typeface="Cambria Math" panose="02040503050406030204" pitchFamily="18" charset="0"/>
                            </a:rPr>
                            <m:t>𝑡</m:t>
                          </m:r>
                        </m:sub>
                      </m:sSub>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𝑚</m:t>
                      </m:r>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𝑏</m:t>
                          </m:r>
                        </m:e>
                        <m:sup>
                          <m:r>
                            <a:rPr lang="en-GB" b="0" i="1" smtClean="0">
                              <a:solidFill>
                                <a:schemeClr val="tx1"/>
                              </a:solidFill>
                              <a:latin typeface="Cambria Math" panose="02040503050406030204" pitchFamily="18" charset="0"/>
                              <a:ea typeface="Cambria Math" panose="02040503050406030204" pitchFamily="18" charset="0"/>
                            </a:rPr>
                            <m:t>2</m:t>
                          </m:r>
                        </m:sup>
                      </m:sSup>
                      <m:acc>
                        <m:accPr>
                          <m:chr m:val="̈"/>
                          <m:ctrlPr>
                            <a:rPr lang="en-GB" b="0" i="1" smtClean="0">
                              <a:solidFill>
                                <a:schemeClr val="tx1"/>
                              </a:solidFill>
                              <a:latin typeface="Cambria Math" panose="02040503050406030204" pitchFamily="18" charset="0"/>
                              <a:ea typeface="Cambria Math" panose="02040503050406030204" pitchFamily="18" charset="0"/>
                            </a:rPr>
                          </m:ctrlPr>
                        </m:accPr>
                        <m:e>
                          <m:r>
                            <a:rPr lang="en-GB" b="0" i="1" smtClean="0">
                              <a:solidFill>
                                <a:schemeClr val="tx1"/>
                              </a:solidFill>
                              <a:latin typeface="Cambria Math" panose="02040503050406030204" pitchFamily="18" charset="0"/>
                              <a:ea typeface="Cambria Math" panose="02040503050406030204" pitchFamily="18" charset="0"/>
                            </a:rPr>
                            <m:t>𝜑</m:t>
                          </m:r>
                        </m:e>
                      </m:acc>
                    </m:oMath>
                  </m:oMathPara>
                </a14:m>
                <a:endParaRPr lang="it-IT" b="0" dirty="0" smtClean="0">
                  <a:solidFill>
                    <a:schemeClr val="tx1"/>
                  </a:solidFill>
                </a:endParaRPr>
              </a:p>
              <a:p>
                <a:pPr algn="ctr"/>
                <a:endParaRPr lang="en-GB" b="0" dirty="0">
                  <a:solidFill>
                    <a:schemeClr val="tx1"/>
                  </a:solidFill>
                </a:endParaRPr>
              </a:p>
              <a:p>
                <a:pPr algn="ctr"/>
                <a:r>
                  <a:rPr lang="en-GB" b="0" dirty="0" smtClean="0">
                    <a:solidFill>
                      <a:schemeClr val="tx1"/>
                    </a:solidFill>
                  </a:rPr>
                  <a:t>Da cui </a:t>
                </a:r>
                <a:r>
                  <a:rPr lang="en-GB" b="0" dirty="0" err="1" smtClean="0">
                    <a:solidFill>
                      <a:schemeClr val="tx1"/>
                    </a:solidFill>
                  </a:rPr>
                  <a:t>si</a:t>
                </a:r>
                <a:r>
                  <a:rPr lang="en-GB" b="0" dirty="0" smtClean="0">
                    <a:solidFill>
                      <a:schemeClr val="tx1"/>
                    </a:solidFill>
                  </a:rPr>
                  <a:t> </a:t>
                </a:r>
                <a:r>
                  <a:rPr lang="en-GB" b="0" dirty="0" err="1" smtClean="0">
                    <a:solidFill>
                      <a:schemeClr val="tx1"/>
                    </a:solidFill>
                  </a:rPr>
                  <a:t>ricava</a:t>
                </a:r>
                <a:r>
                  <a:rPr lang="en-GB" b="0" dirty="0" smtClean="0">
                    <a:solidFill>
                      <a:schemeClr val="tx1"/>
                    </a:solidFill>
                  </a:rPr>
                  <a:t> </a:t>
                </a:r>
                <a:r>
                  <a:rPr lang="en-GB" b="0" dirty="0" err="1" smtClean="0">
                    <a:solidFill>
                      <a:schemeClr val="tx1"/>
                    </a:solidFill>
                  </a:rPr>
                  <a:t>che</a:t>
                </a:r>
                <a:r>
                  <a:rPr lang="en-GB" b="0" dirty="0" smtClean="0">
                    <a:solidFill>
                      <a:schemeClr val="tx1"/>
                    </a:solidFill>
                  </a:rPr>
                  <a:t> </a:t>
                </a:r>
                <a:r>
                  <a:rPr lang="en-GB" b="0" dirty="0" err="1" smtClean="0">
                    <a:solidFill>
                      <a:schemeClr val="tx1"/>
                    </a:solidFill>
                  </a:rPr>
                  <a:t>l’equazione</a:t>
                </a:r>
                <a:r>
                  <a:rPr lang="en-GB" b="0" dirty="0" smtClean="0">
                    <a:solidFill>
                      <a:schemeClr val="tx1"/>
                    </a:solidFill>
                  </a:rPr>
                  <a:t> del moto </a:t>
                </a:r>
                <a:r>
                  <a:rPr lang="en-GB" b="0" dirty="0" err="1" smtClean="0">
                    <a:solidFill>
                      <a:schemeClr val="tx1"/>
                    </a:solidFill>
                  </a:rPr>
                  <a:t>sarà</a:t>
                </a:r>
                <a:endParaRPr lang="en-GB" b="0" dirty="0" smtClean="0">
                  <a:solidFill>
                    <a:schemeClr val="tx1"/>
                  </a:solidFill>
                </a:endParaRPr>
              </a:p>
              <a:p>
                <a:pPr algn="ctr"/>
                <a:endParaRPr lang="en-GB" b="0" dirty="0">
                  <a:solidFill>
                    <a:schemeClr val="tx1"/>
                  </a:solidFill>
                </a:endParaRPr>
              </a:p>
              <a:p>
                <a:pPr algn="ctr"/>
                <a:endParaRPr lang="en-GB" b="0" dirty="0" smtClean="0">
                  <a:solidFill>
                    <a:schemeClr val="tx1"/>
                  </a:solidFill>
                </a:endParaRPr>
              </a:p>
              <a:p>
                <a:pPr algn="ctr"/>
                <a14:m>
                  <m:oMathPara xmlns:m="http://schemas.openxmlformats.org/officeDocument/2006/math">
                    <m:oMathParaPr>
                      <m:jc m:val="centerGroup"/>
                    </m:oMathParaPr>
                    <m:oMath xmlns:m="http://schemas.openxmlformats.org/officeDocument/2006/math">
                      <m:f>
                        <m:fPr>
                          <m:ctrlPr>
                            <a:rPr lang="it-IT" b="0" i="1" smtClean="0">
                              <a:solidFill>
                                <a:schemeClr val="tx1"/>
                              </a:solidFill>
                              <a:latin typeface="Cambria Math" panose="02040503050406030204" pitchFamily="18" charset="0"/>
                            </a:rPr>
                          </m:ctrlPr>
                        </m:fPr>
                        <m:num>
                          <m:sSup>
                            <m:sSupPr>
                              <m:ctrlPr>
                                <a:rPr lang="it-IT"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𝑑</m:t>
                              </m:r>
                            </m:e>
                            <m:sup>
                              <m:r>
                                <a:rPr lang="en-GB" b="0" i="1" smtClean="0">
                                  <a:solidFill>
                                    <a:schemeClr val="tx1"/>
                                  </a:solidFill>
                                  <a:latin typeface="Cambria Math" panose="02040503050406030204" pitchFamily="18" charset="0"/>
                                </a:rPr>
                                <m:t>2</m:t>
                              </m:r>
                            </m:sup>
                          </m:sSup>
                          <m:r>
                            <a:rPr lang="it-IT" b="0" i="1" smtClean="0">
                              <a:solidFill>
                                <a:schemeClr val="tx1"/>
                              </a:solidFill>
                              <a:latin typeface="Cambria Math" panose="02040503050406030204" pitchFamily="18" charset="0"/>
                              <a:ea typeface="Cambria Math" panose="02040503050406030204" pitchFamily="18" charset="0"/>
                            </a:rPr>
                            <m:t>𝜑</m:t>
                          </m:r>
                        </m:num>
                        <m:den>
                          <m:r>
                            <a:rPr lang="en-GB" b="0" i="1" smtClean="0">
                              <a:solidFill>
                                <a:schemeClr val="tx1"/>
                              </a:solidFill>
                              <a:latin typeface="Cambria Math" panose="02040503050406030204" pitchFamily="18" charset="0"/>
                            </a:rPr>
                            <m:t>𝑑</m:t>
                          </m:r>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𝑡</m:t>
                              </m:r>
                            </m:e>
                            <m:sup>
                              <m:r>
                                <a:rPr lang="en-GB" b="0" i="1" smtClean="0">
                                  <a:solidFill>
                                    <a:schemeClr val="tx1"/>
                                  </a:solidFill>
                                  <a:latin typeface="Cambria Math" panose="02040503050406030204" pitchFamily="18" charset="0"/>
                                </a:rPr>
                                <m:t>2</m:t>
                              </m:r>
                            </m:sup>
                          </m:sSup>
                        </m:den>
                      </m:f>
                      <m:r>
                        <a:rPr lang="en-GB" b="0" i="1" smtClean="0">
                          <a:solidFill>
                            <a:schemeClr val="tx1"/>
                          </a:solidFill>
                          <a:latin typeface="Cambria Math" panose="02040503050406030204" pitchFamily="18" charset="0"/>
                        </a:rPr>
                        <m:t>+ </m:t>
                      </m:r>
                      <m:f>
                        <m:fPr>
                          <m:ctrlPr>
                            <a:rPr lang="en-GB" b="0" i="1" smtClean="0">
                              <a:solidFill>
                                <a:schemeClr val="tx1"/>
                              </a:solidFill>
                              <a:latin typeface="Cambria Math" panose="02040503050406030204" pitchFamily="18" charset="0"/>
                            </a:rPr>
                          </m:ctrlPr>
                        </m:fPr>
                        <m:num>
                          <m:sSub>
                            <m:sSubPr>
                              <m:ctrlPr>
                                <a:rPr lang="en-GB" b="0" i="1" smtClean="0">
                                  <a:solidFill>
                                    <a:schemeClr val="tx1"/>
                                  </a:solidFill>
                                  <a:latin typeface="Cambria Math" panose="02040503050406030204" pitchFamily="18" charset="0"/>
                                </a:rPr>
                              </m:ctrlPr>
                            </m:sSubPr>
                            <m:e>
                              <m:d>
                                <m:dPr>
                                  <m:ctrlPr>
                                    <a:rPr lang="en-GB" b="0" i="1">
                                      <a:solidFill>
                                        <a:schemeClr val="tx1"/>
                                      </a:solidFill>
                                      <a:latin typeface="Cambria Math" panose="02040503050406030204" pitchFamily="18" charset="0"/>
                                    </a:rPr>
                                  </m:ctrlPr>
                                </m:dPr>
                                <m:e>
                                  <m:f>
                                    <m:fPr>
                                      <m:ctrlPr>
                                        <a:rPr lang="en-GB" b="0" i="1">
                                          <a:solidFill>
                                            <a:schemeClr val="tx1"/>
                                          </a:solidFill>
                                          <a:latin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𝑀</m:t>
                                      </m:r>
                                    </m:num>
                                    <m:den>
                                      <m:r>
                                        <a:rPr lang="en-GB" b="0" i="1">
                                          <a:solidFill>
                                            <a:schemeClr val="tx1"/>
                                          </a:solidFill>
                                          <a:latin typeface="Cambria Math" panose="02040503050406030204" pitchFamily="18" charset="0"/>
                                          <a:ea typeface="Cambria Math" panose="02040503050406030204" pitchFamily="18" charset="0"/>
                                        </a:rPr>
                                        <m:t>𝜕𝜑</m:t>
                                      </m:r>
                                    </m:den>
                                  </m:f>
                                </m:e>
                              </m:d>
                            </m:e>
                            <m:sub>
                              <m:r>
                                <a:rPr lang="en-GB" b="0" i="1" smtClean="0">
                                  <a:solidFill>
                                    <a:schemeClr val="tx1"/>
                                  </a:solidFill>
                                  <a:latin typeface="Cambria Math" panose="02040503050406030204" pitchFamily="18" charset="0"/>
                                </a:rPr>
                                <m:t>0</m:t>
                              </m:r>
                            </m:sub>
                          </m:sSub>
                        </m:num>
                        <m:den>
                          <m:r>
                            <a:rPr lang="en-GB" b="0" i="1" smtClean="0">
                              <a:solidFill>
                                <a:schemeClr val="tx1"/>
                              </a:solidFill>
                              <a:latin typeface="Cambria Math" panose="02040503050406030204" pitchFamily="18" charset="0"/>
                            </a:rPr>
                            <m:t>𝑚</m:t>
                          </m:r>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𝑏</m:t>
                              </m:r>
                            </m:e>
                            <m:sup>
                              <m:r>
                                <a:rPr lang="en-GB" b="0" i="1" smtClean="0">
                                  <a:solidFill>
                                    <a:schemeClr val="tx1"/>
                                  </a:solidFill>
                                  <a:latin typeface="Cambria Math" panose="02040503050406030204" pitchFamily="18" charset="0"/>
                                </a:rPr>
                                <m:t>2</m:t>
                              </m:r>
                            </m:sup>
                          </m:sSup>
                        </m:den>
                      </m:f>
                      <m:r>
                        <a:rPr lang="en-GB" b="0" i="1" smtClean="0">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=0</m:t>
                      </m:r>
                    </m:oMath>
                  </m:oMathPara>
                </a14:m>
                <a:endParaRPr lang="it-IT" b="0" dirty="0" smtClean="0">
                  <a:solidFill>
                    <a:schemeClr val="tx1"/>
                  </a:solidFill>
                </a:endParaRPr>
              </a:p>
              <a:p>
                <a:pPr algn="ctr"/>
                <a:endParaRPr lang="en-GB" b="0" dirty="0">
                  <a:solidFill>
                    <a:schemeClr val="tx1"/>
                  </a:solidFill>
                </a:endParaRPr>
              </a:p>
              <a:p>
                <a:pPr algn="just"/>
                <a:r>
                  <a:rPr lang="en-GB" b="0" dirty="0" err="1" smtClean="0">
                    <a:solidFill>
                      <a:schemeClr val="tx1"/>
                    </a:solidFill>
                  </a:rPr>
                  <a:t>Che</a:t>
                </a:r>
                <a:r>
                  <a:rPr lang="en-GB" b="0" dirty="0" smtClean="0">
                    <a:solidFill>
                      <a:schemeClr val="tx1"/>
                    </a:solidFill>
                  </a:rPr>
                  <a:t> da </a:t>
                </a:r>
                <a:r>
                  <a:rPr lang="en-GB" b="0" dirty="0" err="1" smtClean="0">
                    <a:solidFill>
                      <a:schemeClr val="tx1"/>
                    </a:solidFill>
                  </a:rPr>
                  <a:t>ancora</a:t>
                </a:r>
                <a:r>
                  <a:rPr lang="en-GB" b="0" dirty="0" smtClean="0">
                    <a:solidFill>
                      <a:schemeClr val="tx1"/>
                    </a:solidFill>
                  </a:rPr>
                  <a:t> un moto </a:t>
                </a:r>
                <a:r>
                  <a:rPr lang="en-GB" b="0" dirty="0" err="1" smtClean="0">
                    <a:solidFill>
                      <a:schemeClr val="tx1"/>
                    </a:solidFill>
                  </a:rPr>
                  <a:t>armonico</a:t>
                </a:r>
                <a:r>
                  <a:rPr lang="en-GB" b="0" dirty="0" smtClean="0">
                    <a:solidFill>
                      <a:schemeClr val="tx1"/>
                    </a:solidFill>
                  </a:rPr>
                  <a:t> di </a:t>
                </a:r>
                <a:r>
                  <a:rPr lang="en-GB" b="0" dirty="0" err="1" smtClean="0">
                    <a:solidFill>
                      <a:schemeClr val="tx1"/>
                    </a:solidFill>
                  </a:rPr>
                  <a:t>periodo</a:t>
                </a:r>
                <a:endParaRPr lang="en-GB" b="0" dirty="0" smtClean="0">
                  <a:solidFill>
                    <a:schemeClr val="tx1"/>
                  </a:solidFill>
                </a:endParaRPr>
              </a:p>
              <a:p>
                <a:pPr algn="just"/>
                <a:endParaRPr lang="en-GB" b="0" dirty="0">
                  <a:solidFill>
                    <a:schemeClr val="tx1"/>
                  </a:solidFill>
                </a:endParaRPr>
              </a:p>
              <a:p>
                <a:pPr algn="ct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𝑇</m:t>
                      </m:r>
                      <m:r>
                        <a:rPr lang="en-GB" b="0" i="1" smtClean="0">
                          <a:solidFill>
                            <a:schemeClr val="tx1"/>
                          </a:solidFill>
                          <a:latin typeface="Cambria Math" panose="02040503050406030204" pitchFamily="18" charset="0"/>
                        </a:rPr>
                        <m:t> =2</m:t>
                      </m:r>
                      <m:r>
                        <a:rPr lang="en-GB" b="0" i="1" smtClean="0">
                          <a:solidFill>
                            <a:schemeClr val="tx1"/>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 </m:t>
                      </m:r>
                      <m:rad>
                        <m:radPr>
                          <m:degHide m:val="on"/>
                          <m:ctrlPr>
                            <a:rPr lang="en-GB" b="0" i="1" smtClean="0">
                              <a:solidFill>
                                <a:schemeClr val="tx1"/>
                              </a:solidFill>
                              <a:latin typeface="Cambria Math" panose="02040503050406030204" pitchFamily="18" charset="0"/>
                              <a:ea typeface="Cambria Math" panose="02040503050406030204" pitchFamily="18" charset="0"/>
                            </a:rPr>
                          </m:ctrlPr>
                        </m:radPr>
                        <m:deg/>
                        <m:e>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𝑚</m:t>
                              </m:r>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𝑏</m:t>
                                  </m:r>
                                </m:e>
                                <m:sup>
                                  <m:r>
                                    <a:rPr lang="en-GB" b="0" i="1" smtClean="0">
                                      <a:solidFill>
                                        <a:schemeClr val="tx1"/>
                                      </a:solidFill>
                                      <a:latin typeface="Cambria Math" panose="02040503050406030204" pitchFamily="18" charset="0"/>
                                      <a:ea typeface="Cambria Math" panose="02040503050406030204" pitchFamily="18" charset="0"/>
                                    </a:rPr>
                                    <m:t>2</m:t>
                                  </m:r>
                                </m:sup>
                              </m:sSup>
                            </m:num>
                            <m:den>
                              <m:sSub>
                                <m:sSubPr>
                                  <m:ctrlPr>
                                    <a:rPr lang="en-GB" b="0" i="1" smtClean="0">
                                      <a:solidFill>
                                        <a:schemeClr val="tx1"/>
                                      </a:solidFill>
                                      <a:latin typeface="Cambria Math" panose="02040503050406030204" pitchFamily="18" charset="0"/>
                                      <a:ea typeface="Cambria Math" panose="02040503050406030204" pitchFamily="18" charset="0"/>
                                    </a:rPr>
                                  </m:ctrlPr>
                                </m:sSubPr>
                                <m:e>
                                  <m:d>
                                    <m:dPr>
                                      <m:ctrlPr>
                                        <a:rPr lang="en-GB" b="0" i="1" smtClean="0">
                                          <a:solidFill>
                                            <a:schemeClr val="tx1"/>
                                          </a:solidFill>
                                          <a:latin typeface="Cambria Math" panose="02040503050406030204" pitchFamily="18" charset="0"/>
                                          <a:ea typeface="Cambria Math" panose="02040503050406030204" pitchFamily="18" charset="0"/>
                                        </a:rPr>
                                      </m:ctrlPr>
                                    </m:dPr>
                                    <m:e>
                                      <m:f>
                                        <m:fPr>
                                          <m:type m:val="skw"/>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𝑀</m:t>
                                          </m:r>
                                        </m:num>
                                        <m:den>
                                          <m:r>
                                            <a:rPr lang="en-GB" b="0" i="1" smtClean="0">
                                              <a:solidFill>
                                                <a:schemeClr val="tx1"/>
                                              </a:solidFill>
                                              <a:latin typeface="Cambria Math" panose="02040503050406030204" pitchFamily="18" charset="0"/>
                                              <a:ea typeface="Cambria Math" panose="02040503050406030204" pitchFamily="18" charset="0"/>
                                            </a:rPr>
                                            <m:t>𝜕𝜑</m:t>
                                          </m:r>
                                        </m:den>
                                      </m:f>
                                    </m:e>
                                  </m:d>
                                </m:e>
                                <m:sub>
                                  <m:r>
                                    <a:rPr lang="en-GB" b="0" i="1" smtClean="0">
                                      <a:solidFill>
                                        <a:schemeClr val="tx1"/>
                                      </a:solidFill>
                                      <a:latin typeface="Cambria Math" panose="02040503050406030204" pitchFamily="18" charset="0"/>
                                      <a:ea typeface="Cambria Math" panose="02040503050406030204" pitchFamily="18" charset="0"/>
                                    </a:rPr>
                                    <m:t>0</m:t>
                                  </m:r>
                                </m:sub>
                              </m:sSub>
                            </m:den>
                          </m:f>
                        </m:e>
                      </m:rad>
                    </m:oMath>
                  </m:oMathPara>
                </a14:m>
                <a:endParaRPr lang="en-GB" b="0" dirty="0" smtClean="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536" y="1052736"/>
                <a:ext cx="8435280" cy="5011885"/>
              </a:xfrm>
              <a:prstGeom prst="rect">
                <a:avLst/>
              </a:prstGeom>
              <a:blipFill>
                <a:blip r:embed="rId3"/>
                <a:stretch>
                  <a:fillRect l="-650" t="-730" r="-1301"/>
                </a:stretch>
              </a:blipFill>
            </p:spPr>
            <p:txBody>
              <a:bodyPr/>
              <a:lstStyle/>
              <a:p>
                <a:r>
                  <a:rPr lang="en-US">
                    <a:noFill/>
                  </a:rPr>
                  <a:t> </a:t>
                </a:r>
              </a:p>
            </p:txBody>
          </p:sp>
        </mc:Fallback>
      </mc:AlternateContent>
    </p:spTree>
    <p:extLst>
      <p:ext uri="{BB962C8B-B14F-4D97-AF65-F5344CB8AC3E}">
        <p14:creationId xmlns:p14="http://schemas.microsoft.com/office/powerpoint/2010/main" val="2262738733"/>
      </p:ext>
    </p:extLst>
  </p:cSld>
  <p:clrMapOvr>
    <a:masterClrMapping/>
  </p:clrMapOvr>
  <p:transition spd="med">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0E870F57-E532-4D8E-AC40-0810A30D52BF}" type="slidenum">
              <a:rPr lang="it-IT" altLang="it-IT" sz="1400"/>
              <a:pPr eaLnBrk="1" hangingPunct="1"/>
              <a:t>81</a:t>
            </a:fld>
            <a:endParaRPr lang="it-IT" altLang="it-IT" sz="1400"/>
          </a:p>
        </p:txBody>
      </p:sp>
      <mc:AlternateContent xmlns:mc="http://schemas.openxmlformats.org/markup-compatibility/2006" xmlns:a14="http://schemas.microsoft.com/office/drawing/2010/main">
        <mc:Choice Requires="a14">
          <p:sp>
            <p:nvSpPr>
              <p:cNvPr id="2" name="Rectangle 1"/>
              <p:cNvSpPr/>
              <p:nvPr/>
            </p:nvSpPr>
            <p:spPr>
              <a:xfrm>
                <a:off x="3924782" y="3872888"/>
                <a:ext cx="1376787" cy="7525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d>
                            <m:dPr>
                              <m:ctrlPr>
                                <a:rPr lang="en-GB" b="0" i="1">
                                  <a:solidFill>
                                    <a:schemeClr val="tx1"/>
                                  </a:solidFill>
                                  <a:latin typeface="Cambria Math" panose="02040503050406030204" pitchFamily="18" charset="0"/>
                                </a:rPr>
                              </m:ctrlPr>
                            </m:dPr>
                            <m:e>
                              <m:f>
                                <m:fPr>
                                  <m:ctrlPr>
                                    <a:rPr lang="en-GB" b="0" i="1">
                                      <a:solidFill>
                                        <a:schemeClr val="tx1"/>
                                      </a:solidFill>
                                      <a:latin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𝛿</m:t>
                                  </m:r>
                                  <m:r>
                                    <a:rPr lang="en-GB" b="0" i="1">
                                      <a:solidFill>
                                        <a:schemeClr val="tx1"/>
                                      </a:solidFill>
                                      <a:latin typeface="Cambria Math" panose="02040503050406030204" pitchFamily="18" charset="0"/>
                                      <a:ea typeface="Cambria Math" panose="02040503050406030204" pitchFamily="18" charset="0"/>
                                    </a:rPr>
                                    <m:t>𝑀</m:t>
                                  </m:r>
                                </m:num>
                                <m:den>
                                  <m:r>
                                    <a:rPr lang="en-GB" b="0" i="1">
                                      <a:solidFill>
                                        <a:schemeClr val="tx1"/>
                                      </a:solidFill>
                                      <a:latin typeface="Cambria Math" panose="02040503050406030204" pitchFamily="18" charset="0"/>
                                      <a:ea typeface="Cambria Math" panose="02040503050406030204" pitchFamily="18" charset="0"/>
                                    </a:rPr>
                                    <m:t>𝛿𝜑</m:t>
                                  </m:r>
                                </m:den>
                              </m:f>
                            </m:e>
                          </m:d>
                        </m:e>
                        <m:sub>
                          <m:r>
                            <a:rPr lang="en-GB" b="0" i="1">
                              <a:solidFill>
                                <a:schemeClr val="tx1"/>
                              </a:solidFill>
                              <a:latin typeface="Cambria Math" panose="02040503050406030204" pitchFamily="18" charset="0"/>
                            </a:rPr>
                            <m:t>0</m:t>
                          </m:r>
                        </m:sub>
                      </m:sSub>
                      <m:r>
                        <a:rPr lang="en-GB" b="0" i="1" smtClean="0">
                          <a:solidFill>
                            <a:schemeClr val="tx1"/>
                          </a:solidFill>
                          <a:latin typeface="Cambria Math" panose="02040503050406030204" pitchFamily="18" charset="0"/>
                          <a:ea typeface="Cambria Math" panose="02040503050406030204" pitchFamily="18" charset="0"/>
                        </a:rPr>
                        <m:t>≅0</m:t>
                      </m:r>
                    </m:oMath>
                  </m:oMathPara>
                </a14:m>
                <a:endParaRPr lang="it-IT" dirty="0">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3924782" y="3872888"/>
                <a:ext cx="1376787" cy="752514"/>
              </a:xfrm>
              <a:prstGeom prst="rect">
                <a:avLst/>
              </a:prstGeom>
              <a:blipFill>
                <a:blip r:embed="rId3"/>
                <a:stretch>
                  <a:fillRect/>
                </a:stretch>
              </a:blipFill>
            </p:spPr>
            <p:txBody>
              <a:bodyPr/>
              <a:lstStyle/>
              <a:p>
                <a:r>
                  <a:rPr lang="en-US">
                    <a:noFill/>
                  </a:rPr>
                  <a:t> </a:t>
                </a:r>
              </a:p>
            </p:txBody>
          </p:sp>
        </mc:Fallback>
      </mc:AlternateContent>
      <p:sp>
        <p:nvSpPr>
          <p:cNvPr id="9" name="TextBox 8"/>
          <p:cNvSpPr txBox="1"/>
          <p:nvPr/>
        </p:nvSpPr>
        <p:spPr>
          <a:xfrm>
            <a:off x="395535" y="1700808"/>
            <a:ext cx="8435280" cy="1200329"/>
          </a:xfrm>
          <a:prstGeom prst="rect">
            <a:avLst/>
          </a:prstGeom>
          <a:noFill/>
        </p:spPr>
        <p:txBody>
          <a:bodyPr wrap="square" rtlCol="0">
            <a:spAutoFit/>
          </a:bodyPr>
          <a:lstStyle/>
          <a:p>
            <a:pPr algn="just"/>
            <a:r>
              <a:rPr lang="en-GB" b="0" dirty="0" err="1" smtClean="0"/>
              <a:t>Pertanto</a:t>
            </a:r>
            <a:r>
              <a:rPr lang="en-GB" b="0" dirty="0" smtClean="0"/>
              <a:t> </a:t>
            </a:r>
            <a:r>
              <a:rPr lang="en-GB" b="0" dirty="0" err="1" smtClean="0"/>
              <a:t>anche</a:t>
            </a:r>
            <a:r>
              <a:rPr lang="en-GB" b="0" dirty="0" smtClean="0"/>
              <a:t> in </a:t>
            </a:r>
            <a:r>
              <a:rPr lang="en-GB" b="0" dirty="0" err="1" smtClean="0"/>
              <a:t>questo</a:t>
            </a:r>
            <a:r>
              <a:rPr lang="en-GB" b="0" dirty="0" smtClean="0"/>
              <a:t> </a:t>
            </a:r>
            <a:r>
              <a:rPr lang="en-GB" b="0" dirty="0" err="1" smtClean="0"/>
              <a:t>caso</a:t>
            </a:r>
            <a:r>
              <a:rPr lang="en-GB" b="0" dirty="0" smtClean="0"/>
              <a:t> la </a:t>
            </a:r>
            <a:r>
              <a:rPr lang="en-GB" b="0" dirty="0" err="1" smtClean="0"/>
              <a:t>sensibilità</a:t>
            </a:r>
            <a:r>
              <a:rPr lang="en-GB" b="0" dirty="0" smtClean="0"/>
              <a:t> è </a:t>
            </a:r>
            <a:r>
              <a:rPr lang="en-GB" b="0" dirty="0" err="1" smtClean="0"/>
              <a:t>proporzionale</a:t>
            </a:r>
            <a:r>
              <a:rPr lang="en-GB" b="0" dirty="0" smtClean="0"/>
              <a:t> al </a:t>
            </a:r>
            <a:r>
              <a:rPr lang="en-GB" b="0" dirty="0" err="1" smtClean="0"/>
              <a:t>quadrato</a:t>
            </a:r>
            <a:r>
              <a:rPr lang="en-GB" b="0" dirty="0" smtClean="0"/>
              <a:t> del </a:t>
            </a:r>
            <a:r>
              <a:rPr lang="en-GB" b="0" dirty="0" err="1" smtClean="0"/>
              <a:t>periodo</a:t>
            </a:r>
            <a:r>
              <a:rPr lang="en-GB" b="0" dirty="0" smtClean="0"/>
              <a:t>.</a:t>
            </a:r>
          </a:p>
          <a:p>
            <a:pPr algn="just"/>
            <a:endParaRPr lang="en-GB" b="0" dirty="0" smtClean="0"/>
          </a:p>
          <a:p>
            <a:r>
              <a:rPr lang="en-GB" b="0" dirty="0" smtClean="0"/>
              <a:t>Per </a:t>
            </a:r>
            <a:r>
              <a:rPr lang="en-GB" b="0" dirty="0" err="1" smtClean="0"/>
              <a:t>ottenere</a:t>
            </a:r>
            <a:r>
              <a:rPr lang="en-GB" b="0" dirty="0" smtClean="0"/>
              <a:t> </a:t>
            </a:r>
            <a:r>
              <a:rPr lang="en-GB" b="0" dirty="0" err="1" smtClean="0"/>
              <a:t>periodi</a:t>
            </a:r>
            <a:r>
              <a:rPr lang="en-GB" b="0" dirty="0" smtClean="0"/>
              <a:t> </a:t>
            </a:r>
            <a:r>
              <a:rPr lang="en-GB" b="0" dirty="0" err="1" smtClean="0"/>
              <a:t>grandi</a:t>
            </a:r>
            <a:r>
              <a:rPr lang="en-GB" b="0" dirty="0" smtClean="0"/>
              <a:t> e </a:t>
            </a:r>
            <a:r>
              <a:rPr lang="en-GB" b="0" dirty="0" err="1" smtClean="0"/>
              <a:t>sensibilità</a:t>
            </a:r>
            <a:r>
              <a:rPr lang="en-GB" b="0" dirty="0" smtClean="0"/>
              <a:t> elevate </a:t>
            </a:r>
            <a:r>
              <a:rPr lang="en-GB" b="0" dirty="0" err="1" smtClean="0"/>
              <a:t>basterà</a:t>
            </a:r>
            <a:r>
              <a:rPr lang="en-GB" b="0" dirty="0" smtClean="0"/>
              <a:t> </a:t>
            </a:r>
            <a:r>
              <a:rPr lang="en-GB" b="0" dirty="0" err="1" smtClean="0"/>
              <a:t>realizzare</a:t>
            </a:r>
            <a:r>
              <a:rPr lang="en-GB" b="0" dirty="0" smtClean="0"/>
              <a:t>:</a:t>
            </a:r>
            <a:endParaRPr lang="it-IT" b="0" dirty="0" smtClean="0"/>
          </a:p>
        </p:txBody>
      </p:sp>
    </p:spTree>
    <p:extLst>
      <p:ext uri="{BB962C8B-B14F-4D97-AF65-F5344CB8AC3E}">
        <p14:creationId xmlns:p14="http://schemas.microsoft.com/office/powerpoint/2010/main" val="798680801"/>
      </p:ext>
    </p:extLst>
  </p:cSld>
  <p:clrMapOvr>
    <a:masterClrMapping/>
  </p:clrMapOvr>
  <p:transition spd="med">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E6A9C88E-5F34-44DE-ABED-C05413E30B74}" type="slidenum">
              <a:rPr lang="it-IT" altLang="it-IT" sz="1400"/>
              <a:pPr eaLnBrk="1" hangingPunct="1"/>
              <a:t>82</a:t>
            </a:fld>
            <a:endParaRPr lang="it-IT" altLang="it-IT" sz="1400"/>
          </a:p>
        </p:txBody>
      </p:sp>
      <mc:AlternateContent xmlns:mc="http://schemas.openxmlformats.org/markup-compatibility/2006" xmlns:a14="http://schemas.microsoft.com/office/drawing/2010/main">
        <mc:Choice Requires="a14">
          <p:sp>
            <p:nvSpPr>
              <p:cNvPr id="8" name="Rectangle 7"/>
              <p:cNvSpPr/>
              <p:nvPr/>
            </p:nvSpPr>
            <p:spPr>
              <a:xfrm>
                <a:off x="3038106" y="1869607"/>
                <a:ext cx="1376787" cy="7525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d>
                            <m:dPr>
                              <m:ctrlPr>
                                <a:rPr lang="en-GB" b="0" i="1">
                                  <a:solidFill>
                                    <a:schemeClr val="tx1"/>
                                  </a:solidFill>
                                  <a:latin typeface="Cambria Math" panose="02040503050406030204" pitchFamily="18" charset="0"/>
                                </a:rPr>
                              </m:ctrlPr>
                            </m:dPr>
                            <m:e>
                              <m:f>
                                <m:fPr>
                                  <m:ctrlPr>
                                    <a:rPr lang="en-GB" b="0" i="1">
                                      <a:solidFill>
                                        <a:schemeClr val="tx1"/>
                                      </a:solidFill>
                                      <a:latin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𝛿</m:t>
                                  </m:r>
                                  <m:r>
                                    <a:rPr lang="en-GB" b="0" i="1">
                                      <a:solidFill>
                                        <a:schemeClr val="tx1"/>
                                      </a:solidFill>
                                      <a:latin typeface="Cambria Math" panose="02040503050406030204" pitchFamily="18" charset="0"/>
                                      <a:ea typeface="Cambria Math" panose="02040503050406030204" pitchFamily="18" charset="0"/>
                                    </a:rPr>
                                    <m:t>𝑀</m:t>
                                  </m:r>
                                </m:num>
                                <m:den>
                                  <m:r>
                                    <a:rPr lang="en-GB" b="0" i="1">
                                      <a:solidFill>
                                        <a:schemeClr val="tx1"/>
                                      </a:solidFill>
                                      <a:latin typeface="Cambria Math" panose="02040503050406030204" pitchFamily="18" charset="0"/>
                                      <a:ea typeface="Cambria Math" panose="02040503050406030204" pitchFamily="18" charset="0"/>
                                    </a:rPr>
                                    <m:t>𝛿𝜑</m:t>
                                  </m:r>
                                </m:den>
                              </m:f>
                            </m:e>
                          </m:d>
                        </m:e>
                        <m:sub>
                          <m:r>
                            <a:rPr lang="en-GB" b="0" i="1">
                              <a:solidFill>
                                <a:schemeClr val="tx1"/>
                              </a:solidFill>
                              <a:latin typeface="Cambria Math" panose="02040503050406030204" pitchFamily="18" charset="0"/>
                            </a:rPr>
                            <m:t>0</m:t>
                          </m:r>
                        </m:sub>
                      </m:sSub>
                      <m:r>
                        <a:rPr lang="en-GB" b="0" i="1" smtClean="0">
                          <a:solidFill>
                            <a:schemeClr val="tx1"/>
                          </a:solidFill>
                          <a:latin typeface="Cambria Math" panose="02040503050406030204" pitchFamily="18" charset="0"/>
                          <a:ea typeface="Cambria Math" panose="02040503050406030204" pitchFamily="18" charset="0"/>
                        </a:rPr>
                        <m:t>≅0</m:t>
                      </m:r>
                    </m:oMath>
                  </m:oMathPara>
                </a14:m>
                <a:endParaRPr lang="it-IT" dirty="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3038106" y="1869607"/>
                <a:ext cx="1376787" cy="7525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23528" y="1998442"/>
                <a:ext cx="8435280" cy="3158750"/>
              </a:xfrm>
              <a:prstGeom prst="rect">
                <a:avLst/>
              </a:prstGeom>
              <a:noFill/>
            </p:spPr>
            <p:txBody>
              <a:bodyPr wrap="square" rtlCol="0">
                <a:spAutoFit/>
              </a:bodyPr>
              <a:lstStyle/>
              <a:p>
                <a:pPr algn="just"/>
                <a:r>
                  <a:rPr lang="en-GB" b="0" dirty="0" smtClean="0">
                    <a:solidFill>
                      <a:schemeClr val="tx1"/>
                    </a:solidFill>
                  </a:rPr>
                  <a:t>Il </a:t>
                </a:r>
                <a:r>
                  <a:rPr lang="en-GB" b="0" dirty="0" err="1" smtClean="0">
                    <a:solidFill>
                      <a:schemeClr val="tx1"/>
                    </a:solidFill>
                  </a:rPr>
                  <a:t>procedimento</a:t>
                </a:r>
                <a:r>
                  <a:rPr lang="en-GB" b="0" dirty="0" smtClean="0">
                    <a:solidFill>
                      <a:schemeClr val="tx1"/>
                    </a:solidFill>
                  </a:rPr>
                  <a:t> di </a:t>
                </a:r>
                <a:r>
                  <a:rPr lang="en-GB" b="0" dirty="0" err="1" smtClean="0">
                    <a:solidFill>
                      <a:schemeClr val="tx1"/>
                    </a:solidFill>
                  </a:rPr>
                  <a:t>rendere</a:t>
                </a:r>
                <a:r>
                  <a:rPr lang="en-GB" b="0" dirty="0" smtClean="0">
                    <a:solidFill>
                      <a:schemeClr val="tx1"/>
                    </a:solidFill>
                  </a:rPr>
                  <a:t>                   </a:t>
                </a:r>
                <a:r>
                  <a:rPr lang="en-GB" b="0" dirty="0" err="1" smtClean="0">
                    <a:solidFill>
                      <a:schemeClr val="tx1"/>
                    </a:solidFill>
                  </a:rPr>
                  <a:t>viene</a:t>
                </a:r>
                <a:r>
                  <a:rPr lang="en-GB" b="0" dirty="0" smtClean="0">
                    <a:solidFill>
                      <a:schemeClr val="tx1"/>
                    </a:solidFill>
                  </a:rPr>
                  <a:t> </a:t>
                </a:r>
                <a:r>
                  <a:rPr lang="en-GB" b="0" dirty="0" err="1" smtClean="0">
                    <a:solidFill>
                      <a:schemeClr val="tx1"/>
                    </a:solidFill>
                  </a:rPr>
                  <a:t>detto</a:t>
                </a:r>
                <a:r>
                  <a:rPr lang="en-GB" b="0" dirty="0" smtClean="0">
                    <a:solidFill>
                      <a:schemeClr val="tx1"/>
                    </a:solidFill>
                  </a:rPr>
                  <a:t> </a:t>
                </a:r>
                <a:r>
                  <a:rPr lang="en-GB" b="0" dirty="0" err="1" smtClean="0">
                    <a:solidFill>
                      <a:schemeClr val="tx1"/>
                    </a:solidFill>
                  </a:rPr>
                  <a:t>astatizzazione</a:t>
                </a:r>
                <a:r>
                  <a:rPr lang="en-GB" b="0" dirty="0" smtClean="0">
                    <a:solidFill>
                      <a:schemeClr val="tx1"/>
                    </a:solidFill>
                  </a:rPr>
                  <a:t> e </a:t>
                </a:r>
                <a:r>
                  <a:rPr lang="en-GB" b="0" dirty="0" err="1" smtClean="0">
                    <a:solidFill>
                      <a:schemeClr val="tx1"/>
                    </a:solidFill>
                  </a:rPr>
                  <a:t>può</a:t>
                </a:r>
                <a:r>
                  <a:rPr lang="en-GB" b="0" dirty="0" smtClean="0">
                    <a:solidFill>
                      <a:schemeClr val="tx1"/>
                    </a:solidFill>
                  </a:rPr>
                  <a:t> </a:t>
                </a:r>
                <a:r>
                  <a:rPr lang="en-GB" b="0" dirty="0" err="1" smtClean="0">
                    <a:solidFill>
                      <a:schemeClr val="tx1"/>
                    </a:solidFill>
                  </a:rPr>
                  <a:t>essere</a:t>
                </a:r>
                <a:r>
                  <a:rPr lang="en-GB" b="0" dirty="0" smtClean="0">
                    <a:solidFill>
                      <a:schemeClr val="tx1"/>
                    </a:solidFill>
                  </a:rPr>
                  <a:t> </a:t>
                </a:r>
                <a:r>
                  <a:rPr lang="en-GB" b="0" dirty="0" err="1" smtClean="0">
                    <a:solidFill>
                      <a:schemeClr val="tx1"/>
                    </a:solidFill>
                  </a:rPr>
                  <a:t>realizzato</a:t>
                </a:r>
                <a:r>
                  <a:rPr lang="en-GB" b="0" dirty="0" smtClean="0">
                    <a:solidFill>
                      <a:schemeClr val="tx1"/>
                    </a:solidFill>
                  </a:rPr>
                  <a:t> in </a:t>
                </a:r>
                <a:r>
                  <a:rPr lang="en-GB" b="0" dirty="0" err="1" smtClean="0">
                    <a:solidFill>
                      <a:schemeClr val="tx1"/>
                    </a:solidFill>
                  </a:rPr>
                  <a:t>vari</a:t>
                </a:r>
                <a:r>
                  <a:rPr lang="en-GB" b="0" dirty="0" smtClean="0">
                    <a:solidFill>
                      <a:schemeClr val="tx1"/>
                    </a:solidFill>
                  </a:rPr>
                  <a:t> </a:t>
                </a:r>
                <a:r>
                  <a:rPr lang="en-GB" b="0" dirty="0" err="1" smtClean="0">
                    <a:solidFill>
                      <a:schemeClr val="tx1"/>
                    </a:solidFill>
                  </a:rPr>
                  <a:t>modi</a:t>
                </a:r>
                <a:endParaRPr lang="en-GB" b="0" dirty="0" smtClean="0">
                  <a:solidFill>
                    <a:schemeClr val="tx1"/>
                  </a:solidFill>
                </a:endParaRPr>
              </a:p>
              <a:p>
                <a:pPr algn="just"/>
                <a:endParaRPr lang="en-GB" b="0" dirty="0" smtClean="0">
                  <a:solidFill>
                    <a:schemeClr val="tx1"/>
                  </a:solidFill>
                </a:endParaRPr>
              </a:p>
              <a:p>
                <a:r>
                  <a:rPr lang="en-GB" b="0" dirty="0" smtClean="0">
                    <a:solidFill>
                      <a:schemeClr val="tx1"/>
                    </a:solidFill>
                  </a:rPr>
                  <a:t>Per </a:t>
                </a:r>
                <a:r>
                  <a:rPr lang="en-GB" b="0" dirty="0" err="1" smtClean="0">
                    <a:solidFill>
                      <a:schemeClr val="tx1"/>
                    </a:solidFill>
                  </a:rPr>
                  <a:t>avere</a:t>
                </a:r>
                <a:r>
                  <a:rPr lang="en-GB" b="0" dirty="0" smtClean="0">
                    <a:solidFill>
                      <a:schemeClr val="tx1"/>
                    </a:solidFill>
                  </a:rPr>
                  <a:t>:</a:t>
                </a:r>
              </a:p>
              <a:p>
                <a:endParaRPr lang="en-GB" b="0" dirty="0">
                  <a:solidFill>
                    <a:schemeClr val="tx1"/>
                  </a:solidFill>
                </a:endParaRPr>
              </a:p>
              <a:p>
                <a:pPr algn="ctr"/>
                <a14:m>
                  <m:oMathPara xmlns:m="http://schemas.openxmlformats.org/officeDocument/2006/math">
                    <m:oMathParaPr>
                      <m:jc m:val="centerGroup"/>
                    </m:oMathParaPr>
                    <m:oMath xmlns:m="http://schemas.openxmlformats.org/officeDocument/2006/math">
                      <m:f>
                        <m:fPr>
                          <m:ctrlPr>
                            <a:rPr lang="en-GB" b="0"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𝛿</m:t>
                          </m:r>
                          <m:r>
                            <a:rPr lang="en-GB" b="0" i="1" smtClean="0">
                              <a:solidFill>
                                <a:schemeClr val="tx1"/>
                              </a:solidFill>
                              <a:latin typeface="Cambria Math" panose="02040503050406030204" pitchFamily="18" charset="0"/>
                              <a:ea typeface="Cambria Math" panose="02040503050406030204" pitchFamily="18" charset="0"/>
                            </a:rPr>
                            <m:t>𝑀</m:t>
                          </m:r>
                        </m:num>
                        <m:den>
                          <m:r>
                            <a:rPr lang="en-GB" b="0" i="1" smtClean="0">
                              <a:solidFill>
                                <a:schemeClr val="tx1"/>
                              </a:solidFill>
                              <a:latin typeface="Cambria Math" panose="02040503050406030204" pitchFamily="18" charset="0"/>
                              <a:ea typeface="Cambria Math" panose="02040503050406030204" pitchFamily="18" charset="0"/>
                            </a:rPr>
                            <m:t>𝛿𝜑</m:t>
                          </m:r>
                        </m:den>
                      </m:f>
                      <m:r>
                        <a:rPr lang="en-GB" b="0" i="1" smtClean="0">
                          <a:solidFill>
                            <a:schemeClr val="tx1"/>
                          </a:solidFill>
                          <a:latin typeface="Cambria Math" panose="02040503050406030204" pitchFamily="18" charset="0"/>
                        </a:rPr>
                        <m:t>=</m:t>
                      </m:r>
                      <m:f>
                        <m:fPr>
                          <m:ctrlPr>
                            <a:rPr lang="en-GB" b="0"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𝛿</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𝑀</m:t>
                              </m:r>
                            </m:e>
                            <m:sub>
                              <m:r>
                                <a:rPr lang="en-GB" b="0" i="1" smtClean="0">
                                  <a:solidFill>
                                    <a:schemeClr val="tx1"/>
                                  </a:solidFill>
                                  <a:latin typeface="Cambria Math" panose="02040503050406030204" pitchFamily="18" charset="0"/>
                                  <a:ea typeface="Cambria Math" panose="02040503050406030204" pitchFamily="18" charset="0"/>
                                </a:rPr>
                                <m:t>𝑒</m:t>
                              </m:r>
                            </m:sub>
                          </m:sSub>
                        </m:num>
                        <m:den>
                          <m:r>
                            <a:rPr lang="en-GB" b="0" i="1" smtClean="0">
                              <a:solidFill>
                                <a:schemeClr val="tx1"/>
                              </a:solidFill>
                              <a:latin typeface="Cambria Math" panose="02040503050406030204" pitchFamily="18" charset="0"/>
                              <a:ea typeface="Cambria Math" panose="02040503050406030204" pitchFamily="18" charset="0"/>
                            </a:rPr>
                            <m:t>𝛿𝜑</m:t>
                          </m:r>
                        </m:den>
                      </m:f>
                      <m:r>
                        <a:rPr lang="en-GB" b="0" i="1" smtClean="0">
                          <a:solidFill>
                            <a:schemeClr val="tx1"/>
                          </a:solidFill>
                          <a:latin typeface="Cambria Math" panose="02040503050406030204" pitchFamily="18" charset="0"/>
                        </a:rPr>
                        <m:t>= </m:t>
                      </m:r>
                      <m:f>
                        <m:fPr>
                          <m:ctrlPr>
                            <a:rPr lang="en-GB" b="0"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𝛿</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𝑀</m:t>
                              </m:r>
                            </m:e>
                            <m:sub>
                              <m:r>
                                <a:rPr lang="en-GB" b="0" i="1" smtClean="0">
                                  <a:solidFill>
                                    <a:schemeClr val="tx1"/>
                                  </a:solidFill>
                                  <a:latin typeface="Cambria Math" panose="02040503050406030204" pitchFamily="18" charset="0"/>
                                  <a:ea typeface="Cambria Math" panose="02040503050406030204" pitchFamily="18" charset="0"/>
                                </a:rPr>
                                <m:t>𝑔</m:t>
                              </m:r>
                            </m:sub>
                          </m:sSub>
                        </m:num>
                        <m:den>
                          <m:r>
                            <a:rPr lang="en-GB" b="0" i="1" smtClean="0">
                              <a:solidFill>
                                <a:schemeClr val="tx1"/>
                              </a:solidFill>
                              <a:latin typeface="Cambria Math" panose="02040503050406030204" pitchFamily="18" charset="0"/>
                              <a:ea typeface="Cambria Math" panose="02040503050406030204" pitchFamily="18" charset="0"/>
                            </a:rPr>
                            <m:t>𝛿𝜑</m:t>
                          </m:r>
                        </m:den>
                      </m:f>
                      <m:r>
                        <a:rPr lang="en-GB" b="0" i="1" smtClean="0">
                          <a:solidFill>
                            <a:schemeClr val="tx1"/>
                          </a:solidFill>
                          <a:latin typeface="Cambria Math" panose="02040503050406030204" pitchFamily="18" charset="0"/>
                          <a:ea typeface="Cambria Math" panose="02040503050406030204" pitchFamily="18" charset="0"/>
                        </a:rPr>
                        <m:t>≈0</m:t>
                      </m:r>
                    </m:oMath>
                  </m:oMathPara>
                </a14:m>
                <a:endParaRPr lang="en-GB" b="0" dirty="0" smtClean="0">
                  <a:solidFill>
                    <a:schemeClr val="tx1"/>
                  </a:solidFill>
                </a:endParaRPr>
              </a:p>
              <a:p>
                <a:endParaRPr lang="en-GB" b="0" dirty="0">
                  <a:solidFill>
                    <a:schemeClr val="tx1"/>
                  </a:solidFill>
                </a:endParaRPr>
              </a:p>
              <a:p>
                <a:endParaRPr lang="en-GB" b="0" dirty="0" smtClean="0">
                  <a:solidFill>
                    <a:schemeClr val="tx1"/>
                  </a:solidFill>
                </a:endParaRPr>
              </a:p>
              <a:p>
                <a:endParaRPr lang="en-GB" b="0" dirty="0">
                  <a:solidFill>
                    <a:schemeClr val="tx1"/>
                  </a:solidFill>
                </a:endParaRPr>
              </a:p>
              <a:p>
                <a:r>
                  <a:rPr lang="en-GB" b="0" dirty="0" smtClean="0">
                    <a:solidFill>
                      <a:schemeClr val="tx1"/>
                    </a:solidFill>
                  </a:rPr>
                  <a:t>Si </a:t>
                </a:r>
                <a:r>
                  <a:rPr lang="en-GB" b="0" dirty="0" err="1" smtClean="0">
                    <a:solidFill>
                      <a:schemeClr val="tx1"/>
                    </a:solidFill>
                  </a:rPr>
                  <a:t>può</a:t>
                </a:r>
                <a:r>
                  <a:rPr lang="en-GB" b="0" dirty="0" smtClean="0">
                    <a:solidFill>
                      <a:schemeClr val="tx1"/>
                    </a:solidFill>
                  </a:rPr>
                  <a:t> </a:t>
                </a:r>
                <a:r>
                  <a:rPr lang="en-GB" b="0" dirty="0" err="1" smtClean="0">
                    <a:solidFill>
                      <a:schemeClr val="tx1"/>
                    </a:solidFill>
                  </a:rPr>
                  <a:t>precedere</a:t>
                </a:r>
                <a:r>
                  <a:rPr lang="en-GB" b="0" dirty="0" smtClean="0">
                    <a:solidFill>
                      <a:schemeClr val="tx1"/>
                    </a:solidFill>
                  </a:rPr>
                  <a:t> in due </a:t>
                </a:r>
                <a:r>
                  <a:rPr lang="en-GB" b="0" dirty="0" err="1" smtClean="0">
                    <a:solidFill>
                      <a:schemeClr val="tx1"/>
                    </a:solidFill>
                  </a:rPr>
                  <a:t>modi</a:t>
                </a:r>
                <a:r>
                  <a:rPr lang="en-GB" b="0" dirty="0" smtClean="0">
                    <a:solidFill>
                      <a:schemeClr val="tx1"/>
                    </a:solidFill>
                  </a:rPr>
                  <a:t>.</a:t>
                </a:r>
              </a:p>
            </p:txBody>
          </p:sp>
        </mc:Choice>
        <mc:Fallback xmlns="">
          <p:sp>
            <p:nvSpPr>
              <p:cNvPr id="9" name="TextBox 8"/>
              <p:cNvSpPr txBox="1">
                <a:spLocks noRot="1" noChangeAspect="1" noMove="1" noResize="1" noEditPoints="1" noAdjustHandles="1" noChangeArrowheads="1" noChangeShapeType="1" noTextEdit="1"/>
              </p:cNvSpPr>
              <p:nvPr/>
            </p:nvSpPr>
            <p:spPr>
              <a:xfrm>
                <a:off x="323528" y="1998442"/>
                <a:ext cx="8435280" cy="3158750"/>
              </a:xfrm>
              <a:prstGeom prst="rect">
                <a:avLst/>
              </a:prstGeom>
              <a:blipFill>
                <a:blip r:embed="rId4"/>
                <a:stretch>
                  <a:fillRect l="-578" t="-1158" r="-650" b="-2510"/>
                </a:stretch>
              </a:blipFill>
            </p:spPr>
            <p:txBody>
              <a:bodyPr/>
              <a:lstStyle/>
              <a:p>
                <a:r>
                  <a:rPr lang="en-US">
                    <a:noFill/>
                  </a:rPr>
                  <a:t> </a:t>
                </a:r>
              </a:p>
            </p:txBody>
          </p:sp>
        </mc:Fallback>
      </mc:AlternateContent>
    </p:spTree>
    <p:extLst>
      <p:ext uri="{BB962C8B-B14F-4D97-AF65-F5344CB8AC3E}">
        <p14:creationId xmlns:p14="http://schemas.microsoft.com/office/powerpoint/2010/main" val="1837694296"/>
      </p:ext>
    </p:extLst>
  </p:cSld>
  <p:clrMapOvr>
    <a:masterClrMapping/>
  </p:clrMapOvr>
  <p:transition spd="med">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732B58E4-54FF-4350-BBD0-D81033188806}" type="slidenum">
              <a:rPr lang="it-IT" altLang="it-IT" sz="1400"/>
              <a:pPr eaLnBrk="1" hangingPunct="1"/>
              <a:t>83</a:t>
            </a:fld>
            <a:endParaRPr lang="it-IT" altLang="it-IT" sz="1400"/>
          </a:p>
        </p:txBody>
      </p:sp>
      <mc:AlternateContent xmlns:mc="http://schemas.openxmlformats.org/markup-compatibility/2006" xmlns:a14="http://schemas.microsoft.com/office/drawing/2010/main">
        <mc:Choice Requires="a14">
          <p:sp>
            <p:nvSpPr>
              <p:cNvPr id="8" name="TextBox 7"/>
              <p:cNvSpPr txBox="1"/>
              <p:nvPr/>
            </p:nvSpPr>
            <p:spPr>
              <a:xfrm>
                <a:off x="539552" y="1017686"/>
                <a:ext cx="7848872" cy="5257080"/>
              </a:xfrm>
              <a:prstGeom prst="rect">
                <a:avLst/>
              </a:prstGeom>
              <a:noFill/>
            </p:spPr>
            <p:txBody>
              <a:bodyPr wrap="square" rtlCol="0">
                <a:spAutoFit/>
              </a:bodyPr>
              <a:lstStyle/>
              <a:p>
                <a:pPr algn="ctr"/>
                <a:r>
                  <a:rPr lang="en-GB" b="0" dirty="0" smtClean="0">
                    <a:solidFill>
                      <a:schemeClr val="tx1"/>
                    </a:solidFill>
                  </a:rPr>
                  <a:t>1</a:t>
                </a:r>
              </a:p>
              <a:p>
                <a:pPr algn="just"/>
                <a:r>
                  <a:rPr lang="en-GB" b="0" dirty="0" err="1" smtClean="0">
                    <a:solidFill>
                      <a:schemeClr val="tx1"/>
                    </a:solidFill>
                  </a:rPr>
                  <a:t>Rendere</a:t>
                </a:r>
                <a:r>
                  <a:rPr lang="en-GB" b="0" dirty="0" smtClean="0">
                    <a:solidFill>
                      <a:schemeClr val="tx1"/>
                    </a:solidFill>
                  </a:rPr>
                  <a:t> </a:t>
                </a: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𝑀</m:t>
                        </m:r>
                      </m:e>
                      <m:sub>
                        <m:r>
                          <a:rPr lang="en-GB" b="0" i="1" smtClean="0">
                            <a:solidFill>
                              <a:schemeClr val="tx1"/>
                            </a:solidFill>
                            <a:latin typeface="Cambria Math" panose="02040503050406030204" pitchFamily="18" charset="0"/>
                          </a:rPr>
                          <m:t>𝑔</m:t>
                        </m:r>
                      </m:sub>
                    </m:sSub>
                  </m:oMath>
                </a14:m>
                <a:r>
                  <a:rPr lang="it-IT" b="0" dirty="0" smtClean="0">
                    <a:solidFill>
                      <a:schemeClr val="tx1"/>
                    </a:solidFill>
                  </a:rPr>
                  <a:t> indipendente da </a:t>
                </a:r>
                <a14:m>
                  <m:oMath xmlns:m="http://schemas.openxmlformats.org/officeDocument/2006/math">
                    <m:r>
                      <a:rPr lang="it-IT" b="0" i="1" smtClean="0">
                        <a:solidFill>
                          <a:schemeClr val="tx1"/>
                        </a:solidFill>
                        <a:latin typeface="Cambria Math" panose="02040503050406030204" pitchFamily="18" charset="0"/>
                        <a:ea typeface="Cambria Math" panose="02040503050406030204" pitchFamily="18" charset="0"/>
                      </a:rPr>
                      <m:t>𝜑</m:t>
                    </m:r>
                  </m:oMath>
                </a14:m>
                <a:r>
                  <a:rPr lang="it-IT" b="0" dirty="0" smtClean="0">
                    <a:solidFill>
                      <a:schemeClr val="tx1"/>
                    </a:solidFill>
                  </a:rPr>
                  <a:t> (per cui </a:t>
                </a:r>
                <a14:m>
                  <m:oMath xmlns:m="http://schemas.openxmlformats.org/officeDocument/2006/math">
                    <m:f>
                      <m:fPr>
                        <m:type m:val="skw"/>
                        <m:ctrlPr>
                          <a:rPr lang="it-IT" b="0" i="1" smtClean="0">
                            <a:solidFill>
                              <a:schemeClr val="tx1"/>
                            </a:solidFill>
                            <a:latin typeface="Cambria Math" panose="02040503050406030204" pitchFamily="18" charset="0"/>
                          </a:rPr>
                        </m:ctrlPr>
                      </m:fPr>
                      <m:num>
                        <m:r>
                          <a:rPr lang="it-IT" b="0" i="1" smtClean="0">
                            <a:solidFill>
                              <a:schemeClr val="tx1"/>
                            </a:solidFill>
                            <a:latin typeface="Cambria Math" panose="02040503050406030204" pitchFamily="18" charset="0"/>
                            <a:ea typeface="Cambria Math" panose="02040503050406030204" pitchFamily="18" charset="0"/>
                          </a:rPr>
                          <m:t>𝛿</m:t>
                        </m:r>
                        <m:sSub>
                          <m:sSubPr>
                            <m:ctrlPr>
                              <a:rPr lang="it-IT"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𝑀</m:t>
                            </m:r>
                          </m:e>
                          <m:sub>
                            <m:r>
                              <a:rPr lang="en-GB" b="0" i="1" smtClean="0">
                                <a:solidFill>
                                  <a:schemeClr val="tx1"/>
                                </a:solidFill>
                                <a:latin typeface="Cambria Math" panose="02040503050406030204" pitchFamily="18" charset="0"/>
                                <a:ea typeface="Cambria Math" panose="02040503050406030204" pitchFamily="18" charset="0"/>
                              </a:rPr>
                              <m:t>𝑔</m:t>
                            </m:r>
                          </m:sub>
                        </m:sSub>
                      </m:num>
                      <m:den>
                        <m:r>
                          <a:rPr lang="it-IT" b="0" i="1" smtClean="0">
                            <a:solidFill>
                              <a:schemeClr val="tx1"/>
                            </a:solidFill>
                            <a:latin typeface="Cambria Math" panose="02040503050406030204" pitchFamily="18" charset="0"/>
                            <a:ea typeface="Cambria Math" panose="02040503050406030204" pitchFamily="18" charset="0"/>
                          </a:rPr>
                          <m:t>𝛿</m:t>
                        </m:r>
                        <m:sSub>
                          <m:sSubPr>
                            <m:ctrlPr>
                              <a:rPr lang="it-IT"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𝑀</m:t>
                            </m:r>
                          </m:e>
                          <m:sub>
                            <m:r>
                              <a:rPr lang="it-IT" b="0" i="1" smtClean="0">
                                <a:solidFill>
                                  <a:schemeClr val="tx1"/>
                                </a:solidFill>
                                <a:latin typeface="Cambria Math" panose="02040503050406030204" pitchFamily="18" charset="0"/>
                                <a:ea typeface="Cambria Math" panose="02040503050406030204" pitchFamily="18" charset="0"/>
                              </a:rPr>
                              <m:t>𝜑</m:t>
                            </m:r>
                          </m:sub>
                        </m:sSub>
                      </m:den>
                    </m:f>
                    <m:r>
                      <a:rPr lang="it-IT"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0</m:t>
                    </m:r>
                  </m:oMath>
                </a14:m>
                <a:r>
                  <a:rPr lang="it-IT" b="0" dirty="0" smtClean="0">
                    <a:solidFill>
                      <a:schemeClr val="tx1"/>
                    </a:solidFill>
                  </a:rPr>
                  <a:t>) e realizzare le condizioni geometriche del sistema in modo che sia </a:t>
                </a:r>
                <a14:m>
                  <m:oMath xmlns:m="http://schemas.openxmlformats.org/officeDocument/2006/math">
                    <m:f>
                      <m:fPr>
                        <m:type m:val="skw"/>
                        <m:ctrlPr>
                          <a:rPr lang="it-IT" b="0" i="1" smtClean="0">
                            <a:solidFill>
                              <a:schemeClr val="tx1"/>
                            </a:solidFill>
                            <a:latin typeface="Cambria Math" panose="02040503050406030204" pitchFamily="18" charset="0"/>
                          </a:rPr>
                        </m:ctrlPr>
                      </m:fPr>
                      <m:num>
                        <m:r>
                          <a:rPr lang="it-IT" b="0" i="1">
                            <a:solidFill>
                              <a:schemeClr val="tx1"/>
                            </a:solidFill>
                            <a:latin typeface="Cambria Math" panose="02040503050406030204" pitchFamily="18" charset="0"/>
                            <a:ea typeface="Cambria Math" panose="02040503050406030204" pitchFamily="18" charset="0"/>
                          </a:rPr>
                          <m:t>𝛿</m:t>
                        </m:r>
                        <m:sSub>
                          <m:sSubPr>
                            <m:ctrlPr>
                              <a:rPr lang="it-IT" b="0"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𝑀</m:t>
                            </m:r>
                          </m:e>
                          <m:sub>
                            <m:r>
                              <a:rPr lang="en-GB" b="0" i="1" smtClean="0">
                                <a:solidFill>
                                  <a:schemeClr val="tx1"/>
                                </a:solidFill>
                                <a:latin typeface="Cambria Math" panose="02040503050406030204" pitchFamily="18" charset="0"/>
                                <a:ea typeface="Cambria Math" panose="02040503050406030204" pitchFamily="18" charset="0"/>
                              </a:rPr>
                              <m:t>𝑒</m:t>
                            </m:r>
                          </m:sub>
                        </m:sSub>
                      </m:num>
                      <m:den>
                        <m:r>
                          <a:rPr lang="it-IT" b="0" i="1">
                            <a:solidFill>
                              <a:schemeClr val="tx1"/>
                            </a:solidFill>
                            <a:latin typeface="Cambria Math" panose="02040503050406030204" pitchFamily="18" charset="0"/>
                            <a:ea typeface="Cambria Math" panose="02040503050406030204" pitchFamily="18" charset="0"/>
                          </a:rPr>
                          <m:t>𝛿</m:t>
                        </m:r>
                        <m:sSub>
                          <m:sSubPr>
                            <m:ctrlPr>
                              <a:rPr lang="it-IT" b="0"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𝑀</m:t>
                            </m:r>
                          </m:e>
                          <m:sub>
                            <m:r>
                              <a:rPr lang="it-IT" b="0" i="1">
                                <a:solidFill>
                                  <a:schemeClr val="tx1"/>
                                </a:solidFill>
                                <a:latin typeface="Cambria Math" panose="02040503050406030204" pitchFamily="18" charset="0"/>
                                <a:ea typeface="Cambria Math" panose="02040503050406030204" pitchFamily="18" charset="0"/>
                              </a:rPr>
                              <m:t>𝜑</m:t>
                            </m:r>
                          </m:sub>
                        </m:sSub>
                      </m:den>
                    </m:f>
                    <m:r>
                      <a:rPr lang="it-IT"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0</m:t>
                    </m:r>
                  </m:oMath>
                </a14:m>
                <a:endParaRPr lang="it-IT" b="0" dirty="0" smtClean="0">
                  <a:solidFill>
                    <a:schemeClr val="tx1"/>
                  </a:solidFill>
                </a:endParaRPr>
              </a:p>
              <a:p>
                <a:pPr algn="just"/>
                <a:endParaRPr lang="en-GB" b="0" dirty="0">
                  <a:solidFill>
                    <a:schemeClr val="tx1"/>
                  </a:solidFill>
                </a:endParaRPr>
              </a:p>
              <a:p>
                <a:pPr algn="just"/>
                <a:endParaRPr lang="en-GB" b="0" dirty="0" smtClean="0">
                  <a:solidFill>
                    <a:schemeClr val="tx1"/>
                  </a:solidFill>
                </a:endParaRPr>
              </a:p>
              <a:p>
                <a:pPr marL="342900" indent="-342900" algn="just">
                  <a:buAutoNum type="alphaLcParenR"/>
                </a:pPr>
                <a:r>
                  <a:rPr lang="en-GB" b="0" dirty="0" err="1" smtClean="0">
                    <a:solidFill>
                      <a:schemeClr val="tx1"/>
                    </a:solidFill>
                  </a:rPr>
                  <a:t>Lunghezza</a:t>
                </a:r>
                <a:r>
                  <a:rPr lang="en-GB" b="0" dirty="0" smtClean="0">
                    <a:solidFill>
                      <a:schemeClr val="tx1"/>
                    </a:solidFill>
                  </a:rPr>
                  <a:t> </a:t>
                </a:r>
                <a:r>
                  <a:rPr lang="en-GB" b="0" dirty="0" err="1" smtClean="0">
                    <a:solidFill>
                      <a:schemeClr val="tx1"/>
                    </a:solidFill>
                  </a:rPr>
                  <a:t>molla</a:t>
                </a:r>
                <a:r>
                  <a:rPr lang="en-GB" b="0" dirty="0" smtClean="0">
                    <a:solidFill>
                      <a:schemeClr val="tx1"/>
                    </a:solidFill>
                  </a:rPr>
                  <a:t> </a:t>
                </a:r>
                <a:r>
                  <a:rPr lang="en-GB" b="0" dirty="0" err="1" smtClean="0">
                    <a:solidFill>
                      <a:schemeClr val="tx1"/>
                    </a:solidFill>
                  </a:rPr>
                  <a:t>varia</a:t>
                </a:r>
                <a:r>
                  <a:rPr lang="en-GB" b="0" dirty="0" smtClean="0">
                    <a:solidFill>
                      <a:schemeClr val="tx1"/>
                    </a:solidFill>
                  </a:rPr>
                  <a:t> di </a:t>
                </a:r>
                <a:r>
                  <a:rPr lang="en-GB" b="0" dirty="0" err="1" smtClean="0">
                    <a:solidFill>
                      <a:schemeClr val="tx1"/>
                    </a:solidFill>
                  </a:rPr>
                  <a:t>pochissimo</a:t>
                </a:r>
                <a:endParaRPr lang="en-GB" b="0" dirty="0" smtClean="0">
                  <a:solidFill>
                    <a:schemeClr val="tx1"/>
                  </a:solidFill>
                </a:endParaRPr>
              </a:p>
              <a:p>
                <a:pPr marL="342900" indent="-342900" algn="just">
                  <a:buAutoNum type="alphaLcParenR"/>
                </a:pPr>
                <a:r>
                  <a:rPr lang="en-GB" b="0" dirty="0" err="1" smtClean="0">
                    <a:solidFill>
                      <a:schemeClr val="tx1"/>
                    </a:solidFill>
                  </a:rPr>
                  <a:t>Aumenta</a:t>
                </a:r>
                <a:r>
                  <a:rPr lang="en-GB" b="0" dirty="0" smtClean="0">
                    <a:solidFill>
                      <a:schemeClr val="tx1"/>
                    </a:solidFill>
                  </a:rPr>
                  <a:t> la </a:t>
                </a:r>
                <a:r>
                  <a:rPr lang="en-GB" b="0" dirty="0" err="1" smtClean="0">
                    <a:solidFill>
                      <a:schemeClr val="tx1"/>
                    </a:solidFill>
                  </a:rPr>
                  <a:t>tensione</a:t>
                </a:r>
                <a:r>
                  <a:rPr lang="en-GB" b="0" dirty="0" smtClean="0">
                    <a:solidFill>
                      <a:schemeClr val="tx1"/>
                    </a:solidFill>
                  </a:rPr>
                  <a:t>, ma </a:t>
                </a:r>
                <a:r>
                  <a:rPr lang="en-GB" b="0" dirty="0" err="1" smtClean="0">
                    <a:solidFill>
                      <a:schemeClr val="tx1"/>
                    </a:solidFill>
                  </a:rPr>
                  <a:t>diminuisce</a:t>
                </a:r>
                <a:r>
                  <a:rPr lang="en-GB" b="0" dirty="0" smtClean="0">
                    <a:solidFill>
                      <a:schemeClr val="tx1"/>
                    </a:solidFill>
                  </a:rPr>
                  <a:t> </a:t>
                </a:r>
                <a:r>
                  <a:rPr lang="en-GB" b="0" dirty="0" err="1" smtClean="0">
                    <a:solidFill>
                      <a:schemeClr val="tx1"/>
                    </a:solidFill>
                  </a:rPr>
                  <a:t>il</a:t>
                </a:r>
                <a:r>
                  <a:rPr lang="en-GB" b="0" dirty="0" smtClean="0">
                    <a:solidFill>
                      <a:schemeClr val="tx1"/>
                    </a:solidFill>
                  </a:rPr>
                  <a:t> </a:t>
                </a:r>
                <a:r>
                  <a:rPr lang="en-GB" b="0" dirty="0" err="1" smtClean="0">
                    <a:solidFill>
                      <a:schemeClr val="tx1"/>
                    </a:solidFill>
                  </a:rPr>
                  <a:t>braccio</a:t>
                </a:r>
                <a:endParaRPr lang="en-GB" b="0" dirty="0" smtClean="0">
                  <a:solidFill>
                    <a:schemeClr val="tx1"/>
                  </a:solidFill>
                </a:endParaRPr>
              </a:p>
              <a:p>
                <a:pPr marL="342900" indent="-342900" algn="just">
                  <a:buAutoNum type="alphaLcParenR"/>
                </a:pPr>
                <a:endParaRPr lang="en-GB" b="0" dirty="0">
                  <a:solidFill>
                    <a:schemeClr val="tx1"/>
                  </a:solidFill>
                </a:endParaRPr>
              </a:p>
              <a:p>
                <a:pPr algn="ctr"/>
                <a:r>
                  <a:rPr lang="en-GB" b="0" dirty="0" smtClean="0">
                    <a:solidFill>
                      <a:schemeClr val="tx1"/>
                    </a:solidFill>
                  </a:rPr>
                  <a:t>2</a:t>
                </a:r>
              </a:p>
              <a:p>
                <a:pPr algn="ctr"/>
                <a:endParaRPr lang="en-GB" b="0" dirty="0" smtClean="0">
                  <a:solidFill>
                    <a:schemeClr val="tx1"/>
                  </a:solidFill>
                </a:endParaRPr>
              </a:p>
              <a:p>
                <a:pPr algn="just"/>
                <a:r>
                  <a:rPr lang="en-GB" b="0" dirty="0" err="1" smtClean="0">
                    <a:solidFill>
                      <a:schemeClr val="tx1"/>
                    </a:solidFill>
                  </a:rPr>
                  <a:t>Rendere</a:t>
                </a:r>
                <a:r>
                  <a:rPr lang="en-GB" b="0" dirty="0" smtClean="0">
                    <a:solidFill>
                      <a:schemeClr val="tx1"/>
                    </a:solidFill>
                  </a:rPr>
                  <a:t> </a:t>
                </a:r>
                <a14:m>
                  <m:oMath xmlns:m="http://schemas.openxmlformats.org/officeDocument/2006/math">
                    <m:f>
                      <m:fPr>
                        <m:ctrlPr>
                          <a:rPr lang="en-GB" b="0"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𝛿</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𝑀</m:t>
                            </m:r>
                          </m:e>
                          <m:sub>
                            <m:r>
                              <a:rPr lang="en-GB" b="0" i="1" smtClean="0">
                                <a:solidFill>
                                  <a:schemeClr val="tx1"/>
                                </a:solidFill>
                                <a:latin typeface="Cambria Math" panose="02040503050406030204" pitchFamily="18" charset="0"/>
                                <a:ea typeface="Cambria Math" panose="02040503050406030204" pitchFamily="18" charset="0"/>
                              </a:rPr>
                              <m:t>𝑒</m:t>
                            </m:r>
                          </m:sub>
                        </m:sSub>
                      </m:num>
                      <m:den>
                        <m:r>
                          <a:rPr lang="en-GB" b="0" i="1" smtClean="0">
                            <a:solidFill>
                              <a:schemeClr val="tx1"/>
                            </a:solidFill>
                            <a:latin typeface="Cambria Math" panose="02040503050406030204" pitchFamily="18" charset="0"/>
                            <a:ea typeface="Cambria Math" panose="02040503050406030204" pitchFamily="18" charset="0"/>
                          </a:rPr>
                          <m:t>𝛿𝜑</m:t>
                        </m:r>
                      </m:den>
                    </m:f>
                    <m:r>
                      <a:rPr lang="en-GB" b="0" i="1" smtClean="0">
                        <a:solidFill>
                          <a:schemeClr val="tx1"/>
                        </a:solidFill>
                        <a:latin typeface="Cambria Math" panose="02040503050406030204" pitchFamily="18" charset="0"/>
                        <a:ea typeface="Cambria Math" panose="02040503050406030204" pitchFamily="18" charset="0"/>
                      </a:rPr>
                      <m:t>≈</m:t>
                    </m:r>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𝛿</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𝑀</m:t>
                            </m:r>
                          </m:e>
                          <m:sub>
                            <m:r>
                              <a:rPr lang="en-GB" b="0" i="1" smtClean="0">
                                <a:solidFill>
                                  <a:schemeClr val="tx1"/>
                                </a:solidFill>
                                <a:latin typeface="Cambria Math" panose="02040503050406030204" pitchFamily="18" charset="0"/>
                                <a:ea typeface="Cambria Math" panose="02040503050406030204" pitchFamily="18" charset="0"/>
                              </a:rPr>
                              <m:t>𝑔</m:t>
                            </m:r>
                          </m:sub>
                        </m:sSub>
                      </m:num>
                      <m:den>
                        <m:r>
                          <a:rPr lang="en-GB" b="0" i="1" smtClean="0">
                            <a:solidFill>
                              <a:schemeClr val="tx1"/>
                            </a:solidFill>
                            <a:latin typeface="Cambria Math" panose="02040503050406030204" pitchFamily="18" charset="0"/>
                            <a:ea typeface="Cambria Math" panose="02040503050406030204" pitchFamily="18" charset="0"/>
                          </a:rPr>
                          <m:t>𝛿𝜑</m:t>
                        </m:r>
                      </m:den>
                    </m:f>
                  </m:oMath>
                </a14:m>
                <a:endParaRPr lang="en-GB" b="0" dirty="0" smtClean="0">
                  <a:solidFill>
                    <a:schemeClr val="tx1"/>
                  </a:solidFill>
                </a:endParaRPr>
              </a:p>
              <a:p>
                <a:pPr algn="just"/>
                <a:endParaRPr lang="en-GB" b="0" dirty="0">
                  <a:solidFill>
                    <a:schemeClr val="tx1"/>
                  </a:solidFill>
                </a:endParaRPr>
              </a:p>
              <a:p>
                <a:pPr algn="just"/>
                <a:endParaRPr lang="en-GB" b="0" dirty="0">
                  <a:solidFill>
                    <a:schemeClr val="tx1"/>
                  </a:solidFill>
                </a:endParaRPr>
              </a:p>
              <a:p>
                <a:pPr marL="342900" indent="-342900" algn="just">
                  <a:buAutoNum type="alphaLcParenR"/>
                </a:pPr>
                <a:r>
                  <a:rPr lang="en-GB" b="0" dirty="0" err="1" smtClean="0">
                    <a:solidFill>
                      <a:schemeClr val="tx1"/>
                    </a:solidFill>
                  </a:rPr>
                  <a:t>Aumentare</a:t>
                </a:r>
                <a:r>
                  <a:rPr lang="en-GB" b="0" dirty="0" smtClean="0">
                    <a:solidFill>
                      <a:schemeClr val="tx1"/>
                    </a:solidFill>
                  </a:rPr>
                  <a:t> </a:t>
                </a: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𝑀</m:t>
                        </m:r>
                      </m:e>
                      <m:sub>
                        <m:r>
                          <a:rPr lang="en-GB" b="0" i="1" smtClean="0">
                            <a:solidFill>
                              <a:schemeClr val="tx1"/>
                            </a:solidFill>
                            <a:latin typeface="Cambria Math" panose="02040503050406030204" pitchFamily="18" charset="0"/>
                          </a:rPr>
                          <m:t>𝑒</m:t>
                        </m:r>
                      </m:sub>
                    </m:sSub>
                  </m:oMath>
                </a14:m>
                <a:r>
                  <a:rPr lang="en-GB" b="0" dirty="0" smtClean="0">
                    <a:solidFill>
                      <a:schemeClr val="tx1"/>
                    </a:solidFill>
                  </a:rPr>
                  <a:t>, ma </a:t>
                </a:r>
                <a:r>
                  <a:rPr lang="en-GB" b="0" dirty="0" err="1" smtClean="0">
                    <a:solidFill>
                      <a:schemeClr val="tx1"/>
                    </a:solidFill>
                  </a:rPr>
                  <a:t>aumentare</a:t>
                </a:r>
                <a:r>
                  <a:rPr lang="en-GB" b="0" dirty="0" smtClean="0">
                    <a:solidFill>
                      <a:schemeClr val="tx1"/>
                    </a:solidFill>
                  </a:rPr>
                  <a:t> pure </a:t>
                </a:r>
                <a14:m>
                  <m:oMath xmlns:m="http://schemas.openxmlformats.org/officeDocument/2006/math">
                    <m:sSub>
                      <m:sSubPr>
                        <m:ctrlPr>
                          <a:rPr lang="en-GB" b="0"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𝑀</m:t>
                        </m:r>
                      </m:e>
                      <m:sub>
                        <m:r>
                          <a:rPr lang="en-GB" b="0" i="1" smtClean="0">
                            <a:solidFill>
                              <a:schemeClr val="tx1"/>
                            </a:solidFill>
                            <a:latin typeface="Cambria Math" panose="02040503050406030204" pitchFamily="18" charset="0"/>
                          </a:rPr>
                          <m:t>𝑔</m:t>
                        </m:r>
                      </m:sub>
                    </m:sSub>
                  </m:oMath>
                </a14:m>
                <a:endParaRPr lang="en-GB" b="0" dirty="0">
                  <a:solidFill>
                    <a:schemeClr val="tx1"/>
                  </a:solidFill>
                </a:endParaRPr>
              </a:p>
              <a:p>
                <a:pPr marL="342900" indent="-342900" algn="just">
                  <a:buAutoNum type="alphaLcParenR"/>
                </a:pPr>
                <a:r>
                  <a:rPr lang="en-GB" b="0" dirty="0" smtClean="0">
                    <a:solidFill>
                      <a:schemeClr val="tx1"/>
                    </a:solidFill>
                  </a:rPr>
                  <a:t>Ad un </a:t>
                </a:r>
                <a:r>
                  <a:rPr lang="en-GB" b="0" dirty="0" err="1" smtClean="0">
                    <a:solidFill>
                      <a:schemeClr val="tx1"/>
                    </a:solidFill>
                  </a:rPr>
                  <a:t>aumento</a:t>
                </a:r>
                <a:r>
                  <a:rPr lang="en-GB" b="0" dirty="0" smtClean="0">
                    <a:solidFill>
                      <a:schemeClr val="tx1"/>
                    </a:solidFill>
                  </a:rPr>
                  <a:t> di </a:t>
                </a:r>
                <a14:m>
                  <m:oMath xmlns:m="http://schemas.openxmlformats.org/officeDocument/2006/math">
                    <m:sSub>
                      <m:sSubPr>
                        <m:ctrlPr>
                          <a:rPr lang="en-GB" b="0"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𝑀</m:t>
                        </m:r>
                      </m:e>
                      <m:sub>
                        <m:r>
                          <a:rPr lang="en-GB" b="0" i="1">
                            <a:solidFill>
                              <a:schemeClr val="tx1"/>
                            </a:solidFill>
                            <a:latin typeface="Cambria Math" panose="02040503050406030204" pitchFamily="18" charset="0"/>
                          </a:rPr>
                          <m:t>𝑒</m:t>
                        </m:r>
                      </m:sub>
                    </m:sSub>
                  </m:oMath>
                </a14:m>
                <a:r>
                  <a:rPr lang="en-GB" b="0" dirty="0" smtClean="0">
                    <a:solidFill>
                      <a:schemeClr val="tx1"/>
                    </a:solidFill>
                  </a:rPr>
                  <a:t> </a:t>
                </a:r>
                <a:r>
                  <a:rPr lang="en-GB" b="0" dirty="0" err="1" smtClean="0">
                    <a:solidFill>
                      <a:schemeClr val="tx1"/>
                    </a:solidFill>
                  </a:rPr>
                  <a:t>si</a:t>
                </a:r>
                <a:r>
                  <a:rPr lang="en-GB" b="0" dirty="0" smtClean="0">
                    <a:solidFill>
                      <a:schemeClr val="tx1"/>
                    </a:solidFill>
                  </a:rPr>
                  <a:t> </a:t>
                </a:r>
                <a:r>
                  <a:rPr lang="en-GB" b="0" dirty="0" err="1" smtClean="0">
                    <a:solidFill>
                      <a:schemeClr val="tx1"/>
                    </a:solidFill>
                  </a:rPr>
                  <a:t>oppone</a:t>
                </a:r>
                <a:r>
                  <a:rPr lang="en-GB" b="0" dirty="0" smtClean="0">
                    <a:solidFill>
                      <a:schemeClr val="tx1"/>
                    </a:solidFill>
                  </a:rPr>
                  <a:t> un </a:t>
                </a:r>
                <a:r>
                  <a:rPr lang="en-GB" b="0" dirty="0" err="1" smtClean="0">
                    <a:solidFill>
                      <a:schemeClr val="tx1"/>
                    </a:solidFill>
                  </a:rPr>
                  <a:t>momento</a:t>
                </a:r>
                <a:r>
                  <a:rPr lang="en-GB" b="0" dirty="0" smtClean="0">
                    <a:solidFill>
                      <a:schemeClr val="tx1"/>
                    </a:solidFill>
                  </a:rPr>
                  <a:t> </a:t>
                </a:r>
                <a:r>
                  <a:rPr lang="en-GB" b="0" dirty="0" err="1" smtClean="0">
                    <a:solidFill>
                      <a:schemeClr val="tx1"/>
                    </a:solidFill>
                  </a:rPr>
                  <a:t>contrario</a:t>
                </a:r>
                <a:r>
                  <a:rPr lang="en-GB" b="0" dirty="0" smtClean="0">
                    <a:solidFill>
                      <a:schemeClr val="tx1"/>
                    </a:solidFill>
                  </a:rPr>
                  <a:t> </a:t>
                </a:r>
                <a:r>
                  <a:rPr lang="en-GB" b="0" dirty="0" err="1" smtClean="0">
                    <a:solidFill>
                      <a:schemeClr val="tx1"/>
                    </a:solidFill>
                  </a:rPr>
                  <a:t>dovuto</a:t>
                </a:r>
                <a:r>
                  <a:rPr lang="en-GB" b="0" dirty="0" smtClean="0">
                    <a:solidFill>
                      <a:schemeClr val="tx1"/>
                    </a:solidFill>
                  </a:rPr>
                  <a:t> ad </a:t>
                </a:r>
                <a:r>
                  <a:rPr lang="en-GB" b="0" dirty="0" err="1" smtClean="0">
                    <a:solidFill>
                      <a:schemeClr val="tx1"/>
                    </a:solidFill>
                  </a:rPr>
                  <a:t>un’altra</a:t>
                </a:r>
                <a:r>
                  <a:rPr lang="en-GB" b="0" dirty="0" smtClean="0">
                    <a:solidFill>
                      <a:schemeClr val="tx1"/>
                    </a:solidFill>
                  </a:rPr>
                  <a:t> </a:t>
                </a:r>
                <a:r>
                  <a:rPr lang="en-GB" b="0" dirty="0" err="1" smtClean="0">
                    <a:solidFill>
                      <a:schemeClr val="tx1"/>
                    </a:solidFill>
                  </a:rPr>
                  <a:t>molla</a:t>
                </a:r>
                <a:endParaRPr lang="en-GB" b="0" dirty="0">
                  <a:solidFill>
                    <a:schemeClr val="tx1"/>
                  </a:solidFill>
                </a:endParaRPr>
              </a:p>
              <a:p>
                <a:pPr algn="ctr"/>
                <a:endParaRPr lang="it-IT" b="0" dirty="0" smtClean="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9552" y="1017686"/>
                <a:ext cx="7848872" cy="5257080"/>
              </a:xfrm>
              <a:prstGeom prst="rect">
                <a:avLst/>
              </a:prstGeom>
              <a:blipFill>
                <a:blip r:embed="rId3"/>
                <a:stretch>
                  <a:fillRect l="-699" t="-4640" r="-622"/>
                </a:stretch>
              </a:blipFill>
            </p:spPr>
            <p:txBody>
              <a:bodyPr/>
              <a:lstStyle/>
              <a:p>
                <a:r>
                  <a:rPr lang="en-US">
                    <a:noFill/>
                  </a:rPr>
                  <a:t> </a:t>
                </a:r>
              </a:p>
            </p:txBody>
          </p:sp>
        </mc:Fallback>
      </mc:AlternateContent>
    </p:spTree>
    <p:extLst>
      <p:ext uri="{BB962C8B-B14F-4D97-AF65-F5344CB8AC3E}">
        <p14:creationId xmlns:p14="http://schemas.microsoft.com/office/powerpoint/2010/main" val="2547542251"/>
      </p:ext>
    </p:extLst>
  </p:cSld>
  <p:clrMapOvr>
    <a:masterClrMapping/>
  </p:clrMapOvr>
  <p:transition spd="med">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fld id="{81CA0E27-D9F2-498F-A276-3E88F773FACD}" type="slidenum">
              <a:rPr lang="it-IT" altLang="it-IT" sz="1400"/>
              <a:pPr eaLnBrk="1" hangingPunct="1"/>
              <a:t>84</a:t>
            </a:fld>
            <a:endParaRPr lang="it-IT" altLang="it-IT" sz="1400"/>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95809" y="739219"/>
            <a:ext cx="5380037"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716871"/>
      </p:ext>
    </p:extLst>
  </p:cSld>
  <p:clrMapOvr>
    <a:masterClrMapping/>
  </p:clrMapOvr>
  <p:transition spd="med">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560066"/>
            <a:ext cx="4176713"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26" y="1268760"/>
            <a:ext cx="40084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385534"/>
      </p:ext>
    </p:extLst>
  </p:cSld>
  <p:clrMapOvr>
    <a:masterClrMapping/>
  </p:clrMapOvr>
  <p:transition spd="med">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94866"/>
            <a:ext cx="4267200" cy="65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223666"/>
            <a:ext cx="1447800" cy="48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3"/>
          <p:cNvSpPr txBox="1">
            <a:spLocks noChangeArrowheads="1"/>
          </p:cNvSpPr>
          <p:nvPr/>
        </p:nvSpPr>
        <p:spPr bwMode="auto">
          <a:xfrm>
            <a:off x="1276350" y="2350541"/>
            <a:ext cx="4965183"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latin typeface="+mj-lt"/>
              </a:rPr>
              <a:t>A lunghi periodi ed in assenza di forze esterne:</a:t>
            </a:r>
          </a:p>
        </p:txBody>
      </p:sp>
      <p:pic>
        <p:nvPicPr>
          <p:cNvPr id="655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357266"/>
            <a:ext cx="4495800" cy="808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2" name="Text Box 5"/>
          <p:cNvSpPr txBox="1">
            <a:spLocks noChangeArrowheads="1"/>
          </p:cNvSpPr>
          <p:nvPr/>
        </p:nvSpPr>
        <p:spPr bwMode="auto">
          <a:xfrm>
            <a:off x="1370013" y="4366666"/>
            <a:ext cx="5311367"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sz="1800" b="0">
                <a:solidFill>
                  <a:schemeClr val="tx1"/>
                </a:solidFill>
                <a:latin typeface="+mj-lt"/>
              </a:rPr>
              <a:t>Per uno spostamento </a:t>
            </a:r>
            <a:r>
              <a:rPr lang="it-IT" altLang="it-IT" sz="1800" b="0">
                <a:solidFill>
                  <a:schemeClr val="tx1"/>
                </a:solidFill>
                <a:latin typeface="+mj-lt"/>
              </a:rPr>
              <a:t>relativo             </a:t>
            </a:r>
            <a:r>
              <a:rPr lang="en-GB" altLang="it-IT" sz="1800" b="0">
                <a:solidFill>
                  <a:schemeClr val="tx1"/>
                </a:solidFill>
                <a:latin typeface="+mj-lt"/>
              </a:rPr>
              <a:t>della massa:</a:t>
            </a:r>
          </a:p>
        </p:txBody>
      </p:sp>
      <p:pic>
        <p:nvPicPr>
          <p:cNvPr id="6554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4366666"/>
            <a:ext cx="609600"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0461148"/>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34250" cy="432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867400"/>
            <a:ext cx="1295400" cy="425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867400"/>
            <a:ext cx="1676400" cy="404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1626997"/>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09256"/>
            <a:ext cx="2133600"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933056"/>
            <a:ext cx="2133600" cy="579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632747"/>
            <a:ext cx="6477000" cy="11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5759649"/>
            <a:ext cx="3200400" cy="64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2220" y="838483"/>
            <a:ext cx="5040560" cy="29723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6643489"/>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908720"/>
            <a:ext cx="7423177" cy="53040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6838148"/>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533400" y="1828800"/>
            <a:ext cx="8305800" cy="283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it-IT" altLang="it-IT" sz="2000" b="1" dirty="0"/>
              <a:t>Il comportamento dinamico di un sismografo, come quello di ogni sistema invariante nel tempo (LTI), si può descrivere in 4 modi differenti:</a:t>
            </a:r>
          </a:p>
          <a:p>
            <a:pPr eaLnBrk="1" hangingPunct="1">
              <a:buClrTx/>
              <a:buFontTx/>
              <a:buNone/>
            </a:pPr>
            <a:endParaRPr lang="it-IT" altLang="it-IT" sz="2000" b="1" dirty="0"/>
          </a:p>
          <a:p>
            <a:pPr eaLnBrk="1" hangingPunct="1">
              <a:buClrTx/>
              <a:buFontTx/>
              <a:buNone/>
            </a:pPr>
            <a:endParaRPr lang="it-IT" altLang="it-IT" sz="2000" b="1" dirty="0"/>
          </a:p>
          <a:p>
            <a:pPr eaLnBrk="1" hangingPunct="1">
              <a:buClrTx/>
              <a:buFontTx/>
              <a:buNone/>
            </a:pPr>
            <a:endParaRPr lang="en-GB" altLang="it-IT" sz="2000" b="1" dirty="0"/>
          </a:p>
          <a:p>
            <a:pPr eaLnBrk="1" hangingPunct="1">
              <a:buClr>
                <a:srgbClr val="FFFFFF"/>
              </a:buClr>
              <a:buFont typeface="Times New Roman" panose="02020603050405020304" pitchFamily="18" charset="0"/>
              <a:buAutoNum type="arabicParenR"/>
            </a:pPr>
            <a:r>
              <a:rPr lang="it-IT" altLang="it-IT" sz="2000" b="1" dirty="0"/>
              <a:t>con una equazione differenziale lineare</a:t>
            </a:r>
          </a:p>
          <a:p>
            <a:pPr eaLnBrk="1" hangingPunct="1">
              <a:buClr>
                <a:srgbClr val="FFFFFF"/>
              </a:buClr>
              <a:buFont typeface="Times New Roman" panose="02020603050405020304" pitchFamily="18" charset="0"/>
              <a:buAutoNum type="arabicParenR"/>
            </a:pPr>
            <a:r>
              <a:rPr lang="it-IT" altLang="it-IT" sz="2000" b="1" dirty="0"/>
              <a:t>con la funzione di trasferimento di Laplace</a:t>
            </a:r>
          </a:p>
          <a:p>
            <a:pPr eaLnBrk="1" hangingPunct="1">
              <a:buClr>
                <a:srgbClr val="FFFFFF"/>
              </a:buClr>
              <a:buFont typeface="Times New Roman" panose="02020603050405020304" pitchFamily="18" charset="0"/>
              <a:buAutoNum type="arabicParenR"/>
            </a:pPr>
            <a:r>
              <a:rPr lang="it-IT" altLang="it-IT" sz="2000" b="1" dirty="0"/>
              <a:t>con la risposta complessa in frequenza</a:t>
            </a:r>
          </a:p>
          <a:p>
            <a:pPr eaLnBrk="1" hangingPunct="1">
              <a:buClr>
                <a:srgbClr val="FFFFFF"/>
              </a:buClr>
              <a:buFont typeface="Times New Roman" panose="02020603050405020304" pitchFamily="18" charset="0"/>
              <a:buAutoNum type="arabicParenR"/>
            </a:pPr>
            <a:r>
              <a:rPr lang="it-IT" altLang="it-IT" sz="2000" b="1" dirty="0"/>
              <a:t>con la risposta del sistema ad un impulso  </a:t>
            </a:r>
          </a:p>
        </p:txBody>
      </p:sp>
      <p:sp>
        <p:nvSpPr>
          <p:cNvPr id="2" name="Rectangle 1"/>
          <p:cNvSpPr/>
          <p:nvPr/>
        </p:nvSpPr>
        <p:spPr>
          <a:xfrm>
            <a:off x="179512" y="548680"/>
            <a:ext cx="8784976" cy="5909310"/>
          </a:xfrm>
          <a:prstGeom prst="rect">
            <a:avLst/>
          </a:prstGeom>
        </p:spPr>
        <p:txBody>
          <a:bodyPr wrap="square">
            <a:spAutoFit/>
          </a:bodyPr>
          <a:lstStyle/>
          <a:p>
            <a:pPr algn="just"/>
            <a:r>
              <a:rPr lang="it-IT" b="0" dirty="0" smtClean="0"/>
              <a:t>Il comportamento </a:t>
            </a:r>
            <a:r>
              <a:rPr lang="it-IT" b="0" dirty="0"/>
              <a:t>dinamico di </a:t>
            </a:r>
            <a:r>
              <a:rPr lang="it-IT" b="0" dirty="0" smtClean="0"/>
              <a:t>un </a:t>
            </a:r>
            <a:r>
              <a:rPr lang="it-IT" b="0" dirty="0"/>
              <a:t>sismografo all'interno </a:t>
            </a:r>
            <a:r>
              <a:rPr lang="it-IT" b="0" dirty="0" smtClean="0"/>
              <a:t>del suo comportamento lineare, </a:t>
            </a:r>
            <a:r>
              <a:rPr lang="it-IT" b="0" dirty="0"/>
              <a:t>come quello di </a:t>
            </a:r>
            <a:r>
              <a:rPr lang="it-IT" b="0" dirty="0" smtClean="0"/>
              <a:t>qualsiasi sistema </a:t>
            </a:r>
            <a:r>
              <a:rPr lang="it-IT" b="0" dirty="0"/>
              <a:t>lineare invariante nel tempo (LTI), </a:t>
            </a:r>
            <a:r>
              <a:rPr lang="it-IT" b="0" dirty="0" smtClean="0"/>
              <a:t>può essere descritto </a:t>
            </a:r>
            <a:r>
              <a:rPr lang="it-IT" b="0" dirty="0"/>
              <a:t>con lo stesso grado di completezza in </a:t>
            </a:r>
            <a:r>
              <a:rPr lang="it-IT" b="0" dirty="0" smtClean="0"/>
              <a:t>quattro modi </a:t>
            </a:r>
            <a:r>
              <a:rPr lang="it-IT" b="0" dirty="0"/>
              <a:t>diversi: </a:t>
            </a:r>
            <a:endParaRPr lang="it-IT" b="0" dirty="0" smtClean="0"/>
          </a:p>
          <a:p>
            <a:pPr algn="just"/>
            <a:endParaRPr lang="it-IT" b="0" dirty="0" smtClean="0"/>
          </a:p>
          <a:p>
            <a:pPr marL="285750" indent="-285750" algn="just">
              <a:buFont typeface="Arial" panose="020B0604020202020204" pitchFamily="34" charset="0"/>
              <a:buChar char="•"/>
            </a:pPr>
            <a:r>
              <a:rPr lang="it-IT" b="0" dirty="0" smtClean="0"/>
              <a:t>con </a:t>
            </a:r>
            <a:r>
              <a:rPr lang="it-IT" b="0" dirty="0"/>
              <a:t>un'equazione differenziale </a:t>
            </a:r>
            <a:r>
              <a:rPr lang="it-IT" b="0" dirty="0" smtClean="0"/>
              <a:t>lineare; </a:t>
            </a:r>
          </a:p>
          <a:p>
            <a:pPr marL="285750" indent="-285750" algn="just">
              <a:buFont typeface="Arial" panose="020B0604020202020204" pitchFamily="34" charset="0"/>
              <a:buChar char="•"/>
            </a:pPr>
            <a:r>
              <a:rPr lang="it-IT" b="0" dirty="0"/>
              <a:t>c</a:t>
            </a:r>
            <a:r>
              <a:rPr lang="it-IT" b="0" dirty="0" smtClean="0"/>
              <a:t>on la </a:t>
            </a:r>
            <a:r>
              <a:rPr lang="it-IT" b="0" dirty="0"/>
              <a:t>funzione di trasferimento di </a:t>
            </a:r>
            <a:r>
              <a:rPr lang="it-IT" b="0" dirty="0" smtClean="0"/>
              <a:t>Laplace;</a:t>
            </a:r>
          </a:p>
          <a:p>
            <a:pPr marL="285750" indent="-285750" algn="just">
              <a:buFont typeface="Arial" panose="020B0604020202020204" pitchFamily="34" charset="0"/>
              <a:buChar char="•"/>
            </a:pPr>
            <a:r>
              <a:rPr lang="it-IT" b="0" dirty="0"/>
              <a:t>c</a:t>
            </a:r>
            <a:r>
              <a:rPr lang="it-IT" b="0" dirty="0" smtClean="0"/>
              <a:t>on la risposta </a:t>
            </a:r>
            <a:r>
              <a:rPr lang="it-IT" b="0" dirty="0"/>
              <a:t>in frequenza </a:t>
            </a:r>
            <a:r>
              <a:rPr lang="it-IT" b="0" dirty="0" smtClean="0"/>
              <a:t>complessa; </a:t>
            </a:r>
          </a:p>
          <a:p>
            <a:pPr marL="285750" indent="-285750" algn="just">
              <a:buFont typeface="Arial" panose="020B0604020202020204" pitchFamily="34" charset="0"/>
              <a:buChar char="•"/>
            </a:pPr>
            <a:r>
              <a:rPr lang="it-IT" b="0" dirty="0" smtClean="0"/>
              <a:t>con la risposta </a:t>
            </a:r>
            <a:r>
              <a:rPr lang="it-IT" b="0" dirty="0"/>
              <a:t>del sistema </a:t>
            </a:r>
            <a:r>
              <a:rPr lang="it-IT" b="0" dirty="0" smtClean="0"/>
              <a:t>all'impulso;</a:t>
            </a:r>
          </a:p>
          <a:p>
            <a:pPr algn="just"/>
            <a:r>
              <a:rPr lang="it-IT" b="0" dirty="0"/>
              <a:t/>
            </a:r>
            <a:br>
              <a:rPr lang="it-IT" b="0" dirty="0"/>
            </a:br>
            <a:r>
              <a:rPr lang="it-IT" b="0" dirty="0" smtClean="0"/>
              <a:t>I </a:t>
            </a:r>
            <a:r>
              <a:rPr lang="it-IT" b="0" dirty="0"/>
              <a:t>primi due sono generalmente ottenuti da un'analisi matematica del sistema fisico (il</a:t>
            </a:r>
            <a:br>
              <a:rPr lang="it-IT" b="0" dirty="0"/>
            </a:br>
            <a:r>
              <a:rPr lang="it-IT" b="0" dirty="0"/>
              <a:t>hardware). Gli ultimi due sono direttamente correlati ad alcune procedure di </a:t>
            </a:r>
            <a:r>
              <a:rPr lang="it-IT" b="0" dirty="0" smtClean="0"/>
              <a:t>calibrazione </a:t>
            </a:r>
            <a:r>
              <a:rPr lang="it-IT" b="0" dirty="0"/>
              <a:t>e </a:t>
            </a:r>
            <a:r>
              <a:rPr lang="it-IT" b="0" dirty="0" smtClean="0"/>
              <a:t>possono </a:t>
            </a:r>
            <a:r>
              <a:rPr lang="it-IT" b="0" dirty="0"/>
              <a:t>quindi essere determinato da esperimenti di calibrazione in cui viene considerato il </a:t>
            </a:r>
            <a:r>
              <a:rPr lang="it-IT" b="0" dirty="0" smtClean="0"/>
              <a:t>sistema come </a:t>
            </a:r>
            <a:r>
              <a:rPr lang="it-IT" b="0" dirty="0"/>
              <a:t>una "scatola nera</a:t>
            </a:r>
            <a:r>
              <a:rPr lang="it-IT" b="0" dirty="0" smtClean="0"/>
              <a:t>". </a:t>
            </a:r>
            <a:r>
              <a:rPr lang="it-IT" b="0" dirty="0"/>
              <a:t>Tuttavia, da quando</a:t>
            </a:r>
            <a:br>
              <a:rPr lang="it-IT" b="0" dirty="0"/>
            </a:br>
            <a:r>
              <a:rPr lang="it-IT" b="0" dirty="0"/>
              <a:t>tutti e quattro sono matematicamente equivalenti, possiamo derivarne ciascuno da una </a:t>
            </a:r>
            <a:r>
              <a:rPr lang="it-IT" b="0" dirty="0" smtClean="0"/>
              <a:t>conoscenza dei </a:t>
            </a:r>
            <a:r>
              <a:rPr lang="it-IT" b="0" dirty="0"/>
              <a:t>componenti fisici del sistema o da un esperimento di calibrazione. Le relazioni </a:t>
            </a:r>
            <a:r>
              <a:rPr lang="it-IT" b="0" dirty="0" smtClean="0"/>
              <a:t>reciproche tra </a:t>
            </a:r>
            <a:r>
              <a:rPr lang="it-IT" b="0" dirty="0"/>
              <a:t>le rappresentazioni "dominio del tempo" e "dominio della frequenza</a:t>
            </a:r>
            <a:r>
              <a:rPr lang="it-IT" b="0" dirty="0" smtClean="0"/>
              <a:t>". </a:t>
            </a:r>
            <a:r>
              <a:rPr lang="it-IT" b="0" dirty="0"/>
              <a:t>In pratica, la descrizione matematica di un sismometro è limitata a un </a:t>
            </a:r>
            <a:r>
              <a:rPr lang="it-IT" b="0" dirty="0" smtClean="0"/>
              <a:t>certo larghezza </a:t>
            </a:r>
            <a:r>
              <a:rPr lang="it-IT" b="0" dirty="0"/>
              <a:t>di banda delle frequenze che dovrebbe includere almeno la larghezza di banda dei segnali sismici. </a:t>
            </a:r>
            <a:r>
              <a:rPr lang="it-IT" b="0" dirty="0" smtClean="0"/>
              <a:t>Entro questo </a:t>
            </a:r>
            <a:r>
              <a:rPr lang="it-IT" b="0" dirty="0"/>
              <a:t>limite quindi una qualsiasi delle quattro rappresentazioni descrive </a:t>
            </a:r>
            <a:r>
              <a:rPr lang="it-IT" b="0" dirty="0"/>
              <a:t>completamente e senza </a:t>
            </a:r>
            <a:r>
              <a:rPr lang="it-IT" b="0" dirty="0" smtClean="0"/>
              <a:t>ambiguità la </a:t>
            </a:r>
            <a:r>
              <a:rPr lang="it-IT" b="0" dirty="0"/>
              <a:t>risposta del sistema a </a:t>
            </a:r>
            <a:r>
              <a:rPr lang="it-IT" b="0" dirty="0" smtClean="0"/>
              <a:t>segnali di input </a:t>
            </a:r>
            <a:r>
              <a:rPr lang="it-IT" b="0" dirty="0" smtClean="0"/>
              <a:t>arbitrari.</a:t>
            </a:r>
            <a:endParaRPr lang="en-US" b="0" dirty="0"/>
          </a:p>
        </p:txBody>
      </p:sp>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a:t>
            </a:r>
            <a:r>
              <a:rPr lang="en-US" sz="800" dirty="0">
                <a:solidFill>
                  <a:schemeClr val="accent1">
                    <a:lumMod val="60000"/>
                    <a:lumOff val="40000"/>
                  </a:schemeClr>
                </a:solidFill>
              </a:rPr>
              <a:t>5</a:t>
            </a:r>
            <a:r>
              <a:rPr lang="en-US" sz="800" dirty="0" smtClean="0">
                <a:solidFill>
                  <a:schemeClr val="accent1">
                    <a:lumMod val="60000"/>
                    <a:lumOff val="40000"/>
                  </a:schemeClr>
                </a:solidFill>
              </a:rPr>
              <a:t>: Seismic Sensor and their Calibration (E. Wieland) </a:t>
            </a:r>
            <a:endParaRPr lang="en-US" sz="800" dirty="0">
              <a:solidFill>
                <a:schemeClr val="accent1">
                  <a:lumMod val="60000"/>
                  <a:lumOff val="40000"/>
                </a:schemeClr>
              </a:solidFill>
            </a:endParaRPr>
          </a:p>
        </p:txBody>
      </p:sp>
    </p:spTree>
    <p:extLst>
      <p:ext uri="{BB962C8B-B14F-4D97-AF65-F5344CB8AC3E}">
        <p14:creationId xmlns:p14="http://schemas.microsoft.com/office/powerpoint/2010/main" val="3150825651"/>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2743200" y="2562225"/>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5334000" cy="2528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0" name="Text Box 3"/>
          <p:cNvSpPr txBox="1">
            <a:spLocks noChangeArrowheads="1"/>
          </p:cNvSpPr>
          <p:nvPr/>
        </p:nvSpPr>
        <p:spPr bwMode="auto">
          <a:xfrm>
            <a:off x="2743200" y="4114800"/>
            <a:ext cx="302548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457200" indent="-4540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GB" altLang="it-IT" dirty="0" err="1"/>
              <a:t>Sospensione</a:t>
            </a:r>
            <a:r>
              <a:rPr lang="en-GB" altLang="it-IT" dirty="0"/>
              <a:t> La </a:t>
            </a:r>
            <a:r>
              <a:rPr lang="en-GB" altLang="it-IT" dirty="0" err="1"/>
              <a:t>Coste</a:t>
            </a:r>
            <a:endParaRPr lang="en-GB" altLang="it-IT" dirty="0"/>
          </a:p>
          <a:p>
            <a:pPr eaLnBrk="1" hangingPunct="1">
              <a:buClr>
                <a:srgbClr val="FFFF99"/>
              </a:buClr>
              <a:buFont typeface="Times New Roman" panose="02020603050405020304" pitchFamily="18" charset="0"/>
              <a:buChar char="•"/>
            </a:pPr>
            <a:r>
              <a:rPr lang="en-GB" altLang="it-IT" dirty="0" err="1"/>
              <a:t>verticale</a:t>
            </a:r>
            <a:endParaRPr lang="en-GB" altLang="it-IT" dirty="0"/>
          </a:p>
          <a:p>
            <a:pPr eaLnBrk="1" hangingPunct="1">
              <a:buClr>
                <a:srgbClr val="FFFF99"/>
              </a:buClr>
              <a:buFont typeface="Times New Roman" panose="02020603050405020304" pitchFamily="18" charset="0"/>
              <a:buChar char="•"/>
            </a:pPr>
            <a:r>
              <a:rPr lang="en-GB" altLang="it-IT" dirty="0" err="1"/>
              <a:t>orizzontale</a:t>
            </a:r>
            <a:endParaRPr lang="en-GB" altLang="it-IT" dirty="0"/>
          </a:p>
        </p:txBody>
      </p:sp>
    </p:spTree>
    <p:extLst>
      <p:ext uri="{BB962C8B-B14F-4D97-AF65-F5344CB8AC3E}">
        <p14:creationId xmlns:p14="http://schemas.microsoft.com/office/powerpoint/2010/main" val="412606492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2776538" y="2695575"/>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5910263" cy="2414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4" name="Text Box 3"/>
          <p:cNvSpPr txBox="1">
            <a:spLocks noChangeArrowheads="1"/>
          </p:cNvSpPr>
          <p:nvPr/>
        </p:nvSpPr>
        <p:spPr bwMode="auto">
          <a:xfrm>
            <a:off x="3505200" y="4724400"/>
            <a:ext cx="221840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
                <a:srgbClr val="FFFF99"/>
              </a:buClr>
              <a:buFont typeface="Times New Roman" panose="02020603050405020304" pitchFamily="18" charset="0"/>
              <a:buAutoNum type="alphaLcParenR"/>
            </a:pPr>
            <a:r>
              <a:rPr lang="de-DE" altLang="it-IT" dirty="0"/>
              <a:t>Wielandt</a:t>
            </a:r>
            <a:r>
              <a:rPr lang="en-GB" altLang="it-IT" dirty="0"/>
              <a:t> </a:t>
            </a:r>
          </a:p>
          <a:p>
            <a:pPr eaLnBrk="1" hangingPunct="1">
              <a:buClr>
                <a:srgbClr val="FFFF99"/>
              </a:buClr>
              <a:buFont typeface="Times New Roman" panose="02020603050405020304" pitchFamily="18" charset="0"/>
              <a:buAutoNum type="alphaLcParenR"/>
            </a:pPr>
            <a:r>
              <a:rPr lang="de-DE" altLang="it-IT" dirty="0"/>
              <a:t>Streckeisen</a:t>
            </a:r>
            <a:r>
              <a:rPr lang="en-GB" altLang="it-IT" dirty="0"/>
              <a:t> </a:t>
            </a:r>
          </a:p>
        </p:txBody>
      </p:sp>
      <p:grpSp>
        <p:nvGrpSpPr>
          <p:cNvPr id="2" name="Group 4"/>
          <p:cNvGrpSpPr>
            <a:grpSpLocks/>
          </p:cNvGrpSpPr>
          <p:nvPr/>
        </p:nvGrpSpPr>
        <p:grpSpPr bwMode="auto">
          <a:xfrm>
            <a:off x="304800" y="1828800"/>
            <a:ext cx="5026025" cy="4803775"/>
            <a:chOff x="192" y="1152"/>
            <a:chExt cx="3166" cy="3026"/>
          </a:xfrm>
        </p:grpSpPr>
        <p:grpSp>
          <p:nvGrpSpPr>
            <p:cNvPr id="71692" name="Group 5"/>
            <p:cNvGrpSpPr>
              <a:grpSpLocks/>
            </p:cNvGrpSpPr>
            <p:nvPr/>
          </p:nvGrpSpPr>
          <p:grpSpPr bwMode="auto">
            <a:xfrm>
              <a:off x="192" y="2832"/>
              <a:ext cx="1294" cy="1346"/>
              <a:chOff x="192" y="2832"/>
              <a:chExt cx="1294" cy="1346"/>
            </a:xfrm>
          </p:grpSpPr>
          <p:pic>
            <p:nvPicPr>
              <p:cNvPr id="716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832"/>
                <a:ext cx="1294" cy="13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96" name="Text Box 7"/>
              <p:cNvSpPr txBox="1">
                <a:spLocks noChangeArrowheads="1"/>
              </p:cNvSpPr>
              <p:nvPr/>
            </p:nvSpPr>
            <p:spPr bwMode="auto">
              <a:xfrm>
                <a:off x="254" y="2855"/>
                <a:ext cx="605"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chemeClr val="tx1"/>
                    </a:solidFill>
                  </a:rPr>
                  <a:t>STS 1</a:t>
                </a:r>
              </a:p>
            </p:txBody>
          </p:sp>
        </p:grpSp>
        <p:sp>
          <p:nvSpPr>
            <p:cNvPr id="71693" name="Oval 8"/>
            <p:cNvSpPr>
              <a:spLocks noChangeArrowheads="1"/>
            </p:cNvSpPr>
            <p:nvPr/>
          </p:nvSpPr>
          <p:spPr bwMode="auto">
            <a:xfrm>
              <a:off x="720" y="1152"/>
              <a:ext cx="2638" cy="1678"/>
            </a:xfrm>
            <a:prstGeom prst="ellipse">
              <a:avLst/>
            </a:prstGeom>
            <a:noFill/>
            <a:ln w="2844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1694" name="Line 9"/>
            <p:cNvSpPr>
              <a:spLocks noChangeShapeType="1"/>
            </p:cNvSpPr>
            <p:nvPr/>
          </p:nvSpPr>
          <p:spPr bwMode="auto">
            <a:xfrm flipV="1">
              <a:off x="1152" y="2830"/>
              <a:ext cx="766" cy="674"/>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grpSp>
        <p:nvGrpSpPr>
          <p:cNvPr id="71686" name="Group 10"/>
          <p:cNvGrpSpPr>
            <a:grpSpLocks/>
          </p:cNvGrpSpPr>
          <p:nvPr/>
        </p:nvGrpSpPr>
        <p:grpSpPr bwMode="auto">
          <a:xfrm>
            <a:off x="5334000" y="1524000"/>
            <a:ext cx="3536950" cy="5083175"/>
            <a:chOff x="3360" y="960"/>
            <a:chExt cx="2228" cy="3202"/>
          </a:xfrm>
        </p:grpSpPr>
        <p:grpSp>
          <p:nvGrpSpPr>
            <p:cNvPr id="71687" name="Group 11"/>
            <p:cNvGrpSpPr>
              <a:grpSpLocks/>
            </p:cNvGrpSpPr>
            <p:nvPr/>
          </p:nvGrpSpPr>
          <p:grpSpPr bwMode="auto">
            <a:xfrm>
              <a:off x="4656" y="2784"/>
              <a:ext cx="932" cy="1378"/>
              <a:chOff x="4656" y="2784"/>
              <a:chExt cx="932" cy="1378"/>
            </a:xfrm>
          </p:grpSpPr>
          <p:pic>
            <p:nvPicPr>
              <p:cNvPr id="7169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 y="2784"/>
                <a:ext cx="898" cy="1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91" name="Text Box 13"/>
              <p:cNvSpPr txBox="1">
                <a:spLocks noChangeArrowheads="1"/>
              </p:cNvSpPr>
              <p:nvPr/>
            </p:nvSpPr>
            <p:spPr bwMode="auto">
              <a:xfrm>
                <a:off x="4983" y="2810"/>
                <a:ext cx="605"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chemeClr val="tx1"/>
                    </a:solidFill>
                  </a:rPr>
                  <a:t>STS 2</a:t>
                </a:r>
              </a:p>
            </p:txBody>
          </p:sp>
        </p:grpSp>
        <p:sp>
          <p:nvSpPr>
            <p:cNvPr id="71688" name="Oval 14"/>
            <p:cNvSpPr>
              <a:spLocks noChangeArrowheads="1"/>
            </p:cNvSpPr>
            <p:nvPr/>
          </p:nvSpPr>
          <p:spPr bwMode="auto">
            <a:xfrm>
              <a:off x="3360" y="960"/>
              <a:ext cx="1534" cy="1678"/>
            </a:xfrm>
            <a:prstGeom prst="ellipse">
              <a:avLst/>
            </a:prstGeom>
            <a:noFill/>
            <a:ln w="2844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1689" name="Line 15"/>
            <p:cNvSpPr>
              <a:spLocks noChangeShapeType="1"/>
            </p:cNvSpPr>
            <p:nvPr/>
          </p:nvSpPr>
          <p:spPr bwMode="auto">
            <a:xfrm>
              <a:off x="4320" y="2592"/>
              <a:ext cx="670" cy="1054"/>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Tree>
    <p:extLst>
      <p:ext uri="{BB962C8B-B14F-4D97-AF65-F5344CB8AC3E}">
        <p14:creationId xmlns:p14="http://schemas.microsoft.com/office/powerpoint/2010/main" val="246215678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ppt_w</p:attrName>
                                        </p:attrNameLst>
                                      </p:cBhvr>
                                      <p:tavLst>
                                        <p:tav tm="100000">
                                          <p:val>
                                            <p:strVal val="0"/>
                                          </p:val>
                                        </p:tav>
                                        <p:tav>
                                          <p:val>
                                            <p:strVal val="#ppt_w"/>
                                          </p:val>
                                        </p:tav>
                                      </p:tavLst>
                                    </p:anim>
                                    <p:anim calcmode="lin" valueType="num">
                                      <p:cBhvr additive="repl">
                                        <p:cTn id="8" dur="500" fill="hold"/>
                                        <p:tgtEl>
                                          <p:spTgt spid="2"/>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5105400"/>
            <a:ext cx="4495800" cy="1331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74755" name="Object 2"/>
          <p:cNvGraphicFramePr>
            <a:graphicFrameLocks noChangeAspect="1"/>
          </p:cNvGraphicFramePr>
          <p:nvPr>
            <p:extLst>
              <p:ext uri="{D42A27DB-BD31-4B8C-83A1-F6EECF244321}">
                <p14:modId xmlns:p14="http://schemas.microsoft.com/office/powerpoint/2010/main" val="1080689091"/>
              </p:ext>
            </p:extLst>
          </p:nvPr>
        </p:nvGraphicFramePr>
        <p:xfrm>
          <a:off x="1547664" y="836712"/>
          <a:ext cx="5781549" cy="4011687"/>
        </p:xfrm>
        <a:graphic>
          <a:graphicData uri="http://schemas.openxmlformats.org/presentationml/2006/ole">
            <mc:AlternateContent xmlns:mc="http://schemas.openxmlformats.org/markup-compatibility/2006">
              <mc:Choice xmlns:v="urn:schemas-microsoft-com:vml" Requires="v">
                <p:oleObj spid="_x0000_s130128" r:id="rId5" imgW="29130159" imgH="20215873" progId="">
                  <p:embed/>
                </p:oleObj>
              </mc:Choice>
              <mc:Fallback>
                <p:oleObj r:id="rId5" imgW="29130159" imgH="2021587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836712"/>
                        <a:ext cx="5781549" cy="401168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760422896"/>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1"/>
          <p:cNvGrpSpPr>
            <a:grpSpLocks/>
          </p:cNvGrpSpPr>
          <p:nvPr/>
        </p:nvGrpSpPr>
        <p:grpSpPr bwMode="auto">
          <a:xfrm>
            <a:off x="990600" y="914400"/>
            <a:ext cx="7235825" cy="5102225"/>
            <a:chOff x="624" y="576"/>
            <a:chExt cx="4558" cy="3214"/>
          </a:xfrm>
        </p:grpSpPr>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576"/>
              <a:ext cx="4558" cy="3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 y="747"/>
              <a:ext cx="1259" cy="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9" name="Text Box 4"/>
            <p:cNvSpPr txBox="1">
              <a:spLocks noChangeArrowheads="1"/>
            </p:cNvSpPr>
            <p:nvPr/>
          </p:nvSpPr>
          <p:spPr bwMode="auto">
            <a:xfrm>
              <a:off x="1371" y="747"/>
              <a:ext cx="587"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Times New Roman" panose="02020603050405020304" pitchFamily="18" charset="0"/>
                </a:defRPr>
              </a:lvl9pPr>
            </a:lstStyle>
            <a:p>
              <a:pPr eaLnBrk="1" hangingPunct="1">
                <a:buClrTx/>
                <a:buFontTx/>
                <a:buNone/>
              </a:pPr>
              <a:r>
                <a:rPr lang="en-US" altLang="it-IT">
                  <a:solidFill>
                    <a:srgbClr val="000000"/>
                  </a:solidFill>
                </a:rPr>
                <a:t>STS 1</a:t>
              </a:r>
            </a:p>
          </p:txBody>
        </p:sp>
      </p:grpSp>
    </p:spTree>
    <p:extLst>
      <p:ext uri="{BB962C8B-B14F-4D97-AF65-F5344CB8AC3E}">
        <p14:creationId xmlns:p14="http://schemas.microsoft.com/office/powerpoint/2010/main" val="261917293"/>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52" y="2867457"/>
            <a:ext cx="7010400" cy="27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008" y="620688"/>
            <a:ext cx="8964488" cy="2246769"/>
          </a:xfrm>
          <a:prstGeom prst="rect">
            <a:avLst/>
          </a:prstGeom>
        </p:spPr>
        <p:txBody>
          <a:bodyPr wrap="square">
            <a:spAutoFit/>
          </a:bodyPr>
          <a:lstStyle/>
          <a:p>
            <a:pPr algn="just"/>
            <a:r>
              <a:rPr lang="it-IT" sz="1400" b="0" dirty="0"/>
              <a:t>U</a:t>
            </a:r>
            <a:r>
              <a:rPr lang="it-IT" sz="1400" b="0" dirty="0" smtClean="0"/>
              <a:t>n'accelerazione </a:t>
            </a:r>
            <a:r>
              <a:rPr lang="it-IT" sz="1400" b="0" dirty="0"/>
              <a:t>sismica del terreno ha lo stesso </a:t>
            </a:r>
            <a:r>
              <a:rPr lang="it-IT" sz="1400" b="0" dirty="0" smtClean="0"/>
              <a:t>effetto sulla </a:t>
            </a:r>
            <a:r>
              <a:rPr lang="it-IT" sz="1400" b="0" dirty="0"/>
              <a:t>massa sismica </a:t>
            </a:r>
            <a:r>
              <a:rPr lang="it-IT" sz="1400" b="0" dirty="0" smtClean="0"/>
              <a:t>di una </a:t>
            </a:r>
            <a:r>
              <a:rPr lang="it-IT" sz="1400" b="0" dirty="0"/>
              <a:t>forza esterna. La più grande </a:t>
            </a:r>
            <a:r>
              <a:rPr lang="it-IT" sz="1400" b="0" dirty="0" smtClean="0"/>
              <a:t>tra </a:t>
            </a:r>
            <a:r>
              <a:rPr lang="it-IT" sz="1400" b="0" dirty="0"/>
              <a:t>tali forze è la gravità. È </a:t>
            </a:r>
            <a:r>
              <a:rPr lang="it-IT" sz="1400" b="0" dirty="0" smtClean="0"/>
              <a:t>normalmente annullato </a:t>
            </a:r>
            <a:r>
              <a:rPr lang="it-IT" sz="1400" b="0" dirty="0"/>
              <a:t>dalla sospensione, ma quando il sismometro è inclinato, la proiezione del </a:t>
            </a:r>
            <a:r>
              <a:rPr lang="it-IT" sz="1400" b="0" dirty="0" smtClean="0"/>
              <a:t>vettore </a:t>
            </a:r>
            <a:r>
              <a:rPr lang="it-IT" sz="1400" b="0" dirty="0"/>
              <a:t>gravità sull'asse della sensibilità cambia, producendo una forza che nella maggior parte dei casi non è </a:t>
            </a:r>
            <a:r>
              <a:rPr lang="it-IT" sz="1400" b="0" dirty="0" smtClean="0"/>
              <a:t>distinguibile da </a:t>
            </a:r>
            <a:r>
              <a:rPr lang="it-IT" sz="1400" b="0" dirty="0"/>
              <a:t>un segnale </a:t>
            </a:r>
            <a:r>
              <a:rPr lang="it-IT" sz="1400" b="0" dirty="0" smtClean="0"/>
              <a:t>sismico. L'inclinazione </a:t>
            </a:r>
            <a:r>
              <a:rPr lang="it-IT" sz="1400" b="0" dirty="0"/>
              <a:t>indesiderata alle frequenze sismiche può </a:t>
            </a:r>
            <a:r>
              <a:rPr lang="it-IT" sz="1400" b="0" dirty="0" smtClean="0"/>
              <a:t>essere causato </a:t>
            </a:r>
            <a:r>
              <a:rPr lang="it-IT" sz="1400" b="0" dirty="0"/>
              <a:t>da carichi </a:t>
            </a:r>
            <a:r>
              <a:rPr lang="it-IT" sz="1400" b="0" dirty="0" smtClean="0"/>
              <a:t>in superficie variabili </a:t>
            </a:r>
            <a:r>
              <a:rPr lang="it-IT" sz="1400" b="0" dirty="0"/>
              <a:t>come auto, persone </a:t>
            </a:r>
            <a:r>
              <a:rPr lang="it-IT" sz="1400" b="0" dirty="0" smtClean="0"/>
              <a:t>o </a:t>
            </a:r>
            <a:r>
              <a:rPr lang="it-IT" sz="1400" b="0" dirty="0"/>
              <a:t>pressione </a:t>
            </a:r>
            <a:r>
              <a:rPr lang="it-IT" sz="1400" b="0" dirty="0" smtClean="0"/>
              <a:t>atmosferica. I </a:t>
            </a:r>
            <a:r>
              <a:rPr lang="it-IT" sz="1400" b="0" dirty="0"/>
              <a:t>disturbi risultanti sono un effetto di secondo ordine nei sismometri verticali ben </a:t>
            </a:r>
            <a:r>
              <a:rPr lang="it-IT" sz="1400" b="0" dirty="0" smtClean="0"/>
              <a:t>installati ma </a:t>
            </a:r>
            <a:r>
              <a:rPr lang="it-IT" sz="1400" b="0" dirty="0"/>
              <a:t>per il </a:t>
            </a:r>
            <a:r>
              <a:rPr lang="it-IT" sz="1400" b="0" dirty="0" smtClean="0"/>
              <a:t>resto sono  </a:t>
            </a:r>
            <a:r>
              <a:rPr lang="it-IT" sz="1400" b="0" dirty="0"/>
              <a:t>un effetto del primo </a:t>
            </a:r>
            <a:r>
              <a:rPr lang="it-IT" sz="1400" b="0" dirty="0" smtClean="0"/>
              <a:t>ordine. </a:t>
            </a:r>
            <a:r>
              <a:rPr lang="it-IT" sz="1400" b="0" dirty="0"/>
              <a:t>Questo spiega perché le tracce sismiche </a:t>
            </a:r>
            <a:r>
              <a:rPr lang="it-IT" sz="1400" b="0" dirty="0" smtClean="0"/>
              <a:t>orizzontali a </a:t>
            </a:r>
            <a:r>
              <a:rPr lang="it-IT" sz="1400" b="0" dirty="0"/>
              <a:t>lungo periodo sono sempre più rumorose di quelle verticali. </a:t>
            </a:r>
            <a:r>
              <a:rPr lang="it-IT" sz="1400" b="0" dirty="0" smtClean="0"/>
              <a:t>Un tilt </a:t>
            </a:r>
            <a:r>
              <a:rPr lang="it-IT" sz="1400" b="0" dirty="0"/>
              <a:t>breve e </a:t>
            </a:r>
            <a:r>
              <a:rPr lang="it-IT" sz="1400" b="0" dirty="0" smtClean="0"/>
              <a:t>impulsivo </a:t>
            </a:r>
            <a:r>
              <a:rPr lang="it-IT" sz="1400" b="0" dirty="0"/>
              <a:t>equivale a </a:t>
            </a:r>
            <a:r>
              <a:rPr lang="it-IT" sz="1400" b="0" dirty="0" smtClean="0"/>
              <a:t>uno step della </a:t>
            </a:r>
            <a:r>
              <a:rPr lang="it-IT" sz="1400" b="0" dirty="0"/>
              <a:t>velocità del suolo e pertanto causerà </a:t>
            </a:r>
            <a:r>
              <a:rPr lang="it-IT" sz="1400" b="0" dirty="0" smtClean="0"/>
              <a:t>un transiente </a:t>
            </a:r>
            <a:r>
              <a:rPr lang="it-IT" sz="1400" b="0" dirty="0"/>
              <a:t>di lungo periodo in un sismometro orizzontale a banda larga. Per segnali periodici, </a:t>
            </a:r>
            <a:r>
              <a:rPr lang="it-IT" sz="1400" b="0" dirty="0" smtClean="0"/>
              <a:t>lo spostamento orizzontale </a:t>
            </a:r>
            <a:r>
              <a:rPr lang="it-IT" sz="1400" b="0" dirty="0"/>
              <a:t>apparente</a:t>
            </a:r>
            <a:r>
              <a:rPr lang="it-IT" sz="1400" b="0" dirty="0" smtClean="0"/>
              <a:t> associato </a:t>
            </a:r>
            <a:r>
              <a:rPr lang="it-IT" sz="1400" b="0" dirty="0"/>
              <a:t>a una data inclinazione aumenta con il quadrato del periodo</a:t>
            </a:r>
            <a:endParaRPr lang="en-US" sz="1400" b="0" dirty="0"/>
          </a:p>
        </p:txBody>
      </p:sp>
    </p:spTree>
    <p:extLst>
      <p:ext uri="{BB962C8B-B14F-4D97-AF65-F5344CB8AC3E}">
        <p14:creationId xmlns:p14="http://schemas.microsoft.com/office/powerpoint/2010/main" val="1592671813"/>
      </p:ext>
    </p:extLst>
  </p:cSld>
  <p:clrMapOvr>
    <a:masterClrMapping/>
  </p:clrMapOvr>
  <p:transition spd="med">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40768"/>
            <a:ext cx="7848600" cy="23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8" name="Rectangle 4"/>
          <p:cNvSpPr>
            <a:spLocks noChangeArrowheads="1"/>
          </p:cNvSpPr>
          <p:nvPr/>
        </p:nvSpPr>
        <p:spPr bwMode="auto">
          <a:xfrm>
            <a:off x="4129088"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aphicFrame>
        <p:nvGraphicFramePr>
          <p:cNvPr id="200707" name="Object 3"/>
          <p:cNvGraphicFramePr>
            <a:graphicFrameLocks noChangeAspect="1"/>
          </p:cNvGraphicFramePr>
          <p:nvPr/>
        </p:nvGraphicFramePr>
        <p:xfrm>
          <a:off x="1066800" y="838200"/>
          <a:ext cx="885825" cy="390525"/>
        </p:xfrm>
        <a:graphic>
          <a:graphicData uri="http://schemas.openxmlformats.org/presentationml/2006/ole">
            <mc:AlternateContent xmlns:mc="http://schemas.openxmlformats.org/markup-compatibility/2006">
              <mc:Choice xmlns:v="urn:schemas-microsoft-com:vml" Requires="v">
                <p:oleObj spid="_x0000_s131109" r:id="rId5" imgW="888614" imgH="393529" progId="Equation.3">
                  <p:embed/>
                </p:oleObj>
              </mc:Choice>
              <mc:Fallback>
                <p:oleObj r:id="rId5" imgW="888614" imgH="393529" progId="Equation.3">
                  <p:embed/>
                  <p:pic>
                    <p:nvPicPr>
                      <p:cNvPr id="20070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838200"/>
                        <a:ext cx="885825" cy="390525"/>
                      </a:xfrm>
                      <a:prstGeom prst="rect">
                        <a:avLst/>
                      </a:prstGeom>
                      <a:solidFill>
                        <a:schemeClr val="bg1"/>
                      </a:solidFill>
                    </p:spPr>
                  </p:pic>
                </p:oleObj>
              </mc:Fallback>
            </mc:AlternateContent>
          </a:graphicData>
        </a:graphic>
      </p:graphicFrame>
      <p:sp>
        <p:nvSpPr>
          <p:cNvPr id="200710" name="Rectangle 6"/>
          <p:cNvSpPr>
            <a:spLocks noChangeArrowheads="1"/>
          </p:cNvSpPr>
          <p:nvPr/>
        </p:nvSpPr>
        <p:spPr bwMode="auto">
          <a:xfrm>
            <a:off x="426720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aphicFrame>
        <p:nvGraphicFramePr>
          <p:cNvPr id="200709" name="Object 5"/>
          <p:cNvGraphicFramePr>
            <a:graphicFrameLocks noChangeAspect="1"/>
          </p:cNvGraphicFramePr>
          <p:nvPr/>
        </p:nvGraphicFramePr>
        <p:xfrm>
          <a:off x="2628900" y="863600"/>
          <a:ext cx="762000" cy="393700"/>
        </p:xfrm>
        <a:graphic>
          <a:graphicData uri="http://schemas.openxmlformats.org/presentationml/2006/ole">
            <mc:AlternateContent xmlns:mc="http://schemas.openxmlformats.org/markup-compatibility/2006">
              <mc:Choice xmlns:v="urn:schemas-microsoft-com:vml" Requires="v">
                <p:oleObj spid="_x0000_s131110" r:id="rId7" imgW="609336" imgH="317362" progId="Equation.3">
                  <p:embed/>
                </p:oleObj>
              </mc:Choice>
              <mc:Fallback>
                <p:oleObj r:id="rId7" imgW="609336" imgH="317362" progId="Equation.3">
                  <p:embed/>
                  <p:pic>
                    <p:nvPicPr>
                      <p:cNvPr id="20070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8900" y="863600"/>
                        <a:ext cx="762000" cy="393700"/>
                      </a:xfrm>
                      <a:prstGeom prst="rect">
                        <a:avLst/>
                      </a:prstGeom>
                      <a:solidFill>
                        <a:schemeClr val="bg1"/>
                      </a:solidFill>
                    </p:spPr>
                  </p:pic>
                </p:oleObj>
              </mc:Fallback>
            </mc:AlternateContent>
          </a:graphicData>
        </a:graphic>
      </p:graphicFrame>
      <p:sp>
        <p:nvSpPr>
          <p:cNvPr id="200712" name="Rectangle 8"/>
          <p:cNvSpPr>
            <a:spLocks noChangeArrowheads="1"/>
          </p:cNvSpPr>
          <p:nvPr/>
        </p:nvSpPr>
        <p:spPr bwMode="auto">
          <a:xfrm>
            <a:off x="3748088" y="3243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aphicFrame>
        <p:nvGraphicFramePr>
          <p:cNvPr id="200711" name="Object 7"/>
          <p:cNvGraphicFramePr>
            <a:graphicFrameLocks noChangeAspect="1"/>
          </p:cNvGraphicFramePr>
          <p:nvPr>
            <p:extLst>
              <p:ext uri="{D42A27DB-BD31-4B8C-83A1-F6EECF244321}">
                <p14:modId xmlns:p14="http://schemas.microsoft.com/office/powerpoint/2010/main" val="2336322373"/>
              </p:ext>
            </p:extLst>
          </p:nvPr>
        </p:nvGraphicFramePr>
        <p:xfrm>
          <a:off x="2514600" y="4083968"/>
          <a:ext cx="1647825" cy="371475"/>
        </p:xfrm>
        <a:graphic>
          <a:graphicData uri="http://schemas.openxmlformats.org/presentationml/2006/ole">
            <mc:AlternateContent xmlns:mc="http://schemas.openxmlformats.org/markup-compatibility/2006">
              <mc:Choice xmlns:v="urn:schemas-microsoft-com:vml" Requires="v">
                <p:oleObj spid="_x0000_s131111" r:id="rId9" imgW="1651000" imgH="368300" progId="Equation.3">
                  <p:embed/>
                </p:oleObj>
              </mc:Choice>
              <mc:Fallback>
                <p:oleObj r:id="rId9" imgW="1651000" imgH="368300" progId="Equation.3">
                  <p:embed/>
                  <p:pic>
                    <p:nvPicPr>
                      <p:cNvPr id="200711"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4083968"/>
                        <a:ext cx="1647825" cy="371475"/>
                      </a:xfrm>
                      <a:prstGeom prst="rect">
                        <a:avLst/>
                      </a:prstGeom>
                      <a:solidFill>
                        <a:schemeClr val="bg1"/>
                      </a:solidFill>
                    </p:spPr>
                  </p:pic>
                </p:oleObj>
              </mc:Fallback>
            </mc:AlternateContent>
          </a:graphicData>
        </a:graphic>
      </p:graphicFrame>
      <p:sp>
        <p:nvSpPr>
          <p:cNvPr id="200713" name="Text Box 9"/>
          <p:cNvSpPr txBox="1">
            <a:spLocks noChangeArrowheads="1"/>
          </p:cNvSpPr>
          <p:nvPr/>
        </p:nvSpPr>
        <p:spPr bwMode="auto">
          <a:xfrm>
            <a:off x="1063625" y="4036343"/>
            <a:ext cx="8953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a:t>A e C</a:t>
            </a:r>
          </a:p>
        </p:txBody>
      </p:sp>
      <p:sp>
        <p:nvSpPr>
          <p:cNvPr id="200714" name="Text Box 10"/>
          <p:cNvSpPr txBox="1">
            <a:spLocks noChangeArrowheads="1"/>
          </p:cNvSpPr>
          <p:nvPr/>
        </p:nvSpPr>
        <p:spPr bwMode="auto">
          <a:xfrm>
            <a:off x="4993233" y="4036343"/>
            <a:ext cx="3873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a:t>B</a:t>
            </a:r>
          </a:p>
        </p:txBody>
      </p:sp>
      <p:sp>
        <p:nvSpPr>
          <p:cNvPr id="200716" name="Rectangle 12"/>
          <p:cNvSpPr>
            <a:spLocks noChangeArrowheads="1"/>
          </p:cNvSpPr>
          <p:nvPr/>
        </p:nvSpPr>
        <p:spPr bwMode="auto">
          <a:xfrm>
            <a:off x="3786188" y="3243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aphicFrame>
        <p:nvGraphicFramePr>
          <p:cNvPr id="200715" name="Object 11"/>
          <p:cNvGraphicFramePr>
            <a:graphicFrameLocks noChangeAspect="1"/>
          </p:cNvGraphicFramePr>
          <p:nvPr>
            <p:extLst>
              <p:ext uri="{D42A27DB-BD31-4B8C-83A1-F6EECF244321}">
                <p14:modId xmlns:p14="http://schemas.microsoft.com/office/powerpoint/2010/main" val="3348291745"/>
              </p:ext>
            </p:extLst>
          </p:nvPr>
        </p:nvGraphicFramePr>
        <p:xfrm>
          <a:off x="6444208" y="4083968"/>
          <a:ext cx="1571625" cy="371475"/>
        </p:xfrm>
        <a:graphic>
          <a:graphicData uri="http://schemas.openxmlformats.org/presentationml/2006/ole">
            <mc:AlternateContent xmlns:mc="http://schemas.openxmlformats.org/markup-compatibility/2006">
              <mc:Choice xmlns:v="urn:schemas-microsoft-com:vml" Requires="v">
                <p:oleObj spid="_x0000_s131112" r:id="rId11" imgW="1574800" imgH="368300" progId="Equation.3">
                  <p:embed/>
                </p:oleObj>
              </mc:Choice>
              <mc:Fallback>
                <p:oleObj r:id="rId11" imgW="1574800" imgH="368300" progId="Equation.3">
                  <p:embed/>
                  <p:pic>
                    <p:nvPicPr>
                      <p:cNvPr id="200715"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4208" y="4083968"/>
                        <a:ext cx="1571625" cy="371475"/>
                      </a:xfrm>
                      <a:prstGeom prst="rect">
                        <a:avLst/>
                      </a:prstGeom>
                      <a:solidFill>
                        <a:schemeClr val="bg1"/>
                      </a:solidFill>
                    </p:spPr>
                  </p:pic>
                </p:oleObj>
              </mc:Fallback>
            </mc:AlternateContent>
          </a:graphicData>
        </a:graphic>
      </p:graphicFrame>
      <p:sp>
        <p:nvSpPr>
          <p:cNvPr id="200718" name="Rectangle 14"/>
          <p:cNvSpPr>
            <a:spLocks noChangeArrowheads="1"/>
          </p:cNvSpPr>
          <p:nvPr/>
        </p:nvSpPr>
        <p:spPr bwMode="auto">
          <a:xfrm>
            <a:off x="3805238"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aphicFrame>
        <p:nvGraphicFramePr>
          <p:cNvPr id="200717" name="Object 13"/>
          <p:cNvGraphicFramePr>
            <a:graphicFrameLocks noChangeAspect="1"/>
          </p:cNvGraphicFramePr>
          <p:nvPr/>
        </p:nvGraphicFramePr>
        <p:xfrm>
          <a:off x="4114800" y="914400"/>
          <a:ext cx="1533525" cy="314325"/>
        </p:xfrm>
        <a:graphic>
          <a:graphicData uri="http://schemas.openxmlformats.org/presentationml/2006/ole">
            <mc:AlternateContent xmlns:mc="http://schemas.openxmlformats.org/markup-compatibility/2006">
              <mc:Choice xmlns:v="urn:schemas-microsoft-com:vml" Requires="v">
                <p:oleObj spid="_x0000_s131113" r:id="rId13" imgW="1536033" imgH="317362" progId="Equation.3">
                  <p:embed/>
                </p:oleObj>
              </mc:Choice>
              <mc:Fallback>
                <p:oleObj r:id="rId13" imgW="1536033" imgH="317362" progId="Equation.3">
                  <p:embed/>
                  <p:pic>
                    <p:nvPicPr>
                      <p:cNvPr id="200717"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4800" y="914400"/>
                        <a:ext cx="1533525" cy="314325"/>
                      </a:xfrm>
                      <a:prstGeom prst="rect">
                        <a:avLst/>
                      </a:prstGeom>
                      <a:solidFill>
                        <a:schemeClr val="bg1"/>
                      </a:solidFill>
                    </p:spPr>
                  </p:pic>
                </p:oleObj>
              </mc:Fallback>
            </mc:AlternateContent>
          </a:graphicData>
        </a:graphic>
      </p:graphicFrame>
      <p:sp>
        <p:nvSpPr>
          <p:cNvPr id="2" name="Rectangle 1"/>
          <p:cNvSpPr/>
          <p:nvPr/>
        </p:nvSpPr>
        <p:spPr>
          <a:xfrm>
            <a:off x="411510" y="5245785"/>
            <a:ext cx="8549580" cy="646331"/>
          </a:xfrm>
          <a:prstGeom prst="rect">
            <a:avLst/>
          </a:prstGeom>
        </p:spPr>
        <p:txBody>
          <a:bodyPr wrap="square">
            <a:spAutoFit/>
          </a:bodyPr>
          <a:lstStyle/>
          <a:p>
            <a:r>
              <a:rPr lang="it-IT" b="0" dirty="0"/>
              <a:t>L'inclinazione del terreno causata dalla pressione atmosferica è la </a:t>
            </a:r>
            <a:r>
              <a:rPr lang="it-IT" b="0" dirty="0" smtClean="0"/>
              <a:t>fonte principale </a:t>
            </a:r>
            <a:r>
              <a:rPr lang="it-IT" b="0" dirty="0"/>
              <a:t>di un periodo molto </a:t>
            </a:r>
            <a:r>
              <a:rPr lang="it-IT" b="0" dirty="0" smtClean="0"/>
              <a:t>lungo rumore </a:t>
            </a:r>
            <a:r>
              <a:rPr lang="it-IT" b="0" dirty="0"/>
              <a:t>sui sismografi orizzontali.</a:t>
            </a:r>
            <a:endParaRPr lang="en-US" b="0" dirty="0"/>
          </a:p>
        </p:txBody>
      </p:sp>
    </p:spTree>
    <p:extLst>
      <p:ext uri="{BB962C8B-B14F-4D97-AF65-F5344CB8AC3E}">
        <p14:creationId xmlns:p14="http://schemas.microsoft.com/office/powerpoint/2010/main" val="3753328899"/>
      </p:ext>
    </p:extLst>
  </p:cSld>
  <p:clrMapOvr>
    <a:masterClrMapping/>
  </p:clrMapOvr>
  <p:transition spd="med">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92696"/>
            <a:ext cx="7655768" cy="556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180412"/>
      </p:ext>
    </p:extLst>
  </p:cSld>
  <p:clrMapOvr>
    <a:masterClrMapping/>
  </p:clrMapOvr>
  <p:transition spd="med">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686800" cy="6110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07595237"/>
      </p:ext>
    </p:extLst>
  </p:cSld>
  <p:clrMapOvr>
    <a:masterClrMapping/>
  </p:clrMapOvr>
  <p:transition>
    <p:zoom/>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24300</TotalTime>
  <Words>4446</Words>
  <Application>Microsoft Office PowerPoint</Application>
  <PresentationFormat>On-screen Show (4:3)</PresentationFormat>
  <Paragraphs>550</Paragraphs>
  <Slides>97</Slides>
  <Notes>92</Notes>
  <HiddenSlides>2</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97</vt:i4>
      </vt:variant>
    </vt:vector>
  </HeadingPairs>
  <TitlesOfParts>
    <vt:vector size="108" baseType="lpstr">
      <vt:lpstr>Arial</vt:lpstr>
      <vt:lpstr>Calibri</vt:lpstr>
      <vt:lpstr>Calibri Light</vt:lpstr>
      <vt:lpstr>Cambria Math</vt:lpstr>
      <vt:lpstr>Symbol</vt:lpstr>
      <vt:lpstr>Times New Roman</vt:lpstr>
      <vt:lpstr>Default Design</vt:lpstr>
      <vt:lpstr>Office Theme</vt:lpstr>
      <vt:lpstr>Microsoft Equation 3.0</vt:lpstr>
      <vt:lpstr>PHOTO-PAINT</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Accelerometri MEMS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Dipartimento Scienze della Terra</dc:creator>
  <cp:lastModifiedBy>Giovanni Costa</cp:lastModifiedBy>
  <cp:revision>371</cp:revision>
  <dcterms:created xsi:type="dcterms:W3CDTF">2011-03-15T13:02:36Z</dcterms:created>
  <dcterms:modified xsi:type="dcterms:W3CDTF">2020-04-01T09:27:45Z</dcterms:modified>
</cp:coreProperties>
</file>