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5" r:id="rId4"/>
    <p:sldId id="258" r:id="rId5"/>
    <p:sldId id="266" r:id="rId6"/>
    <p:sldId id="260" r:id="rId7"/>
    <p:sldId id="261" r:id="rId8"/>
    <p:sldId id="257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53"/>
    <p:restoredTop sz="93095"/>
  </p:normalViewPr>
  <p:slideViewPr>
    <p:cSldViewPr snapToGrid="0" snapToObjects="1">
      <p:cViewPr varScale="1">
        <p:scale>
          <a:sx n="63" d="100"/>
          <a:sy n="63" d="100"/>
        </p:scale>
        <p:origin x="200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FF20B7-6C7E-5045-B309-73CB39C8F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AD5FB8-D725-AE4E-984C-54DDEBEBC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D7C93E-CC81-5845-B81C-82B546F3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6D3DE4-D1D3-DF41-A4EF-496DE5D1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9CED01-A0EE-0F47-816D-81DAFA6F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60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6A0899-3343-ED46-841C-F75C5349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858A8C6-90EC-B944-9953-854AD73B8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2FA872-7E0A-A641-83EA-B1C4604C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E35591-0897-D54F-9323-97F0528B2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49864-8177-D446-B52B-C91BC2AB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0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7870DE5-479C-914D-8689-851864982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676E26B-68F1-AB4D-A5F6-BFAB3F6B1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C51F42-AD67-CF4F-BF1D-8E92881C2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B1BA16-D732-ED47-888F-9E268C3E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63282F-E68F-0A4A-AC75-54FD9C5F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66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3423B-40E6-B345-A13A-F7776A51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7677D9-2871-E34E-8E48-7C0CC3B08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398840-B53C-454D-BA2F-EDB6B060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F7F8C5-13F6-5E48-8C4A-E1CD43CB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B44DCB-6E19-4242-8DA2-9B555DAD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80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30B9AE-4DE3-074A-B19F-2B6B4F8A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7A5D3C-1440-3142-8495-24D9A7303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366D30-DD2E-E64E-9201-B9C8386C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C97354-6469-D443-A722-0AD73085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B61432-3560-7047-8E27-BDED505E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94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CAD277-843C-8C46-AEBD-DCF9C79DD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C41F1D-47D5-344E-9CC1-1836EA5FC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86AED2-CAED-FD43-A84F-E6B903071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B2FE87-4EE4-B840-B76A-E993012F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D1BB8C-CB28-534F-B058-A3A952F2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84E40A-B018-5045-9CCF-066D9EF1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85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0B79C6-22B2-184A-A1CB-17FBF9B6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2161AC-DCC0-514A-A2C3-EE2025562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4A3CF2-359D-2343-8D5C-0393ADA8B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D19585F-6D41-3C4E-A90E-E7B0D0B89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5C7FBAF-D4A4-2C4F-9A05-EBA2DA363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043FD0B-CC9A-694A-8F4F-5034F2017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5F89A8-BDC2-1B43-8604-D3C7F145E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2E7F7BB-8B0D-0A4B-9B3A-4E038797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79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6D8CAE-096B-0445-89F4-7B4DA6AA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FA1193C-934F-D342-8630-3B171CB16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0DC704-356A-8548-A6D2-3D6FAB11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E10D55-373B-724A-9F1F-6BE029BD9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5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674A911-EF9B-4841-BBFA-BEE80F72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C8DB0F0-BAC8-9B41-85ED-8ACB4CA8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2984C7-9842-7C45-B197-06F95CCBF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12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5F010-1383-4648-995D-9B23D125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0B101A-2A13-BD4F-8BAF-F901CC60A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E7708F6-6DA5-B745-9AFF-2AB73E5E4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670575-68C2-F749-81F4-798C05A9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F8699F-C0E6-0A44-8451-1BA25770F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122F4-3108-5948-8888-D516F75F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74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64D7EE-7FCF-3245-96AB-A98799ED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1E67E45-7CB3-9C46-A15A-8AFD13846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5254181-7ED7-894F-99C8-1883F4C5B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B45C31-DBEB-E243-AC36-9A54B596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9A5B14-A95A-6F4D-8C61-AD353FC46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9616C-A87B-B844-B933-21B546D46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12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5A607F-E39D-BA40-8D71-75DD4333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FC422D-C9F5-9744-A625-B928CC25A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60BEC-7BA6-C042-BC4D-D1269B046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A96CA-C54B-5A43-93E1-94A73797164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ABB2CE-44F1-EE4D-83D0-2CD0EA5E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B3FFA0-08CF-D340-A87F-70153FAA2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6B75A-ECE8-F24A-812D-56E88236F7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03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37286-3102-9249-AAEE-8E288F5B73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IL DIAFRAMMA E LE VIE DIAFRAMMATICHE</a:t>
            </a:r>
          </a:p>
        </p:txBody>
      </p:sp>
    </p:spTree>
    <p:extLst>
      <p:ext uri="{BB962C8B-B14F-4D97-AF65-F5344CB8AC3E}">
        <p14:creationId xmlns:p14="http://schemas.microsoft.com/office/powerpoint/2010/main" val="103569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C69C66-DD96-804C-A54F-6E156E8D1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2" t="15632" r="12236" b="14253"/>
          <a:stretch/>
        </p:blipFill>
        <p:spPr>
          <a:xfrm>
            <a:off x="0" y="0"/>
            <a:ext cx="5596759" cy="67679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E01950-2923-DC45-B0BC-3461CDB33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7" t="15632" r="13639" b="14483"/>
          <a:stretch/>
        </p:blipFill>
        <p:spPr>
          <a:xfrm>
            <a:off x="6333279" y="-1"/>
            <a:ext cx="545932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48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0E01950-2923-DC45-B0BC-3461CDB3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7" t="15632" r="13639" b="14483"/>
          <a:stretch/>
        </p:blipFill>
        <p:spPr>
          <a:xfrm>
            <a:off x="472965" y="-15685"/>
            <a:ext cx="5459329" cy="68580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D427F60-28E7-1046-AFE3-295DA8B45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22" t="12644" r="9409" b="13793"/>
          <a:stretch/>
        </p:blipFill>
        <p:spPr>
          <a:xfrm>
            <a:off x="6542691" y="-15685"/>
            <a:ext cx="5649310" cy="68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7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06DBDB-3D2B-5C48-97D8-6E24AEB95057}"/>
              </a:ext>
            </a:extLst>
          </p:cNvPr>
          <p:cNvSpPr txBox="1"/>
          <p:nvPr/>
        </p:nvSpPr>
        <p:spPr>
          <a:xfrm>
            <a:off x="345440" y="243840"/>
            <a:ext cx="3390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AORTA SCENDENTE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ARCO DELL’AORTA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AORTA DISCENDENTE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98A78C-B34E-A34E-9FD8-D9CC572420BF}"/>
              </a:ext>
            </a:extLst>
          </p:cNvPr>
          <p:cNvSpPr txBox="1"/>
          <p:nvPr/>
        </p:nvSpPr>
        <p:spPr>
          <a:xfrm>
            <a:off x="345440" y="1686560"/>
            <a:ext cx="557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LOCALIZZATO NEL MEDIASTINO SUPERIORE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63D698-F878-E34A-8E9C-FACF704B29DB}"/>
              </a:ext>
            </a:extLst>
          </p:cNvPr>
          <p:cNvSpPr txBox="1"/>
          <p:nvPr/>
        </p:nvSpPr>
        <p:spPr>
          <a:xfrm>
            <a:off x="345440" y="2148225"/>
            <a:ext cx="613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L’ARCO AORTICO EMERGE DAL SACCO PERICARDICO DECORRE IN ALTO ALL’INDIETRO E A SX TERMINANDO FRA T4-T5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62DC00B-E0BB-F340-8966-3380E609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080" y="548640"/>
            <a:ext cx="5756541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95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5FEFD1-AC19-3A47-A6A2-5271D54B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3515"/>
            <a:ext cx="10515600" cy="1325563"/>
          </a:xfrm>
        </p:spPr>
        <p:txBody>
          <a:bodyPr/>
          <a:lstStyle/>
          <a:p>
            <a:r>
              <a:rPr lang="it-IT" dirty="0"/>
              <a:t>RAMI DELL’ARCO AORTICO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52807C-C294-5044-A171-5C4FE27B953E}"/>
              </a:ext>
            </a:extLst>
          </p:cNvPr>
          <p:cNvSpPr txBox="1"/>
          <p:nvPr/>
        </p:nvSpPr>
        <p:spPr>
          <a:xfrm>
            <a:off x="182880" y="911215"/>
            <a:ext cx="7904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DX TRONCO BRACHIO-CEFALICO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ORIFINE DIETRO MANUBRIO DELLO STERNO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A LIVELLO DELL’ARTICOLAZIONE STERNO-CLAVICOLARE SI DIVIDE IN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F00E25AF-70DE-4445-83C6-38A3C0CB8E4B}"/>
              </a:ext>
            </a:extLst>
          </p:cNvPr>
          <p:cNvCxnSpPr>
            <a:cxnSpLocks/>
          </p:cNvCxnSpPr>
          <p:nvPr/>
        </p:nvCxnSpPr>
        <p:spPr>
          <a:xfrm>
            <a:off x="1767840" y="2480875"/>
            <a:ext cx="1320800" cy="628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D1802C13-826E-B54C-903D-FE1D80A2D2AD}"/>
              </a:ext>
            </a:extLst>
          </p:cNvPr>
          <p:cNvCxnSpPr>
            <a:cxnSpLocks/>
          </p:cNvCxnSpPr>
          <p:nvPr/>
        </p:nvCxnSpPr>
        <p:spPr>
          <a:xfrm>
            <a:off x="1991360" y="2480875"/>
            <a:ext cx="2032000" cy="1187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ABA103E-A420-C649-A89E-1823892D3B06}"/>
              </a:ext>
            </a:extLst>
          </p:cNvPr>
          <p:cNvSpPr txBox="1"/>
          <p:nvPr/>
        </p:nvSpPr>
        <p:spPr>
          <a:xfrm>
            <a:off x="0" y="3206274"/>
            <a:ext cx="382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ARTERIA CAROTIDE COMUNE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B5BCE3-4682-9F4B-B69C-0CB9BEF46383}"/>
              </a:ext>
            </a:extLst>
          </p:cNvPr>
          <p:cNvSpPr txBox="1"/>
          <p:nvPr/>
        </p:nvSpPr>
        <p:spPr>
          <a:xfrm>
            <a:off x="2462676" y="3781287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ARTERIA SUCCLAVIA DX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F8720A1-11DF-C943-9F00-B3C0D289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733" y="2236778"/>
            <a:ext cx="5246768" cy="45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0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E0A938-E94D-D64D-8443-570084E2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2800"/>
          </a:xfrm>
        </p:spPr>
        <p:txBody>
          <a:bodyPr/>
          <a:lstStyle/>
          <a:p>
            <a:r>
              <a:rPr lang="it-IT" dirty="0"/>
              <a:t>SECONDO RAMO ARTERIA CAROTIDE COMUNE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934153-C381-FF42-A841-F9FD100CE156}"/>
              </a:ext>
            </a:extLst>
          </p:cNvPr>
          <p:cNvSpPr txBox="1"/>
          <p:nvPr/>
        </p:nvSpPr>
        <p:spPr>
          <a:xfrm>
            <a:off x="0" y="812801"/>
            <a:ext cx="4856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NASCE DALL’ARCO AORTICO IN POSIZIONE RETROSTANTE IL TRONCO BRACHIOCEFALICO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SCENDE LUNGO IL MEDIASTINO SUPERIORE ACCANTO ALLA TRACHEA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8720A1-11DF-C943-9F00-B3C0D289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480" y="812801"/>
            <a:ext cx="6921064" cy="60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B282F5-A1EC-C24D-8D8D-EABA5FC0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5435"/>
            <a:ext cx="10515600" cy="1325563"/>
          </a:xfrm>
        </p:spPr>
        <p:txBody>
          <a:bodyPr/>
          <a:lstStyle/>
          <a:p>
            <a:r>
              <a:rPr lang="it-IT" dirty="0"/>
              <a:t>TERZO RAMO ARTERIA SUCCLAVIA DI SX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B426E0-4826-6F4D-A82E-5017E00806DC}"/>
              </a:ext>
            </a:extLst>
          </p:cNvPr>
          <p:cNvSpPr txBox="1"/>
          <p:nvPr/>
        </p:nvSpPr>
        <p:spPr>
          <a:xfrm>
            <a:off x="203200" y="1020128"/>
            <a:ext cx="505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NASCE A SX E LEGGERMENTE DIETRO L’ARTERIA CAROTIDE COMUNE DI SX ASCENDE LATERALMENTE ALLA TRACHEA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8720A1-11DF-C943-9F00-B3C0D289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834319"/>
            <a:ext cx="6921064" cy="60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06E930-8286-EB4A-9622-5649EF65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5115"/>
            <a:ext cx="10515600" cy="1325563"/>
          </a:xfrm>
        </p:spPr>
        <p:txBody>
          <a:bodyPr/>
          <a:lstStyle/>
          <a:p>
            <a:r>
              <a:rPr lang="it-IT" dirty="0"/>
              <a:t>VISCERI MEDIASTINO SUPERIORE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A48067-CFD2-0A41-8214-880D2EEF6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919" y="631723"/>
            <a:ext cx="7462779" cy="62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38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219A63-681E-7A4D-9015-F69C7C55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4475"/>
            <a:ext cx="10515600" cy="1325563"/>
          </a:xfrm>
        </p:spPr>
        <p:txBody>
          <a:bodyPr/>
          <a:lstStyle/>
          <a:p>
            <a:r>
              <a:rPr lang="it-IT" dirty="0"/>
              <a:t>NERVI DEL MEDIASTINO SUPERIORE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12D8B0-8CD7-DE40-8530-6A6F54DC9E5E}"/>
              </a:ext>
            </a:extLst>
          </p:cNvPr>
          <p:cNvSpPr txBox="1"/>
          <p:nvPr/>
        </p:nvSpPr>
        <p:spPr>
          <a:xfrm>
            <a:off x="0" y="963296"/>
            <a:ext cx="520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NERVI VAGO DI DX E NERVO VAGO SI SX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191A90-42B4-654F-8B91-8537D7DC3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0" t="6519" r="5998"/>
          <a:stretch/>
        </p:blipFill>
        <p:spPr>
          <a:xfrm>
            <a:off x="5486400" y="963296"/>
            <a:ext cx="7172960" cy="589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59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D113E3-91AF-A441-91D9-83F3F0572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97" y="0"/>
            <a:ext cx="7282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3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223D6A-72CA-EB47-9F8A-DC6714972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6" t="15172" r="9107" b="13333"/>
          <a:stretch/>
        </p:blipFill>
        <p:spPr>
          <a:xfrm>
            <a:off x="2995446" y="18565"/>
            <a:ext cx="6069725" cy="683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83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67524B3-9636-2148-82DF-26C7278A6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r="5987"/>
          <a:stretch/>
        </p:blipFill>
        <p:spPr>
          <a:xfrm>
            <a:off x="0" y="409666"/>
            <a:ext cx="12192000" cy="40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D697EEE-AA5D-4243-B7A7-B821F917C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5" t="16323" r="6993" b="13793"/>
          <a:stretch/>
        </p:blipFill>
        <p:spPr>
          <a:xfrm>
            <a:off x="2932386" y="1267"/>
            <a:ext cx="6180082" cy="68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0B8FA2F-BB6A-4C4B-8E1C-5DF208F6F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6" r="6616"/>
          <a:stretch/>
        </p:blipFill>
        <p:spPr>
          <a:xfrm>
            <a:off x="487680" y="0"/>
            <a:ext cx="10566400" cy="38254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23812C-AAAB-4E49-903A-B0515C17B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7" t="5494" r="6129"/>
          <a:stretch/>
        </p:blipFill>
        <p:spPr>
          <a:xfrm>
            <a:off x="8006080" y="3359392"/>
            <a:ext cx="4331192" cy="34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01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39F2CD2-F796-974D-8774-44922B7AA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12" b="14483"/>
          <a:stretch/>
        </p:blipFill>
        <p:spPr>
          <a:xfrm>
            <a:off x="4864068" y="38195"/>
            <a:ext cx="7327932" cy="68198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096238-230F-474A-8E72-9BB9F2445D69}"/>
              </a:ext>
            </a:extLst>
          </p:cNvPr>
          <p:cNvSpPr txBox="1"/>
          <p:nvPr/>
        </p:nvSpPr>
        <p:spPr>
          <a:xfrm>
            <a:off x="740979" y="662152"/>
            <a:ext cx="172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NERVO FRENICO</a:t>
            </a:r>
          </a:p>
        </p:txBody>
      </p:sp>
    </p:spTree>
    <p:extLst>
      <p:ext uri="{BB962C8B-B14F-4D97-AF65-F5344CB8AC3E}">
        <p14:creationId xmlns:p14="http://schemas.microsoft.com/office/powerpoint/2010/main" val="393833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20AF4AC-8B64-4E46-873E-2B214EE7B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9" t="16553" r="8805" b="14481"/>
          <a:stretch/>
        </p:blipFill>
        <p:spPr>
          <a:xfrm>
            <a:off x="3074275" y="-23115"/>
            <a:ext cx="6101256" cy="68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860A47-CAE5-D44F-93B5-6F4FC069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57" y="68580"/>
            <a:ext cx="4608443" cy="1325563"/>
          </a:xfrm>
        </p:spPr>
        <p:txBody>
          <a:bodyPr/>
          <a:lstStyle/>
          <a:p>
            <a:r>
              <a:rPr lang="it-IT" dirty="0"/>
              <a:t>ESOFAGO IN SITU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E2EA51-5DD0-CC41-839B-223DF8D10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1" t="15001" r="6572" b="14999"/>
          <a:stretch/>
        </p:blipFill>
        <p:spPr>
          <a:xfrm>
            <a:off x="5143500" y="-22860"/>
            <a:ext cx="6553200" cy="6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26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9C75A21-3AE5-724E-BE1F-49E816D31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43" b="14483"/>
          <a:stretch/>
        </p:blipFill>
        <p:spPr>
          <a:xfrm>
            <a:off x="2667406" y="118838"/>
            <a:ext cx="7264869" cy="67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84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120</Words>
  <Application>Microsoft Macintosh PowerPoint</Application>
  <PresentationFormat>Widescreen</PresentationFormat>
  <Paragraphs>23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IL DIAFRAMMA E LE VIE DIAFRAMMATICHE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ESOFAGO IN SITU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RAMI DELL’ARCO AORTICO</vt:lpstr>
      <vt:lpstr>SECONDO RAMO ARTERIA CAROTIDE COMUNE</vt:lpstr>
      <vt:lpstr>TERZO RAMO ARTERIA SUCCLAVIA DI SX </vt:lpstr>
      <vt:lpstr>VISCERI MEDIASTINO SUPERIORE</vt:lpstr>
      <vt:lpstr>NERVI DEL MEDIASTINO SUPERIORE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DIAFRAMMA</dc:title>
  <dc:creator>Vanessa Nicolin</dc:creator>
  <cp:lastModifiedBy>Vanessa Nicolin</cp:lastModifiedBy>
  <cp:revision>12</cp:revision>
  <dcterms:created xsi:type="dcterms:W3CDTF">2019-10-29T07:22:20Z</dcterms:created>
  <dcterms:modified xsi:type="dcterms:W3CDTF">2019-10-29T19:35:24Z</dcterms:modified>
</cp:coreProperties>
</file>