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331" r:id="rId3"/>
    <p:sldId id="332" r:id="rId4"/>
    <p:sldId id="267" r:id="rId5"/>
    <p:sldId id="316" r:id="rId6"/>
    <p:sldId id="333" r:id="rId7"/>
    <p:sldId id="334" r:id="rId8"/>
    <p:sldId id="336" r:id="rId9"/>
    <p:sldId id="335" r:id="rId10"/>
    <p:sldId id="339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68800"/>
  </p:normalViewPr>
  <p:slideViewPr>
    <p:cSldViewPr snapToGrid="0" snapToObjects="1">
      <p:cViewPr varScale="1">
        <p:scale>
          <a:sx n="56" d="100"/>
          <a:sy n="56" d="100"/>
        </p:scale>
        <p:origin x="2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5CD59-B840-EF41-9BEB-84C4FCD845D1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A5116-74B9-FA42-8837-979E2F0C0F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57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9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22FD5-6928-8F43-9827-C85107D7A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5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9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4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F225-A7FB-E044-B342-5DC1C4F92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B4717-C39D-C448-A64B-79DAE9726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7EDA6-2A59-134F-9278-108F65AB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D8465-0E65-184F-B762-AE66CF1C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17EB3-9E8F-354D-A284-C74EFA33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94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FB5A-7DDE-384A-8A18-1C297FDC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87CEB-5CC0-0E41-9389-3C45EE356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B38EC-D68B-6B41-B0F5-81C6DA9C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211E2-CF82-E248-BA6B-F08048B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DF8BF-C37F-5345-9610-85EB9394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7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11CCF-601C-7141-9534-D0D815254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DE863-0450-6549-8BE5-3441D8A2A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337F3-4B8D-834B-84BA-7B49E94A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80B0A-BB09-FB46-9431-B06C8C5E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DF29-2B4C-6E40-8164-A944B44A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36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C136-A584-664F-84B3-969AC152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E07D6-3F17-2B4F-9D49-AA7B03CB2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DD8B6-6DD1-7344-BFDF-938CC9AA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BCB9F-2FF2-9A48-B654-35270EBC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8E19F-44BC-1B4A-A521-532453D3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29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2155-4762-FD47-B324-259AF43E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32C97-F25E-2D48-939B-23C962142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E3D3D-7871-074B-87FF-A2AF3B5B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EDFB-8906-2C44-8319-EAB729AE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263C-BF33-B14B-BD9D-DEE551CB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E95D-F67E-B940-A59B-67B5C25C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8B1F-5AAC-DA40-989D-CE74A384A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7419C-CAAA-6E44-83A9-10BA4A9A4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4F51-93D9-4148-98A6-5C43874C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6C910-7EFC-7E48-883F-9CAF2902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657E8-CCE8-6B4B-9325-8F0FFEB2E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A486-5897-F04B-A023-515BFB07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D51CB-6C42-6E45-B687-4D3504FAC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8E6CA-8D47-E044-AF92-610AAA6E0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9F6F4-DC30-7F4B-B28D-27E3EE5ED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0D9A8-52CB-5141-BD83-4531C8126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5DA9C-7483-AD4A-A932-77A2434F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5D823-2345-7C48-88A7-616B0CDD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4851A-23B1-644F-928C-F0F31A00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26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D6C4-4E5B-3949-BA3F-3A71235B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7C7B6-F980-7144-A1F2-5432F830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A516A-9F27-4B47-87C2-2C2EA301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42D14-C23B-234A-B1E1-C9D2CB516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3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51900-49AA-DB45-A4BB-57942773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D36C3-18FB-AD43-BBD2-485C532C1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B1813-7087-8546-80A4-FD2736F5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55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88EC-BFB5-8746-94D5-68EC687E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8411-D169-1944-9C6D-01A41C1E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13D9E-A4BF-AE4B-AB41-C58C3CEBB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11036-0216-A340-A048-A3BADAD1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5BE15-2256-D74F-83C3-D08D273F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56DC4-76C9-8D4C-A056-4962BFB4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64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FEF6-E0E4-DB43-9545-74FEA251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5250D-10C9-0240-B8DF-15001C138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698CB-6AF6-0C40-A413-5FCC427C6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175A1-19FC-1749-927B-40F98486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8277D-E7BA-B243-9471-2009D62A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86874-9B77-8246-A02D-C4C98FE7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6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7585B-B938-4142-BE58-CBB6C849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3B89F-0506-2E41-A8A5-B73B15B03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57F9F-F4CD-4141-AFAD-685A78DAE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A5C0-68B6-ED4E-B2CD-6A993E8CDB8F}" type="datetimeFigureOut">
              <a:rPr lang="it-IT" smtClean="0"/>
              <a:t>06/04/20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5AB0-6E55-FB49-90EF-A31586683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522E3-D9EF-5043-843E-85C27EF94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8C895-310F-154E-AD28-B34366B7D1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543F-E74B-F248-8DFD-D8ECD633B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69178"/>
            <a:ext cx="9144000" cy="2387600"/>
          </a:xfrm>
        </p:spPr>
        <p:txBody>
          <a:bodyPr/>
          <a:lstStyle/>
          <a:p>
            <a:r>
              <a:rPr lang="en-US" dirty="0" err="1"/>
              <a:t>Proteine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40B37-09FB-F843-B309-581A850A1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3" y="1210898"/>
            <a:ext cx="5895703" cy="32652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A8903C-8125-9148-9326-33A49C7D4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75"/>
    </mc:Choice>
    <mc:Fallback xmlns="">
      <p:transition spd="slow" advTm="12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66C6-A1D9-1A47-A870-CE89A31D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Amminoacidi – proprietà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B8FED-2494-7346-97D2-CF99470E7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Punto </a:t>
            </a:r>
            <a:r>
              <a:rPr lang="it-IT" sz="2400" dirty="0" err="1"/>
              <a:t>isoeletrico</a:t>
            </a:r>
            <a:r>
              <a:rPr lang="it-IT" sz="2400" dirty="0"/>
              <a:t> (</a:t>
            </a:r>
            <a:r>
              <a:rPr lang="it-IT" sz="2400" dirty="0" err="1"/>
              <a:t>pI</a:t>
            </a:r>
            <a:r>
              <a:rPr lang="it-IT" sz="2400" dirty="0"/>
              <a:t>): è il valore di </a:t>
            </a:r>
            <a:r>
              <a:rPr lang="it-IT" sz="2400" dirty="0" err="1"/>
              <a:t>pH</a:t>
            </a:r>
            <a:r>
              <a:rPr lang="it-IT" sz="2400" dirty="0"/>
              <a:t> al quale un amminoacido ha carica netta 0 cioè è elettricamente neutro.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10761-22B1-5B48-81AA-C866AEBE8812}"/>
              </a:ext>
            </a:extLst>
          </p:cNvPr>
          <p:cNvSpPr txBox="1"/>
          <p:nvPr/>
        </p:nvSpPr>
        <p:spPr>
          <a:xfrm>
            <a:off x="1448973" y="3236168"/>
            <a:ext cx="313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ambiente fortemente basico: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BCDF0-9792-DA45-9A94-2BF0BF414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8" y="4136509"/>
            <a:ext cx="5763970" cy="1743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81B77-3EEB-3344-B178-3CE703F95AD9}"/>
              </a:ext>
            </a:extLst>
          </p:cNvPr>
          <p:cNvSpPr/>
          <p:nvPr/>
        </p:nvSpPr>
        <p:spPr>
          <a:xfrm>
            <a:off x="7084939" y="4136509"/>
            <a:ext cx="434740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pI</a:t>
            </a:r>
            <a:r>
              <a:rPr lang="it-IT" dirty="0"/>
              <a:t> = </a:t>
            </a:r>
            <a:r>
              <a:rPr lang="it-IT" dirty="0" err="1"/>
              <a:t>pH</a:t>
            </a:r>
            <a:r>
              <a:rPr lang="it-IT" dirty="0"/>
              <a:t> = (pK</a:t>
            </a:r>
            <a:r>
              <a:rPr lang="it-IT" baseline="-25000" dirty="0"/>
              <a:t>1</a:t>
            </a:r>
            <a:r>
              <a:rPr lang="it-IT" dirty="0"/>
              <a:t> + pK</a:t>
            </a:r>
            <a:r>
              <a:rPr lang="it-IT" baseline="-25000" dirty="0"/>
              <a:t>2</a:t>
            </a:r>
            <a:r>
              <a:rPr lang="it-IT" dirty="0"/>
              <a:t>)/2</a:t>
            </a:r>
          </a:p>
          <a:p>
            <a:endParaRPr lang="it-IT" dirty="0">
              <a:solidFill>
                <a:srgbClr val="FF0066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Se l’AA contiene più gruppi –NH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 o –COOH:</a:t>
            </a:r>
          </a:p>
          <a:p>
            <a:r>
              <a:rPr lang="it-IT" b="1" dirty="0" err="1">
                <a:solidFill>
                  <a:srgbClr val="FF0000"/>
                </a:solidFill>
              </a:rPr>
              <a:t>pH</a:t>
            </a:r>
            <a:r>
              <a:rPr lang="it-IT" b="1" dirty="0">
                <a:solidFill>
                  <a:srgbClr val="FF0000"/>
                </a:solidFill>
              </a:rPr>
              <a:t> = </a:t>
            </a:r>
            <a:r>
              <a:rPr lang="it-IT" b="1" dirty="0" err="1">
                <a:solidFill>
                  <a:srgbClr val="FF0000"/>
                </a:solidFill>
              </a:rPr>
              <a:t>pI</a:t>
            </a:r>
            <a:r>
              <a:rPr lang="it-IT" b="1" dirty="0">
                <a:solidFill>
                  <a:srgbClr val="FF0000"/>
                </a:solidFill>
              </a:rPr>
              <a:t> = (pK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 + pK</a:t>
            </a:r>
            <a:r>
              <a:rPr lang="it-IT" b="1" baseline="-25000" dirty="0">
                <a:solidFill>
                  <a:srgbClr val="FF0000"/>
                </a:solidFill>
              </a:rPr>
              <a:t>3</a:t>
            </a:r>
            <a:r>
              <a:rPr lang="it-IT" b="1" dirty="0">
                <a:solidFill>
                  <a:srgbClr val="FF0000"/>
                </a:solidFill>
              </a:rPr>
              <a:t>)/2</a:t>
            </a:r>
          </a:p>
          <a:p>
            <a:endParaRPr lang="it-IT" dirty="0">
              <a:solidFill>
                <a:srgbClr val="FF0066"/>
              </a:solidFill>
              <a:effectLst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51F1BB-FFC2-464C-890C-2631A0A98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58"/>
    </mc:Choice>
    <mc:Fallback xmlns="">
      <p:transition spd="slow" advTm="40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618A-3234-6849-B860-215CAC4E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Riassunto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DCCBC-D0F1-C344-96AC-E04242871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Proteine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Struttura</a:t>
            </a:r>
            <a:r>
              <a:rPr lang="en-US" sz="2400" dirty="0"/>
              <a:t> e </a:t>
            </a:r>
            <a:r>
              <a:rPr lang="en-US" sz="2400" dirty="0" err="1"/>
              <a:t>proprietà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proteine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 err="1"/>
              <a:t>aminoacidi</a:t>
            </a:r>
            <a:r>
              <a:rPr lang="en-US" sz="2000" dirty="0"/>
              <a:t>, </a:t>
            </a:r>
          </a:p>
          <a:p>
            <a:pPr lvl="1"/>
            <a:r>
              <a:rPr lang="en-US" sz="2000" dirty="0" err="1"/>
              <a:t>struttura</a:t>
            </a:r>
            <a:r>
              <a:rPr lang="en-US" sz="2000" dirty="0"/>
              <a:t> </a:t>
            </a:r>
            <a:r>
              <a:rPr lang="en-US" sz="2000" dirty="0" err="1"/>
              <a:t>primaria</a:t>
            </a:r>
            <a:r>
              <a:rPr lang="en-US" sz="2000" dirty="0"/>
              <a:t>, </a:t>
            </a:r>
            <a:r>
              <a:rPr lang="en-US" sz="2000" dirty="0" err="1"/>
              <a:t>secondaria</a:t>
            </a:r>
            <a:r>
              <a:rPr lang="en-US" sz="2000" dirty="0"/>
              <a:t> </a:t>
            </a:r>
            <a:r>
              <a:rPr lang="en-US" sz="2000" dirty="0" err="1"/>
              <a:t>terziaria</a:t>
            </a:r>
            <a:r>
              <a:rPr lang="en-US" sz="2000" dirty="0"/>
              <a:t>, </a:t>
            </a:r>
            <a:r>
              <a:rPr lang="en-US" sz="2000" dirty="0" err="1"/>
              <a:t>quaternaria</a:t>
            </a:r>
            <a:r>
              <a:rPr lang="en-US" sz="2000" dirty="0"/>
              <a:t>. </a:t>
            </a:r>
          </a:p>
          <a:p>
            <a:r>
              <a:rPr lang="en-US" sz="2400" dirty="0" err="1"/>
              <a:t>Tipologie</a:t>
            </a:r>
            <a:r>
              <a:rPr lang="en-US" sz="2400" dirty="0"/>
              <a:t> di </a:t>
            </a:r>
            <a:r>
              <a:rPr lang="en-US" sz="2400" dirty="0" err="1"/>
              <a:t>proteine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Cinetica</a:t>
            </a:r>
            <a:r>
              <a:rPr lang="en-US" sz="2400" dirty="0"/>
              <a:t> </a:t>
            </a:r>
            <a:r>
              <a:rPr lang="en-US" sz="2400" dirty="0" err="1"/>
              <a:t>enzimatica</a:t>
            </a:r>
            <a:r>
              <a:rPr lang="en-US" sz="2400" dirty="0"/>
              <a:t>.  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008EA-5132-5C4F-96A1-F2CE70E6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577" y="4352145"/>
            <a:ext cx="3782423" cy="250585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C659E2-B477-F241-85AE-AD5848580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16"/>
    </mc:Choice>
    <mc:Fallback xmlns="">
      <p:transition spd="slow" advTm="7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A7D0-D6F2-1146-99A0-D6E8E9D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Proteine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C7ABD-4CC7-0042-8B19-3C824D13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en-US" sz="2400" kern="0" dirty="0">
                <a:cs typeface="Arial" panose="020B0604020202020204" pitchFamily="34" charset="0"/>
              </a:rPr>
              <a:t>Le proteine rappresentano gli elementi strutturali e funzionali più importanti nei sistemi viventi.</a:t>
            </a:r>
          </a:p>
          <a:p>
            <a:r>
              <a:rPr lang="it-IT" altLang="en-US" sz="2400" kern="0" dirty="0">
                <a:cs typeface="Arial" panose="020B0604020202020204" pitchFamily="34" charset="0"/>
              </a:rPr>
              <a:t>Sono molecole più attive delle cellule, realizzano il programma delle attività codificate dai geni.</a:t>
            </a:r>
          </a:p>
          <a:p>
            <a:r>
              <a:rPr lang="it-IT" altLang="en-US" sz="2400" kern="0" dirty="0">
                <a:cs typeface="Arial" panose="020B0604020202020204" pitchFamily="34" charset="0"/>
              </a:rPr>
              <a:t>Sono dei catalizzatori che si sono specializzati in diversi ruoli:</a:t>
            </a:r>
          </a:p>
          <a:p>
            <a:pPr lvl="1"/>
            <a:r>
              <a:rPr lang="it-IT" altLang="en-US" sz="2000" kern="0" dirty="0">
                <a:cs typeface="Arial" panose="020B0604020202020204" pitchFamily="34" charset="0"/>
              </a:rPr>
              <a:t>regolatori, </a:t>
            </a:r>
          </a:p>
          <a:p>
            <a:pPr lvl="1"/>
            <a:r>
              <a:rPr lang="it-IT" altLang="en-US" sz="2000" kern="0" dirty="0">
                <a:cs typeface="Arial" panose="020B0604020202020204" pitchFamily="34" charset="0"/>
              </a:rPr>
              <a:t>strutturali </a:t>
            </a:r>
          </a:p>
          <a:p>
            <a:r>
              <a:rPr lang="it-IT" altLang="en-US" sz="2400" kern="0" dirty="0">
                <a:cs typeface="Arial" panose="020B0604020202020204" pitchFamily="34" charset="0"/>
              </a:rPr>
              <a:t>Agiscono come sensori e interruttori;</a:t>
            </a:r>
          </a:p>
          <a:p>
            <a:r>
              <a:rPr lang="it-IT" altLang="en-US" sz="2400" kern="0" dirty="0">
                <a:cs typeface="Arial" panose="020B0604020202020204" pitchFamily="34" charset="0"/>
              </a:rPr>
              <a:t>Controllano la sintesi del DNA e regolano la vita cellulare.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2D333-548C-A94B-899C-2CA53532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577" y="4352145"/>
            <a:ext cx="3782423" cy="250585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5812F5-17F1-4E42-B708-CC1B1D94F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1"/>
    </mc:Choice>
    <mc:Fallback xmlns="">
      <p:transition spd="slow" advTm="17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F32CB-14ED-374D-B3AD-2E35230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Applicazioni  delle proteine ricombinanti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8E28AD-65EA-5343-AE54-7B0DABC7F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Perché studiare le proteine?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000" dirty="0"/>
              <a:t>Proteine di interesse terapeutico (insulina, anticorpi, ormone di crescita…).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000" dirty="0"/>
              <a:t>Proteine di interesse commerciale (enzimi).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000" dirty="0"/>
              <a:t>Proteine da utilizzare come antigeni per la produzione di anticorpi policlonali e monoclonali.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000" dirty="0"/>
              <a:t>Reagenti per la ricerca di base e applicata (studi strutturali).</a:t>
            </a:r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2C45D-264C-7F43-87F0-47AA0820B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577" y="4352145"/>
            <a:ext cx="3782423" cy="250585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12B41F-105E-EB4B-A869-93284AD7B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1"/>
    </mc:Choice>
    <mc:Fallback xmlns="">
      <p:transition spd="slow" advTm="17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0121-0754-C540-A788-AAB52E36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Struttura gerarchica delle proteine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BFF5A4-399B-9F45-9BD8-28F32E094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0" y="1873907"/>
            <a:ext cx="10515600" cy="42547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AF3027-CBEC-874D-9E24-1DB23474D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53"/>
    </mc:Choice>
    <mc:Fallback xmlns="">
      <p:transition spd="slow" advTm="18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7334-6613-F84B-A301-EAB5D680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Proteine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90064-CC26-8540-AD63-04A4D4963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Macromolecole</a:t>
            </a:r>
            <a:r>
              <a:rPr lang="it-IT" sz="2400" dirty="0"/>
              <a:t> costituite da unità elementari: gli amminoacidi. </a:t>
            </a:r>
          </a:p>
          <a:p>
            <a:r>
              <a:rPr lang="it-IT" sz="2400" dirty="0"/>
              <a:t>La caratteristica strutturale comune a tutte le proteine è di essere dei polimeri lineari di amminoacidi.</a:t>
            </a:r>
          </a:p>
          <a:p>
            <a:r>
              <a:rPr lang="it-IT" sz="2400" dirty="0"/>
              <a:t>Sono 20 gli amminoacidi che costituiscono le proteine. </a:t>
            </a:r>
          </a:p>
          <a:p>
            <a:r>
              <a:rPr lang="it-IT" sz="2400" dirty="0"/>
              <a:t>Gli amminoacidi che compongono le proteine si differenziano solo per le catene laterali.</a:t>
            </a:r>
          </a:p>
          <a:p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25162-C63E-6040-927D-1DA6BF09B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671" y="4467701"/>
            <a:ext cx="2703031" cy="2027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9B51D-E21A-9E49-BD65-5B951FC18AB5}"/>
              </a:ext>
            </a:extLst>
          </p:cNvPr>
          <p:cNvSpPr txBox="1"/>
          <p:nvPr/>
        </p:nvSpPr>
        <p:spPr>
          <a:xfrm>
            <a:off x="1813341" y="5296672"/>
            <a:ext cx="192841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/>
              <a:t>Gruppo amminico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8C388-0330-1B4C-9D9C-3F8EBC1B765E}"/>
              </a:ext>
            </a:extLst>
          </p:cNvPr>
          <p:cNvSpPr txBox="1"/>
          <p:nvPr/>
        </p:nvSpPr>
        <p:spPr>
          <a:xfrm>
            <a:off x="4570896" y="4171095"/>
            <a:ext cx="214289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/>
              <a:t>Gruppo carbossilico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870DF-EE62-2448-95BC-247D6C805BAB}"/>
              </a:ext>
            </a:extLst>
          </p:cNvPr>
          <p:cNvSpPr txBox="1"/>
          <p:nvPr/>
        </p:nvSpPr>
        <p:spPr>
          <a:xfrm>
            <a:off x="4843663" y="6422249"/>
            <a:ext cx="159736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BC3168"/>
                </a:solidFill>
              </a:rPr>
              <a:t>Catena laterale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F053A-3BBF-664E-8BBF-775A17EF234E}"/>
              </a:ext>
            </a:extLst>
          </p:cNvPr>
          <p:cNvSpPr txBox="1"/>
          <p:nvPr/>
        </p:nvSpPr>
        <p:spPr>
          <a:xfrm>
            <a:off x="7164003" y="5296672"/>
            <a:ext cx="193424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/>
              <a:t>Atomo di idrogeno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738C3-CA0E-D34B-ACF4-0C0952A0C2AA}"/>
              </a:ext>
            </a:extLst>
          </p:cNvPr>
          <p:cNvSpPr txBox="1"/>
          <p:nvPr/>
        </p:nvSpPr>
        <p:spPr>
          <a:xfrm>
            <a:off x="6842702" y="6196456"/>
            <a:ext cx="123783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399DE1"/>
                </a:solidFill>
              </a:rPr>
              <a:t>Carbonio </a:t>
            </a:r>
            <a:r>
              <a:rPr lang="it-IT" dirty="0">
                <a:solidFill>
                  <a:srgbClr val="399DE1"/>
                </a:solidFill>
                <a:latin typeface="Symbol" pitchFamily="2" charset="2"/>
              </a:rPr>
              <a:t>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A123D8-2A95-B14C-8099-9CF0E2BBC3E1}"/>
              </a:ext>
            </a:extLst>
          </p:cNvPr>
          <p:cNvCxnSpPr>
            <a:cxnSpLocks/>
          </p:cNvCxnSpPr>
          <p:nvPr/>
        </p:nvCxnSpPr>
        <p:spPr>
          <a:xfrm flipH="1" flipV="1">
            <a:off x="5808912" y="5666005"/>
            <a:ext cx="904878" cy="459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98CF3D2-6D6D-3646-90D9-4716BCBFA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64"/>
    </mc:Choice>
    <mc:Fallback xmlns="">
      <p:transition spd="slow" advTm="14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291E-C061-B04B-A39E-07D7A01A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Amminoacidi – proprietà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D357-C3B9-5D4A-99F2-ECF7F981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6561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Tutti gli amminoacidi (tranne la glicina) hanno l’atomo di carbonio a legato a quattro gruppi diversi: il </a:t>
            </a:r>
            <a:r>
              <a:rPr lang="it-IT" sz="2400" b="1" dirty="0"/>
              <a:t>carbonio</a:t>
            </a:r>
            <a:r>
              <a:rPr lang="it-IT" sz="2400" b="1" dirty="0">
                <a:latin typeface="Symbol" pitchFamily="2" charset="2"/>
              </a:rPr>
              <a:t> a </a:t>
            </a:r>
            <a:r>
              <a:rPr lang="it-IT" sz="2400" dirty="0"/>
              <a:t>(asimmetrico) è quindi un centro </a:t>
            </a:r>
            <a:r>
              <a:rPr lang="it-IT" sz="2400" dirty="0" err="1"/>
              <a:t>chiralico</a:t>
            </a:r>
            <a:r>
              <a:rPr lang="it-IT" sz="2400" dirty="0"/>
              <a:t> o otticamente attivo.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algn="just"/>
            <a:r>
              <a:rPr lang="it-IT" sz="2400" dirty="0"/>
              <a:t>Gli amminoacidi che hanno un centro asimmetrico nel carbonio a possono esistere in due forme speculari (D ed L) dette stereoisomeri, isomeri ottici o </a:t>
            </a:r>
            <a:r>
              <a:rPr lang="it-IT" sz="2400" dirty="0" err="1"/>
              <a:t>enantiomeri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Le proteine contengono solo L- amminoacidi.</a:t>
            </a:r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4" name="Picture 12" descr="claudianuova">
            <a:extLst>
              <a:ext uri="{FF2B5EF4-FFF2-40B4-BE49-F238E27FC236}">
                <a16:creationId xmlns:a16="http://schemas.microsoft.com/office/drawing/2014/main" id="{D7BC4C48-404A-AE49-AF87-3F8A82CA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554" y="3033284"/>
            <a:ext cx="5303520" cy="1520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6E983-2088-2B43-B7B7-6A59BA7F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463" y="2842748"/>
            <a:ext cx="3866412" cy="19015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F32BC4-0125-A746-9AF6-181D801E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60"/>
    </mc:Choice>
    <mc:Fallback xmlns="">
      <p:transition spd="slow" advTm="22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E120-8F88-8542-B36B-6B0ACB7F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Amminoacidi – proprietà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38CA2-82CF-024C-B753-335A93C2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0356"/>
          </a:xfrm>
        </p:spPr>
        <p:txBody>
          <a:bodyPr>
            <a:normAutofit/>
          </a:bodyPr>
          <a:lstStyle/>
          <a:p>
            <a:r>
              <a:rPr lang="it-IT" sz="2400" dirty="0"/>
              <a:t>Definite sostanze </a:t>
            </a:r>
            <a:r>
              <a:rPr lang="it-IT" sz="2400" dirty="0" err="1"/>
              <a:t>anfòtere</a:t>
            </a:r>
            <a:r>
              <a:rPr lang="it-IT" sz="2400" dirty="0"/>
              <a:t> o anfoliti. </a:t>
            </a:r>
          </a:p>
          <a:p>
            <a:r>
              <a:rPr lang="it-IT" sz="2400" dirty="0"/>
              <a:t>In soluzioni acquose gli amminoacidi diventano uno ione dipolare (</a:t>
            </a:r>
            <a:r>
              <a:rPr lang="it-IT" sz="2400" dirty="0" err="1"/>
              <a:t>zwitterione</a:t>
            </a:r>
            <a:r>
              <a:rPr lang="it-IT" sz="2400" dirty="0"/>
              <a:t>).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Al </a:t>
            </a:r>
            <a:r>
              <a:rPr lang="it-IT" sz="2400" dirty="0" err="1"/>
              <a:t>pH</a:t>
            </a:r>
            <a:r>
              <a:rPr lang="it-IT" sz="2400" dirty="0"/>
              <a:t> fisiologico (7.4):</a:t>
            </a:r>
          </a:p>
          <a:p>
            <a:pPr lvl="1"/>
            <a:r>
              <a:rPr lang="it-IT" sz="2000" dirty="0"/>
              <a:t>il gruppo carbossilico dissociato – ione negativo carbossilato  (-COO</a:t>
            </a:r>
            <a:r>
              <a:rPr lang="it-IT" sz="2000" baseline="30000" dirty="0"/>
              <a:t>-</a:t>
            </a:r>
            <a:r>
              <a:rPr lang="it-IT" sz="2000" dirty="0"/>
              <a:t>);</a:t>
            </a:r>
          </a:p>
          <a:p>
            <a:pPr lvl="1"/>
            <a:r>
              <a:rPr lang="it-IT" sz="2000" dirty="0"/>
              <a:t>il gruppo amminico </a:t>
            </a:r>
            <a:r>
              <a:rPr lang="it-IT" sz="2000" dirty="0" err="1"/>
              <a:t>protonato</a:t>
            </a:r>
            <a:r>
              <a:rPr lang="it-IT" sz="2000" dirty="0"/>
              <a:t> (-NH</a:t>
            </a:r>
            <a:r>
              <a:rPr lang="it-IT" sz="2000" baseline="-25000" dirty="0"/>
              <a:t>3</a:t>
            </a:r>
            <a:r>
              <a:rPr lang="it-IT" sz="2000" baseline="30000" dirty="0"/>
              <a:t>+</a:t>
            </a:r>
            <a:r>
              <a:rPr lang="it-IT" sz="2000" dirty="0"/>
              <a:t>).</a:t>
            </a:r>
          </a:p>
        </p:txBody>
      </p:sp>
      <p:pic>
        <p:nvPicPr>
          <p:cNvPr id="4" name="Picture 8" descr="C:\Documents and Settings\Antonella\Desktop\Immagine 5.2.JPG">
            <a:extLst>
              <a:ext uri="{FF2B5EF4-FFF2-40B4-BE49-F238E27FC236}">
                <a16:creationId xmlns:a16="http://schemas.microsoft.com/office/drawing/2014/main" id="{9DBBE4F1-3EAC-694F-96A1-08A8F3FEB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21548"/>
          <a:stretch/>
        </p:blipFill>
        <p:spPr bwMode="auto">
          <a:xfrm>
            <a:off x="2227886" y="2820680"/>
            <a:ext cx="7148742" cy="209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7F9584-9A91-0D4E-9075-A0CC78E9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33"/>
    </mc:Choice>
    <mc:Fallback xmlns="">
      <p:transition spd="slow" advTm="11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66C6-A1D9-1A47-A870-CE89A31D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Amminoacidi – proprietà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B8FED-2494-7346-97D2-CF99470E7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Punto </a:t>
            </a:r>
            <a:r>
              <a:rPr lang="it-IT" sz="2400" dirty="0" err="1"/>
              <a:t>isoeletrico</a:t>
            </a:r>
            <a:r>
              <a:rPr lang="it-IT" sz="2400" dirty="0"/>
              <a:t> (</a:t>
            </a:r>
            <a:r>
              <a:rPr lang="it-IT" sz="2400" dirty="0" err="1"/>
              <a:t>pI</a:t>
            </a:r>
            <a:r>
              <a:rPr lang="it-IT" sz="2400" dirty="0"/>
              <a:t>): è il valore di </a:t>
            </a:r>
            <a:r>
              <a:rPr lang="it-IT" sz="2400" dirty="0" err="1"/>
              <a:t>pH</a:t>
            </a:r>
            <a:r>
              <a:rPr lang="it-IT" sz="2400" dirty="0"/>
              <a:t> al quale un amminoacido ha carica netta 0 cioè è elettricamente neutro.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01D66-8CB1-A445-AD44-F7EC2C5B1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50" y="3857634"/>
            <a:ext cx="5465550" cy="231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63E11-0B0F-B948-810D-283E91118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758" y="3072498"/>
            <a:ext cx="4917652" cy="310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10761-22B1-5B48-81AA-C866AEBE8812}"/>
              </a:ext>
            </a:extLst>
          </p:cNvPr>
          <p:cNvSpPr txBox="1"/>
          <p:nvPr/>
        </p:nvSpPr>
        <p:spPr>
          <a:xfrm>
            <a:off x="1448973" y="3236168"/>
            <a:ext cx="305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ambiente fortemente acido: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3085CC-038A-8A4B-B4CC-E54F4A16E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07"/>
    </mc:Choice>
    <mc:Fallback xmlns="">
      <p:transition spd="slow" advTm="18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429</Words>
  <Application>Microsoft Macintosh PowerPoint</Application>
  <PresentationFormat>Widescreen</PresentationFormat>
  <Paragraphs>71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Proteine </vt:lpstr>
      <vt:lpstr>Riassunto </vt:lpstr>
      <vt:lpstr>Proteine</vt:lpstr>
      <vt:lpstr>Applicazioni  delle proteine ricombinanti</vt:lpstr>
      <vt:lpstr>Struttura gerarchica delle proteine</vt:lpstr>
      <vt:lpstr>Proteine</vt:lpstr>
      <vt:lpstr>Amminoacidi – proprietà </vt:lpstr>
      <vt:lpstr>Amminoacidi – proprietà </vt:lpstr>
      <vt:lpstr>Amminoacidi – proprietà </vt:lpstr>
      <vt:lpstr>Amminoacidi – proprietà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Proteine </dc:title>
  <dc:creator>suzana.aulic@icgeb.org</dc:creator>
  <cp:lastModifiedBy>suzana.aulic@icgeb.org</cp:lastModifiedBy>
  <cp:revision>4</cp:revision>
  <dcterms:created xsi:type="dcterms:W3CDTF">2020-04-04T12:01:21Z</dcterms:created>
  <dcterms:modified xsi:type="dcterms:W3CDTF">2020-04-06T08:26:22Z</dcterms:modified>
</cp:coreProperties>
</file>