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45" r:id="rId2"/>
    <p:sldId id="344" r:id="rId3"/>
    <p:sldId id="346" r:id="rId4"/>
    <p:sldId id="347" r:id="rId5"/>
    <p:sldId id="352" r:id="rId6"/>
    <p:sldId id="351" r:id="rId7"/>
    <p:sldId id="350" r:id="rId8"/>
    <p:sldId id="349" r:id="rId9"/>
    <p:sldId id="353" r:id="rId10"/>
    <p:sldId id="348" r:id="rId11"/>
    <p:sldId id="355" r:id="rId12"/>
    <p:sldId id="374" r:id="rId13"/>
    <p:sldId id="265" r:id="rId14"/>
    <p:sldId id="356" r:id="rId15"/>
    <p:sldId id="357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69200"/>
  </p:normalViewPr>
  <p:slideViewPr>
    <p:cSldViewPr snapToGrid="0" snapToObjects="1">
      <p:cViewPr varScale="1">
        <p:scale>
          <a:sx n="56" d="100"/>
          <a:sy n="56" d="100"/>
        </p:scale>
        <p:origin x="2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924ED-5F97-AF4A-B633-A4F0090B37E1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89BC5-5E17-C648-B1BA-26CEE0678F3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74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2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22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02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27F4-39B1-7244-BCEF-77580083B8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5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2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86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it-IT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0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81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2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FB8B-A8ED-0C47-90E6-35E440494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625E2-C9CB-9F4A-9B5B-9E5154A1C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CCE25-0A9A-9642-9CF4-E920E506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AD23-9295-CA49-9583-8150559F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6E8FC-9590-4E4E-8E9B-D9EE680E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233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878C-9681-5747-A47D-B574B059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01595-C2F0-944D-971C-FC79A7305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B4F8B-062B-2848-B819-639E19CB5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3A93F-6035-134B-B94A-33961FC1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CB804-A75D-6540-96DA-410FDD13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86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ACA48-DFE7-9F40-9026-9547D9B56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92FE4-3025-6248-88B3-DE2237278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09384-DBF7-9143-A3E5-2E551CB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25E-940E-3D48-AAA9-80D2B4557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B4E8-ABAA-CA41-98FF-E57F8C3F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84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ABB77-D752-7F4A-9685-B5B712E1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1FBA-A1B5-0147-860C-6E1CF8B3A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513BF-1F52-AF49-8B7D-DBE7125D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5A363-649C-BC4C-A80D-B2FA5FB2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1D90B-2753-D345-B667-154DC0FB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99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978-CD7D-174C-A6C7-D0B0459D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42F74-6A74-7D4F-B8C8-D5FEC2CA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BD9DB-710F-1E4E-A504-2A95EB05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9898E-F5EB-A049-BBC6-660A894F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2604-32D0-2C46-986A-D88DF668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44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DF91-685E-A443-B210-5D6A7CDE1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13879-4F83-6749-BB58-E76C79AAF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73CB5-B285-AD45-AFAD-576C25592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2E2B6-937D-8448-A64C-D0AFECD7F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BCE7C-1E06-594D-83F5-F45180DE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F0D96-1F6D-244E-926E-B560FA7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22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2220-C0AB-BF43-B510-A1B3C944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280CF-65C4-8B43-907C-1C70A9D2D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07377-BA41-B34B-AF66-1EBA02966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37322-3592-8C4B-A91A-74387FCCF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88F6D7-E908-1940-8F2E-3D96B2864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0969D-EE67-104F-A1E0-DE9AB8DF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235C77-CD09-8748-ADFA-5491240C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77003-B278-2B41-8A20-56ACB9D0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9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3753-8979-5A42-B5BE-D4005290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44583-7ADE-2347-AE99-9BFA24C36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7F8DB-00E1-D040-B424-9836902E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29C95-3F73-544D-B8A8-BE813C9D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27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54F59-0DE5-934B-9F16-E0B08D7FD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236EFD-CBBC-E941-B84C-02C849ACE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2DD3C-BB36-6940-A31D-747B15C6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69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AC51-B656-984C-A01D-8FC822EE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6EAC-B864-7C40-BC7F-6AB72CC3C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B3441-9391-8149-8316-7622E56CF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7CC00-BB82-0E49-8584-AD846864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E0FBD-5E9E-0943-BE6B-89EA192C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10808-ABDC-7144-B904-9D78CA86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22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77F3-7BD2-1147-BD7B-75B9576D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08674-5029-4346-AB66-07C1C976F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4309-9D6A-9E43-8B8B-7AF0822C9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9B44A-40D1-CB44-BC8B-1CEB8C24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759D8-CB9F-0E45-9CD0-5E5071A6B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F85FB-CBCA-7F45-8A85-4F5D86D5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02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35800C-84C8-3A44-99E0-5D4EEF2D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A06F0-65BC-234F-9CBF-78CE62E02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055BD-30EC-6243-ADE7-81730175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CDF86-46D5-FC47-AB4A-DB705DB76FB4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3895E-4303-0D43-A251-C499B78FC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372E9-035D-114A-BE99-EB3632F29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4172C-3F98-6442-AA28-1F6D1EAF1B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6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3.tiff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CDBD-8568-6B42-8543-A9BE60D38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secondaria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CAB1F-0384-F140-BFCB-011DCA12E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Si riferisce alla conformazione locale della catena polipeptidica.</a:t>
            </a:r>
          </a:p>
          <a:p>
            <a:pPr algn="just"/>
            <a:r>
              <a:rPr lang="it-IT" sz="2400" dirty="0"/>
              <a:t>E’ determinata da interazioni di tipo legame a idrogeno fra l’ossigeno di un gruppo carbonilico del legame peptidico e l’idrogeno del gruppo ammidico di un altro legame peptidico.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Esistono due tipi di strutture secondarie: </a:t>
            </a:r>
          </a:p>
          <a:p>
            <a:pPr lvl="1" algn="just"/>
            <a:r>
              <a:rPr lang="it-IT" sz="2000" dirty="0"/>
              <a:t>l’</a:t>
            </a:r>
            <a:r>
              <a:rPr lang="it-IT" sz="2000" dirty="0">
                <a:latin typeface="Symbol" pitchFamily="2" charset="2"/>
              </a:rPr>
              <a:t>a</a:t>
            </a:r>
            <a:r>
              <a:rPr lang="it-IT" sz="2000" dirty="0"/>
              <a:t>-elica, </a:t>
            </a:r>
          </a:p>
          <a:p>
            <a:pPr lvl="1" algn="just"/>
            <a:r>
              <a:rPr lang="it-IT" sz="2000" dirty="0"/>
              <a:t>il </a:t>
            </a:r>
            <a:r>
              <a:rPr lang="it-IT" sz="2000" dirty="0">
                <a:latin typeface="Symbol" pitchFamily="2" charset="2"/>
              </a:rPr>
              <a:t>b</a:t>
            </a:r>
            <a:r>
              <a:rPr lang="it-IT" sz="2000" dirty="0"/>
              <a:t>-foglietto.</a:t>
            </a:r>
          </a:p>
          <a:p>
            <a:pPr algn="just"/>
            <a:endParaRPr lang="it-IT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7B584-EE1C-7F43-AA8F-5CED45DB4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76277">
            <a:off x="8106230" y="3470732"/>
            <a:ext cx="3175000" cy="3213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BE0C59-6442-8144-85A2-970D611F7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74"/>
    </mc:Choice>
    <mc:Fallback xmlns="">
      <p:transition spd="slow" advTm="116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AD01-8C19-8B4D-9F5D-5E72565F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terziari – domini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1CBB9-2B06-E84F-8695-024137EF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Composti da 100-200 residui di </a:t>
            </a:r>
            <a:r>
              <a:rPr lang="it-IT" sz="2400" dirty="0">
                <a:latin typeface="Symbol" pitchFamily="2" charset="2"/>
              </a:rPr>
              <a:t>a</a:t>
            </a:r>
            <a:r>
              <a:rPr lang="it-IT" sz="2400" dirty="0"/>
              <a:t>-eliche, </a:t>
            </a:r>
            <a:r>
              <a:rPr lang="it-IT" sz="2400" dirty="0">
                <a:latin typeface="Symbol" pitchFamily="2" charset="2"/>
              </a:rPr>
              <a:t>b</a:t>
            </a:r>
            <a:r>
              <a:rPr lang="it-IT" sz="2400" dirty="0"/>
              <a:t>-foglietti e </a:t>
            </a:r>
            <a:r>
              <a:rPr lang="it-IT" sz="2400" dirty="0" err="1"/>
              <a:t>loop</a:t>
            </a:r>
            <a:r>
              <a:rPr lang="it-IT" sz="2400" dirty="0"/>
              <a:t> che si compattano in varie combinazioni.</a:t>
            </a:r>
          </a:p>
          <a:p>
            <a:pPr algn="just"/>
            <a:r>
              <a:rPr lang="it-IT" sz="2400" dirty="0"/>
              <a:t>Caratterizzato da alcune caratteristiche particolari: </a:t>
            </a:r>
          </a:p>
          <a:p>
            <a:pPr lvl="1" algn="just"/>
            <a:r>
              <a:rPr lang="it-IT" sz="2000" dirty="0"/>
              <a:t>Abbondanza di un particolare aa (prolina, dominio acido, ricco di glicina)</a:t>
            </a:r>
          </a:p>
          <a:p>
            <a:pPr lvl="1" algn="just"/>
            <a:r>
              <a:rPr lang="it-IT" sz="2000" dirty="0"/>
              <a:t>Sequenze conservate – comuni a molte proteine (dominio SH3)</a:t>
            </a:r>
          </a:p>
          <a:p>
            <a:pPr lvl="1" algn="just"/>
            <a:r>
              <a:rPr lang="it-IT" sz="2000" dirty="0"/>
              <a:t>Un motivo particolare (motivo </a:t>
            </a:r>
            <a:r>
              <a:rPr lang="it-IT" sz="2000" i="1" dirty="0"/>
              <a:t>«a dito di zinco»</a:t>
            </a:r>
            <a:r>
              <a:rPr lang="it-IT" sz="2000" dirty="0"/>
              <a:t> nel dominio </a:t>
            </a:r>
            <a:r>
              <a:rPr lang="it-IT" sz="2000" dirty="0" err="1"/>
              <a:t>kringle</a:t>
            </a:r>
            <a:r>
              <a:rPr lang="it-IT" sz="2000" dirty="0"/>
              <a:t>)</a:t>
            </a:r>
          </a:p>
          <a:p>
            <a:pPr lvl="1" algn="just"/>
            <a:r>
              <a:rPr lang="it-IT" sz="2000" dirty="0"/>
              <a:t>Domini funzionali (attività catalitica nelle </a:t>
            </a:r>
            <a:r>
              <a:rPr lang="it-IT" sz="2000" dirty="0" err="1"/>
              <a:t>protein</a:t>
            </a:r>
            <a:r>
              <a:rPr lang="it-IT" sz="2000" dirty="0"/>
              <a:t> </a:t>
            </a:r>
            <a:r>
              <a:rPr lang="it-IT" sz="2000" dirty="0" err="1"/>
              <a:t>chinasi</a:t>
            </a:r>
            <a:r>
              <a:rPr lang="it-IT" sz="2000" dirty="0"/>
              <a:t>) </a:t>
            </a:r>
          </a:p>
          <a:p>
            <a:pPr algn="just"/>
            <a:r>
              <a:rPr lang="it-IT" sz="2400" dirty="0"/>
              <a:t>L’approccio modulare dell’architettura della proteina è particolarmente semplice da riconoscere nelle proteine di grandi dimensioni, che tendono ad essere composte da mosaici di domini diversi e perciò possono esercitare funzioni diverse contemporaneamente.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D42D25-68E6-FE4D-AB42-1490F57E2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17"/>
    </mc:Choice>
    <mc:Fallback xmlns="">
      <p:transition spd="slow" advTm="19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43F4-62CD-5344-BBB2-78998843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terziaria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B1DC0-FD36-A24B-A489-89D7B9070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76277">
            <a:off x="7963905" y="3734976"/>
            <a:ext cx="2195492" cy="22218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BDD1F3-8668-8A4A-B77A-782AC0769A8B}"/>
              </a:ext>
            </a:extLst>
          </p:cNvPr>
          <p:cNvGrpSpPr/>
          <p:nvPr/>
        </p:nvGrpSpPr>
        <p:grpSpPr>
          <a:xfrm>
            <a:off x="2010050" y="3655176"/>
            <a:ext cx="824908" cy="2637046"/>
            <a:chOff x="2930624" y="3697674"/>
            <a:chExt cx="824908" cy="26370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5F61FB-DA9E-8843-9BDA-BE273539C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8062" t="16862" r="6789" b="12423"/>
            <a:stretch/>
          </p:blipFill>
          <p:spPr>
            <a:xfrm>
              <a:off x="3003091" y="3697674"/>
              <a:ext cx="752441" cy="263704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95804A-43AA-3F45-978C-0C9B2DD87C4D}"/>
                </a:ext>
              </a:extLst>
            </p:cNvPr>
            <p:cNvSpPr/>
            <p:nvPr/>
          </p:nvSpPr>
          <p:spPr>
            <a:xfrm>
              <a:off x="2930624" y="5009322"/>
              <a:ext cx="173332" cy="102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F5ADE4-EFA2-634B-A6A7-F7F1C3D02119}"/>
              </a:ext>
            </a:extLst>
          </p:cNvPr>
          <p:cNvGrpSpPr/>
          <p:nvPr/>
        </p:nvGrpSpPr>
        <p:grpSpPr>
          <a:xfrm>
            <a:off x="4205615" y="4857869"/>
            <a:ext cx="2792566" cy="965911"/>
            <a:chOff x="4248719" y="5298386"/>
            <a:chExt cx="2792566" cy="965911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EA1A73EF-4F9E-9547-BEF0-B0FF2B5D827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274" b="62335"/>
            <a:stretch/>
          </p:blipFill>
          <p:spPr bwMode="auto">
            <a:xfrm>
              <a:off x="4312966" y="5343507"/>
              <a:ext cx="2728319" cy="920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F390D4-0080-444E-97F2-52E552F21E99}"/>
                </a:ext>
              </a:extLst>
            </p:cNvPr>
            <p:cNvSpPr/>
            <p:nvPr/>
          </p:nvSpPr>
          <p:spPr>
            <a:xfrm>
              <a:off x="4248719" y="5298386"/>
              <a:ext cx="173332" cy="102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533030-63F6-DF40-B160-C811C6F097E5}"/>
              </a:ext>
            </a:extLst>
          </p:cNvPr>
          <p:cNvGrpSpPr/>
          <p:nvPr/>
        </p:nvGrpSpPr>
        <p:grpSpPr>
          <a:xfrm rot="19563020">
            <a:off x="5473322" y="3179786"/>
            <a:ext cx="1131973" cy="1709840"/>
            <a:chOff x="5046867" y="3585555"/>
            <a:chExt cx="1131973" cy="170984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87D14D7-3947-884D-AF3B-985AC2C4717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867" y="3585555"/>
              <a:ext cx="955573" cy="1709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nip Same Side Corner Rectangle 13">
              <a:extLst>
                <a:ext uri="{FF2B5EF4-FFF2-40B4-BE49-F238E27FC236}">
                  <a16:creationId xmlns:a16="http://schemas.microsoft.com/office/drawing/2014/main" id="{BD252402-C800-5647-AB86-C408E5B97E0A}"/>
                </a:ext>
              </a:extLst>
            </p:cNvPr>
            <p:cNvSpPr/>
            <p:nvPr/>
          </p:nvSpPr>
          <p:spPr>
            <a:xfrm rot="16200000">
              <a:off x="5622733" y="4429528"/>
              <a:ext cx="595380" cy="516835"/>
            </a:xfrm>
            <a:prstGeom prst="snip2SameRect">
              <a:avLst>
                <a:gd name="adj1" fmla="val 32729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8E879BD-BBE5-6E49-9224-22088C95354F}"/>
              </a:ext>
            </a:extLst>
          </p:cNvPr>
          <p:cNvSpPr txBox="1"/>
          <p:nvPr/>
        </p:nvSpPr>
        <p:spPr>
          <a:xfrm>
            <a:off x="1594013" y="6449191"/>
            <a:ext cx="1729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Struttura primaria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F1BE4D-FEBA-3F4E-A7C8-ED72CE02CB5C}"/>
              </a:ext>
            </a:extLst>
          </p:cNvPr>
          <p:cNvSpPr txBox="1"/>
          <p:nvPr/>
        </p:nvSpPr>
        <p:spPr>
          <a:xfrm>
            <a:off x="4443016" y="6474879"/>
            <a:ext cx="1930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Struttura secondaria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B19C3-6ADE-614F-869F-3DD95102E7A2}"/>
              </a:ext>
            </a:extLst>
          </p:cNvPr>
          <p:cNvSpPr txBox="1"/>
          <p:nvPr/>
        </p:nvSpPr>
        <p:spPr>
          <a:xfrm>
            <a:off x="8309811" y="6474879"/>
            <a:ext cx="1704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Struttura terziaria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59F524-A15A-D544-9690-F8BA2ED76025}"/>
              </a:ext>
            </a:extLst>
          </p:cNvPr>
          <p:cNvSpPr txBox="1"/>
          <p:nvPr/>
        </p:nvSpPr>
        <p:spPr>
          <a:xfrm>
            <a:off x="6433078" y="3670408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ymbol" pitchFamily="2" charset="2"/>
              </a:rPr>
              <a:t>a</a:t>
            </a:r>
            <a:r>
              <a:rPr lang="it-IT" sz="1400" dirty="0"/>
              <a:t>-eliche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A74FC-3475-5D4E-B576-24913610C5D3}"/>
              </a:ext>
            </a:extLst>
          </p:cNvPr>
          <p:cNvSpPr txBox="1"/>
          <p:nvPr/>
        </p:nvSpPr>
        <p:spPr>
          <a:xfrm>
            <a:off x="4006807" y="5208570"/>
            <a:ext cx="898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ymbol" pitchFamily="2" charset="2"/>
              </a:rPr>
              <a:t>b</a:t>
            </a:r>
            <a:r>
              <a:rPr lang="it-IT" sz="1400" dirty="0"/>
              <a:t>-foglietti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FAF80B-5AD7-0246-8D10-6EECA604A35D}"/>
              </a:ext>
            </a:extLst>
          </p:cNvPr>
          <p:cNvCxnSpPr>
            <a:cxnSpLocks/>
          </p:cNvCxnSpPr>
          <p:nvPr/>
        </p:nvCxnSpPr>
        <p:spPr>
          <a:xfrm flipV="1">
            <a:off x="3117894" y="4732172"/>
            <a:ext cx="725989" cy="31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058BB6-8367-CF46-BDF0-DEEBC1F3F977}"/>
              </a:ext>
            </a:extLst>
          </p:cNvPr>
          <p:cNvCxnSpPr>
            <a:cxnSpLocks/>
          </p:cNvCxnSpPr>
          <p:nvPr/>
        </p:nvCxnSpPr>
        <p:spPr>
          <a:xfrm flipV="1">
            <a:off x="7173513" y="4265049"/>
            <a:ext cx="1199450" cy="31626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BE42F8-802B-9145-A03B-74BA192D83DE}"/>
              </a:ext>
            </a:extLst>
          </p:cNvPr>
          <p:cNvCxnSpPr>
            <a:cxnSpLocks/>
          </p:cNvCxnSpPr>
          <p:nvPr/>
        </p:nvCxnSpPr>
        <p:spPr>
          <a:xfrm flipV="1">
            <a:off x="7041285" y="5654842"/>
            <a:ext cx="1597389" cy="17776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457F05-79C4-8B43-9D32-9378B42D21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650" t="56565" r="74632" b="17856"/>
          <a:stretch/>
        </p:blipFill>
        <p:spPr>
          <a:xfrm rot="772256">
            <a:off x="4371949" y="3976313"/>
            <a:ext cx="504397" cy="8870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FE0C398-0564-5F48-BFEA-CEED17319F43}"/>
              </a:ext>
            </a:extLst>
          </p:cNvPr>
          <p:cNvSpPr txBox="1"/>
          <p:nvPr/>
        </p:nvSpPr>
        <p:spPr>
          <a:xfrm>
            <a:off x="4775269" y="4436336"/>
            <a:ext cx="5100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/>
              <a:t>loop</a:t>
            </a:r>
            <a:endParaRPr lang="it-IT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6F796-5B60-3645-9657-0B4881421AE7}"/>
              </a:ext>
            </a:extLst>
          </p:cNvPr>
          <p:cNvSpPr/>
          <p:nvPr/>
        </p:nvSpPr>
        <p:spPr>
          <a:xfrm>
            <a:off x="838201" y="3518087"/>
            <a:ext cx="10515599" cy="95410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4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en-US" sz="2800" b="1" dirty="0">
                <a:cs typeface="Arial" panose="020B0604020202020204" pitchFamily="34" charset="0"/>
                <a:sym typeface="Comic Sans MS" pitchFamily="66" charset="0"/>
              </a:rPr>
              <a:t>La sequenza amminoacidica contiene tutta l’informazione necessaria a specificare la forma tridimensionale di una proteina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6892-B356-3547-A206-0A81321F5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02583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Strutturalmente, ciascun dominio è indipendente da altri domini della stessa catena polipeptidica.</a:t>
            </a:r>
          </a:p>
          <a:p>
            <a:pPr algn="just"/>
            <a:r>
              <a:rPr lang="it-IT" sz="2400" dirty="0"/>
              <a:t>La struttura terziaria riguarda sia il ripiegamento di ciascun dominio sia la disposizione reciproca finale dei domini di un polipeptide. </a:t>
            </a:r>
          </a:p>
          <a:p>
            <a:pPr algn="just"/>
            <a:endParaRPr lang="it-IT" sz="24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08751B5-FC9E-8141-A3F2-BCE688529C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47"/>
    </mc:Choice>
    <mc:Fallback xmlns="">
      <p:transition spd="slow" advTm="11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45BE-30CA-A445-B965-D0343B83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</a:t>
            </a:r>
            <a:r>
              <a:rPr lang="it-IT" b="1" dirty="0" err="1">
                <a:solidFill>
                  <a:srgbClr val="FF0000"/>
                </a:solidFill>
              </a:rPr>
              <a:t>quateranaria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2B124-AF11-6B4D-BAD3-7CE842297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1139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Si trova solo in quelle proteine che nella loro forma funzionale sono formate da un assemblaggio di più catene polipeptidiche. </a:t>
            </a:r>
          </a:p>
          <a:p>
            <a:pPr algn="just"/>
            <a:r>
              <a:rPr lang="it-IT" sz="2400" dirty="0"/>
              <a:t>Definisce il numero e l’organizzazione delle </a:t>
            </a:r>
            <a:r>
              <a:rPr lang="it-IT" sz="2400" dirty="0" err="1"/>
              <a:t>subunità</a:t>
            </a:r>
            <a:r>
              <a:rPr lang="it-IT" sz="2400" dirty="0"/>
              <a:t> delle proteine </a:t>
            </a:r>
            <a:r>
              <a:rPr lang="it-IT" sz="2400" dirty="0" err="1"/>
              <a:t>multimeriche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Proteine </a:t>
            </a:r>
            <a:r>
              <a:rPr lang="it-IT" sz="2400" dirty="0" err="1"/>
              <a:t>multimeriche</a:t>
            </a:r>
            <a:r>
              <a:rPr lang="it-IT" sz="2400" dirty="0"/>
              <a:t>:</a:t>
            </a:r>
          </a:p>
          <a:p>
            <a:pPr lvl="1" algn="just"/>
            <a:r>
              <a:rPr lang="it-IT" sz="2000" dirty="0" err="1"/>
              <a:t>Omomultimeriche</a:t>
            </a:r>
            <a:r>
              <a:rPr lang="it-IT" sz="2000" dirty="0"/>
              <a:t> </a:t>
            </a:r>
          </a:p>
          <a:p>
            <a:pPr lvl="1" algn="just"/>
            <a:r>
              <a:rPr lang="it-IT" sz="2000" dirty="0" err="1"/>
              <a:t>Etermomultimeriche</a:t>
            </a:r>
            <a:r>
              <a:rPr lang="it-IT" sz="2000" dirty="0"/>
              <a:t> </a:t>
            </a:r>
          </a:p>
          <a:p>
            <a:pPr lvl="1" algn="just"/>
            <a:endParaRPr lang="it-IT" sz="2000" dirty="0"/>
          </a:p>
          <a:p>
            <a:pPr algn="just"/>
            <a:r>
              <a:rPr lang="it-IT" sz="2400" dirty="0"/>
              <a:t>Esempio: emoglobina (tetramero)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6F375-B619-E743-AD0D-77555864D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3366" r="10902"/>
          <a:stretch/>
        </p:blipFill>
        <p:spPr>
          <a:xfrm>
            <a:off x="6752825" y="1690688"/>
            <a:ext cx="5087389" cy="472994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4AA0FD-808A-7C4A-90C6-09B2F9290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46"/>
    </mc:Choice>
    <mc:Fallback xmlns="">
      <p:transition spd="slow" advTm="27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B659B-B3A2-A54F-B521-39DAC784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Classificazione delle proteine per conformazione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DB357-A886-8D4D-948D-F0F195C3B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9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it-IT" sz="2400" dirty="0"/>
              <a:t>Le proteine possono essere classificate in due gruppi principali ognuno con determinate caratteristiche. </a:t>
            </a:r>
          </a:p>
          <a:p>
            <a:pPr>
              <a:lnSpc>
                <a:spcPct val="110000"/>
              </a:lnSpc>
            </a:pPr>
            <a:r>
              <a:rPr lang="it-IT" sz="2400" b="1" dirty="0"/>
              <a:t>Proteine globulari:</a:t>
            </a:r>
          </a:p>
          <a:p>
            <a:pPr lvl="3"/>
            <a:r>
              <a:rPr lang="it-IT" dirty="0"/>
              <a:t>Catene ripiegate in forma sferica compatta </a:t>
            </a:r>
          </a:p>
          <a:p>
            <a:pPr lvl="3"/>
            <a:r>
              <a:rPr lang="it-IT" dirty="0"/>
              <a:t>Solubili in acqua </a:t>
            </a:r>
          </a:p>
          <a:p>
            <a:pPr lvl="3"/>
            <a:r>
              <a:rPr lang="it-IT" dirty="0"/>
              <a:t>Presenza di più tipi di struttura secondaria</a:t>
            </a:r>
          </a:p>
          <a:p>
            <a:pPr lvl="3"/>
            <a:r>
              <a:rPr lang="it-IT" dirty="0"/>
              <a:t>Funzione dinamica </a:t>
            </a:r>
          </a:p>
          <a:p>
            <a:r>
              <a:rPr lang="it-IT" sz="2400" b="1" dirty="0"/>
              <a:t>Proteine fibrose: </a:t>
            </a:r>
          </a:p>
          <a:p>
            <a:pPr lvl="3"/>
            <a:r>
              <a:rPr lang="it-IT" dirty="0"/>
              <a:t>Catene disposte lungo un asse </a:t>
            </a:r>
          </a:p>
          <a:p>
            <a:pPr lvl="3"/>
            <a:r>
              <a:rPr lang="it-IT" dirty="0"/>
              <a:t>Insolubili in acqua </a:t>
            </a:r>
          </a:p>
          <a:p>
            <a:pPr lvl="3"/>
            <a:r>
              <a:rPr lang="it-IT" dirty="0"/>
              <a:t>Presenza di un solo tipo di struttura secondaria </a:t>
            </a:r>
          </a:p>
          <a:p>
            <a:pPr lvl="3"/>
            <a:r>
              <a:rPr lang="it-IT" dirty="0"/>
              <a:t>Resistenza ed elasticità </a:t>
            </a:r>
          </a:p>
          <a:p>
            <a:pPr lvl="3"/>
            <a:r>
              <a:rPr lang="it-IT" dirty="0"/>
              <a:t>Funzione strutturale (es. collageno, cheratina).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86E13F-866F-DC43-A77F-2C23F01C4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65"/>
    </mc:Choice>
    <mc:Fallback xmlns="">
      <p:transition spd="slow" advTm="12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BD10-71D8-D74A-AE60-6C15CA23F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Proteine globulari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CC177-7789-DC40-9A99-791945753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27504" cy="4351338"/>
          </a:xfrm>
        </p:spPr>
        <p:txBody>
          <a:bodyPr/>
          <a:lstStyle/>
          <a:p>
            <a:r>
              <a:rPr lang="it-IT" altLang="en-US" dirty="0">
                <a:cs typeface="Arial" panose="020B0604020202020204" pitchFamily="34" charset="0"/>
              </a:rPr>
              <a:t>Caratteristiche: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Le catene polipeptidiche sono ripiegate ed assumono forma compatta, sferica o globulare,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Contengono più tipi di struttura secondaria,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Solubili in H</a:t>
            </a:r>
            <a:r>
              <a:rPr lang="it-IT" altLang="en-US" sz="2000" baseline="-25000" dirty="0">
                <a:cs typeface="Arial" panose="020B0604020202020204" pitchFamily="34" charset="0"/>
              </a:rPr>
              <a:t>2</a:t>
            </a:r>
            <a:r>
              <a:rPr lang="it-IT" altLang="en-US" sz="2000" dirty="0">
                <a:cs typeface="Arial" panose="020B0604020202020204" pitchFamily="34" charset="0"/>
              </a:rPr>
              <a:t>O,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Assolvono funzioni biologiche.</a:t>
            </a:r>
          </a:p>
          <a:p>
            <a:r>
              <a:rPr lang="it-IT" altLang="en-US" dirty="0">
                <a:cs typeface="Arial" panose="020B0604020202020204" pitchFamily="34" charset="0"/>
              </a:rPr>
              <a:t>Comprendono: 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Enzimi, 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Proteine di trasporto (</a:t>
            </a:r>
            <a:r>
              <a:rPr lang="it-IT" altLang="en-US" sz="2000" dirty="0" err="1">
                <a:cs typeface="Arial" panose="020B0604020202020204" pitchFamily="34" charset="0"/>
              </a:rPr>
              <a:t>p.es</a:t>
            </a:r>
            <a:r>
              <a:rPr lang="it-IT" altLang="en-US" sz="2000" dirty="0">
                <a:cs typeface="Arial" panose="020B0604020202020204" pitchFamily="34" charset="0"/>
              </a:rPr>
              <a:t>. albumina, emoglobina),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Proteine regolatrici,  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Ormoni,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Immunoglobuline.</a:t>
            </a:r>
            <a:endParaRPr lang="it-IT" alt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901C5-1DC9-8948-928D-439ADDE3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364" y="1825625"/>
            <a:ext cx="3876261" cy="38762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BE4763-41FD-AA44-BB40-3D3F53204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41"/>
    </mc:Choice>
    <mc:Fallback xmlns="">
      <p:transition spd="slow" advTm="8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DE12-25D0-374B-A3C4-0618938E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Proteine fibrose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AA660-7E9F-6C4E-B25A-FA3ADE083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en-US" sz="2400" dirty="0">
                <a:cs typeface="Arial" panose="020B0604020202020204" pitchFamily="34" charset="0"/>
              </a:rPr>
              <a:t>Caratteristiche: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Origine animale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Insolubili in H</a:t>
            </a:r>
            <a:r>
              <a:rPr lang="it-IT" altLang="en-US" sz="2000" baseline="-25000" dirty="0">
                <a:cs typeface="Arial" panose="020B0604020202020204" pitchFamily="34" charset="0"/>
              </a:rPr>
              <a:t>2</a:t>
            </a:r>
            <a:r>
              <a:rPr lang="it-IT" altLang="en-US" sz="2000" dirty="0">
                <a:cs typeface="Arial" panose="020B0604020202020204" pitchFamily="34" charset="0"/>
              </a:rPr>
              <a:t>O (aa idrofobici)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Catene polipeptidiche disposte in lunghi fasci o in foglietti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Unico tipo di struttura secondaria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Complessi </a:t>
            </a:r>
            <a:r>
              <a:rPr lang="it-IT" altLang="en-US" sz="2000" dirty="0" err="1">
                <a:cs typeface="Arial" panose="020B0604020202020204" pitchFamily="34" charset="0"/>
              </a:rPr>
              <a:t>sopramolecolari</a:t>
            </a:r>
            <a:r>
              <a:rPr lang="it-IT" altLang="en-US" sz="2000" dirty="0">
                <a:cs typeface="Arial" panose="020B0604020202020204" pitchFamily="34" charset="0"/>
              </a:rPr>
              <a:t> – superfici idrofobiche nascoste</a:t>
            </a:r>
          </a:p>
          <a:p>
            <a:pPr lvl="1"/>
            <a:r>
              <a:rPr lang="it-IT" altLang="en-US" sz="2000" dirty="0">
                <a:cs typeface="Arial" panose="020B0604020202020204" pitchFamily="34" charset="0"/>
              </a:rPr>
              <a:t>Sono adatte a ruoli strutturali in cellule e tessuti animali </a:t>
            </a:r>
          </a:p>
          <a:p>
            <a:r>
              <a:rPr lang="en-US" sz="2400" dirty="0"/>
              <a:t>Tre </a:t>
            </a:r>
            <a:r>
              <a:rPr lang="en-US" sz="2400" dirty="0" err="1"/>
              <a:t>categorie</a:t>
            </a:r>
            <a:r>
              <a:rPr lang="en-US" sz="2400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sz="2000" dirty="0" err="1"/>
              <a:t>Cheratine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ym typeface="Wingdings" pitchFamily="2" charset="2"/>
              </a:rPr>
              <a:t>tessuti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prottetivi</a:t>
            </a:r>
            <a:r>
              <a:rPr lang="en-US" sz="2000" dirty="0">
                <a:sym typeface="Wingdings" pitchFamily="2" charset="2"/>
              </a:rPr>
              <a:t> (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a</a:t>
            </a:r>
            <a:r>
              <a:rPr lang="en-US" sz="2000" dirty="0">
                <a:sym typeface="Wingdings" pitchFamily="2" charset="2"/>
              </a:rPr>
              <a:t>-eliche)</a:t>
            </a:r>
          </a:p>
          <a:p>
            <a:pPr lvl="1">
              <a:lnSpc>
                <a:spcPct val="110000"/>
              </a:lnSpc>
            </a:pPr>
            <a:r>
              <a:rPr lang="en-US" sz="2000" dirty="0" err="1">
                <a:sym typeface="Wingdings" pitchFamily="2" charset="2"/>
              </a:rPr>
              <a:t>Collageni</a:t>
            </a:r>
            <a:r>
              <a:rPr lang="en-US" sz="2000" dirty="0">
                <a:sym typeface="Wingdings" pitchFamily="2" charset="2"/>
              </a:rPr>
              <a:t>  </a:t>
            </a:r>
            <a:r>
              <a:rPr lang="en-US" sz="2000" dirty="0" err="1">
                <a:sym typeface="Wingdings" pitchFamily="2" charset="2"/>
              </a:rPr>
              <a:t>tessuti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connettivi</a:t>
            </a:r>
            <a:r>
              <a:rPr lang="en-US" sz="2000" dirty="0">
                <a:sym typeface="Wingdings" pitchFamily="2" charset="2"/>
              </a:rPr>
              <a:t> (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a</a:t>
            </a:r>
            <a:r>
              <a:rPr lang="en-US" sz="2000" dirty="0">
                <a:sym typeface="Wingdings" pitchFamily="2" charset="2"/>
              </a:rPr>
              <a:t>-eliche)</a:t>
            </a:r>
          </a:p>
          <a:p>
            <a:pPr lvl="1">
              <a:lnSpc>
                <a:spcPct val="110000"/>
              </a:lnSpc>
            </a:pPr>
            <a:r>
              <a:rPr lang="en-US" sz="2000" dirty="0" err="1">
                <a:sym typeface="Wingdings" pitchFamily="2" charset="2"/>
              </a:rPr>
              <a:t>Sete</a:t>
            </a:r>
            <a:r>
              <a:rPr lang="en-US" sz="2000" dirty="0">
                <a:sym typeface="Wingdings" pitchFamily="2" charset="2"/>
              </a:rPr>
              <a:t>  </a:t>
            </a:r>
            <a:r>
              <a:rPr lang="en-US" sz="2000" dirty="0" err="1">
                <a:sym typeface="Wingdings" pitchFamily="2" charset="2"/>
              </a:rPr>
              <a:t>bozzoli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dei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bachi</a:t>
            </a:r>
            <a:r>
              <a:rPr lang="en-US" sz="2000" dirty="0">
                <a:sym typeface="Wingdings" pitchFamily="2" charset="2"/>
              </a:rPr>
              <a:t> da seta (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2000" dirty="0">
                <a:sym typeface="Wingdings" pitchFamily="2" charset="2"/>
              </a:rPr>
              <a:t>-</a:t>
            </a:r>
            <a:r>
              <a:rPr lang="en-US" sz="2000" dirty="0" err="1">
                <a:sym typeface="Wingdings" pitchFamily="2" charset="2"/>
              </a:rPr>
              <a:t>foglietti</a:t>
            </a:r>
            <a:r>
              <a:rPr lang="en-US" sz="2000" dirty="0">
                <a:sym typeface="Wingdings" pitchFamily="2" charset="2"/>
              </a:rPr>
              <a:t>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17030-FC6E-A043-B341-1E797C414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087"/>
          <a:stretch/>
        </p:blipFill>
        <p:spPr>
          <a:xfrm>
            <a:off x="7755558" y="1027906"/>
            <a:ext cx="3492500" cy="21402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D73242-AAE2-C04D-8DB4-7434BFD7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54"/>
    </mc:Choice>
    <mc:Fallback xmlns="">
      <p:transition spd="slow" advTm="9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3706-0035-E543-B021-438D7CE4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secondaria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ECB063-3936-5242-AFD3-A8184ED4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47" y="1671638"/>
            <a:ext cx="204909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8A50968-EEA4-F74B-92C2-79709EF9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73" y="3589648"/>
            <a:ext cx="5392527" cy="28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5DCBF-04A2-3A4C-94A1-AE11FCCB33DE}"/>
              </a:ext>
            </a:extLst>
          </p:cNvPr>
          <p:cNvSpPr txBox="1"/>
          <p:nvPr/>
        </p:nvSpPr>
        <p:spPr>
          <a:xfrm>
            <a:off x="746124" y="1822400"/>
            <a:ext cx="26632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it-IT" sz="2400" b="1" dirty="0">
                <a:solidFill>
                  <a:srgbClr val="FF0000"/>
                </a:solidFill>
              </a:rPr>
              <a:t>-elica:</a:t>
            </a:r>
          </a:p>
          <a:p>
            <a:pPr algn="just">
              <a:buFontTx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residui esterni alla spirale.</a:t>
            </a:r>
          </a:p>
          <a:p>
            <a:pPr algn="just">
              <a:buFontTx/>
              <a:buChar char="•"/>
            </a:pPr>
            <a:endParaRPr lang="it-IT" altLang="en-US" sz="2000" dirty="0">
              <a:cs typeface="Arial" panose="020B0604020202020204" pitchFamily="34" charset="0"/>
            </a:endParaRPr>
          </a:p>
          <a:p>
            <a:pPr algn="just">
              <a:buFontTx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ponte-H ogni 3.6 amminoacidi.</a:t>
            </a:r>
          </a:p>
          <a:p>
            <a:pPr algn="just">
              <a:buFontTx/>
              <a:buChar char="•"/>
            </a:pPr>
            <a:endParaRPr lang="it-IT" altLang="en-US" sz="2000" dirty="0">
              <a:cs typeface="Arial" panose="020B0604020202020204" pitchFamily="34" charset="0"/>
            </a:endParaRPr>
          </a:p>
          <a:p>
            <a:pPr algn="just">
              <a:buFontTx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 Il legame H si instaura tra l’H dell’azoto ammidico e l’O del gruppo carbonilico.</a:t>
            </a:r>
          </a:p>
          <a:p>
            <a:pPr algn="just">
              <a:buFontTx/>
              <a:buChar char="•"/>
            </a:pPr>
            <a:endParaRPr lang="it-IT" altLang="en-US" sz="2000" dirty="0">
              <a:cs typeface="Arial" panose="020B0604020202020204" pitchFamily="34" charset="0"/>
            </a:endParaRPr>
          </a:p>
          <a:p>
            <a:pPr algn="just">
              <a:buFontTx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Tratti moderatamente elastici. </a:t>
            </a:r>
          </a:p>
          <a:p>
            <a:pPr algn="just">
              <a:buFontTx/>
              <a:buChar char="•"/>
            </a:pPr>
            <a:endParaRPr lang="it-IT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C81C01-E0AD-EE48-8C69-3AF4B6366F68}"/>
              </a:ext>
            </a:extLst>
          </p:cNvPr>
          <p:cNvSpPr/>
          <p:nvPr/>
        </p:nvSpPr>
        <p:spPr>
          <a:xfrm>
            <a:off x="6519334" y="1412875"/>
            <a:ext cx="508635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foglietto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•"/>
            </a:pP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it-IT" altLang="en-US" sz="2000" dirty="0">
                <a:cs typeface="Arial" panose="020B0604020202020204" pitchFamily="34" charset="0"/>
              </a:rPr>
              <a:t>legami idrogeno fra aminoacidi di catene diverse.</a:t>
            </a:r>
            <a:endParaRPr lang="en-US" altLang="en-US" sz="2000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it-IT" altLang="en-US" sz="2000" dirty="0">
                <a:cs typeface="Arial" panose="020B0604020202020204" pitchFamily="34" charset="0"/>
              </a:rPr>
              <a:t>foglietto piegato.</a:t>
            </a:r>
          </a:p>
          <a:p>
            <a:pPr>
              <a:buFontTx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Superfici lisce, piatte regolari, prive di elasticità.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5148EB-7F81-4B47-82CC-8EA0675F0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63"/>
    </mc:Choice>
    <mc:Fallback xmlns="">
      <p:transition spd="slow" advTm="39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FBDC-8276-4349-8B86-6AD6B000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it-IT" b="1" dirty="0">
                <a:solidFill>
                  <a:srgbClr val="FF0000"/>
                </a:solidFill>
              </a:rPr>
              <a:t>-elica</a:t>
            </a:r>
          </a:p>
        </p:txBody>
      </p:sp>
      <p:sp>
        <p:nvSpPr>
          <p:cNvPr id="6" name="Text Box 1028">
            <a:extLst>
              <a:ext uri="{FF2B5EF4-FFF2-40B4-BE49-F238E27FC236}">
                <a16:creationId xmlns:a16="http://schemas.microsoft.com/office/drawing/2014/main" id="{2A3ADD57-07FD-9441-A54A-551D0EF87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059" y="1377018"/>
            <a:ext cx="2555648" cy="52322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800" b="1" dirty="0">
                <a:latin typeface="+mn-lt"/>
              </a:rPr>
              <a:t>Legame </a:t>
            </a:r>
            <a:r>
              <a:rPr lang="it-IT" sz="2800" b="1" dirty="0"/>
              <a:t>H</a:t>
            </a:r>
            <a:endParaRPr lang="it-IT" sz="2800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3408E-3B58-7D41-8F11-ACA77CF46006}"/>
              </a:ext>
            </a:extLst>
          </p:cNvPr>
          <p:cNvSpPr/>
          <p:nvPr/>
        </p:nvSpPr>
        <p:spPr>
          <a:xfrm>
            <a:off x="838200" y="1900238"/>
            <a:ext cx="3389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2800" i="1" dirty="0">
                <a:cs typeface="Arial" panose="020B0604020202020204" pitchFamily="34" charset="0"/>
              </a:rPr>
              <a:t>Legami H</a:t>
            </a:r>
            <a:r>
              <a:rPr lang="it-IT" altLang="en-US" sz="2800" dirty="0">
                <a:cs typeface="Arial" panose="020B0604020202020204" pitchFamily="34" charset="0"/>
              </a:rPr>
              <a:t> </a:t>
            </a:r>
            <a:r>
              <a:rPr lang="it-IT" altLang="en-US" sz="2800" i="1" dirty="0" err="1">
                <a:cs typeface="Arial" panose="020B0604020202020204" pitchFamily="34" charset="0"/>
              </a:rPr>
              <a:t>intracatena</a:t>
            </a:r>
            <a:r>
              <a:rPr lang="it-IT" altLang="en-US" sz="2800" dirty="0">
                <a:cs typeface="Arial" panose="020B0604020202020204" pitchFamily="34" charset="0"/>
              </a:rPr>
              <a:t> </a:t>
            </a:r>
            <a:endParaRPr lang="it-IT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AAC5C1-EA1F-1B43-B69A-608430543E3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19" y="122109"/>
            <a:ext cx="36623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027">
            <a:extLst>
              <a:ext uri="{FF2B5EF4-FFF2-40B4-BE49-F238E27FC236}">
                <a16:creationId xmlns:a16="http://schemas.microsoft.com/office/drawing/2014/main" id="{2465B747-136B-E045-B249-C81128B415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7776" y="1690688"/>
            <a:ext cx="2025150" cy="7661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A4A891-08DF-6948-96DB-154B73700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63"/>
    </mc:Choice>
    <mc:Fallback xmlns="">
      <p:transition spd="slow" advTm="11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2732-AC93-4549-806A-6DDDEF2D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it-IT" b="1" dirty="0">
                <a:solidFill>
                  <a:srgbClr val="FF0000"/>
                </a:solidFill>
              </a:rPr>
              <a:t>-foglietto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DAE6D81-D58C-7245-AA02-2DEDCD97E24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77" y="1356364"/>
            <a:ext cx="7489256" cy="514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D0944-FD6D-234C-A064-524CA42661EE}"/>
              </a:ext>
            </a:extLst>
          </p:cNvPr>
          <p:cNvSpPr/>
          <p:nvPr/>
        </p:nvSpPr>
        <p:spPr>
          <a:xfrm>
            <a:off x="112498" y="1990056"/>
            <a:ext cx="3372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2800" i="1" dirty="0">
                <a:cs typeface="Arial" panose="020B0604020202020204" pitchFamily="34" charset="0"/>
              </a:rPr>
              <a:t>Legami H</a:t>
            </a:r>
            <a:r>
              <a:rPr lang="it-IT" altLang="en-US" sz="2800" dirty="0">
                <a:cs typeface="Arial" panose="020B0604020202020204" pitchFamily="34" charset="0"/>
              </a:rPr>
              <a:t> </a:t>
            </a:r>
            <a:r>
              <a:rPr lang="it-IT" altLang="en-US" sz="2800" i="1" dirty="0" err="1">
                <a:cs typeface="Arial" panose="020B0604020202020204" pitchFamily="34" charset="0"/>
              </a:rPr>
              <a:t>intercatena</a:t>
            </a:r>
            <a:r>
              <a:rPr lang="it-IT" altLang="en-US" sz="2800" dirty="0">
                <a:cs typeface="Arial" panose="020B0604020202020204" pitchFamily="34" charset="0"/>
              </a:rPr>
              <a:t> </a:t>
            </a:r>
            <a:endParaRPr lang="it-IT" sz="2800" dirty="0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DC32CBE5-B865-8543-9B6F-FD003D6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049" y="1466836"/>
            <a:ext cx="2555648" cy="52322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800" b="1" dirty="0">
                <a:latin typeface="+mn-lt"/>
              </a:rPr>
              <a:t>Legame </a:t>
            </a:r>
            <a:r>
              <a:rPr lang="it-IT" sz="2800" b="1" dirty="0"/>
              <a:t>H</a:t>
            </a:r>
            <a:endParaRPr lang="it-IT" sz="2800" b="1" dirty="0">
              <a:latin typeface="+mn-lt"/>
            </a:endParaRPr>
          </a:p>
        </p:txBody>
      </p:sp>
      <p:sp>
        <p:nvSpPr>
          <p:cNvPr id="10" name="Line 1027">
            <a:extLst>
              <a:ext uri="{FF2B5EF4-FFF2-40B4-BE49-F238E27FC236}">
                <a16:creationId xmlns:a16="http://schemas.microsoft.com/office/drawing/2014/main" id="{C8E9C9C5-F56C-B843-9CB3-C47190E28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1541" y="1990056"/>
            <a:ext cx="1756228" cy="36933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ABB6DC-4410-F84E-BC8B-AF7913DC0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9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50"/>
    </mc:Choice>
    <mc:Fallback xmlns="">
      <p:transition spd="slow" advTm="23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FDFB-706B-BD48-BCBA-4C612228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it-IT" b="1" dirty="0">
                <a:solidFill>
                  <a:srgbClr val="FF0000"/>
                </a:solidFill>
              </a:rPr>
              <a:t>-foglietto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0EC82-0EA7-F943-AE04-458FCAFD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022" y="1825625"/>
            <a:ext cx="5945777" cy="4351338"/>
          </a:xfrm>
        </p:spPr>
        <p:txBody>
          <a:bodyPr>
            <a:normAutofit/>
          </a:bodyPr>
          <a:lstStyle/>
          <a:p>
            <a:r>
              <a:rPr lang="it-IT" sz="2400" dirty="0"/>
              <a:t>Due orientamenti:</a:t>
            </a:r>
          </a:p>
          <a:p>
            <a:endParaRPr lang="it-IT" sz="2400" dirty="0"/>
          </a:p>
          <a:p>
            <a:r>
              <a:rPr lang="it-IT" sz="2400" b="1" dirty="0"/>
              <a:t>Parallelo: </a:t>
            </a:r>
            <a:r>
              <a:rPr lang="it-IT" sz="2400" dirty="0"/>
              <a:t>legami H meno stabili, condizione non ottimale.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r>
              <a:rPr lang="it-IT" sz="2400" b="1" dirty="0"/>
              <a:t>Antiparallelo:</a:t>
            </a:r>
            <a:r>
              <a:rPr lang="it-IT" sz="2400" dirty="0"/>
              <a:t> legami H più stabili, condizioni ottimali per formare un legame H.</a:t>
            </a:r>
          </a:p>
        </p:txBody>
      </p:sp>
      <p:pic>
        <p:nvPicPr>
          <p:cNvPr id="4" name="Picture 1029" descr="GA06_11">
            <a:extLst>
              <a:ext uri="{FF2B5EF4-FFF2-40B4-BE49-F238E27FC236}">
                <a16:creationId xmlns:a16="http://schemas.microsoft.com/office/drawing/2014/main" id="{452FC635-68DE-3142-B53E-8C1CB850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4142" r="3311" b="13188"/>
          <a:stretch>
            <a:fillRect/>
          </a:stretch>
        </p:blipFill>
        <p:spPr bwMode="auto">
          <a:xfrm>
            <a:off x="838200" y="1825625"/>
            <a:ext cx="4027488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938A11-75D1-EF4F-91D7-39EA934DF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8"/>
    </mc:Choice>
    <mc:Fallback xmlns="">
      <p:transition spd="slow" advTm="7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E6EDC-CFE8-4B4E-9BCA-8B613CB8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Loop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29C5E-0954-0B48-94E2-FE955C8FF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7057" cy="4351338"/>
          </a:xfrm>
        </p:spPr>
        <p:txBody>
          <a:bodyPr>
            <a:normAutofit/>
          </a:bodyPr>
          <a:lstStyle/>
          <a:p>
            <a:r>
              <a:rPr lang="it-IT" sz="2400" dirty="0" err="1">
                <a:solidFill>
                  <a:srgbClr val="1FFF20"/>
                </a:solidFill>
              </a:rPr>
              <a:t>Loop</a:t>
            </a:r>
            <a:r>
              <a:rPr lang="it-IT" sz="2400" dirty="0"/>
              <a:t>: Strutture non ripetitive non sono “casuali”.</a:t>
            </a:r>
          </a:p>
          <a:p>
            <a:r>
              <a:rPr lang="it-IT" sz="2400" dirty="0"/>
              <a:t>Hanno una forma meno regolare rispetto all’ </a:t>
            </a:r>
            <a:r>
              <a:rPr lang="it-IT" sz="240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it-IT" sz="2400" dirty="0">
                <a:solidFill>
                  <a:srgbClr val="FF0000"/>
                </a:solidFill>
              </a:rPr>
              <a:t>-elica</a:t>
            </a:r>
            <a:r>
              <a:rPr lang="it-IT" sz="2400" dirty="0"/>
              <a:t> ed al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>
                <a:solidFill>
                  <a:srgbClr val="FFFF00"/>
                </a:solidFill>
                <a:latin typeface="Symbol" pitchFamily="2" charset="2"/>
              </a:rPr>
              <a:t>b</a:t>
            </a:r>
            <a:r>
              <a:rPr lang="it-IT" sz="2400" dirty="0">
                <a:solidFill>
                  <a:srgbClr val="FFFF00"/>
                </a:solidFill>
              </a:rPr>
              <a:t>-foglietto</a:t>
            </a:r>
            <a:r>
              <a:rPr lang="it-IT" sz="2400" dirty="0"/>
              <a:t>. </a:t>
            </a:r>
          </a:p>
          <a:p>
            <a:r>
              <a:rPr lang="it-IT" sz="2400" dirty="0"/>
              <a:t>La catena polipeptidica assume una conformazione ad anse ed avvolgimenti.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1724D-AE1B-DF4C-B593-7C21758E5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6090" y="1641249"/>
            <a:ext cx="4608000" cy="4536000"/>
          </a:xfrm>
          <a:prstGeom prst="rect">
            <a:avLst/>
          </a:prstGeom>
        </p:spPr>
      </p:pic>
      <p:sp>
        <p:nvSpPr>
          <p:cNvPr id="5" name="Line 1027">
            <a:extLst>
              <a:ext uri="{FF2B5EF4-FFF2-40B4-BE49-F238E27FC236}">
                <a16:creationId xmlns:a16="http://schemas.microsoft.com/office/drawing/2014/main" id="{D50174BA-592D-244E-9CBF-D6D46E3B31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69599" y="1641249"/>
            <a:ext cx="584201" cy="504269"/>
          </a:xfrm>
          <a:prstGeom prst="line">
            <a:avLst/>
          </a:prstGeom>
          <a:noFill/>
          <a:ln w="28575">
            <a:solidFill>
              <a:srgbClr val="1FFF2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" name="Line 1027">
            <a:extLst>
              <a:ext uri="{FF2B5EF4-FFF2-40B4-BE49-F238E27FC236}">
                <a16:creationId xmlns:a16="http://schemas.microsoft.com/office/drawing/2014/main" id="{7E922BB8-AE6A-8947-80EF-FA5AFEB5D5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11657" y="5079998"/>
            <a:ext cx="50800" cy="811664"/>
          </a:xfrm>
          <a:prstGeom prst="line">
            <a:avLst/>
          </a:prstGeom>
          <a:noFill/>
          <a:ln w="28575">
            <a:solidFill>
              <a:srgbClr val="1FFF2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" name="Line 1027">
            <a:extLst>
              <a:ext uri="{FF2B5EF4-FFF2-40B4-BE49-F238E27FC236}">
                <a16:creationId xmlns:a16="http://schemas.microsoft.com/office/drawing/2014/main" id="{135B514B-BF69-C844-9CA6-9A8809BC74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8515" y="6016169"/>
            <a:ext cx="703942" cy="36287"/>
          </a:xfrm>
          <a:prstGeom prst="line">
            <a:avLst/>
          </a:prstGeom>
          <a:noFill/>
          <a:ln w="28575">
            <a:solidFill>
              <a:srgbClr val="1FFF2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Line 1027">
            <a:extLst>
              <a:ext uri="{FF2B5EF4-FFF2-40B4-BE49-F238E27FC236}">
                <a16:creationId xmlns:a16="http://schemas.microsoft.com/office/drawing/2014/main" id="{61B68350-A219-764A-BF7C-6A4BDF33DD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27074" y="5079998"/>
            <a:ext cx="676365" cy="314962"/>
          </a:xfrm>
          <a:prstGeom prst="line">
            <a:avLst/>
          </a:prstGeom>
          <a:noFill/>
          <a:ln w="28575">
            <a:solidFill>
              <a:srgbClr val="1FFF2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0D7FB5E-9991-3344-9F1C-6196E6282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11"/>
    </mc:Choice>
    <mc:Fallback xmlns="">
      <p:transition spd="slow" advTm="12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5026-4128-DE4A-9D3F-A221EA74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terziaria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7DE84-F81A-5640-B296-BF30CE1B5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2879" cy="46811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sz="2400" dirty="0"/>
              <a:t>Struttura terziaria: </a:t>
            </a:r>
          </a:p>
          <a:p>
            <a:pPr lvl="1" algn="just"/>
            <a:r>
              <a:rPr lang="it-IT" sz="2000" dirty="0"/>
              <a:t>È la forma tridimensionale che la catena polipeptidica assume spontaneamente nello spazio in condizioni fisiologiche. </a:t>
            </a:r>
          </a:p>
          <a:p>
            <a:pPr algn="just"/>
            <a:r>
              <a:rPr lang="it-IT" sz="2400" dirty="0"/>
              <a:t>Processo di </a:t>
            </a:r>
            <a:r>
              <a:rPr lang="it-IT" sz="2400" b="1" i="1" dirty="0" err="1"/>
              <a:t>folding</a:t>
            </a:r>
            <a:r>
              <a:rPr lang="it-IT" sz="2400" dirty="0"/>
              <a:t>: </a:t>
            </a:r>
          </a:p>
          <a:p>
            <a:pPr lvl="1" algn="just"/>
            <a:r>
              <a:rPr lang="it-IT" sz="2000" dirty="0"/>
              <a:t>Processo attraverso il quale una proteina tende a ripiegarsi in una configurazione compatta. </a:t>
            </a:r>
          </a:p>
          <a:p>
            <a:pPr lvl="1" algn="just"/>
            <a:r>
              <a:rPr lang="it-IT" sz="2000" dirty="0"/>
              <a:t>Soltanto una volta terminato il </a:t>
            </a:r>
            <a:r>
              <a:rPr lang="it-IT" sz="2000" i="1" dirty="0" err="1"/>
              <a:t>folding</a:t>
            </a:r>
            <a:r>
              <a:rPr lang="it-IT" sz="2000" dirty="0"/>
              <a:t> le proteine possono assumere la loro funzione fisiologica.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Tutte le proteine hanno la struttura terziaria.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77EA4-E7B7-6E40-8AB4-90309C980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593" y="2048396"/>
            <a:ext cx="6336827" cy="3960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E753F-769A-2F49-B460-2CBD416329D6}"/>
              </a:ext>
            </a:extLst>
          </p:cNvPr>
          <p:cNvSpPr txBox="1"/>
          <p:nvPr/>
        </p:nvSpPr>
        <p:spPr>
          <a:xfrm>
            <a:off x="5925566" y="2161653"/>
            <a:ext cx="10108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Catene laterali non polari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5BB28-BCAC-4049-A494-F7265EDC1B2B}"/>
              </a:ext>
            </a:extLst>
          </p:cNvPr>
          <p:cNvSpPr txBox="1"/>
          <p:nvPr/>
        </p:nvSpPr>
        <p:spPr>
          <a:xfrm>
            <a:off x="5925566" y="4430236"/>
            <a:ext cx="10108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Catene laterali polari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92F40-5A32-FF4E-A4E3-AEF16BE43B93}"/>
              </a:ext>
            </a:extLst>
          </p:cNvPr>
          <p:cNvSpPr txBox="1"/>
          <p:nvPr/>
        </p:nvSpPr>
        <p:spPr>
          <a:xfrm>
            <a:off x="6502723" y="5155112"/>
            <a:ext cx="15811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/>
              <a:t>Polipeptide svolto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61828-4911-7746-9EB4-47E74EA0FE66}"/>
              </a:ext>
            </a:extLst>
          </p:cNvPr>
          <p:cNvSpPr txBox="1"/>
          <p:nvPr/>
        </p:nvSpPr>
        <p:spPr>
          <a:xfrm>
            <a:off x="9287071" y="5155112"/>
            <a:ext cx="22820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/>
              <a:t>Conformazione ripiegata in ambiente acquoso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E5FE1-FA30-3540-9D39-9C53FBA24922}"/>
              </a:ext>
            </a:extLst>
          </p:cNvPr>
          <p:cNvSpPr txBox="1"/>
          <p:nvPr/>
        </p:nvSpPr>
        <p:spPr>
          <a:xfrm>
            <a:off x="9239553" y="2097934"/>
            <a:ext cx="10108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Catene laterali non polari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CA32F-EF94-8649-85CE-33FDD7F928EB}"/>
              </a:ext>
            </a:extLst>
          </p:cNvPr>
          <p:cNvSpPr txBox="1"/>
          <p:nvPr/>
        </p:nvSpPr>
        <p:spPr>
          <a:xfrm>
            <a:off x="9239553" y="4366517"/>
            <a:ext cx="10108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Catene laterali polari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5D36C3-FE1F-8841-A01E-C3FC26EB8D25}"/>
              </a:ext>
            </a:extLst>
          </p:cNvPr>
          <p:cNvCxnSpPr>
            <a:cxnSpLocks/>
          </p:cNvCxnSpPr>
          <p:nvPr/>
        </p:nvCxnSpPr>
        <p:spPr>
          <a:xfrm>
            <a:off x="10199201" y="2282780"/>
            <a:ext cx="733842" cy="70768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AF202B-B53A-514A-A6D5-903E210E6F1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44959" y="3855331"/>
            <a:ext cx="180919" cy="511186"/>
          </a:xfrm>
          <a:prstGeom prst="straightConnector1">
            <a:avLst/>
          </a:prstGeom>
          <a:ln>
            <a:solidFill>
              <a:srgbClr val="399D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7F0012E-61E7-634A-88D9-09386238D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68"/>
    </mc:Choice>
    <mc:Fallback xmlns="">
      <p:transition spd="slow" advTm="16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D604-EB87-AA4E-B4C9-C083BAA0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terziaria – interazioni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D53A-9C57-9B43-9E1D-ED1C65F8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57600" cy="4351338"/>
          </a:xfrm>
        </p:spPr>
        <p:txBody>
          <a:bodyPr/>
          <a:lstStyle/>
          <a:p>
            <a:pPr algn="just"/>
            <a:r>
              <a:rPr lang="it-IT" altLang="en-US" sz="2400" dirty="0"/>
              <a:t>È stabilizzata da legami non covalenti:</a:t>
            </a:r>
          </a:p>
          <a:p>
            <a:pPr lvl="1" algn="just"/>
            <a:r>
              <a:rPr lang="it-IT" altLang="en-US" sz="2000" dirty="0"/>
              <a:t> come ponti idrogeno, interazioni idrofobiche tra amminoacidi non polari e legami ionici. </a:t>
            </a:r>
          </a:p>
          <a:p>
            <a:pPr algn="just"/>
            <a:r>
              <a:rPr lang="it-IT" altLang="en-US" sz="2400" dirty="0"/>
              <a:t>Anche da legami covalenti:</a:t>
            </a:r>
          </a:p>
          <a:p>
            <a:pPr lvl="1" algn="just"/>
            <a:r>
              <a:rPr lang="it-IT" altLang="en-US" sz="2000" dirty="0"/>
              <a:t>ponti disolfuro fra due cisteine. </a:t>
            </a:r>
          </a:p>
          <a:p>
            <a:endParaRPr lang="it-IT" dirty="0"/>
          </a:p>
        </p:txBody>
      </p:sp>
      <p:pic>
        <p:nvPicPr>
          <p:cNvPr id="4" name="Picture 4" descr="05_22">
            <a:extLst>
              <a:ext uri="{FF2B5EF4-FFF2-40B4-BE49-F238E27FC236}">
                <a16:creationId xmlns:a16="http://schemas.microsoft.com/office/drawing/2014/main" id="{04574F8D-8DAA-FF46-BAC5-EB3655E3B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/>
          <a:stretch/>
        </p:blipFill>
        <p:spPr bwMode="auto">
          <a:xfrm>
            <a:off x="4495800" y="1690688"/>
            <a:ext cx="6858000" cy="481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8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25"/>
    </mc:Choice>
    <mc:Fallback xmlns="">
      <p:transition spd="slow" advTm="26852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3081-88FD-E24F-87B4-8DC22103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Struttura terziaria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5860-FB8E-E541-BC82-9B1C687E7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94445"/>
          </a:xfrm>
        </p:spPr>
        <p:txBody>
          <a:bodyPr>
            <a:normAutofit/>
          </a:bodyPr>
          <a:lstStyle/>
          <a:p>
            <a:pPr algn="just"/>
            <a:r>
              <a:rPr lang="it-IT" altLang="en-US" sz="2400" dirty="0"/>
              <a:t>La struttura primaria di una catena polipeptidica determina la sua struttura terziaria.</a:t>
            </a:r>
          </a:p>
          <a:p>
            <a:pPr algn="just"/>
            <a:r>
              <a:rPr lang="it-IT" altLang="en-US" sz="2400" dirty="0"/>
              <a:t>Quando una proteina si avvolge su se stessa, gli AA che si trovano in regioni lontane della sequenza polipeptidica possono ugualmente interagire tra loro.</a:t>
            </a:r>
          </a:p>
          <a:p>
            <a:pPr algn="just"/>
            <a:r>
              <a:rPr lang="it-IT" sz="2400" dirty="0"/>
              <a:t>La struttura terziaria è suddivisa in </a:t>
            </a:r>
            <a:r>
              <a:rPr lang="it-IT" sz="2400" i="1" dirty="0"/>
              <a:t>domini.</a:t>
            </a:r>
            <a:endParaRPr lang="it-IT" sz="2400" dirty="0"/>
          </a:p>
          <a:p>
            <a:pPr algn="just"/>
            <a:r>
              <a:rPr lang="it-IT" sz="2400" dirty="0"/>
              <a:t>Regioni discrete ben distinte e fisicamente separate dalle altre parti della proteina che fanno parte della della stessa catena polipeptidica. 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DD4EB-83D5-3D43-9E7B-E497A9F9E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847" y="4756059"/>
            <a:ext cx="2266070" cy="1963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22D6E-D91C-F54B-8EEB-0024D16A8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809" y="4894746"/>
            <a:ext cx="2401680" cy="1824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68ADB-3778-3141-9DB2-E60B3D7D9409}"/>
              </a:ext>
            </a:extLst>
          </p:cNvPr>
          <p:cNvSpPr txBox="1"/>
          <p:nvPr/>
        </p:nvSpPr>
        <p:spPr>
          <a:xfrm>
            <a:off x="9223513" y="6285673"/>
            <a:ext cx="25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Dominio «a dito di zinco»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D145E-6DD0-0B4F-B3ED-7B9365B60408}"/>
              </a:ext>
            </a:extLst>
          </p:cNvPr>
          <p:cNvSpPr txBox="1"/>
          <p:nvPr/>
        </p:nvSpPr>
        <p:spPr>
          <a:xfrm>
            <a:off x="724091" y="6250359"/>
            <a:ext cx="245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Motivo “</a:t>
            </a:r>
            <a:r>
              <a:rPr lang="it-IT" dirty="0" err="1"/>
              <a:t>helix</a:t>
            </a:r>
            <a:r>
              <a:rPr lang="it-IT" dirty="0"/>
              <a:t>‐coil‐</a:t>
            </a:r>
            <a:r>
              <a:rPr lang="it-IT" dirty="0" err="1"/>
              <a:t>helix</a:t>
            </a:r>
            <a:r>
              <a:rPr lang="it-IT" dirty="0"/>
              <a:t>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7C7150-30EC-B942-AD1C-F11DD0CFB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88"/>
    </mc:Choice>
    <mc:Fallback xmlns="">
      <p:transition spd="slow" advTm="20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824</Words>
  <Application>Microsoft Macintosh PowerPoint</Application>
  <PresentationFormat>Widescreen</PresentationFormat>
  <Paragraphs>139</Paragraphs>
  <Slides>15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Symbol</vt:lpstr>
      <vt:lpstr>Wingdings</vt:lpstr>
      <vt:lpstr>Office Theme</vt:lpstr>
      <vt:lpstr>Struttura secondaria </vt:lpstr>
      <vt:lpstr>Struttura secondaria </vt:lpstr>
      <vt:lpstr>a-elica</vt:lpstr>
      <vt:lpstr>b-foglietto</vt:lpstr>
      <vt:lpstr>b-foglietto</vt:lpstr>
      <vt:lpstr>Loop </vt:lpstr>
      <vt:lpstr>Struttura terziaria</vt:lpstr>
      <vt:lpstr>Struttura terziaria – interazioni </vt:lpstr>
      <vt:lpstr>Struttura terziaria</vt:lpstr>
      <vt:lpstr>Struttura terziari – domini</vt:lpstr>
      <vt:lpstr>Struttura terziaria</vt:lpstr>
      <vt:lpstr>Struttura quateranaria </vt:lpstr>
      <vt:lpstr>Classificazione delle proteine per conformazione</vt:lpstr>
      <vt:lpstr>Proteine globulari</vt:lpstr>
      <vt:lpstr>Proteine fibrose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Proteine – legame peptidico </dc:title>
  <dc:creator>suzana.aulic@icgeb.org</dc:creator>
  <cp:lastModifiedBy>suzana.aulic@icgeb.org</cp:lastModifiedBy>
  <cp:revision>4</cp:revision>
  <dcterms:created xsi:type="dcterms:W3CDTF">2020-04-04T15:16:36Z</dcterms:created>
  <dcterms:modified xsi:type="dcterms:W3CDTF">2020-04-06T08:27:12Z</dcterms:modified>
</cp:coreProperties>
</file>