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58" r:id="rId2"/>
    <p:sldId id="359" r:id="rId3"/>
    <p:sldId id="360" r:id="rId4"/>
    <p:sldId id="363" r:id="rId5"/>
    <p:sldId id="361" r:id="rId6"/>
    <p:sldId id="364" r:id="rId7"/>
    <p:sldId id="362" r:id="rId8"/>
    <p:sldId id="375" r:id="rId9"/>
    <p:sldId id="368" r:id="rId10"/>
    <p:sldId id="369" r:id="rId11"/>
    <p:sldId id="367" r:id="rId12"/>
    <p:sldId id="366" r:id="rId13"/>
    <p:sldId id="370" r:id="rId14"/>
    <p:sldId id="371" r:id="rId15"/>
    <p:sldId id="365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50407"/>
  </p:normalViewPr>
  <p:slideViewPr>
    <p:cSldViewPr snapToGrid="0" snapToObjects="1">
      <p:cViewPr varScale="1">
        <p:scale>
          <a:sx n="61" d="100"/>
          <a:sy n="61" d="100"/>
        </p:scale>
        <p:origin x="2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g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g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279BF-0E40-1A45-B50F-09D2064139D9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D23CF0-E999-7C49-92AE-20AF2BE5003D}">
      <dgm:prSet/>
      <dgm:spPr/>
      <dgm:t>
        <a:bodyPr/>
        <a:lstStyle/>
        <a:p>
          <a:r>
            <a:rPr lang="it-IT"/>
            <a:t>Industria alimentari (formaggi, birra, prodotti da forno…)</a:t>
          </a:r>
        </a:p>
      </dgm:t>
    </dgm:pt>
    <dgm:pt modelId="{F5E67296-B0D0-9747-B0AE-CBC742B82E6D}" type="parTrans" cxnId="{A1D7811F-D1E6-5C4E-8F63-910BEB5EBEA9}">
      <dgm:prSet/>
      <dgm:spPr/>
      <dgm:t>
        <a:bodyPr/>
        <a:lstStyle/>
        <a:p>
          <a:endParaRPr lang="en-US"/>
        </a:p>
      </dgm:t>
    </dgm:pt>
    <dgm:pt modelId="{C2A86055-5038-254C-BCF8-E38A58535ED1}" type="sibTrans" cxnId="{A1D7811F-D1E6-5C4E-8F63-910BEB5EBEA9}">
      <dgm:prSet/>
      <dgm:spPr/>
      <dgm:t>
        <a:bodyPr/>
        <a:lstStyle/>
        <a:p>
          <a:endParaRPr lang="en-US"/>
        </a:p>
      </dgm:t>
    </dgm:pt>
    <dgm:pt modelId="{EAE6733D-4771-4744-BB42-36B60F7E9744}">
      <dgm:prSet/>
      <dgm:spPr/>
      <dgm:t>
        <a:bodyPr/>
        <a:lstStyle/>
        <a:p>
          <a:r>
            <a:rPr lang="it-IT"/>
            <a:t>Industria tessile (detergenza, antifeltrante lana…)</a:t>
          </a:r>
        </a:p>
      </dgm:t>
    </dgm:pt>
    <dgm:pt modelId="{D29F8650-32E1-CA47-9CD0-7D0D704B5909}" type="parTrans" cxnId="{6524EE53-0451-5943-827A-3DA13D7D0EEE}">
      <dgm:prSet/>
      <dgm:spPr/>
      <dgm:t>
        <a:bodyPr/>
        <a:lstStyle/>
        <a:p>
          <a:endParaRPr lang="en-US"/>
        </a:p>
      </dgm:t>
    </dgm:pt>
    <dgm:pt modelId="{59A767AC-5F5D-C84B-A040-02F50029BFCA}" type="sibTrans" cxnId="{6524EE53-0451-5943-827A-3DA13D7D0EEE}">
      <dgm:prSet/>
      <dgm:spPr/>
      <dgm:t>
        <a:bodyPr/>
        <a:lstStyle/>
        <a:p>
          <a:endParaRPr lang="en-US"/>
        </a:p>
      </dgm:t>
    </dgm:pt>
    <dgm:pt modelId="{89AB28EB-6DD6-714B-ADFF-8728851CE812}">
      <dgm:prSet/>
      <dgm:spPr/>
      <dgm:t>
        <a:bodyPr/>
        <a:lstStyle/>
        <a:p>
          <a:r>
            <a:rPr lang="it-IT"/>
            <a:t>Industria della cellulosa e della carta (sbiancamento della carta)</a:t>
          </a:r>
        </a:p>
      </dgm:t>
    </dgm:pt>
    <dgm:pt modelId="{2C207B1A-A5D7-494C-BC5B-B7D3588377AA}" type="parTrans" cxnId="{9E679DF3-853E-3645-8761-CB362B60CC31}">
      <dgm:prSet/>
      <dgm:spPr/>
      <dgm:t>
        <a:bodyPr/>
        <a:lstStyle/>
        <a:p>
          <a:endParaRPr lang="en-US"/>
        </a:p>
      </dgm:t>
    </dgm:pt>
    <dgm:pt modelId="{F3C52ABC-25A7-4843-84F0-E8F387E57D1C}" type="sibTrans" cxnId="{9E679DF3-853E-3645-8761-CB362B60CC31}">
      <dgm:prSet/>
      <dgm:spPr/>
      <dgm:t>
        <a:bodyPr/>
        <a:lstStyle/>
        <a:p>
          <a:endParaRPr lang="en-US"/>
        </a:p>
      </dgm:t>
    </dgm:pt>
    <dgm:pt modelId="{DB063967-07F7-304B-8656-278706D48F72}">
      <dgm:prSet/>
      <dgm:spPr/>
      <dgm:t>
        <a:bodyPr/>
        <a:lstStyle/>
        <a:p>
          <a:r>
            <a:rPr lang="it-IT"/>
            <a:t>Bonifica ambientale (degradazione di pesticidi, farmaci…)</a:t>
          </a:r>
        </a:p>
      </dgm:t>
    </dgm:pt>
    <dgm:pt modelId="{CF6B0A37-FE46-D34E-BFBC-73F126ECF7D3}" type="parTrans" cxnId="{F6EC6040-E102-6F4B-918A-8F4FA4853596}">
      <dgm:prSet/>
      <dgm:spPr/>
      <dgm:t>
        <a:bodyPr/>
        <a:lstStyle/>
        <a:p>
          <a:endParaRPr lang="en-US"/>
        </a:p>
      </dgm:t>
    </dgm:pt>
    <dgm:pt modelId="{04D9F989-84DC-114A-B133-1DFF057B0E6E}" type="sibTrans" cxnId="{F6EC6040-E102-6F4B-918A-8F4FA4853596}">
      <dgm:prSet/>
      <dgm:spPr/>
      <dgm:t>
        <a:bodyPr/>
        <a:lstStyle/>
        <a:p>
          <a:endParaRPr lang="en-US"/>
        </a:p>
      </dgm:t>
    </dgm:pt>
    <dgm:pt modelId="{0450AC4D-654A-FB41-B46C-4BC8748B012D}">
      <dgm:prSet/>
      <dgm:spPr/>
      <dgm:t>
        <a:bodyPr/>
        <a:lstStyle/>
        <a:p>
          <a:r>
            <a:rPr lang="it-IT"/>
            <a:t>Produzione biocarburante</a:t>
          </a:r>
        </a:p>
      </dgm:t>
    </dgm:pt>
    <dgm:pt modelId="{DFE089F8-AF73-B14F-A3E0-E41043BAFD13}" type="parTrans" cxnId="{E5D21A6F-1164-F94A-A47F-86402120AE10}">
      <dgm:prSet/>
      <dgm:spPr/>
      <dgm:t>
        <a:bodyPr/>
        <a:lstStyle/>
        <a:p>
          <a:endParaRPr lang="en-US"/>
        </a:p>
      </dgm:t>
    </dgm:pt>
    <dgm:pt modelId="{F3EF6793-1EF4-A647-B0BA-8D3E8321B6F4}" type="sibTrans" cxnId="{E5D21A6F-1164-F94A-A47F-86402120AE10}">
      <dgm:prSet/>
      <dgm:spPr/>
      <dgm:t>
        <a:bodyPr/>
        <a:lstStyle/>
        <a:p>
          <a:endParaRPr lang="en-US"/>
        </a:p>
      </dgm:t>
    </dgm:pt>
    <dgm:pt modelId="{2267C791-9096-9F49-ABDA-D57AB171FA99}">
      <dgm:prSet/>
      <dgm:spPr/>
      <dgm:t>
        <a:bodyPr/>
        <a:lstStyle/>
        <a:p>
          <a:r>
            <a:rPr lang="it-IT"/>
            <a:t>Biotecnologie</a:t>
          </a:r>
        </a:p>
      </dgm:t>
    </dgm:pt>
    <dgm:pt modelId="{10F28C5B-8E85-7047-88E2-8FE3F63352AB}" type="parTrans" cxnId="{862DE9AF-E79B-B54F-A733-6355C0A7A5BA}">
      <dgm:prSet/>
      <dgm:spPr/>
      <dgm:t>
        <a:bodyPr/>
        <a:lstStyle/>
        <a:p>
          <a:endParaRPr lang="en-US"/>
        </a:p>
      </dgm:t>
    </dgm:pt>
    <dgm:pt modelId="{4C3A9549-7212-864E-ACB0-0F178B743527}" type="sibTrans" cxnId="{862DE9AF-E79B-B54F-A733-6355C0A7A5BA}">
      <dgm:prSet/>
      <dgm:spPr/>
      <dgm:t>
        <a:bodyPr/>
        <a:lstStyle/>
        <a:p>
          <a:endParaRPr lang="en-US"/>
        </a:p>
      </dgm:t>
    </dgm:pt>
    <dgm:pt modelId="{3DB7336A-19CF-A84B-9718-927A7B963B72}" type="pres">
      <dgm:prSet presAssocID="{236279BF-0E40-1A45-B50F-09D2064139D9}" presName="linearFlow" presStyleCnt="0">
        <dgm:presLayoutVars>
          <dgm:dir/>
          <dgm:resizeHandles val="exact"/>
        </dgm:presLayoutVars>
      </dgm:prSet>
      <dgm:spPr/>
    </dgm:pt>
    <dgm:pt modelId="{8FB74353-9D84-B242-B25E-DD019E3516E0}" type="pres">
      <dgm:prSet presAssocID="{70D23CF0-E999-7C49-92AE-20AF2BE5003D}" presName="composite" presStyleCnt="0"/>
      <dgm:spPr/>
    </dgm:pt>
    <dgm:pt modelId="{F46CC3F3-EE27-8C4D-A88B-D842183A71D5}" type="pres">
      <dgm:prSet presAssocID="{70D23CF0-E999-7C49-92AE-20AF2BE5003D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0EE6AAD-3D8F-1E4B-A71A-6059D2DEF380}" type="pres">
      <dgm:prSet presAssocID="{70D23CF0-E999-7C49-92AE-20AF2BE5003D}" presName="txShp" presStyleLbl="node1" presStyleIdx="0" presStyleCnt="6" custScaleX="100186">
        <dgm:presLayoutVars>
          <dgm:bulletEnabled val="1"/>
        </dgm:presLayoutVars>
      </dgm:prSet>
      <dgm:spPr/>
    </dgm:pt>
    <dgm:pt modelId="{15AEB996-AE16-C443-A29C-A2C53A7C8F99}" type="pres">
      <dgm:prSet presAssocID="{C2A86055-5038-254C-BCF8-E38A58535ED1}" presName="spacing" presStyleCnt="0"/>
      <dgm:spPr/>
    </dgm:pt>
    <dgm:pt modelId="{AFB5AFDA-2436-444D-8335-340FCEFAB1B1}" type="pres">
      <dgm:prSet presAssocID="{EAE6733D-4771-4744-BB42-36B60F7E9744}" presName="composite" presStyleCnt="0"/>
      <dgm:spPr/>
    </dgm:pt>
    <dgm:pt modelId="{483CDFB4-8AEB-5C46-86DC-1EB49FB688F9}" type="pres">
      <dgm:prSet presAssocID="{EAE6733D-4771-4744-BB42-36B60F7E9744}" presName="imgShp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6ABFDD87-1A10-6646-B756-9F60A862D8BC}" type="pres">
      <dgm:prSet presAssocID="{EAE6733D-4771-4744-BB42-36B60F7E9744}" presName="txShp" presStyleLbl="node1" presStyleIdx="1" presStyleCnt="6" custScaleX="100186">
        <dgm:presLayoutVars>
          <dgm:bulletEnabled val="1"/>
        </dgm:presLayoutVars>
      </dgm:prSet>
      <dgm:spPr/>
    </dgm:pt>
    <dgm:pt modelId="{462DF99E-FEF6-044D-8D8B-E8B2ADFB840C}" type="pres">
      <dgm:prSet presAssocID="{59A767AC-5F5D-C84B-A040-02F50029BFCA}" presName="spacing" presStyleCnt="0"/>
      <dgm:spPr/>
    </dgm:pt>
    <dgm:pt modelId="{BCA65812-48D3-A741-81D4-48D0205DCF8D}" type="pres">
      <dgm:prSet presAssocID="{89AB28EB-6DD6-714B-ADFF-8728851CE812}" presName="composite" presStyleCnt="0"/>
      <dgm:spPr/>
    </dgm:pt>
    <dgm:pt modelId="{1A46DA3D-92B4-CD42-B374-B8289718B523}" type="pres">
      <dgm:prSet presAssocID="{89AB28EB-6DD6-714B-ADFF-8728851CE812}" presName="imgShp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5DFCB5F-E106-4847-B6F7-EF43B2373064}" type="pres">
      <dgm:prSet presAssocID="{89AB28EB-6DD6-714B-ADFF-8728851CE812}" presName="txShp" presStyleLbl="node1" presStyleIdx="2" presStyleCnt="6" custScaleX="100186">
        <dgm:presLayoutVars>
          <dgm:bulletEnabled val="1"/>
        </dgm:presLayoutVars>
      </dgm:prSet>
      <dgm:spPr/>
    </dgm:pt>
    <dgm:pt modelId="{3D9E4EDE-AB4C-8044-B799-BB71378C1253}" type="pres">
      <dgm:prSet presAssocID="{F3C52ABC-25A7-4843-84F0-E8F387E57D1C}" presName="spacing" presStyleCnt="0"/>
      <dgm:spPr/>
    </dgm:pt>
    <dgm:pt modelId="{F9155210-865C-5F48-B54D-57BF964296ED}" type="pres">
      <dgm:prSet presAssocID="{DB063967-07F7-304B-8656-278706D48F72}" presName="composite" presStyleCnt="0"/>
      <dgm:spPr/>
    </dgm:pt>
    <dgm:pt modelId="{E3960482-8BAC-5447-80A9-608BB8AF52B3}" type="pres">
      <dgm:prSet presAssocID="{DB063967-07F7-304B-8656-278706D48F72}" presName="imgShp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FDBFE456-C2D2-1B4E-913E-4A66EFD229D7}" type="pres">
      <dgm:prSet presAssocID="{DB063967-07F7-304B-8656-278706D48F72}" presName="txShp" presStyleLbl="node1" presStyleIdx="3" presStyleCnt="6" custScaleX="100186">
        <dgm:presLayoutVars>
          <dgm:bulletEnabled val="1"/>
        </dgm:presLayoutVars>
      </dgm:prSet>
      <dgm:spPr/>
    </dgm:pt>
    <dgm:pt modelId="{6B6F5819-4757-ED4D-8F94-0DDB60A50315}" type="pres">
      <dgm:prSet presAssocID="{04D9F989-84DC-114A-B133-1DFF057B0E6E}" presName="spacing" presStyleCnt="0"/>
      <dgm:spPr/>
    </dgm:pt>
    <dgm:pt modelId="{C9E21697-9087-8549-8377-2223E2A3379C}" type="pres">
      <dgm:prSet presAssocID="{0450AC4D-654A-FB41-B46C-4BC8748B012D}" presName="composite" presStyleCnt="0"/>
      <dgm:spPr/>
    </dgm:pt>
    <dgm:pt modelId="{D7B62CB7-B4BE-1A42-902A-4558A394BCD2}" type="pres">
      <dgm:prSet presAssocID="{0450AC4D-654A-FB41-B46C-4BC8748B012D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4AC8E7D-0116-874D-BC3D-D2F84AAB4DF3}" type="pres">
      <dgm:prSet presAssocID="{0450AC4D-654A-FB41-B46C-4BC8748B012D}" presName="txShp" presStyleLbl="node1" presStyleIdx="4" presStyleCnt="6" custScaleX="100186">
        <dgm:presLayoutVars>
          <dgm:bulletEnabled val="1"/>
        </dgm:presLayoutVars>
      </dgm:prSet>
      <dgm:spPr/>
    </dgm:pt>
    <dgm:pt modelId="{12AA1FFC-0A41-A64C-9063-CA6A0D596119}" type="pres">
      <dgm:prSet presAssocID="{F3EF6793-1EF4-A647-B0BA-8D3E8321B6F4}" presName="spacing" presStyleCnt="0"/>
      <dgm:spPr/>
    </dgm:pt>
    <dgm:pt modelId="{C68BD243-0955-B742-9B15-8B4E573C0380}" type="pres">
      <dgm:prSet presAssocID="{2267C791-9096-9F49-ABDA-D57AB171FA99}" presName="composite" presStyleCnt="0"/>
      <dgm:spPr/>
    </dgm:pt>
    <dgm:pt modelId="{59E3464D-E25D-FF42-A3A7-6251BCE5D9C5}" type="pres">
      <dgm:prSet presAssocID="{2267C791-9096-9F49-ABDA-D57AB171FA99}" presName="imgShp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DF58CC1E-2210-684C-8AA7-B56C157D8D80}" type="pres">
      <dgm:prSet presAssocID="{2267C791-9096-9F49-ABDA-D57AB171FA99}" presName="txShp" presStyleLbl="node1" presStyleIdx="5" presStyleCnt="6" custScaleX="100186">
        <dgm:presLayoutVars>
          <dgm:bulletEnabled val="1"/>
        </dgm:presLayoutVars>
      </dgm:prSet>
      <dgm:spPr/>
    </dgm:pt>
  </dgm:ptLst>
  <dgm:cxnLst>
    <dgm:cxn modelId="{BE2A2E01-24B0-BA46-8545-A43C234E9389}" type="presOf" srcId="{EAE6733D-4771-4744-BB42-36B60F7E9744}" destId="{6ABFDD87-1A10-6646-B756-9F60A862D8BC}" srcOrd="0" destOrd="0" presId="urn:microsoft.com/office/officeart/2005/8/layout/vList3"/>
    <dgm:cxn modelId="{5B908012-E857-024F-A038-7F488CEC4B23}" type="presOf" srcId="{89AB28EB-6DD6-714B-ADFF-8728851CE812}" destId="{55DFCB5F-E106-4847-B6F7-EF43B2373064}" srcOrd="0" destOrd="0" presId="urn:microsoft.com/office/officeart/2005/8/layout/vList3"/>
    <dgm:cxn modelId="{A1D7811F-D1E6-5C4E-8F63-910BEB5EBEA9}" srcId="{236279BF-0E40-1A45-B50F-09D2064139D9}" destId="{70D23CF0-E999-7C49-92AE-20AF2BE5003D}" srcOrd="0" destOrd="0" parTransId="{F5E67296-B0D0-9747-B0AE-CBC742B82E6D}" sibTransId="{C2A86055-5038-254C-BCF8-E38A58535ED1}"/>
    <dgm:cxn modelId="{52B33523-2FCF-564E-A835-26033D7BE980}" type="presOf" srcId="{0450AC4D-654A-FB41-B46C-4BC8748B012D}" destId="{C4AC8E7D-0116-874D-BC3D-D2F84AAB4DF3}" srcOrd="0" destOrd="0" presId="urn:microsoft.com/office/officeart/2005/8/layout/vList3"/>
    <dgm:cxn modelId="{F6EC6040-E102-6F4B-918A-8F4FA4853596}" srcId="{236279BF-0E40-1A45-B50F-09D2064139D9}" destId="{DB063967-07F7-304B-8656-278706D48F72}" srcOrd="3" destOrd="0" parTransId="{CF6B0A37-FE46-D34E-BFBC-73F126ECF7D3}" sibTransId="{04D9F989-84DC-114A-B133-1DFF057B0E6E}"/>
    <dgm:cxn modelId="{59C53949-E8D2-2444-9389-D213110C8565}" type="presOf" srcId="{236279BF-0E40-1A45-B50F-09D2064139D9}" destId="{3DB7336A-19CF-A84B-9718-927A7B963B72}" srcOrd="0" destOrd="0" presId="urn:microsoft.com/office/officeart/2005/8/layout/vList3"/>
    <dgm:cxn modelId="{6524EE53-0451-5943-827A-3DA13D7D0EEE}" srcId="{236279BF-0E40-1A45-B50F-09D2064139D9}" destId="{EAE6733D-4771-4744-BB42-36B60F7E9744}" srcOrd="1" destOrd="0" parTransId="{D29F8650-32E1-CA47-9CD0-7D0D704B5909}" sibTransId="{59A767AC-5F5D-C84B-A040-02F50029BFCA}"/>
    <dgm:cxn modelId="{63B0A859-229F-E840-8328-734BCD1E9FB3}" type="presOf" srcId="{2267C791-9096-9F49-ABDA-D57AB171FA99}" destId="{DF58CC1E-2210-684C-8AA7-B56C157D8D80}" srcOrd="0" destOrd="0" presId="urn:microsoft.com/office/officeart/2005/8/layout/vList3"/>
    <dgm:cxn modelId="{E5D21A6F-1164-F94A-A47F-86402120AE10}" srcId="{236279BF-0E40-1A45-B50F-09D2064139D9}" destId="{0450AC4D-654A-FB41-B46C-4BC8748B012D}" srcOrd="4" destOrd="0" parTransId="{DFE089F8-AF73-B14F-A3E0-E41043BAFD13}" sibTransId="{F3EF6793-1EF4-A647-B0BA-8D3E8321B6F4}"/>
    <dgm:cxn modelId="{862DE9AF-E79B-B54F-A733-6355C0A7A5BA}" srcId="{236279BF-0E40-1A45-B50F-09D2064139D9}" destId="{2267C791-9096-9F49-ABDA-D57AB171FA99}" srcOrd="5" destOrd="0" parTransId="{10F28C5B-8E85-7047-88E2-8FE3F63352AB}" sibTransId="{4C3A9549-7212-864E-ACB0-0F178B743527}"/>
    <dgm:cxn modelId="{5B4424B5-D429-EA43-8F09-A6692B87700E}" type="presOf" srcId="{70D23CF0-E999-7C49-92AE-20AF2BE5003D}" destId="{F0EE6AAD-3D8F-1E4B-A71A-6059D2DEF380}" srcOrd="0" destOrd="0" presId="urn:microsoft.com/office/officeart/2005/8/layout/vList3"/>
    <dgm:cxn modelId="{F21BCCEB-3F2C-D241-84E7-9BBD515687EB}" type="presOf" srcId="{DB063967-07F7-304B-8656-278706D48F72}" destId="{FDBFE456-C2D2-1B4E-913E-4A66EFD229D7}" srcOrd="0" destOrd="0" presId="urn:microsoft.com/office/officeart/2005/8/layout/vList3"/>
    <dgm:cxn modelId="{9E679DF3-853E-3645-8761-CB362B60CC31}" srcId="{236279BF-0E40-1A45-B50F-09D2064139D9}" destId="{89AB28EB-6DD6-714B-ADFF-8728851CE812}" srcOrd="2" destOrd="0" parTransId="{2C207B1A-A5D7-494C-BC5B-B7D3588377AA}" sibTransId="{F3C52ABC-25A7-4843-84F0-E8F387E57D1C}"/>
    <dgm:cxn modelId="{DBD98DB1-B21A-D840-94DB-175EE6121871}" type="presParOf" srcId="{3DB7336A-19CF-A84B-9718-927A7B963B72}" destId="{8FB74353-9D84-B242-B25E-DD019E3516E0}" srcOrd="0" destOrd="0" presId="urn:microsoft.com/office/officeart/2005/8/layout/vList3"/>
    <dgm:cxn modelId="{6FA9C4E3-CE3D-C840-ADCA-E0D74B81EAEE}" type="presParOf" srcId="{8FB74353-9D84-B242-B25E-DD019E3516E0}" destId="{F46CC3F3-EE27-8C4D-A88B-D842183A71D5}" srcOrd="0" destOrd="0" presId="urn:microsoft.com/office/officeart/2005/8/layout/vList3"/>
    <dgm:cxn modelId="{E2C0C92E-A12C-264A-BC78-4977148FA00F}" type="presParOf" srcId="{8FB74353-9D84-B242-B25E-DD019E3516E0}" destId="{F0EE6AAD-3D8F-1E4B-A71A-6059D2DEF380}" srcOrd="1" destOrd="0" presId="urn:microsoft.com/office/officeart/2005/8/layout/vList3"/>
    <dgm:cxn modelId="{D514275B-3CE0-3A47-B1B5-FE2B912EBAEA}" type="presParOf" srcId="{3DB7336A-19CF-A84B-9718-927A7B963B72}" destId="{15AEB996-AE16-C443-A29C-A2C53A7C8F99}" srcOrd="1" destOrd="0" presId="urn:microsoft.com/office/officeart/2005/8/layout/vList3"/>
    <dgm:cxn modelId="{D13112CA-0BF5-6048-8CEC-58C6C8179399}" type="presParOf" srcId="{3DB7336A-19CF-A84B-9718-927A7B963B72}" destId="{AFB5AFDA-2436-444D-8335-340FCEFAB1B1}" srcOrd="2" destOrd="0" presId="urn:microsoft.com/office/officeart/2005/8/layout/vList3"/>
    <dgm:cxn modelId="{95F944A8-CA76-0D41-BB89-8CBEBA6E76C8}" type="presParOf" srcId="{AFB5AFDA-2436-444D-8335-340FCEFAB1B1}" destId="{483CDFB4-8AEB-5C46-86DC-1EB49FB688F9}" srcOrd="0" destOrd="0" presId="urn:microsoft.com/office/officeart/2005/8/layout/vList3"/>
    <dgm:cxn modelId="{5E7AEC66-8BA8-5B44-9979-3BF78B06B694}" type="presParOf" srcId="{AFB5AFDA-2436-444D-8335-340FCEFAB1B1}" destId="{6ABFDD87-1A10-6646-B756-9F60A862D8BC}" srcOrd="1" destOrd="0" presId="urn:microsoft.com/office/officeart/2005/8/layout/vList3"/>
    <dgm:cxn modelId="{8D5F7890-DE83-6146-9098-3B2D94BE5E6B}" type="presParOf" srcId="{3DB7336A-19CF-A84B-9718-927A7B963B72}" destId="{462DF99E-FEF6-044D-8D8B-E8B2ADFB840C}" srcOrd="3" destOrd="0" presId="urn:microsoft.com/office/officeart/2005/8/layout/vList3"/>
    <dgm:cxn modelId="{F97331B2-A709-3E4B-AA9B-6D1A7F334695}" type="presParOf" srcId="{3DB7336A-19CF-A84B-9718-927A7B963B72}" destId="{BCA65812-48D3-A741-81D4-48D0205DCF8D}" srcOrd="4" destOrd="0" presId="urn:microsoft.com/office/officeart/2005/8/layout/vList3"/>
    <dgm:cxn modelId="{45665E91-DB54-C14C-9F87-C4268C47A783}" type="presParOf" srcId="{BCA65812-48D3-A741-81D4-48D0205DCF8D}" destId="{1A46DA3D-92B4-CD42-B374-B8289718B523}" srcOrd="0" destOrd="0" presId="urn:microsoft.com/office/officeart/2005/8/layout/vList3"/>
    <dgm:cxn modelId="{9A7C62AA-2167-AC4F-A82A-94DD4EDB11F0}" type="presParOf" srcId="{BCA65812-48D3-A741-81D4-48D0205DCF8D}" destId="{55DFCB5F-E106-4847-B6F7-EF43B2373064}" srcOrd="1" destOrd="0" presId="urn:microsoft.com/office/officeart/2005/8/layout/vList3"/>
    <dgm:cxn modelId="{F19BFFA3-CC3C-C64D-ACA3-619B456E53FF}" type="presParOf" srcId="{3DB7336A-19CF-A84B-9718-927A7B963B72}" destId="{3D9E4EDE-AB4C-8044-B799-BB71378C1253}" srcOrd="5" destOrd="0" presId="urn:microsoft.com/office/officeart/2005/8/layout/vList3"/>
    <dgm:cxn modelId="{837DF2E6-EBB6-554D-A5C0-A558BC02083A}" type="presParOf" srcId="{3DB7336A-19CF-A84B-9718-927A7B963B72}" destId="{F9155210-865C-5F48-B54D-57BF964296ED}" srcOrd="6" destOrd="0" presId="urn:microsoft.com/office/officeart/2005/8/layout/vList3"/>
    <dgm:cxn modelId="{D382DC34-24A2-7A42-ABC9-99C23731A1E3}" type="presParOf" srcId="{F9155210-865C-5F48-B54D-57BF964296ED}" destId="{E3960482-8BAC-5447-80A9-608BB8AF52B3}" srcOrd="0" destOrd="0" presId="urn:microsoft.com/office/officeart/2005/8/layout/vList3"/>
    <dgm:cxn modelId="{233C0189-C7CF-5949-A102-BE5115F34001}" type="presParOf" srcId="{F9155210-865C-5F48-B54D-57BF964296ED}" destId="{FDBFE456-C2D2-1B4E-913E-4A66EFD229D7}" srcOrd="1" destOrd="0" presId="urn:microsoft.com/office/officeart/2005/8/layout/vList3"/>
    <dgm:cxn modelId="{67A897BD-565A-A749-A7AC-7CE4C694AD2B}" type="presParOf" srcId="{3DB7336A-19CF-A84B-9718-927A7B963B72}" destId="{6B6F5819-4757-ED4D-8F94-0DDB60A50315}" srcOrd="7" destOrd="0" presId="urn:microsoft.com/office/officeart/2005/8/layout/vList3"/>
    <dgm:cxn modelId="{8F3E4AFC-29AB-044C-8C08-04ED65B11A61}" type="presParOf" srcId="{3DB7336A-19CF-A84B-9718-927A7B963B72}" destId="{C9E21697-9087-8549-8377-2223E2A3379C}" srcOrd="8" destOrd="0" presId="urn:microsoft.com/office/officeart/2005/8/layout/vList3"/>
    <dgm:cxn modelId="{0164AB3F-97F3-C042-9AF6-C80420E4F14E}" type="presParOf" srcId="{C9E21697-9087-8549-8377-2223E2A3379C}" destId="{D7B62CB7-B4BE-1A42-902A-4558A394BCD2}" srcOrd="0" destOrd="0" presId="urn:microsoft.com/office/officeart/2005/8/layout/vList3"/>
    <dgm:cxn modelId="{FC0D7FFB-848A-A34B-8F6C-F4F103ACA4EB}" type="presParOf" srcId="{C9E21697-9087-8549-8377-2223E2A3379C}" destId="{C4AC8E7D-0116-874D-BC3D-D2F84AAB4DF3}" srcOrd="1" destOrd="0" presId="urn:microsoft.com/office/officeart/2005/8/layout/vList3"/>
    <dgm:cxn modelId="{9E0BDD09-8C98-7047-8AAE-3D27DD90EEF6}" type="presParOf" srcId="{3DB7336A-19CF-A84B-9718-927A7B963B72}" destId="{12AA1FFC-0A41-A64C-9063-CA6A0D596119}" srcOrd="9" destOrd="0" presId="urn:microsoft.com/office/officeart/2005/8/layout/vList3"/>
    <dgm:cxn modelId="{3A2DDB93-6806-3548-8F76-8BA834E0B73D}" type="presParOf" srcId="{3DB7336A-19CF-A84B-9718-927A7B963B72}" destId="{C68BD243-0955-B742-9B15-8B4E573C0380}" srcOrd="10" destOrd="0" presId="urn:microsoft.com/office/officeart/2005/8/layout/vList3"/>
    <dgm:cxn modelId="{07ECF802-122F-A243-ACCC-6C905DB06B23}" type="presParOf" srcId="{C68BD243-0955-B742-9B15-8B4E573C0380}" destId="{59E3464D-E25D-FF42-A3A7-6251BCE5D9C5}" srcOrd="0" destOrd="0" presId="urn:microsoft.com/office/officeart/2005/8/layout/vList3"/>
    <dgm:cxn modelId="{8FCEFD63-6794-FF4A-80FB-362FF024AE70}" type="presParOf" srcId="{C68BD243-0955-B742-9B15-8B4E573C0380}" destId="{DF58CC1E-2210-684C-8AA7-B56C157D8D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E6AAD-3D8F-1E4B-A71A-6059D2DEF380}">
      <dsp:nvSpPr>
        <dsp:cNvPr id="0" name=""/>
        <dsp:cNvSpPr/>
      </dsp:nvSpPr>
      <dsp:spPr>
        <a:xfrm rot="10800000">
          <a:off x="1896739" y="857"/>
          <a:ext cx="7005880" cy="58052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99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Industria alimentari (formaggi, birra, prodotti da forno…)</a:t>
          </a:r>
        </a:p>
      </dsp:txBody>
      <dsp:txXfrm rot="10800000">
        <a:off x="2041871" y="857"/>
        <a:ext cx="6860748" cy="580527"/>
      </dsp:txXfrm>
    </dsp:sp>
    <dsp:sp modelId="{F46CC3F3-EE27-8C4D-A88B-D842183A71D5}">
      <dsp:nvSpPr>
        <dsp:cNvPr id="0" name=""/>
        <dsp:cNvSpPr/>
      </dsp:nvSpPr>
      <dsp:spPr>
        <a:xfrm>
          <a:off x="1612979" y="857"/>
          <a:ext cx="580527" cy="5805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FDD87-1A10-6646-B756-9F60A862D8BC}">
      <dsp:nvSpPr>
        <dsp:cNvPr id="0" name=""/>
        <dsp:cNvSpPr/>
      </dsp:nvSpPr>
      <dsp:spPr>
        <a:xfrm rot="10800000">
          <a:off x="1896739" y="754676"/>
          <a:ext cx="7005880" cy="580527"/>
        </a:xfrm>
        <a:prstGeom prst="homePlate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99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Industria tessile (detergenza, antifeltrante lana…)</a:t>
          </a:r>
        </a:p>
      </dsp:txBody>
      <dsp:txXfrm rot="10800000">
        <a:off x="2041871" y="754676"/>
        <a:ext cx="6860748" cy="580527"/>
      </dsp:txXfrm>
    </dsp:sp>
    <dsp:sp modelId="{483CDFB4-8AEB-5C46-86DC-1EB49FB688F9}">
      <dsp:nvSpPr>
        <dsp:cNvPr id="0" name=""/>
        <dsp:cNvSpPr/>
      </dsp:nvSpPr>
      <dsp:spPr>
        <a:xfrm>
          <a:off x="1612979" y="754676"/>
          <a:ext cx="580527" cy="58052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FCB5F-E106-4847-B6F7-EF43B2373064}">
      <dsp:nvSpPr>
        <dsp:cNvPr id="0" name=""/>
        <dsp:cNvSpPr/>
      </dsp:nvSpPr>
      <dsp:spPr>
        <a:xfrm rot="10800000">
          <a:off x="1896739" y="1508495"/>
          <a:ext cx="7005880" cy="580527"/>
        </a:xfrm>
        <a:prstGeom prst="homePlate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99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Industria della cellulosa e della carta (sbiancamento della carta)</a:t>
          </a:r>
        </a:p>
      </dsp:txBody>
      <dsp:txXfrm rot="10800000">
        <a:off x="2041871" y="1508495"/>
        <a:ext cx="6860748" cy="580527"/>
      </dsp:txXfrm>
    </dsp:sp>
    <dsp:sp modelId="{1A46DA3D-92B4-CD42-B374-B8289718B523}">
      <dsp:nvSpPr>
        <dsp:cNvPr id="0" name=""/>
        <dsp:cNvSpPr/>
      </dsp:nvSpPr>
      <dsp:spPr>
        <a:xfrm>
          <a:off x="1612979" y="1508495"/>
          <a:ext cx="580527" cy="58052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FE456-C2D2-1B4E-913E-4A66EFD229D7}">
      <dsp:nvSpPr>
        <dsp:cNvPr id="0" name=""/>
        <dsp:cNvSpPr/>
      </dsp:nvSpPr>
      <dsp:spPr>
        <a:xfrm rot="10800000">
          <a:off x="1896739" y="2262314"/>
          <a:ext cx="7005880" cy="580527"/>
        </a:xfrm>
        <a:prstGeom prst="homePlate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99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Bonifica ambientale (degradazione di pesticidi, farmaci…)</a:t>
          </a:r>
        </a:p>
      </dsp:txBody>
      <dsp:txXfrm rot="10800000">
        <a:off x="2041871" y="2262314"/>
        <a:ext cx="6860748" cy="580527"/>
      </dsp:txXfrm>
    </dsp:sp>
    <dsp:sp modelId="{E3960482-8BAC-5447-80A9-608BB8AF52B3}">
      <dsp:nvSpPr>
        <dsp:cNvPr id="0" name=""/>
        <dsp:cNvSpPr/>
      </dsp:nvSpPr>
      <dsp:spPr>
        <a:xfrm>
          <a:off x="1612979" y="2262314"/>
          <a:ext cx="580527" cy="58052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C8E7D-0116-874D-BC3D-D2F84AAB4DF3}">
      <dsp:nvSpPr>
        <dsp:cNvPr id="0" name=""/>
        <dsp:cNvSpPr/>
      </dsp:nvSpPr>
      <dsp:spPr>
        <a:xfrm rot="10800000">
          <a:off x="1896739" y="3016133"/>
          <a:ext cx="7005880" cy="580527"/>
        </a:xfrm>
        <a:prstGeom prst="homePlate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99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Produzione biocarburante</a:t>
          </a:r>
        </a:p>
      </dsp:txBody>
      <dsp:txXfrm rot="10800000">
        <a:off x="2041871" y="3016133"/>
        <a:ext cx="6860748" cy="580527"/>
      </dsp:txXfrm>
    </dsp:sp>
    <dsp:sp modelId="{D7B62CB7-B4BE-1A42-902A-4558A394BCD2}">
      <dsp:nvSpPr>
        <dsp:cNvPr id="0" name=""/>
        <dsp:cNvSpPr/>
      </dsp:nvSpPr>
      <dsp:spPr>
        <a:xfrm>
          <a:off x="1612979" y="3016133"/>
          <a:ext cx="580527" cy="58052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8CC1E-2210-684C-8AA7-B56C157D8D80}">
      <dsp:nvSpPr>
        <dsp:cNvPr id="0" name=""/>
        <dsp:cNvSpPr/>
      </dsp:nvSpPr>
      <dsp:spPr>
        <a:xfrm rot="10800000">
          <a:off x="1896739" y="3769953"/>
          <a:ext cx="7005880" cy="580527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996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Biotecnologie</a:t>
          </a:r>
        </a:p>
      </dsp:txBody>
      <dsp:txXfrm rot="10800000">
        <a:off x="2041871" y="3769953"/>
        <a:ext cx="6860748" cy="580527"/>
      </dsp:txXfrm>
    </dsp:sp>
    <dsp:sp modelId="{59E3464D-E25D-FF42-A3A7-6251BCE5D9C5}">
      <dsp:nvSpPr>
        <dsp:cNvPr id="0" name=""/>
        <dsp:cNvSpPr/>
      </dsp:nvSpPr>
      <dsp:spPr>
        <a:xfrm>
          <a:off x="1612979" y="3769953"/>
          <a:ext cx="580527" cy="58052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55C7C-595C-394A-B8C6-F3ACA391A2CF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FD66E-9A95-E24A-A4B6-7421B8D317D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730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24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1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02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1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26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1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8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9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2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64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83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5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38881-9D1B-1C4F-A493-D6A57B8181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4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ED75-AB78-0146-843F-A6AAD5B69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B4208-23D0-0549-B2F3-4D4ABCDD5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D2027-5364-B54A-93D9-86AEF9FF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54C8B-BD32-A940-917E-989965C5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D43A1-69E8-5A4E-ADFD-2D1A5505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29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C39D-1552-3A4C-B493-5614A034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5AD86-2961-7D47-95C3-8F41545A6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75DA9-1F00-1046-86EB-4694AC33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D77A1-0617-3046-A546-F1E3BDD2E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DAB19-2C4B-1744-A35C-378CC14B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56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444A4D-C21A-BA4B-9055-0A5EF341E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25578-FAF8-6F48-8E59-7F42C79AF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BFC0C-417A-D442-BE76-CA01FF92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3346B-3518-F84A-ADD1-8B2063BD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9171F-6A63-2549-AA6C-3603C61F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99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1785-63F7-ED49-9D61-7AB2A2E7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D923E-8854-DC44-9C01-DB8892ED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9A059-5A86-BF46-9FC0-1133A817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F07AC-F70F-FB4F-9DD5-3C5EFA95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ECBF9-E06C-C148-B7E3-18B50D31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58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9153-C689-5041-8E51-FF0F89CA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F031B-58AE-1245-A770-E2107F00C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F91E4-FCCC-DC4A-BF25-CC47B36A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B841D-D69C-6A41-A205-19766A21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42693-7873-D14C-A2B2-92377F88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85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9D356-7D30-7047-B9B4-299FC627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CC388-3D63-D44E-83FA-A6AA4ACEE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9B133-0824-6543-BFE3-EC8AE944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EC643-E7F3-4A4C-BC7D-9234F010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BDE17-DF02-AD44-88FF-A0B3C910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8BE39-7F9D-FC40-A2F0-5C0222EE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17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DCAF-1B0A-D248-914F-305EE9E9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2E91E-6E66-634B-918A-DB35D2C53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CA69D-AC00-154F-8937-C988A0F86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363D7-BAE8-754B-94ED-F29F1B191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3C314-B1E0-E348-8FC5-A501B9E01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8A65C-5CE8-C642-A202-4E59BF54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FC042-8BF0-0845-9FB7-D6638BA5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8434-A7D9-3D4E-99A5-6E11305E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03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BFC4-A27F-314D-9606-C71D0BD3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1070F-FD10-594B-A0B8-F6DC18CA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9AC3F-A698-B647-8B7A-8656C796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C7374-8677-7244-96C2-42232900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47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4D5589-0A0E-8444-BAEE-CD64ED32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115B0-E421-974E-ADC8-CBEB65EA7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84570-1E4B-D346-BA6C-3A2F9D2A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54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2E7CF-4C94-5D4A-BB57-AFC2BAFF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5015B-4BA0-7742-9773-98A9C0223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10E59-9130-414F-9442-384CED1F5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869C0-DE23-394C-82D2-015C795B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C3D31-EC52-D64E-AC9A-345D884F1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2C4A-8B7B-F44C-B52F-6AB04327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13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BAE32-FEE8-624C-80AC-B3E066C6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C5A0B-59E5-E544-BDFB-1F0516979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DBE6F-E186-B641-9500-2CE195E7F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3CBE5-EDD9-9341-AFB2-213AF6DAF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9F20F-B92D-724D-8860-14D57D2D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7876C-BCE0-C240-96A7-DAB7AF8E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60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D6D94-B0BD-6A47-B0AE-795BF40A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0D367-A8DA-5D45-AD15-3A306EB96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E944E-B2EF-C542-9F93-3533CA40C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4F70-70C5-944B-8B41-C7C4F800BA47}" type="datetimeFigureOut">
              <a:rPr lang="it-IT" smtClean="0"/>
              <a:t>05/04/20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1DC16-1E61-ED4F-BD9D-AE66C7A0A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BA959-AF0C-1D42-814A-C3FD9064C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A3FBF-2B27-804B-943D-6770C3420F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78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tif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tiff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tiff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F90B8-1B4F-C348-B0D3-B742F077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72F5-D33E-A341-8063-6E2DD1EF3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Un’importantissima categoria di proteine. </a:t>
            </a:r>
          </a:p>
          <a:p>
            <a:r>
              <a:rPr lang="it-IT" sz="2400" dirty="0"/>
              <a:t>Svolgono la funzione catalitica in tutte le reazioni del metabolismo cellulare.</a:t>
            </a:r>
          </a:p>
          <a:p>
            <a:r>
              <a:rPr lang="it-IT" sz="2400" b="1" dirty="0"/>
              <a:t>Catalizzatore</a:t>
            </a:r>
            <a:r>
              <a:rPr lang="it-IT" sz="2400" dirty="0"/>
              <a:t> – «sostanza» che aumenta la velocità di una reazione chimica senza subire un cambiamento permanente della sua struttura.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E8B81-DB56-2448-B5D2-CBDA61E81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626" y="3497151"/>
            <a:ext cx="4010991" cy="3138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1D6C7F-4B2D-534E-BEBC-D75D985C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75"/>
    </mc:Choice>
    <mc:Fallback>
      <p:transition spd="slow" advTm="107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44C85-7C93-BC42-BE62-4AE5ABAC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Enzima – apoenzima – </a:t>
            </a:r>
            <a:r>
              <a:rPr lang="it-IT" b="1" dirty="0" err="1">
                <a:solidFill>
                  <a:srgbClr val="FF0000"/>
                </a:solidFill>
              </a:rPr>
              <a:t>oloenzima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Pie 3">
            <a:extLst>
              <a:ext uri="{FF2B5EF4-FFF2-40B4-BE49-F238E27FC236}">
                <a16:creationId xmlns:a16="http://schemas.microsoft.com/office/drawing/2014/main" id="{0AAC8BFF-E3FF-9540-BB6A-FE25F4B676F9}"/>
              </a:ext>
            </a:extLst>
          </p:cNvPr>
          <p:cNvSpPr/>
          <p:nvPr/>
        </p:nvSpPr>
        <p:spPr>
          <a:xfrm rot="19610374">
            <a:off x="1595086" y="2812933"/>
            <a:ext cx="1728353" cy="1648609"/>
          </a:xfrm>
          <a:prstGeom prst="pie">
            <a:avLst>
              <a:gd name="adj1" fmla="val 0"/>
              <a:gd name="adj2" fmla="val 16828561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4000">
                <a:schemeClr val="accent4">
                  <a:lumMod val="0"/>
                  <a:lumOff val="100000"/>
                </a:schemeClr>
              </a:gs>
              <a:gs pos="99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40514-B62B-3A43-99A7-1477427FED93}"/>
              </a:ext>
            </a:extLst>
          </p:cNvPr>
          <p:cNvSpPr txBox="1"/>
          <p:nvPr/>
        </p:nvSpPr>
        <p:spPr>
          <a:xfrm>
            <a:off x="1840342" y="4902210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Apoenzima</a:t>
            </a:r>
          </a:p>
          <a:p>
            <a:pPr algn="ctr"/>
            <a:r>
              <a:rPr lang="it-IT" dirty="0"/>
              <a:t>Inattivo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C396F-E76E-C944-A8B8-C93BCE728532}"/>
              </a:ext>
            </a:extLst>
          </p:cNvPr>
          <p:cNvSpPr txBox="1"/>
          <p:nvPr/>
        </p:nvSpPr>
        <p:spPr>
          <a:xfrm>
            <a:off x="5016664" y="4973011"/>
            <a:ext cx="1120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Cofattore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335402-F61C-4447-8F2D-44BFF1A634B9}"/>
              </a:ext>
            </a:extLst>
          </p:cNvPr>
          <p:cNvSpPr txBox="1"/>
          <p:nvPr/>
        </p:nvSpPr>
        <p:spPr>
          <a:xfrm>
            <a:off x="9241623" y="4915294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Oloenzima</a:t>
            </a:r>
            <a:r>
              <a:rPr lang="it-IT" dirty="0"/>
              <a:t>  </a:t>
            </a:r>
          </a:p>
          <a:p>
            <a:pPr algn="ctr"/>
            <a:r>
              <a:rPr lang="it-IT" dirty="0"/>
              <a:t>Attivo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D3B45-99ED-234C-B70D-5124890B1959}"/>
              </a:ext>
            </a:extLst>
          </p:cNvPr>
          <p:cNvSpPr txBox="1"/>
          <p:nvPr/>
        </p:nvSpPr>
        <p:spPr>
          <a:xfrm>
            <a:off x="4142509" y="37268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B00EAB-0399-C246-B9CD-F22CA85676FE}"/>
              </a:ext>
            </a:extLst>
          </p:cNvPr>
          <p:cNvCxnSpPr>
            <a:cxnSpLocks/>
          </p:cNvCxnSpPr>
          <p:nvPr/>
        </p:nvCxnSpPr>
        <p:spPr>
          <a:xfrm>
            <a:off x="6857216" y="3896914"/>
            <a:ext cx="13862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e 35">
            <a:extLst>
              <a:ext uri="{FF2B5EF4-FFF2-40B4-BE49-F238E27FC236}">
                <a16:creationId xmlns:a16="http://schemas.microsoft.com/office/drawing/2014/main" id="{E4DB3367-20DE-7946-BD6B-3D4ECEA48506}"/>
              </a:ext>
            </a:extLst>
          </p:cNvPr>
          <p:cNvSpPr/>
          <p:nvPr/>
        </p:nvSpPr>
        <p:spPr>
          <a:xfrm rot="19610374">
            <a:off x="9300817" y="2797048"/>
            <a:ext cx="1728353" cy="1648609"/>
          </a:xfrm>
          <a:prstGeom prst="pie">
            <a:avLst>
              <a:gd name="adj1" fmla="val 122358"/>
              <a:gd name="adj2" fmla="val 19418079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4000">
                <a:schemeClr val="accent4">
                  <a:lumMod val="0"/>
                  <a:lumOff val="100000"/>
                </a:schemeClr>
              </a:gs>
              <a:gs pos="99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Snip Same Side Corner Rectangle 11">
            <a:extLst>
              <a:ext uri="{FF2B5EF4-FFF2-40B4-BE49-F238E27FC236}">
                <a16:creationId xmlns:a16="http://schemas.microsoft.com/office/drawing/2014/main" id="{FAB4CF72-2AFF-4C4F-90E3-D53C5F22A133}"/>
              </a:ext>
            </a:extLst>
          </p:cNvPr>
          <p:cNvSpPr/>
          <p:nvPr/>
        </p:nvSpPr>
        <p:spPr>
          <a:xfrm rot="1122351">
            <a:off x="9075659" y="3594290"/>
            <a:ext cx="634497" cy="634497"/>
          </a:xfrm>
          <a:prstGeom prst="snip2SameRect">
            <a:avLst>
              <a:gd name="adj1" fmla="val 30123"/>
              <a:gd name="adj2" fmla="val 25509"/>
            </a:avLst>
          </a:prstGeom>
          <a:gradFill flip="none" rotWithShape="1">
            <a:gsLst>
              <a:gs pos="0">
                <a:schemeClr val="bg1"/>
              </a:gs>
              <a:gs pos="23000">
                <a:srgbClr val="FF2B4B">
                  <a:tint val="44500"/>
                  <a:satMod val="160000"/>
                </a:srgbClr>
              </a:gs>
              <a:gs pos="100000">
                <a:srgbClr val="FF2B4B"/>
              </a:gs>
            </a:gsLst>
            <a:path path="circle">
              <a:fillToRect l="50000" t="50000" r="50000" b="50000"/>
            </a:path>
            <a:tileRect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4DD505E3-0D27-214B-BC4A-DF2B571471C4}"/>
              </a:ext>
            </a:extLst>
          </p:cNvPr>
          <p:cNvSpPr/>
          <p:nvPr/>
        </p:nvSpPr>
        <p:spPr>
          <a:xfrm rot="2360178" flipV="1">
            <a:off x="10180228" y="2319360"/>
            <a:ext cx="974506" cy="1370389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96B5849A-B42E-244C-9D0F-16A8E4CB7B8E}"/>
              </a:ext>
            </a:extLst>
          </p:cNvPr>
          <p:cNvSpPr/>
          <p:nvPr/>
        </p:nvSpPr>
        <p:spPr>
          <a:xfrm rot="1613971" flipV="1">
            <a:off x="2590927" y="1661813"/>
            <a:ext cx="974506" cy="1370389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0BF6D7-A974-104C-84E6-7AE77943587D}"/>
              </a:ext>
            </a:extLst>
          </p:cNvPr>
          <p:cNvSpPr txBox="1"/>
          <p:nvPr/>
        </p:nvSpPr>
        <p:spPr>
          <a:xfrm>
            <a:off x="3822492" y="1873771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Substrato </a:t>
            </a:r>
          </a:p>
        </p:txBody>
      </p:sp>
      <p:sp>
        <p:nvSpPr>
          <p:cNvPr id="41" name="Snip Same Side Corner Rectangle 40">
            <a:extLst>
              <a:ext uri="{FF2B5EF4-FFF2-40B4-BE49-F238E27FC236}">
                <a16:creationId xmlns:a16="http://schemas.microsoft.com/office/drawing/2014/main" id="{FD46197E-0093-B241-AE75-940F94B15C82}"/>
              </a:ext>
            </a:extLst>
          </p:cNvPr>
          <p:cNvSpPr/>
          <p:nvPr/>
        </p:nvSpPr>
        <p:spPr>
          <a:xfrm rot="1122351">
            <a:off x="5284975" y="3543642"/>
            <a:ext cx="634497" cy="634497"/>
          </a:xfrm>
          <a:prstGeom prst="snip2SameRect">
            <a:avLst>
              <a:gd name="adj1" fmla="val 30123"/>
              <a:gd name="adj2" fmla="val 25509"/>
            </a:avLst>
          </a:prstGeom>
          <a:gradFill flip="none" rotWithShape="1">
            <a:gsLst>
              <a:gs pos="0">
                <a:schemeClr val="bg1"/>
              </a:gs>
              <a:gs pos="23000">
                <a:srgbClr val="FF2B4B">
                  <a:tint val="44500"/>
                  <a:satMod val="160000"/>
                </a:srgbClr>
              </a:gs>
              <a:gs pos="100000">
                <a:srgbClr val="FF2B4B"/>
              </a:gs>
            </a:gsLst>
            <a:path path="circle">
              <a:fillToRect l="50000" t="50000" r="50000" b="50000"/>
            </a:path>
            <a:tileRect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94BE13-BF5D-1647-9EF7-01B989989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6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77"/>
    </mc:Choice>
    <mc:Fallback>
      <p:transition spd="slow" advTm="8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5103-9053-484D-97CC-298531D2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Proteine – gruppi prostetici – coenzimi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F8EE4-9C96-9C40-9108-F2F8B34B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it-IT" sz="2400" dirty="0"/>
              <a:t>Gruppi prostetici appartengono alla categoria di cofattori.</a:t>
            </a:r>
          </a:p>
          <a:p>
            <a:r>
              <a:rPr lang="it-IT" sz="2400" dirty="0"/>
              <a:t>Coenzima – quando un cofattore è di natura organica.</a:t>
            </a:r>
          </a:p>
          <a:p>
            <a:r>
              <a:rPr lang="it-IT" sz="2400" dirty="0"/>
              <a:t>Partecipano a numerose reazioni biochimiche: </a:t>
            </a:r>
          </a:p>
          <a:p>
            <a:pPr lvl="1"/>
            <a:r>
              <a:rPr lang="it-IT" sz="2000" dirty="0"/>
              <a:t>Trasporto dell’O</a:t>
            </a:r>
            <a:r>
              <a:rPr lang="it-IT" sz="2000" baseline="-25000" dirty="0"/>
              <a:t>2</a:t>
            </a:r>
            <a:r>
              <a:rPr lang="it-IT" sz="2000" dirty="0"/>
              <a:t>.</a:t>
            </a:r>
          </a:p>
          <a:p>
            <a:pPr lvl="1"/>
            <a:r>
              <a:rPr lang="it-IT" sz="2000" dirty="0"/>
              <a:t>Assorbimento della luce.</a:t>
            </a:r>
          </a:p>
          <a:p>
            <a:pPr lvl="1"/>
            <a:r>
              <a:rPr lang="it-IT" sz="2000" dirty="0"/>
              <a:t>Reazioni di ossido-riduzione (es. FAD)</a:t>
            </a:r>
          </a:p>
          <a:p>
            <a:pPr lvl="1"/>
            <a:r>
              <a:rPr lang="it-IT" sz="2000" dirty="0"/>
              <a:t>Trasferimento di elettroni.</a:t>
            </a:r>
          </a:p>
          <a:p>
            <a:pPr lvl="1"/>
            <a:r>
              <a:rPr lang="it-IT" sz="2000" dirty="0"/>
              <a:t>Trasferimento di protoni. </a:t>
            </a:r>
          </a:p>
          <a:p>
            <a:pPr lvl="1"/>
            <a:r>
              <a:rPr lang="it-IT" sz="2000" dirty="0"/>
              <a:t>Trasferimento di gruppi funzionali.</a:t>
            </a:r>
          </a:p>
          <a:p>
            <a:pPr lvl="1"/>
            <a:r>
              <a:rPr lang="it-IT" sz="2000" dirty="0"/>
              <a:t>Isomerizzazioni. 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7A0536-94A0-1747-8746-3C119C264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951"/>
    </mc:Choice>
    <mc:Fallback>
      <p:transition spd="slow" advTm="15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E0CE0-D716-1647-A150-AAA4D596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Proteine – gruppi prostetici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CE5ED-E791-2A40-9B5F-CF92E191E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Molte proteine inglobano un gruppo non peptidico o un metallo che viene utilizzato per compiere una funzione specifica e viene detto PROSTETICO</a:t>
            </a:r>
          </a:p>
          <a:p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155C8-5D95-0548-AA76-97082277F1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3366" r="10902"/>
          <a:stretch/>
        </p:blipFill>
        <p:spPr>
          <a:xfrm>
            <a:off x="1708878" y="3026611"/>
            <a:ext cx="4120931" cy="3831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EC80A-9F99-8048-846E-17061235BE86}"/>
              </a:ext>
            </a:extLst>
          </p:cNvPr>
          <p:cNvSpPr/>
          <p:nvPr/>
        </p:nvSpPr>
        <p:spPr>
          <a:xfrm>
            <a:off x="4410791" y="5431080"/>
            <a:ext cx="840784" cy="8808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954FDF-5B8C-8E4F-8B79-E36FA3A6C3E4}"/>
              </a:ext>
            </a:extLst>
          </p:cNvPr>
          <p:cNvCxnSpPr>
            <a:cxnSpLocks/>
          </p:cNvCxnSpPr>
          <p:nvPr/>
        </p:nvCxnSpPr>
        <p:spPr>
          <a:xfrm flipV="1">
            <a:off x="5251575" y="4721902"/>
            <a:ext cx="1748832" cy="7091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789E85C-1133-A941-AC0A-21493A9FC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407" y="3026611"/>
            <a:ext cx="2751610" cy="3345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4B0E36-4B9B-9C4C-B242-02BAA78F8F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66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09"/>
    </mc:Choice>
    <mc:Fallback>
      <p:transition spd="slow" advTm="8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4AFE75-006F-8D45-A477-BCDE84C6B6F2}"/>
              </a:ext>
            </a:extLst>
          </p:cNvPr>
          <p:cNvSpPr/>
          <p:nvPr/>
        </p:nvSpPr>
        <p:spPr>
          <a:xfrm>
            <a:off x="4182254" y="1139251"/>
            <a:ext cx="4002374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</a:rPr>
              <a:t>Cofattore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11A1-102A-A348-9935-641E1F712E36}"/>
              </a:ext>
            </a:extLst>
          </p:cNvPr>
          <p:cNvSpPr/>
          <p:nvPr/>
        </p:nvSpPr>
        <p:spPr>
          <a:xfrm>
            <a:off x="1336621" y="3030514"/>
            <a:ext cx="4002374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1FFF2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Natura chimica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7B0255-3DA2-5E4C-A4F4-E7B111A6E62C}"/>
              </a:ext>
            </a:extLst>
          </p:cNvPr>
          <p:cNvSpPr/>
          <p:nvPr/>
        </p:nvSpPr>
        <p:spPr>
          <a:xfrm>
            <a:off x="6823022" y="3030514"/>
            <a:ext cx="4002374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Interazione con l’enzima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16E19C-9929-894B-9DCF-0740B6D1DF1F}"/>
              </a:ext>
            </a:extLst>
          </p:cNvPr>
          <p:cNvCxnSpPr>
            <a:cxnSpLocks/>
          </p:cNvCxnSpPr>
          <p:nvPr/>
        </p:nvCxnSpPr>
        <p:spPr>
          <a:xfrm>
            <a:off x="6183441" y="1993694"/>
            <a:ext cx="0" cy="3297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C5B2B3-2CA8-6748-8975-9F2A4C3CE9F7}"/>
              </a:ext>
            </a:extLst>
          </p:cNvPr>
          <p:cNvCxnSpPr>
            <a:cxnSpLocks/>
          </p:cNvCxnSpPr>
          <p:nvPr/>
        </p:nvCxnSpPr>
        <p:spPr>
          <a:xfrm>
            <a:off x="3302830" y="2325977"/>
            <a:ext cx="5683770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8D6918-EE1A-7047-95AC-736E51BC651F}"/>
              </a:ext>
            </a:extLst>
          </p:cNvPr>
          <p:cNvCxnSpPr>
            <a:cxnSpLocks/>
          </p:cNvCxnSpPr>
          <p:nvPr/>
        </p:nvCxnSpPr>
        <p:spPr>
          <a:xfrm>
            <a:off x="3297832" y="2323480"/>
            <a:ext cx="0" cy="707034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69A574-A7F3-D049-B2C5-2E4CEE0A9971}"/>
              </a:ext>
            </a:extLst>
          </p:cNvPr>
          <p:cNvCxnSpPr>
            <a:cxnSpLocks/>
          </p:cNvCxnSpPr>
          <p:nvPr/>
        </p:nvCxnSpPr>
        <p:spPr>
          <a:xfrm>
            <a:off x="8986600" y="2323480"/>
            <a:ext cx="0" cy="707034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AF79AF-E454-314B-A45B-5BB6657E5D7A}"/>
              </a:ext>
            </a:extLst>
          </p:cNvPr>
          <p:cNvCxnSpPr>
            <a:cxnSpLocks/>
          </p:cNvCxnSpPr>
          <p:nvPr/>
        </p:nvCxnSpPr>
        <p:spPr>
          <a:xfrm>
            <a:off x="3306578" y="3884953"/>
            <a:ext cx="0" cy="3297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514056-8426-FD4D-8D4A-85B6A075631C}"/>
              </a:ext>
            </a:extLst>
          </p:cNvPr>
          <p:cNvCxnSpPr>
            <a:cxnSpLocks/>
          </p:cNvCxnSpPr>
          <p:nvPr/>
        </p:nvCxnSpPr>
        <p:spPr>
          <a:xfrm>
            <a:off x="2141091" y="4217242"/>
            <a:ext cx="2248525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2C9102-06E8-394A-8519-FEF0CA02F45A}"/>
              </a:ext>
            </a:extLst>
          </p:cNvPr>
          <p:cNvCxnSpPr>
            <a:cxnSpLocks/>
          </p:cNvCxnSpPr>
          <p:nvPr/>
        </p:nvCxnSpPr>
        <p:spPr>
          <a:xfrm>
            <a:off x="4398356" y="4214739"/>
            <a:ext cx="0" cy="35351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19D3DFE-597A-1E4B-8D43-31F0AB9D4D90}"/>
              </a:ext>
            </a:extLst>
          </p:cNvPr>
          <p:cNvCxnSpPr>
            <a:cxnSpLocks/>
          </p:cNvCxnSpPr>
          <p:nvPr/>
        </p:nvCxnSpPr>
        <p:spPr>
          <a:xfrm>
            <a:off x="2141091" y="4214739"/>
            <a:ext cx="0" cy="35351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21BFDD-7CD0-2943-8532-D4AFD9548AF0}"/>
              </a:ext>
            </a:extLst>
          </p:cNvPr>
          <p:cNvCxnSpPr>
            <a:cxnSpLocks/>
          </p:cNvCxnSpPr>
          <p:nvPr/>
        </p:nvCxnSpPr>
        <p:spPr>
          <a:xfrm>
            <a:off x="9012834" y="3880576"/>
            <a:ext cx="0" cy="32978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ED8B0B-662E-3C48-9E4F-35FAB7AE23F1}"/>
              </a:ext>
            </a:extLst>
          </p:cNvPr>
          <p:cNvCxnSpPr>
            <a:cxnSpLocks/>
          </p:cNvCxnSpPr>
          <p:nvPr/>
        </p:nvCxnSpPr>
        <p:spPr>
          <a:xfrm>
            <a:off x="7847347" y="4212865"/>
            <a:ext cx="2248525" cy="1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C1138C-2DB8-C643-B120-4E77AF0D50F5}"/>
              </a:ext>
            </a:extLst>
          </p:cNvPr>
          <p:cNvCxnSpPr>
            <a:cxnSpLocks/>
          </p:cNvCxnSpPr>
          <p:nvPr/>
        </p:nvCxnSpPr>
        <p:spPr>
          <a:xfrm>
            <a:off x="10104612" y="4210362"/>
            <a:ext cx="0" cy="35351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534F977-37FD-BD46-8EBB-6178E55D55B1}"/>
              </a:ext>
            </a:extLst>
          </p:cNvPr>
          <p:cNvCxnSpPr>
            <a:cxnSpLocks/>
          </p:cNvCxnSpPr>
          <p:nvPr/>
        </p:nvCxnSpPr>
        <p:spPr>
          <a:xfrm>
            <a:off x="7847347" y="4210362"/>
            <a:ext cx="0" cy="35351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5E7914B-08C9-DC4B-8A7C-65F0314979DD}"/>
              </a:ext>
            </a:extLst>
          </p:cNvPr>
          <p:cNvSpPr/>
          <p:nvPr/>
        </p:nvSpPr>
        <p:spPr>
          <a:xfrm>
            <a:off x="1205442" y="4570759"/>
            <a:ext cx="1689522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1FFF2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Non organici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F2FDC20-F5BE-334B-A70C-3A4EBCFE975E}"/>
              </a:ext>
            </a:extLst>
          </p:cNvPr>
          <p:cNvSpPr/>
          <p:nvPr/>
        </p:nvSpPr>
        <p:spPr>
          <a:xfrm>
            <a:off x="6916394" y="4563879"/>
            <a:ext cx="1861906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FF0000"/>
              </a:gs>
            </a:gsLst>
            <a:lin ang="189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Gruppi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Prostetici 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635025D-BB78-F54C-BAA0-AB2F51FBBC86}"/>
              </a:ext>
            </a:extLst>
          </p:cNvPr>
          <p:cNvSpPr/>
          <p:nvPr/>
        </p:nvSpPr>
        <p:spPr>
          <a:xfrm>
            <a:off x="3544855" y="4576998"/>
            <a:ext cx="1689522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1FFF2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Organici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47370-3EA1-6042-9109-7DCB8D70CECB}"/>
              </a:ext>
            </a:extLst>
          </p:cNvPr>
          <p:cNvSpPr/>
          <p:nvPr/>
        </p:nvSpPr>
        <p:spPr>
          <a:xfrm>
            <a:off x="9164919" y="4563879"/>
            <a:ext cx="1861906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FF0000"/>
              </a:gs>
            </a:gsLst>
            <a:lin ang="189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Cosubstrati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D353066-62E5-7A42-BC2D-AD57BA2CBD31}"/>
              </a:ext>
            </a:extLst>
          </p:cNvPr>
          <p:cNvCxnSpPr>
            <a:cxnSpLocks/>
          </p:cNvCxnSpPr>
          <p:nvPr/>
        </p:nvCxnSpPr>
        <p:spPr>
          <a:xfrm>
            <a:off x="5339293" y="5204714"/>
            <a:ext cx="1108034" cy="0"/>
          </a:xfrm>
          <a:prstGeom prst="straightConnector1">
            <a:avLst/>
          </a:prstGeom>
          <a:ln w="28575">
            <a:solidFill>
              <a:schemeClr val="tx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12FDDD-EBDC-2F45-8E8B-0DD5F93560C9}"/>
              </a:ext>
            </a:extLst>
          </p:cNvPr>
          <p:cNvCxnSpPr>
            <a:cxnSpLocks/>
          </p:cNvCxnSpPr>
          <p:nvPr/>
        </p:nvCxnSpPr>
        <p:spPr>
          <a:xfrm>
            <a:off x="5339144" y="5021079"/>
            <a:ext cx="1108332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415EF0-0AF7-BD41-BD28-F6E498F97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3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69"/>
    </mc:Choice>
    <mc:Fallback>
      <p:transition spd="slow" advTm="10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94A1-D686-0A48-9CA3-0777D246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Meccanismi di regolazione enzimatica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FA41-1ADC-674E-A0A4-38095A052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Transizioni allosteriche: </a:t>
            </a:r>
          </a:p>
          <a:p>
            <a:pPr lvl="1"/>
            <a:r>
              <a:rPr lang="it-IT" sz="2000" dirty="0"/>
              <a:t>Attivatore (effettori positivi)</a:t>
            </a:r>
          </a:p>
          <a:p>
            <a:pPr lvl="1"/>
            <a:r>
              <a:rPr lang="it-IT" sz="2000" dirty="0"/>
              <a:t>Inibitore (effettori negativi)</a:t>
            </a:r>
          </a:p>
          <a:p>
            <a:pPr lvl="1"/>
            <a:r>
              <a:rPr lang="it-IT" sz="2000" dirty="0"/>
              <a:t>Substrato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44417-5E19-5543-B8F5-F015B349F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425" t="3221" r="2029" b="1771"/>
          <a:stretch/>
        </p:blipFill>
        <p:spPr>
          <a:xfrm>
            <a:off x="7561783" y="1414413"/>
            <a:ext cx="3792017" cy="2401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BC98E-6F0D-524E-9290-7AA2680CDD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62" t="6512" r="1655" b="2310"/>
          <a:stretch/>
        </p:blipFill>
        <p:spPr>
          <a:xfrm>
            <a:off x="7627099" y="4200798"/>
            <a:ext cx="3467405" cy="230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08806-624A-1D4A-9E64-19667BEE61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1795"/>
          <a:stretch/>
        </p:blipFill>
        <p:spPr>
          <a:xfrm>
            <a:off x="1075764" y="3813265"/>
            <a:ext cx="5399308" cy="283941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AA5CC8-C13A-3248-8FC7-E626CFEA8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47"/>
    </mc:Choice>
    <mc:Fallback>
      <p:transition spd="slow" advTm="27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7B39-AA0E-B140-8509-AF2686FB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Applicazioni degli enzimi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49BB1E5-CCB9-E445-8444-4A6AFE4C12C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02680D-239C-BC4F-AC74-4AC15CEEE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3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93"/>
    </mc:Choice>
    <mc:Fallback>
      <p:transition spd="slow" advTm="12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088A-E9F1-C143-A732-2E4B4DD4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AD113-EA30-EA45-BD24-20D65A493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Gli enzimi sono un gruppo di proteine strutturalmente diverse che si sono evolute attraverso meccanismi non correlati ed altamente divergenti.</a:t>
            </a:r>
          </a:p>
          <a:p>
            <a:r>
              <a:rPr lang="it-IT" sz="2400" dirty="0"/>
              <a:t>Caratteristiche di enzimi: </a:t>
            </a:r>
          </a:p>
          <a:p>
            <a:pPr lvl="1"/>
            <a:r>
              <a:rPr lang="it-IT" sz="2000" dirty="0"/>
              <a:t>Condizioni blande (37 °C, </a:t>
            </a:r>
            <a:r>
              <a:rPr lang="it-IT" sz="2000" dirty="0" err="1"/>
              <a:t>pH</a:t>
            </a:r>
            <a:r>
              <a:rPr lang="it-IT" sz="2000" dirty="0"/>
              <a:t> 6.5-7.5 in solventi acquosi)</a:t>
            </a:r>
          </a:p>
          <a:p>
            <a:pPr lvl="1"/>
            <a:r>
              <a:rPr lang="it-IT" sz="2000" dirty="0"/>
              <a:t>Elevata velocità (10</a:t>
            </a:r>
            <a:r>
              <a:rPr lang="it-IT" sz="2000" baseline="30000" dirty="0"/>
              <a:t>6</a:t>
            </a:r>
            <a:r>
              <a:rPr lang="it-IT" sz="2000" dirty="0"/>
              <a:t>-10</a:t>
            </a:r>
            <a:r>
              <a:rPr lang="it-IT" sz="2000" baseline="30000" dirty="0"/>
              <a:t>12</a:t>
            </a:r>
            <a:r>
              <a:rPr lang="it-IT" sz="2000" dirty="0"/>
              <a:t> volte superiore)</a:t>
            </a:r>
          </a:p>
          <a:p>
            <a:pPr lvl="1"/>
            <a:r>
              <a:rPr lang="it-IT" sz="2000" dirty="0"/>
              <a:t>Specificità (complementarità chiave-serratura)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A36D8-EBF7-EA47-96F8-5C8AD833C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817" y="4412112"/>
            <a:ext cx="5588000" cy="2184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CBE77A-C561-7440-BDF1-EC7DD3291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5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311"/>
    </mc:Choice>
    <mc:Fallback>
      <p:transition spd="slow" advTm="229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DFDFD-6463-1944-8247-CF12CBB9D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Enzimi – sito attivo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3633B-5C0A-B34A-AC23-F77D8307C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Sito attivo – la porzione di molecola direttamente implicata nel processo di catalisi e nella formazione dei legami con i reagenti.</a:t>
            </a:r>
          </a:p>
          <a:p>
            <a:pPr algn="just"/>
            <a:r>
              <a:rPr lang="it-IT" sz="2400" dirty="0"/>
              <a:t>Consiste in catene laterali amminoacidiche ravvicinate nella conformazione nativa di un enzima, e determina la specificità ed abilità di accelerare una reazione chimica.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19DF1-40E9-1D4C-B19E-49FB27CEC7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140" b="18067"/>
          <a:stretch/>
        </p:blipFill>
        <p:spPr>
          <a:xfrm>
            <a:off x="6361044" y="3773395"/>
            <a:ext cx="5208104" cy="2687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297D2-1D49-9E41-9FE4-3DD4A7F15BB7}"/>
              </a:ext>
            </a:extLst>
          </p:cNvPr>
          <p:cNvSpPr txBox="1"/>
          <p:nvPr/>
        </p:nvSpPr>
        <p:spPr>
          <a:xfrm>
            <a:off x="838200" y="3773395"/>
            <a:ext cx="5522844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indent="-2304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Due regioni funzionalmente importanti: </a:t>
            </a:r>
          </a:p>
          <a:p>
            <a:pPr marL="687600" lvl="2" indent="-2304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i="1" dirty="0"/>
              <a:t>Sito di legame </a:t>
            </a:r>
            <a:r>
              <a:rPr lang="it-IT" sz="2000" dirty="0"/>
              <a:t>– riconosce e lega il substrato. </a:t>
            </a:r>
          </a:p>
          <a:p>
            <a:pPr marL="687600" lvl="2" indent="-2304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2000" i="1" dirty="0"/>
              <a:t>Sito catalitico </a:t>
            </a:r>
            <a:r>
              <a:rPr lang="it-IT" sz="2000" dirty="0"/>
              <a:t>– catalizza la reazione una volta legato il substrato.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43C284-FAE1-E144-9856-9E3FE156B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8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35"/>
    </mc:Choice>
    <mc:Fallback>
      <p:transition spd="slow" advTm="14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DCB0-EDC0-EB41-8050-54380F06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Enzimi – esempi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38B6FD-34D5-E747-AECC-EBCF9719DE67}"/>
              </a:ext>
            </a:extLst>
          </p:cNvPr>
          <p:cNvGrpSpPr/>
          <p:nvPr/>
        </p:nvGrpSpPr>
        <p:grpSpPr>
          <a:xfrm>
            <a:off x="838200" y="2311913"/>
            <a:ext cx="5849178" cy="3021257"/>
            <a:chOff x="1616766" y="2212452"/>
            <a:chExt cx="5849178" cy="302125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E2314D5-3C29-0446-B8B6-2EA000BC07CD}"/>
                </a:ext>
              </a:extLst>
            </p:cNvPr>
            <p:cNvSpPr/>
            <p:nvPr/>
          </p:nvSpPr>
          <p:spPr>
            <a:xfrm>
              <a:off x="1616766" y="2292307"/>
              <a:ext cx="1961322" cy="616543"/>
            </a:xfrm>
            <a:prstGeom prst="roundRect">
              <a:avLst/>
            </a:prstGeom>
            <a:solidFill>
              <a:srgbClr val="399DE1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amido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B81B073-465D-874D-B871-C213A93093B4}"/>
                </a:ext>
              </a:extLst>
            </p:cNvPr>
            <p:cNvSpPr/>
            <p:nvPr/>
          </p:nvSpPr>
          <p:spPr>
            <a:xfrm>
              <a:off x="5504622" y="2292307"/>
              <a:ext cx="1961322" cy="61654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glucosio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5FDC18B-B196-6E4A-83EF-9407273BCE52}"/>
                </a:ext>
              </a:extLst>
            </p:cNvPr>
            <p:cNvSpPr/>
            <p:nvPr/>
          </p:nvSpPr>
          <p:spPr>
            <a:xfrm>
              <a:off x="1616766" y="3067260"/>
              <a:ext cx="1961322" cy="616543"/>
            </a:xfrm>
            <a:prstGeom prst="roundRect">
              <a:avLst/>
            </a:prstGeom>
            <a:solidFill>
              <a:srgbClr val="399DE1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ADP + </a:t>
              </a:r>
              <a:r>
                <a:rPr lang="it-IT" dirty="0" err="1"/>
                <a:t>Pi</a:t>
              </a:r>
              <a:endParaRPr lang="it-IT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9A6CC8-9655-2746-A548-6FCD5563E980}"/>
                </a:ext>
              </a:extLst>
            </p:cNvPr>
            <p:cNvSpPr/>
            <p:nvPr/>
          </p:nvSpPr>
          <p:spPr>
            <a:xfrm>
              <a:off x="5504622" y="3067260"/>
              <a:ext cx="1961322" cy="61654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ATP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B6CA0DD-C8A0-7644-A282-72FAEAC0F50A}"/>
                </a:ext>
              </a:extLst>
            </p:cNvPr>
            <p:cNvSpPr/>
            <p:nvPr/>
          </p:nvSpPr>
          <p:spPr>
            <a:xfrm>
              <a:off x="1616766" y="3842213"/>
              <a:ext cx="1961322" cy="616543"/>
            </a:xfrm>
            <a:prstGeom prst="roundRect">
              <a:avLst/>
            </a:prstGeom>
            <a:solidFill>
              <a:srgbClr val="399DE1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glucosio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5B1026D-C956-E049-96CC-EB5D9CBFFC77}"/>
                </a:ext>
              </a:extLst>
            </p:cNvPr>
            <p:cNvSpPr/>
            <p:nvPr/>
          </p:nvSpPr>
          <p:spPr>
            <a:xfrm>
              <a:off x="5504622" y="3842213"/>
              <a:ext cx="1961322" cy="61654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glicogeno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2DDCAD6-1378-6943-A707-D8B4B6D73735}"/>
                </a:ext>
              </a:extLst>
            </p:cNvPr>
            <p:cNvSpPr/>
            <p:nvPr/>
          </p:nvSpPr>
          <p:spPr>
            <a:xfrm>
              <a:off x="1616766" y="4617166"/>
              <a:ext cx="1961322" cy="616543"/>
            </a:xfrm>
            <a:prstGeom prst="roundRect">
              <a:avLst/>
            </a:prstGeom>
            <a:solidFill>
              <a:srgbClr val="399DE1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nucleotidi 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2FEC367-0715-F44B-964E-0D0C84F2658E}"/>
                </a:ext>
              </a:extLst>
            </p:cNvPr>
            <p:cNvSpPr/>
            <p:nvPr/>
          </p:nvSpPr>
          <p:spPr>
            <a:xfrm>
              <a:off x="5504622" y="4617166"/>
              <a:ext cx="1961322" cy="61654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DNA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A87106D-2A2F-A046-860B-A6E3F0DB3BA7}"/>
                </a:ext>
              </a:extLst>
            </p:cNvPr>
            <p:cNvCxnSpPr>
              <a:cxnSpLocks/>
            </p:cNvCxnSpPr>
            <p:nvPr/>
          </p:nvCxnSpPr>
          <p:spPr>
            <a:xfrm>
              <a:off x="3783496" y="2600578"/>
              <a:ext cx="14776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44B728-F0C9-7044-A3C5-FA8F2319D540}"/>
                </a:ext>
              </a:extLst>
            </p:cNvPr>
            <p:cNvCxnSpPr>
              <a:cxnSpLocks/>
            </p:cNvCxnSpPr>
            <p:nvPr/>
          </p:nvCxnSpPr>
          <p:spPr>
            <a:xfrm>
              <a:off x="3783495" y="3375531"/>
              <a:ext cx="14776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B131AEC-DF29-CB42-874D-2A394E6DADD7}"/>
                </a:ext>
              </a:extLst>
            </p:cNvPr>
            <p:cNvCxnSpPr>
              <a:cxnSpLocks/>
            </p:cNvCxnSpPr>
            <p:nvPr/>
          </p:nvCxnSpPr>
          <p:spPr>
            <a:xfrm>
              <a:off x="3793434" y="4140085"/>
              <a:ext cx="14776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F68303-AFAC-514D-B0D8-875D84B83C1D}"/>
                </a:ext>
              </a:extLst>
            </p:cNvPr>
            <p:cNvCxnSpPr>
              <a:cxnSpLocks/>
            </p:cNvCxnSpPr>
            <p:nvPr/>
          </p:nvCxnSpPr>
          <p:spPr>
            <a:xfrm>
              <a:off x="3793433" y="4915038"/>
              <a:ext cx="14776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51A3F8-97AF-2C4F-9B4B-48D070F02AF4}"/>
                </a:ext>
              </a:extLst>
            </p:cNvPr>
            <p:cNvSpPr txBox="1"/>
            <p:nvPr/>
          </p:nvSpPr>
          <p:spPr>
            <a:xfrm>
              <a:off x="4110788" y="2212452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Amilasi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CA79B6-6B93-E346-8EFB-B33B822C81AB}"/>
                </a:ext>
              </a:extLst>
            </p:cNvPr>
            <p:cNvSpPr txBox="1"/>
            <p:nvPr/>
          </p:nvSpPr>
          <p:spPr>
            <a:xfrm>
              <a:off x="3954752" y="2969260"/>
              <a:ext cx="11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ATP </a:t>
              </a:r>
              <a:r>
                <a:rPr lang="it-IT" dirty="0" err="1"/>
                <a:t>sintasi</a:t>
              </a:r>
              <a:endParaRPr lang="it-IT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ED4D3D-7DC3-BC41-8DAD-F1A63D4488F0}"/>
                </a:ext>
              </a:extLst>
            </p:cNvPr>
            <p:cNvSpPr txBox="1"/>
            <p:nvPr/>
          </p:nvSpPr>
          <p:spPr>
            <a:xfrm>
              <a:off x="3640304" y="3752061"/>
              <a:ext cx="1762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Glicogeno </a:t>
              </a:r>
              <a:r>
                <a:rPr lang="it-IT" dirty="0" err="1"/>
                <a:t>sintasi</a:t>
              </a:r>
              <a:endParaRPr lang="it-IT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7F0625-F5D3-C54C-8047-7A7A22396805}"/>
                </a:ext>
              </a:extLst>
            </p:cNvPr>
            <p:cNvSpPr txBox="1"/>
            <p:nvPr/>
          </p:nvSpPr>
          <p:spPr>
            <a:xfrm>
              <a:off x="3701602" y="4548707"/>
              <a:ext cx="1640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DNA polimerasi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4F7C8F-E097-0045-AC56-35036262CA8C}"/>
              </a:ext>
            </a:extLst>
          </p:cNvPr>
          <p:cNvSpPr txBox="1"/>
          <p:nvPr/>
        </p:nvSpPr>
        <p:spPr>
          <a:xfrm>
            <a:off x="7064042" y="2391768"/>
            <a:ext cx="4677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Un enzima NON fa parte dei reagenti o dei prodotti della reazione chimica che catalizza.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Il legame con il substrato è </a:t>
            </a:r>
            <a:r>
              <a:rPr lang="it-IT" sz="2400" i="1" dirty="0"/>
              <a:t>reversibile</a:t>
            </a:r>
            <a:r>
              <a:rPr lang="it-IT" sz="2400" dirty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I prodotti alla fine del processo si staccano dal sito attivo.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305FD7-A760-374A-B396-F6F6DF3FC088}"/>
              </a:ext>
            </a:extLst>
          </p:cNvPr>
          <p:cNvGrpSpPr/>
          <p:nvPr/>
        </p:nvGrpSpPr>
        <p:grpSpPr>
          <a:xfrm>
            <a:off x="839930" y="5691806"/>
            <a:ext cx="1577009" cy="914400"/>
            <a:chOff x="839930" y="5532782"/>
            <a:chExt cx="1577009" cy="914400"/>
          </a:xfrm>
        </p:grpSpPr>
        <p:sp>
          <p:nvSpPr>
            <p:cNvPr id="26" name="Right Arrow Callout 25">
              <a:extLst>
                <a:ext uri="{FF2B5EF4-FFF2-40B4-BE49-F238E27FC236}">
                  <a16:creationId xmlns:a16="http://schemas.microsoft.com/office/drawing/2014/main" id="{9B3286D8-2604-F44E-A99D-C8446A3CACC6}"/>
                </a:ext>
              </a:extLst>
            </p:cNvPr>
            <p:cNvSpPr/>
            <p:nvPr/>
          </p:nvSpPr>
          <p:spPr>
            <a:xfrm rot="16200000">
              <a:off x="1171235" y="5201477"/>
              <a:ext cx="914400" cy="1577009"/>
            </a:xfrm>
            <a:prstGeom prst="rightArrowCallou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27000">
                  <a:schemeClr val="accent5">
                    <a:lumMod val="45000"/>
                    <a:lumOff val="55000"/>
                  </a:schemeClr>
                </a:gs>
                <a:gs pos="38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5C636E-F748-5E46-9C59-AA2EA0E0CC4D}"/>
                </a:ext>
              </a:extLst>
            </p:cNvPr>
            <p:cNvSpPr txBox="1"/>
            <p:nvPr/>
          </p:nvSpPr>
          <p:spPr>
            <a:xfrm>
              <a:off x="1079372" y="5979323"/>
              <a:ext cx="1085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Substrati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03D4EF-6E88-BC4B-984D-6A62841E8C23}"/>
              </a:ext>
            </a:extLst>
          </p:cNvPr>
          <p:cNvGrpSpPr/>
          <p:nvPr/>
        </p:nvGrpSpPr>
        <p:grpSpPr>
          <a:xfrm>
            <a:off x="2909804" y="5691807"/>
            <a:ext cx="1577009" cy="914400"/>
            <a:chOff x="2909804" y="5691807"/>
            <a:chExt cx="1577009" cy="914400"/>
          </a:xfrm>
        </p:grpSpPr>
        <p:sp>
          <p:nvSpPr>
            <p:cNvPr id="27" name="Right Arrow Callout 26">
              <a:extLst>
                <a:ext uri="{FF2B5EF4-FFF2-40B4-BE49-F238E27FC236}">
                  <a16:creationId xmlns:a16="http://schemas.microsoft.com/office/drawing/2014/main" id="{63D1303D-6D0B-2846-B326-9E7FC97A37A0}"/>
                </a:ext>
              </a:extLst>
            </p:cNvPr>
            <p:cNvSpPr/>
            <p:nvPr/>
          </p:nvSpPr>
          <p:spPr>
            <a:xfrm rot="16200000">
              <a:off x="3241109" y="5360502"/>
              <a:ext cx="914400" cy="1577009"/>
            </a:xfrm>
            <a:prstGeom prst="rightArrowCallout">
              <a:avLst/>
            </a:prstGeom>
            <a:gradFill>
              <a:gsLst>
                <a:gs pos="0">
                  <a:schemeClr val="accent5">
                    <a:lumMod val="5000"/>
                    <a:lumOff val="95000"/>
                  </a:schemeClr>
                </a:gs>
                <a:gs pos="24000">
                  <a:schemeClr val="bg1"/>
                </a:gs>
                <a:gs pos="34000">
                  <a:schemeClr val="bg2"/>
                </a:gs>
                <a:gs pos="100000">
                  <a:schemeClr val="tx1"/>
                </a:gs>
              </a:gsLst>
              <a:path path="rect">
                <a:fillToRect l="100000" t="100000"/>
              </a:path>
            </a:gradFill>
            <a:ln>
              <a:solidFill>
                <a:schemeClr val="tx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5FFDE8-6AD5-8943-9D6E-5DEB84CC1188}"/>
                </a:ext>
              </a:extLst>
            </p:cNvPr>
            <p:cNvSpPr txBox="1"/>
            <p:nvPr/>
          </p:nvSpPr>
          <p:spPr>
            <a:xfrm>
              <a:off x="3313043" y="6149007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Enzimi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AE154A-5CC3-EA43-B903-1398E87B196B}"/>
              </a:ext>
            </a:extLst>
          </p:cNvPr>
          <p:cNvGrpSpPr/>
          <p:nvPr/>
        </p:nvGrpSpPr>
        <p:grpSpPr>
          <a:xfrm>
            <a:off x="5110369" y="5691806"/>
            <a:ext cx="1577009" cy="914400"/>
            <a:chOff x="8070637" y="5630446"/>
            <a:chExt cx="1577009" cy="914400"/>
          </a:xfrm>
          <a:solidFill>
            <a:srgbClr val="FF0000"/>
          </a:solidFill>
        </p:grpSpPr>
        <p:sp>
          <p:nvSpPr>
            <p:cNvPr id="28" name="Right Arrow Callout 27">
              <a:extLst>
                <a:ext uri="{FF2B5EF4-FFF2-40B4-BE49-F238E27FC236}">
                  <a16:creationId xmlns:a16="http://schemas.microsoft.com/office/drawing/2014/main" id="{BDE6FC31-8055-9C44-A6B9-395BC430AA5C}"/>
                </a:ext>
              </a:extLst>
            </p:cNvPr>
            <p:cNvSpPr/>
            <p:nvPr/>
          </p:nvSpPr>
          <p:spPr>
            <a:xfrm rot="16200000">
              <a:off x="8401942" y="5299141"/>
              <a:ext cx="914400" cy="1577009"/>
            </a:xfrm>
            <a:prstGeom prst="rightArrowCallout">
              <a:avLst/>
            </a:prstGeom>
            <a:gradFill>
              <a:gsLst>
                <a:gs pos="0">
                  <a:schemeClr val="accent5">
                    <a:lumMod val="5000"/>
                    <a:lumOff val="95000"/>
                  </a:schemeClr>
                </a:gs>
                <a:gs pos="14000">
                  <a:schemeClr val="bg1"/>
                </a:gs>
                <a:gs pos="36000">
                  <a:schemeClr val="bg1"/>
                </a:gs>
                <a:gs pos="100000">
                  <a:srgbClr val="FF2B4B"/>
                </a:gs>
              </a:gsLst>
              <a:path path="rect">
                <a:fillToRect l="100000" t="100000"/>
              </a:path>
            </a:gradFill>
            <a:ln>
              <a:solidFill>
                <a:schemeClr val="tx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FC48EA-60EB-1A4A-9D12-002CC6732534}"/>
                </a:ext>
              </a:extLst>
            </p:cNvPr>
            <p:cNvSpPr txBox="1"/>
            <p:nvPr/>
          </p:nvSpPr>
          <p:spPr>
            <a:xfrm>
              <a:off x="8347174" y="6087647"/>
              <a:ext cx="1023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Prodotti 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E63B1C-53D0-3643-B02E-247E62F99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79"/>
    </mc:Choice>
    <mc:Fallback>
      <p:transition spd="slow" advTm="10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D480F-5E5B-2E42-BD1B-225C0C40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Enzimi – la cinetica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3F98-59C5-2940-AF2E-FEFBB8B8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9114" cy="4351338"/>
          </a:xfrm>
        </p:spPr>
        <p:txBody>
          <a:bodyPr>
            <a:normAutofit/>
          </a:bodyPr>
          <a:lstStyle/>
          <a:p>
            <a:r>
              <a:rPr lang="it-IT" sz="2400" dirty="0"/>
              <a:t>La cinetica di una reazione enzimatica è descritta dalla K</a:t>
            </a:r>
            <a:r>
              <a:rPr lang="it-IT" sz="2400" baseline="-25000" dirty="0"/>
              <a:t>M </a:t>
            </a:r>
            <a:r>
              <a:rPr lang="it-IT" sz="2400" dirty="0"/>
              <a:t>e dalla </a:t>
            </a:r>
            <a:r>
              <a:rPr lang="it-IT" sz="2400" dirty="0" err="1"/>
              <a:t>V</a:t>
            </a:r>
            <a:r>
              <a:rPr lang="it-IT" sz="2400" baseline="-25000" dirty="0" err="1"/>
              <a:t>max</a:t>
            </a:r>
            <a:r>
              <a:rPr lang="it-IT" sz="2400" dirty="0"/>
              <a:t> </a:t>
            </a:r>
            <a:endParaRPr lang="it-IT" sz="2400" baseline="-25000" dirty="0"/>
          </a:p>
          <a:p>
            <a:r>
              <a:rPr lang="it-IT" sz="2400" dirty="0"/>
              <a:t>Dove:</a:t>
            </a:r>
          </a:p>
          <a:p>
            <a:pPr lvl="1"/>
            <a:r>
              <a:rPr lang="it-IT" sz="2000" dirty="0"/>
              <a:t>K</a:t>
            </a:r>
            <a:r>
              <a:rPr lang="it-IT" sz="2000" baseline="-25000" dirty="0"/>
              <a:t>M </a:t>
            </a:r>
            <a:r>
              <a:rPr lang="it-IT" sz="2000" dirty="0"/>
              <a:t>– misura l’affinità di un enzima per il suo substrato (costante di </a:t>
            </a:r>
            <a:r>
              <a:rPr lang="it-IT" sz="2000" dirty="0" err="1"/>
              <a:t>Michaelis</a:t>
            </a:r>
            <a:r>
              <a:rPr lang="it-IT" sz="2000" dirty="0"/>
              <a:t>)</a:t>
            </a:r>
          </a:p>
          <a:p>
            <a:pPr lvl="1"/>
            <a:r>
              <a:rPr lang="it-IT" sz="2000" dirty="0" err="1"/>
              <a:t>V</a:t>
            </a:r>
            <a:r>
              <a:rPr lang="it-IT" sz="2000" baseline="-25000" dirty="0" err="1"/>
              <a:t>max</a:t>
            </a:r>
            <a:r>
              <a:rPr lang="it-IT" sz="2000" dirty="0"/>
              <a:t> – misura la velocità massima della reazione a concentrazioni saturanti di substrato.</a:t>
            </a:r>
          </a:p>
          <a:p>
            <a:pPr lvl="1"/>
            <a:endParaRPr lang="it-IT" sz="2000" dirty="0"/>
          </a:p>
          <a:p>
            <a:pPr lvl="1"/>
            <a:endParaRPr lang="it-IT" sz="2000" dirty="0"/>
          </a:p>
          <a:p>
            <a:r>
              <a:rPr lang="it-IT" sz="2400" dirty="0"/>
              <a:t>Reazioni catalizzate da enzimi comprendono almeno tre tappe: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90F91-5A16-D645-8ADE-F3563A6F0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331" y="1825625"/>
            <a:ext cx="4793997" cy="4512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AD868-7050-9547-B9E1-353B9F018E7E}"/>
              </a:ext>
            </a:extLst>
          </p:cNvPr>
          <p:cNvSpPr txBox="1"/>
          <p:nvPr/>
        </p:nvSpPr>
        <p:spPr>
          <a:xfrm>
            <a:off x="8052551" y="4603713"/>
            <a:ext cx="57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</a:t>
            </a:r>
            <a:r>
              <a:rPr lang="it-IT" baseline="-25000" dirty="0" err="1"/>
              <a:t>max</a:t>
            </a:r>
            <a:endParaRPr lang="it-IT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5C6B2-3414-8742-ABC6-775B9D41C346}"/>
              </a:ext>
            </a:extLst>
          </p:cNvPr>
          <p:cNvSpPr txBox="1"/>
          <p:nvPr/>
        </p:nvSpPr>
        <p:spPr>
          <a:xfrm>
            <a:off x="8052552" y="3122336"/>
            <a:ext cx="57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V</a:t>
            </a:r>
            <a:r>
              <a:rPr lang="it-IT" baseline="-25000" dirty="0" err="1">
                <a:solidFill>
                  <a:srgbClr val="FF0000"/>
                </a:solidFill>
              </a:rPr>
              <a:t>max</a:t>
            </a:r>
            <a:endParaRPr lang="it-IT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C55BD-653E-3C44-8984-A393B30ED0F3}"/>
              </a:ext>
            </a:extLst>
          </p:cNvPr>
          <p:cNvSpPr txBox="1"/>
          <p:nvPr/>
        </p:nvSpPr>
        <p:spPr>
          <a:xfrm>
            <a:off x="8052550" y="2104649"/>
            <a:ext cx="57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50B152"/>
                </a:solidFill>
              </a:rPr>
              <a:t>V</a:t>
            </a:r>
            <a:r>
              <a:rPr lang="it-IT" baseline="-25000" dirty="0" err="1">
                <a:solidFill>
                  <a:srgbClr val="50B152"/>
                </a:solidFill>
              </a:rPr>
              <a:t>max</a:t>
            </a:r>
            <a:endParaRPr lang="it-IT" baseline="-25000" dirty="0">
              <a:solidFill>
                <a:srgbClr val="50B15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C12967-C999-F945-9578-66FA292A8ED3}"/>
              </a:ext>
            </a:extLst>
          </p:cNvPr>
          <p:cNvGrpSpPr/>
          <p:nvPr/>
        </p:nvGrpSpPr>
        <p:grpSpPr>
          <a:xfrm>
            <a:off x="1885582" y="4603713"/>
            <a:ext cx="3145747" cy="369332"/>
            <a:chOff x="1586258" y="4675182"/>
            <a:chExt cx="3145747" cy="369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AE652B7-577B-D04B-8A71-D2B71B7E08ED}"/>
                </a:ext>
              </a:extLst>
            </p:cNvPr>
            <p:cNvCxnSpPr>
              <a:cxnSpLocks/>
            </p:cNvCxnSpPr>
            <p:nvPr/>
          </p:nvCxnSpPr>
          <p:spPr>
            <a:xfrm>
              <a:off x="2822714" y="4806840"/>
              <a:ext cx="7712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1A37DF7-83ED-2349-B94B-FFE0E70E9BE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22714" y="4932735"/>
              <a:ext cx="77126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53C5DE-47FA-5344-A710-179563115FF3}"/>
                </a:ext>
              </a:extLst>
            </p:cNvPr>
            <p:cNvSpPr/>
            <p:nvPr/>
          </p:nvSpPr>
          <p:spPr>
            <a:xfrm>
              <a:off x="1586258" y="4675182"/>
              <a:ext cx="1130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Substrato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F69F33-0D29-1F46-9A9A-825CA350B150}"/>
                </a:ext>
              </a:extLst>
            </p:cNvPr>
            <p:cNvSpPr txBox="1"/>
            <p:nvPr/>
          </p:nvSpPr>
          <p:spPr>
            <a:xfrm>
              <a:off x="3716599" y="4675182"/>
              <a:ext cx="1015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Prodotto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3BB308-9494-F24D-A3E2-BDF4584030C9}"/>
              </a:ext>
            </a:extLst>
          </p:cNvPr>
          <p:cNvGrpSpPr/>
          <p:nvPr/>
        </p:nvGrpSpPr>
        <p:grpSpPr>
          <a:xfrm>
            <a:off x="1919951" y="5935791"/>
            <a:ext cx="3479799" cy="719617"/>
            <a:chOff x="1521577" y="5919011"/>
            <a:chExt cx="3479799" cy="7196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07E6CE-1DEA-6F4B-884E-1F3A617A3169}"/>
                </a:ext>
              </a:extLst>
            </p:cNvPr>
            <p:cNvSpPr/>
            <p:nvPr/>
          </p:nvSpPr>
          <p:spPr>
            <a:xfrm>
              <a:off x="1521577" y="5919011"/>
              <a:ext cx="34797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E + </a:t>
              </a:r>
              <a:r>
                <a:rPr lang="it-IT" dirty="0" err="1"/>
                <a:t>S</a:t>
              </a:r>
              <a:r>
                <a:rPr lang="it-IT" dirty="0"/>
                <a:t>            </a:t>
              </a:r>
              <a:r>
                <a:rPr lang="it-IT" dirty="0">
                  <a:sym typeface="Wingdings" pitchFamily="2" charset="2"/>
                </a:rPr>
                <a:t>ES            EP      </a:t>
              </a:r>
              <a:r>
                <a:rPr lang="it-IT" dirty="0"/>
                <a:t>       E + </a:t>
              </a:r>
              <a:r>
                <a:rPr lang="it-IT" dirty="0" err="1"/>
                <a:t>P</a:t>
              </a:r>
              <a:endParaRPr lang="it-IT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F6EA653-3F87-274B-98D4-4769783CAFF6}"/>
                </a:ext>
              </a:extLst>
            </p:cNvPr>
            <p:cNvCxnSpPr>
              <a:cxnSpLocks/>
            </p:cNvCxnSpPr>
            <p:nvPr/>
          </p:nvCxnSpPr>
          <p:spPr>
            <a:xfrm>
              <a:off x="2159902" y="6079643"/>
              <a:ext cx="34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A6A04BF-769D-CC4E-A211-80092735F2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4187" y="6154103"/>
              <a:ext cx="3212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8B89E7-938E-EF42-B293-BC24E589A9BB}"/>
                </a:ext>
              </a:extLst>
            </p:cNvPr>
            <p:cNvSpPr/>
            <p:nvPr/>
          </p:nvSpPr>
          <p:spPr>
            <a:xfrm>
              <a:off x="3016020" y="6361629"/>
              <a:ext cx="6113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dirty="0">
                  <a:sym typeface="Wingdings" pitchFamily="2" charset="2"/>
                </a:rPr>
                <a:t>catalisi</a:t>
              </a:r>
              <a:endParaRPr lang="it-IT" sz="12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06D234-5340-8B4E-BBE2-2FEDC3D2FF6A}"/>
                </a:ext>
              </a:extLst>
            </p:cNvPr>
            <p:cNvSpPr/>
            <p:nvPr/>
          </p:nvSpPr>
          <p:spPr>
            <a:xfrm>
              <a:off x="4038812" y="6337990"/>
              <a:ext cx="6254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dirty="0">
                  <a:sym typeface="Wingdings" pitchFamily="2" charset="2"/>
                </a:rPr>
                <a:t>rilascio</a:t>
              </a:r>
              <a:endParaRPr lang="it-IT" sz="12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27B9BDB-99EA-4248-9CA9-6F479F1D3545}"/>
                </a:ext>
              </a:extLst>
            </p:cNvPr>
            <p:cNvCxnSpPr>
              <a:cxnSpLocks/>
            </p:cNvCxnSpPr>
            <p:nvPr/>
          </p:nvCxnSpPr>
          <p:spPr>
            <a:xfrm>
              <a:off x="3016020" y="6103677"/>
              <a:ext cx="34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C82ACC2-A010-674D-89AA-E6EC1E021818}"/>
                </a:ext>
              </a:extLst>
            </p:cNvPr>
            <p:cNvCxnSpPr>
              <a:cxnSpLocks/>
            </p:cNvCxnSpPr>
            <p:nvPr/>
          </p:nvCxnSpPr>
          <p:spPr>
            <a:xfrm>
              <a:off x="3927916" y="6119873"/>
              <a:ext cx="34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39D23E-2771-354A-949B-E9B612260211}"/>
                </a:ext>
              </a:extLst>
            </p:cNvPr>
            <p:cNvSpPr/>
            <p:nvPr/>
          </p:nvSpPr>
          <p:spPr>
            <a:xfrm>
              <a:off x="1920191" y="6339858"/>
              <a:ext cx="6402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dirty="0">
                  <a:sym typeface="Wingdings" pitchFamily="2" charset="2"/>
                </a:rPr>
                <a:t>legame</a:t>
              </a:r>
              <a:endParaRPr lang="it-IT" sz="1200" dirty="0"/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24B11DC-D319-F345-B027-0774530AC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624"/>
    </mc:Choice>
    <mc:Fallback>
      <p:transition spd="slow" advTm="25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14A3-914A-BB4A-9DD0-F19B1309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Enzimi – la cinetica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E69793-BA17-D047-B90D-9F4C5153AD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it-IT" sz="2400" dirty="0"/>
                  <a:t>Semplificando:</a:t>
                </a:r>
              </a:p>
              <a:p>
                <a:endParaRPr lang="it-IT" sz="2400" dirty="0"/>
              </a:p>
              <a:p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i="1" dirty="0"/>
                  <a:t>L’equazione di </a:t>
                </a:r>
                <a:r>
                  <a:rPr lang="it-IT" sz="2400" i="1" dirty="0" err="1"/>
                  <a:t>Michaelis-Menten</a:t>
                </a:r>
                <a:r>
                  <a:rPr lang="it-IT" sz="2400" i="1" dirty="0"/>
                  <a:t>: </a:t>
                </a:r>
              </a:p>
              <a:p>
                <a:pPr marL="0" indent="0">
                  <a:buNone/>
                </a:pPr>
                <a:r>
                  <a:rPr lang="it-IT" sz="2400" i="1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𝑉𝑚𝑎𝑥</m:t>
                    </m:r>
                    <m:r>
                      <a:rPr lang="it-IT" sz="2400" b="0" i="1" baseline="-2500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2400" b="0" i="1" baseline="-250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2400" i="1" dirty="0" err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𝐾𝑀</m:t>
                        </m:r>
                      </m:den>
                    </m:f>
                  </m:oMath>
                </a14:m>
                <a:endParaRPr lang="it-IT" sz="2400" b="0" i="1" baseline="-25000" dirty="0"/>
              </a:p>
              <a:p>
                <a:pPr marL="0" indent="0">
                  <a:buNone/>
                </a:pPr>
                <a:endParaRPr lang="it-IT" sz="2400" i="1" dirty="0"/>
              </a:p>
              <a:p>
                <a:r>
                  <a:rPr lang="it-IT" sz="2400" dirty="0"/>
                  <a:t>Dove: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sz="2400" b="0" i="1" baseline="-2500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4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𝑘𝑐</m:t>
                          </m:r>
                          <m:r>
                            <a:rPr lang="it-IT" sz="2400" b="0" i="1" baseline="-25000" smtClean="0">
                              <a:latin typeface="Cambria Math" panose="02040503050406030204" pitchFamily="18" charset="0"/>
                            </a:rPr>
                            <m:t>𝑎𝑡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4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E69793-BA17-D047-B90D-9F4C5153AD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24" t="-29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9832A3F-30F1-9E44-B39D-3C436F3DD2AB}"/>
              </a:ext>
            </a:extLst>
          </p:cNvPr>
          <p:cNvGrpSpPr/>
          <p:nvPr/>
        </p:nvGrpSpPr>
        <p:grpSpPr>
          <a:xfrm>
            <a:off x="1521455" y="2416061"/>
            <a:ext cx="3037370" cy="881935"/>
            <a:chOff x="1311739" y="2769024"/>
            <a:chExt cx="3037370" cy="88193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7DC9A7-16CE-1A44-A04D-4AB4FA6BD00C}"/>
                </a:ext>
              </a:extLst>
            </p:cNvPr>
            <p:cNvGrpSpPr/>
            <p:nvPr/>
          </p:nvGrpSpPr>
          <p:grpSpPr>
            <a:xfrm>
              <a:off x="1311739" y="2960362"/>
              <a:ext cx="3037370" cy="369332"/>
              <a:chOff x="1521577" y="5919011"/>
              <a:chExt cx="3037370" cy="36933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FB878BC-647C-BB4F-B99E-D27AEA447248}"/>
                  </a:ext>
                </a:extLst>
              </p:cNvPr>
              <p:cNvSpPr/>
              <p:nvPr/>
            </p:nvSpPr>
            <p:spPr>
              <a:xfrm>
                <a:off x="1521577" y="5919011"/>
                <a:ext cx="30373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E + </a:t>
                </a:r>
                <a:r>
                  <a:rPr lang="it-IT" dirty="0" err="1"/>
                  <a:t>S</a:t>
                </a:r>
                <a:r>
                  <a:rPr lang="it-IT" dirty="0"/>
                  <a:t>              </a:t>
                </a:r>
                <a:r>
                  <a:rPr lang="it-IT" dirty="0">
                    <a:sym typeface="Wingdings" pitchFamily="2" charset="2"/>
                  </a:rPr>
                  <a:t>ES             </a:t>
                </a:r>
                <a:r>
                  <a:rPr lang="it-IT" dirty="0"/>
                  <a:t>      E + </a:t>
                </a:r>
                <a:r>
                  <a:rPr lang="it-IT" dirty="0" err="1"/>
                  <a:t>P</a:t>
                </a:r>
                <a:endParaRPr lang="it-IT" dirty="0"/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075C19E-CBF5-5E41-B71E-1B0F9D1050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3268" y="6079643"/>
                <a:ext cx="34413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8A78765-B02A-014B-B0AB-9058368990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7553" y="6154103"/>
                <a:ext cx="32127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DA0AC16-F8D2-444E-8869-A988A5BA9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8900" y="6103677"/>
                <a:ext cx="6685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B89629-8AFE-D547-912B-B19965BBF876}"/>
                </a:ext>
              </a:extLst>
            </p:cNvPr>
            <p:cNvSpPr txBox="1"/>
            <p:nvPr/>
          </p:nvSpPr>
          <p:spPr>
            <a:xfrm>
              <a:off x="2081919" y="2769024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Apple Chancery" panose="03020702040506060504" pitchFamily="66" charset="-79"/>
                  <a:cs typeface="Apple Chancery" panose="03020702040506060504" pitchFamily="66" charset="-79"/>
                </a:rPr>
                <a:t>k</a:t>
              </a:r>
              <a:r>
                <a:rPr lang="it-IT" baseline="-25000" dirty="0">
                  <a:latin typeface="Apple Chancery" panose="03020702040506060504" pitchFamily="66" charset="-79"/>
                  <a:cs typeface="Apple Chancery" panose="03020702040506060504" pitchFamily="66" charset="-79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99C424-71B7-A344-82E1-6372B2C1BAC8}"/>
                </a:ext>
              </a:extLst>
            </p:cNvPr>
            <p:cNvSpPr txBox="1"/>
            <p:nvPr/>
          </p:nvSpPr>
          <p:spPr>
            <a:xfrm>
              <a:off x="2070697" y="3281627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Apple Chancery" panose="03020702040506060504" pitchFamily="66" charset="-79"/>
                  <a:cs typeface="Apple Chancery" panose="03020702040506060504" pitchFamily="66" charset="-79"/>
                </a:rPr>
                <a:t>k</a:t>
              </a:r>
              <a:r>
                <a:rPr lang="it-IT" baseline="-25000" dirty="0">
                  <a:latin typeface="Apple Chancery" panose="03020702040506060504" pitchFamily="66" charset="-79"/>
                  <a:cs typeface="Apple Chancery" panose="03020702040506060504" pitchFamily="66" charset="-79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6D5BDD-4A2A-6E48-BC6B-31D82610955F}"/>
                </a:ext>
              </a:extLst>
            </p:cNvPr>
            <p:cNvSpPr txBox="1"/>
            <p:nvPr/>
          </p:nvSpPr>
          <p:spPr>
            <a:xfrm>
              <a:off x="3065152" y="2825425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k</a:t>
              </a:r>
              <a:r>
                <a:rPr lang="it-IT" baseline="-25000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cat</a:t>
              </a:r>
              <a:endParaRPr lang="it-IT" baseline="-25000" dirty="0"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2358B7-F938-9240-A719-85CCFF30A349}"/>
              </a:ext>
            </a:extLst>
          </p:cNvPr>
          <p:cNvGrpSpPr/>
          <p:nvPr/>
        </p:nvGrpSpPr>
        <p:grpSpPr>
          <a:xfrm>
            <a:off x="6357307" y="2050283"/>
            <a:ext cx="5146729" cy="3126553"/>
            <a:chOff x="6357307" y="2050283"/>
            <a:chExt cx="5146729" cy="312655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DB30C5-715D-C249-B60A-AD276DD36D3D}"/>
                </a:ext>
              </a:extLst>
            </p:cNvPr>
            <p:cNvGrpSpPr/>
            <p:nvPr/>
          </p:nvGrpSpPr>
          <p:grpSpPr>
            <a:xfrm>
              <a:off x="6357307" y="2050283"/>
              <a:ext cx="5146729" cy="3126553"/>
              <a:chOff x="6357307" y="2050283"/>
              <a:chExt cx="5146729" cy="312655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3E9692B-208F-A448-8B54-AC46146D8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7307" y="2171699"/>
                <a:ext cx="5146729" cy="300513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C0F8C0CE-222D-9346-A8FD-1BDC2D6C6C6A}"/>
                      </a:ext>
                    </a:extLst>
                  </p:cNvPr>
                  <p:cNvSpPr/>
                  <p:nvPr/>
                </p:nvSpPr>
                <p:spPr>
                  <a:xfrm>
                    <a:off x="7557457" y="2050283"/>
                    <a:ext cx="1798506" cy="80419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i="1" dirty="0"/>
                      <a:t> </a:t>
                    </a:r>
                    <a14:m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𝑉𝑚𝑎𝑥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i="1" baseline="-2500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 dirty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it-IT" i="1" dirty="0" err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it-IT" i="1" dirty="0">
                                <a:latin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d>
                              <m:dPr>
                                <m:begChr m:val="["/>
                                <m:endChr m:val="]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𝐾𝑀</m:t>
                            </m:r>
                          </m:den>
                        </m:f>
                      </m:oMath>
                    </a14:m>
                    <a:endParaRPr lang="it-IT" dirty="0"/>
                  </a:p>
                  <a:p>
                    <a:endParaRPr lang="it-IT" dirty="0"/>
                  </a:p>
                </p:txBody>
              </p:sp>
            </mc:Choice>
            <mc:Fallback xmlns="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C0F8C0CE-222D-9346-A8FD-1BDC2D6C6C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7457" y="2050283"/>
                    <a:ext cx="1798506" cy="80419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06D9259-6800-1243-9F10-F7F752A26179}"/>
                    </a:ext>
                  </a:extLst>
                </p:cNvPr>
                <p:cNvSpPr/>
                <p:nvPr/>
              </p:nvSpPr>
              <p:spPr>
                <a:xfrm>
                  <a:off x="7178451" y="4807504"/>
                  <a:ext cx="44689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06D9259-6800-1243-9F10-F7F752A261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8451" y="4807504"/>
                  <a:ext cx="44689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516892C-4488-1F4C-96B6-43623AAC6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08"/>
    </mc:Choice>
    <mc:Fallback>
      <p:transition spd="slow" advTm="14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941D-9E08-7040-966B-B86F3170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Inibizione enzimatica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A39624-AB9D-F64E-9DE3-9BB4DC9AEC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2400" dirty="0"/>
                  <a:t>Gli inibitori degli enzimi sono piccole molecole che, legandosi all'enzima, ne riducono l'attività. </a:t>
                </a:r>
              </a:p>
              <a:p>
                <a:r>
                  <a:rPr lang="it-IT" sz="2400" dirty="0"/>
                  <a:t>L'inibizione può essere rappresentata:</a:t>
                </a:r>
              </a:p>
              <a:p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E quindi:</a:t>
                </a:r>
              </a:p>
              <a:p>
                <a:pPr marL="0" indent="0">
                  <a:buNone/>
                </a:pPr>
                <a:r>
                  <a:rPr lang="it-IT" sz="2400" b="0" dirty="0"/>
                  <a:t>       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2400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𝐸𝐼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</m:oMath>
                </a14:m>
                <a:endParaRPr lang="it-IT" sz="2400" b="0" dirty="0"/>
              </a:p>
              <a:p>
                <a:r>
                  <a:rPr lang="it-IT" sz="2400" dirty="0"/>
                  <a:t>Dove </a:t>
                </a:r>
                <a:r>
                  <a:rPr lang="it-IT" sz="24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it-IT" sz="24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it-IT" sz="2400" dirty="0"/>
                  <a:t> è la costante di inibizione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A39624-AB9D-F64E-9DE3-9BB4DC9AEC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24" t="-20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767952-81E1-C84A-8E76-812047CD6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3182302"/>
            <a:ext cx="3943350" cy="276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B713EB-B89D-A948-AB1E-E7FDC8EC726D}"/>
              </a:ext>
            </a:extLst>
          </p:cNvPr>
          <p:cNvGrpSpPr/>
          <p:nvPr/>
        </p:nvGrpSpPr>
        <p:grpSpPr>
          <a:xfrm>
            <a:off x="2434301" y="3264027"/>
            <a:ext cx="1758815" cy="461665"/>
            <a:chOff x="2434301" y="3378329"/>
            <a:chExt cx="1758815" cy="4616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D591B9-6D54-2B4D-8F09-C4F233B4AB02}"/>
                </a:ext>
              </a:extLst>
            </p:cNvPr>
            <p:cNvSpPr/>
            <p:nvPr/>
          </p:nvSpPr>
          <p:spPr>
            <a:xfrm>
              <a:off x="2434301" y="3378329"/>
              <a:ext cx="1758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dirty="0"/>
                <a:t>E + I            </a:t>
              </a:r>
              <a:r>
                <a:rPr lang="it-IT" sz="2400" dirty="0">
                  <a:sym typeface="Wingdings" pitchFamily="2" charset="2"/>
                </a:rPr>
                <a:t>EI</a:t>
              </a:r>
              <a:endParaRPr lang="it-IT" sz="2400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304D10-D2F8-5944-A35C-FC6D6032F003}"/>
                </a:ext>
              </a:extLst>
            </p:cNvPr>
            <p:cNvCxnSpPr>
              <a:cxnSpLocks/>
            </p:cNvCxnSpPr>
            <p:nvPr/>
          </p:nvCxnSpPr>
          <p:spPr>
            <a:xfrm>
              <a:off x="3329975" y="3625863"/>
              <a:ext cx="34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DDC635-DC18-9144-B3BA-CA4D16ED0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4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61"/>
    </mc:Choice>
    <mc:Fallback>
      <p:transition spd="slow" advTm="22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941D-9E08-7040-966B-B86F3170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Inibizione enzimatica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A39624-AB9D-F64E-9DE3-9BB4DC9AEC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2400" dirty="0"/>
                  <a:t>Gli inibitori degli enzimi sono piccole molecole che, legandosi all'enzima, ne riducono l'attività. </a:t>
                </a:r>
              </a:p>
              <a:p>
                <a:r>
                  <a:rPr lang="it-IT" sz="2400" dirty="0"/>
                  <a:t>L'inibizione può essere rappresentata:</a:t>
                </a:r>
              </a:p>
              <a:p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E quindi:</a:t>
                </a:r>
              </a:p>
              <a:p>
                <a:pPr marL="0" indent="0">
                  <a:buNone/>
                </a:pPr>
                <a:r>
                  <a:rPr lang="it-IT" sz="2400" b="0" dirty="0"/>
                  <a:t>       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2400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𝐸𝐼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</m:oMath>
                </a14:m>
                <a:endParaRPr lang="it-IT" sz="2400" b="0" dirty="0"/>
              </a:p>
              <a:p>
                <a:r>
                  <a:rPr lang="it-IT" sz="2400" dirty="0"/>
                  <a:t>Dove </a:t>
                </a:r>
                <a:r>
                  <a:rPr lang="it-IT" sz="24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it-IT" sz="24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it-IT" sz="2400" dirty="0"/>
                  <a:t> è la costante di inibizione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A39624-AB9D-F64E-9DE3-9BB4DC9AEC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24" t="-20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767952-81E1-C84A-8E76-812047CD6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3182302"/>
            <a:ext cx="3943350" cy="276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B713EB-B89D-A948-AB1E-E7FDC8EC726D}"/>
              </a:ext>
            </a:extLst>
          </p:cNvPr>
          <p:cNvGrpSpPr/>
          <p:nvPr/>
        </p:nvGrpSpPr>
        <p:grpSpPr>
          <a:xfrm>
            <a:off x="2434301" y="3264027"/>
            <a:ext cx="1758815" cy="461665"/>
            <a:chOff x="2434301" y="3378329"/>
            <a:chExt cx="1758815" cy="4616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D591B9-6D54-2B4D-8F09-C4F233B4AB02}"/>
                </a:ext>
              </a:extLst>
            </p:cNvPr>
            <p:cNvSpPr/>
            <p:nvPr/>
          </p:nvSpPr>
          <p:spPr>
            <a:xfrm>
              <a:off x="2434301" y="3378329"/>
              <a:ext cx="1758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dirty="0"/>
                <a:t>E + I            </a:t>
              </a:r>
              <a:r>
                <a:rPr lang="it-IT" sz="2400" dirty="0">
                  <a:sym typeface="Wingdings" pitchFamily="2" charset="2"/>
                </a:rPr>
                <a:t>EI</a:t>
              </a:r>
              <a:endParaRPr lang="it-IT" sz="2400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304D10-D2F8-5944-A35C-FC6D6032F003}"/>
                </a:ext>
              </a:extLst>
            </p:cNvPr>
            <p:cNvCxnSpPr>
              <a:cxnSpLocks/>
            </p:cNvCxnSpPr>
            <p:nvPr/>
          </p:nvCxnSpPr>
          <p:spPr>
            <a:xfrm>
              <a:off x="3329975" y="3625863"/>
              <a:ext cx="3441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3131F25-0F99-174E-9B04-8EFB8D112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0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57"/>
    </mc:Choice>
    <mc:Fallback>
      <p:transition spd="slow" advTm="14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456900-DBA8-D64E-8214-83860E29FB8F}"/>
              </a:ext>
            </a:extLst>
          </p:cNvPr>
          <p:cNvSpPr/>
          <p:nvPr/>
        </p:nvSpPr>
        <p:spPr>
          <a:xfrm>
            <a:off x="4212235" y="1439056"/>
            <a:ext cx="4002374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Enzimi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E73A22-B7C8-B242-9774-868B550F7ADF}"/>
              </a:ext>
            </a:extLst>
          </p:cNvPr>
          <p:cNvSpPr/>
          <p:nvPr/>
        </p:nvSpPr>
        <p:spPr>
          <a:xfrm>
            <a:off x="1366602" y="4034853"/>
            <a:ext cx="4002374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1FFF2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Semplici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513842-1434-5E4E-A56E-64980E8D6A03}"/>
              </a:ext>
            </a:extLst>
          </p:cNvPr>
          <p:cNvSpPr/>
          <p:nvPr/>
        </p:nvSpPr>
        <p:spPr>
          <a:xfrm>
            <a:off x="6853003" y="4034853"/>
            <a:ext cx="4002374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4000">
                <a:schemeClr val="accent1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Complessi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4DEBAD-A10F-B840-B2A6-011D0338A5E0}"/>
              </a:ext>
            </a:extLst>
          </p:cNvPr>
          <p:cNvCxnSpPr>
            <a:cxnSpLocks/>
          </p:cNvCxnSpPr>
          <p:nvPr/>
        </p:nvCxnSpPr>
        <p:spPr>
          <a:xfrm>
            <a:off x="6213422" y="2353456"/>
            <a:ext cx="0" cy="97436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9A74E6-3BD7-7B46-9AFA-0CA8F366231F}"/>
              </a:ext>
            </a:extLst>
          </p:cNvPr>
          <p:cNvCxnSpPr>
            <a:cxnSpLocks/>
          </p:cNvCxnSpPr>
          <p:nvPr/>
        </p:nvCxnSpPr>
        <p:spPr>
          <a:xfrm>
            <a:off x="3332811" y="3330316"/>
            <a:ext cx="0" cy="70453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28E98D-B674-4648-8CB7-423D34BD4DD0}"/>
              </a:ext>
            </a:extLst>
          </p:cNvPr>
          <p:cNvCxnSpPr>
            <a:cxnSpLocks/>
          </p:cNvCxnSpPr>
          <p:nvPr/>
        </p:nvCxnSpPr>
        <p:spPr>
          <a:xfrm>
            <a:off x="9016581" y="3327819"/>
            <a:ext cx="0" cy="70453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A78896-132E-4248-8676-4D8C4BA813D6}"/>
              </a:ext>
            </a:extLst>
          </p:cNvPr>
          <p:cNvCxnSpPr>
            <a:cxnSpLocks/>
          </p:cNvCxnSpPr>
          <p:nvPr/>
        </p:nvCxnSpPr>
        <p:spPr>
          <a:xfrm>
            <a:off x="3332811" y="3330316"/>
            <a:ext cx="5683770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D1D2F17-9373-8F4E-8FEC-557537D1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739" y="5011713"/>
            <a:ext cx="2320144" cy="14915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984EF8-839F-7841-AAED-ED7BB4222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509" y="5011713"/>
            <a:ext cx="2320144" cy="1491521"/>
          </a:xfrm>
          <a:prstGeom prst="rect">
            <a:avLst/>
          </a:prstGeom>
        </p:spPr>
      </p:pic>
      <p:sp>
        <p:nvSpPr>
          <p:cNvPr id="24" name="Pie 23">
            <a:extLst>
              <a:ext uri="{FF2B5EF4-FFF2-40B4-BE49-F238E27FC236}">
                <a16:creationId xmlns:a16="http://schemas.microsoft.com/office/drawing/2014/main" id="{161D858A-63BA-3E47-BEDE-5327E9BF0024}"/>
              </a:ext>
            </a:extLst>
          </p:cNvPr>
          <p:cNvSpPr/>
          <p:nvPr/>
        </p:nvSpPr>
        <p:spPr>
          <a:xfrm rot="19610374">
            <a:off x="7844005" y="5451093"/>
            <a:ext cx="994176" cy="948306"/>
          </a:xfrm>
          <a:prstGeom prst="pi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4000">
                <a:schemeClr val="accent4">
                  <a:lumMod val="0"/>
                  <a:lumOff val="100000"/>
                </a:schemeClr>
              </a:gs>
              <a:gs pos="99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950A2F5-B096-5949-A691-5FF1F775DB18}"/>
              </a:ext>
            </a:extLst>
          </p:cNvPr>
          <p:cNvSpPr/>
          <p:nvPr/>
        </p:nvSpPr>
        <p:spPr>
          <a:xfrm>
            <a:off x="7248374" y="6117097"/>
            <a:ext cx="417230" cy="411480"/>
          </a:xfrm>
          <a:prstGeom prst="plaque">
            <a:avLst>
              <a:gd name="adj" fmla="val 29630"/>
            </a:avLst>
          </a:prstGeom>
          <a:solidFill>
            <a:srgbClr val="FF0000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C33DBA40-D9BC-A549-9337-F5BA49BDF91B}"/>
              </a:ext>
            </a:extLst>
          </p:cNvPr>
          <p:cNvSpPr/>
          <p:nvPr/>
        </p:nvSpPr>
        <p:spPr>
          <a:xfrm>
            <a:off x="9124284" y="5551733"/>
            <a:ext cx="417230" cy="411480"/>
          </a:xfrm>
          <a:prstGeom prst="plaque">
            <a:avLst>
              <a:gd name="adj" fmla="val 29630"/>
            </a:avLst>
          </a:prstGeom>
          <a:solidFill>
            <a:srgbClr val="FF0000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FF7E95-3642-AD4D-8D5D-9B66D0213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7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19"/>
    </mc:Choice>
    <mc:Fallback>
      <p:transition spd="slow" advTm="15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613</Words>
  <Application>Microsoft Macintosh PowerPoint</Application>
  <PresentationFormat>Widescreen</PresentationFormat>
  <Paragraphs>145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Apple Chancery</vt:lpstr>
      <vt:lpstr>Arial</vt:lpstr>
      <vt:lpstr>Calibri</vt:lpstr>
      <vt:lpstr>Calibri Light</vt:lpstr>
      <vt:lpstr>Cambria Math</vt:lpstr>
      <vt:lpstr>Wingdings</vt:lpstr>
      <vt:lpstr>Office Theme</vt:lpstr>
      <vt:lpstr>Enzimi</vt:lpstr>
      <vt:lpstr>Enzimi </vt:lpstr>
      <vt:lpstr>Enzimi – sito attivo</vt:lpstr>
      <vt:lpstr>Enzimi – esempi</vt:lpstr>
      <vt:lpstr>Enzimi – la cinetica</vt:lpstr>
      <vt:lpstr>Enzimi – la cinetica</vt:lpstr>
      <vt:lpstr>Inibizione enzimatica</vt:lpstr>
      <vt:lpstr>Inibizione enzimatica</vt:lpstr>
      <vt:lpstr>PowerPoint Presentation</vt:lpstr>
      <vt:lpstr>Enzima – apoenzima – oloenzima </vt:lpstr>
      <vt:lpstr>Proteine – gruppi prostetici – coenzimi </vt:lpstr>
      <vt:lpstr>Proteine – gruppi prostetici</vt:lpstr>
      <vt:lpstr>PowerPoint Presentation</vt:lpstr>
      <vt:lpstr>Meccanismi di regolazione enzimatica</vt:lpstr>
      <vt:lpstr>Applicazioni degli enzimi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Enzimi</dc:title>
  <dc:creator>suzana.aulic@icgeb.org</dc:creator>
  <cp:lastModifiedBy>suzana.aulic@icgeb.org</cp:lastModifiedBy>
  <cp:revision>2</cp:revision>
  <dcterms:created xsi:type="dcterms:W3CDTF">2020-04-05T14:54:43Z</dcterms:created>
  <dcterms:modified xsi:type="dcterms:W3CDTF">2020-04-05T14:57:37Z</dcterms:modified>
</cp:coreProperties>
</file>