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256" r:id="rId2"/>
    <p:sldId id="257" r:id="rId3"/>
    <p:sldId id="258" r:id="rId4"/>
    <p:sldId id="259" r:id="rId5"/>
    <p:sldId id="334" r:id="rId6"/>
    <p:sldId id="335" r:id="rId7"/>
    <p:sldId id="336" r:id="rId8"/>
    <p:sldId id="337" r:id="rId9"/>
    <p:sldId id="338" r:id="rId10"/>
    <p:sldId id="339" r:id="rId11"/>
    <p:sldId id="261" r:id="rId12"/>
    <p:sldId id="267" r:id="rId13"/>
    <p:sldId id="268" r:id="rId14"/>
    <p:sldId id="269" r:id="rId15"/>
    <p:sldId id="262" r:id="rId16"/>
    <p:sldId id="270" r:id="rId17"/>
    <p:sldId id="271" r:id="rId18"/>
    <p:sldId id="272" r:id="rId19"/>
    <p:sldId id="273" r:id="rId20"/>
    <p:sldId id="34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340" r:id="rId38"/>
    <p:sldId id="290" r:id="rId39"/>
    <p:sldId id="341" r:id="rId40"/>
    <p:sldId id="342" r:id="rId41"/>
    <p:sldId id="291" r:id="rId42"/>
    <p:sldId id="344" r:id="rId43"/>
    <p:sldId id="292" r:id="rId44"/>
    <p:sldId id="301" r:id="rId45"/>
    <p:sldId id="293" r:id="rId46"/>
    <p:sldId id="294" r:id="rId47"/>
    <p:sldId id="295" r:id="rId48"/>
    <p:sldId id="296" r:id="rId49"/>
    <p:sldId id="297" r:id="rId50"/>
    <p:sldId id="298" r:id="rId51"/>
    <p:sldId id="299" r:id="rId52"/>
    <p:sldId id="302" r:id="rId53"/>
    <p:sldId id="300" r:id="rId54"/>
    <p:sldId id="303" r:id="rId55"/>
    <p:sldId id="304" r:id="rId56"/>
    <p:sldId id="305" r:id="rId57"/>
    <p:sldId id="306" r:id="rId58"/>
    <p:sldId id="308" r:id="rId59"/>
    <p:sldId id="307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20" r:id="rId71"/>
    <p:sldId id="32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8"/>
  </p:normalViewPr>
  <p:slideViewPr>
    <p:cSldViewPr snapToGrid="0" snapToObjects="1">
      <p:cViewPr varScale="1">
        <p:scale>
          <a:sx n="75" d="100"/>
          <a:sy n="75" d="100"/>
        </p:scale>
        <p:origin x="20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B769E-A6EC-FC45-90F5-56FD82553E93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EF649-E6CC-924F-8A73-62D1A26967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96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5EED6B3-6C56-EC4E-8A0A-7FD584E4E315}" type="slidenum">
              <a:rPr lang="it-IT" sz="1200" smtClean="0"/>
              <a:pPr eaLnBrk="1" hangingPunct="1">
                <a:defRPr/>
              </a:pPr>
              <a:t>12</a:t>
            </a:fld>
            <a:endParaRPr lang="it-IT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it-IT"/>
              <a:t>I DUE RISCHI POSSONO ESSERE MOLTO DIFFERENTI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2A9FE4C-8322-D14D-AB32-9F17A8BD798A}" type="slidenum">
              <a:rPr lang="it-IT" sz="1200" smtClean="0"/>
              <a:pPr eaLnBrk="1" hangingPunct="1">
                <a:defRPr/>
              </a:pPr>
              <a:t>13</a:t>
            </a:fld>
            <a:endParaRPr lang="it-IT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it-IT"/>
              <a:t>I DUE RISCHI POSSONO ESSERE MOLTO DIFFERENTI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6F52B70-3D64-BE4A-B372-D51AF4581142}" type="slidenum">
              <a:rPr lang="it-IT" sz="1200" smtClean="0"/>
              <a:pPr eaLnBrk="1" hangingPunct="1">
                <a:defRPr/>
              </a:pPr>
              <a:t>14</a:t>
            </a:fld>
            <a:endParaRPr lang="it-IT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it-IT"/>
              <a:t>I DUE RISCHI POSSONO ESSERE MOLTO DIFFERENTI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richard_wilkinson?language=i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Metafora ecologica (parte a)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77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Fattori contestuali prossimali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Persone con cui condividiamo la nostra quotidianità: famiglia, amici, compagni di studio/lavoro</a:t>
            </a:r>
          </a:p>
          <a:p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Qualità delle relazioni </a:t>
            </a:r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  <a:sym typeface="Wingdings"/>
              </a:rPr>
              <a:t> su chi possiamo contare in caso di bisogno?</a:t>
            </a:r>
          </a:p>
          <a:p>
            <a:r>
              <a:rPr lang="it-IT" dirty="0">
                <a:sym typeface="Wingdings"/>
              </a:rPr>
              <a:t>*ricerca canadese dimostra che se un 10% in più della popolazione avesse qualcuno in più su cui contare, ci sarebbe un aumento significativo della soddisfazione nei confronti della vita (maggiore ad un incremento di stipendio)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16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Fattori contestuali strutturali</a:t>
            </a:r>
            <a:r>
              <a:rPr lang="it-IT" dirty="0"/>
              <a:t>:</a:t>
            </a:r>
          </a:p>
          <a:p>
            <a:r>
              <a:rPr lang="it-IT" dirty="0"/>
              <a:t>Fattori legati al sistema sociale in cui viviamo, per esempio accesso alle cure sanitarie, servizi presenti nel quartiere in cui viviamo, livello di discriminazione disuguaglianze</a:t>
            </a:r>
          </a:p>
        </p:txBody>
      </p:sp>
    </p:spTree>
    <p:extLst>
      <p:ext uri="{BB962C8B-B14F-4D97-AF65-F5344CB8AC3E}">
        <p14:creationId xmlns:p14="http://schemas.microsoft.com/office/powerpoint/2010/main" val="25999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>
              <a:latin typeface="Times New Roman" charset="0"/>
              <a:ea typeface="ＭＳ Ｐゴシック" charset="0"/>
            </a:endParaRPr>
          </a:p>
        </p:txBody>
      </p:sp>
      <p:sp>
        <p:nvSpPr>
          <p:cNvPr id="24578" name="Titolo 5"/>
          <p:cNvSpPr>
            <a:spLocks noGrp="1"/>
          </p:cNvSpPr>
          <p:nvPr>
            <p:ph type="title"/>
          </p:nvPr>
        </p:nvSpPr>
        <p:spPr>
          <a:xfrm>
            <a:off x="0" y="525142"/>
            <a:ext cx="8913813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Esempi di fattori contestuali/strutturali</a:t>
            </a:r>
            <a:endParaRPr lang="it-IT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5" name="Immagine 4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85" y="1176522"/>
            <a:ext cx="7321943" cy="5681478"/>
          </a:xfrm>
          <a:prstGeom prst="rect">
            <a:avLst/>
          </a:prstGeom>
          <a:scene3d>
            <a:camera prst="orthographicFront">
              <a:rot lat="0" lon="0" rev="12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798946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>
              <a:latin typeface="Times New Roman" charset="0"/>
              <a:ea typeface="ＭＳ Ｐゴシック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>
              <a:latin typeface="Times New Roman" charset="0"/>
              <a:ea typeface="ＭＳ Ｐゴシック" charset="0"/>
            </a:endParaRPr>
          </a:p>
        </p:txBody>
      </p:sp>
      <p:pic>
        <p:nvPicPr>
          <p:cNvPr id="5" name="Immagine 4" descr="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44" y="0"/>
            <a:ext cx="8861311" cy="6858000"/>
          </a:xfrm>
          <a:prstGeom prst="rect">
            <a:avLst/>
          </a:prstGeom>
          <a:scene3d>
            <a:camera prst="orthographicFront">
              <a:rot lat="0" lon="0" rev="2148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45394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>
              <a:latin typeface="Times New Roman" charset="0"/>
              <a:ea typeface="ＭＳ Ｐゴシック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>
              <a:latin typeface="Times New Roman" charset="0"/>
              <a:ea typeface="ＭＳ Ｐゴシック" charset="0"/>
            </a:endParaRPr>
          </a:p>
        </p:txBody>
      </p:sp>
      <p:pic>
        <p:nvPicPr>
          <p:cNvPr id="53251" name="Immagine 5" descr="ab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175" y="304800"/>
            <a:ext cx="9401175" cy="608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524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tipologia di fattori individuali-contestuali legati al benessere non è universale e assoluta (nel senso: slegata dal contesto)</a:t>
            </a:r>
          </a:p>
          <a:p>
            <a:endParaRPr lang="it-IT" dirty="0"/>
          </a:p>
          <a:p>
            <a:r>
              <a:rPr lang="it-IT" dirty="0"/>
              <a:t>È fortemente legata al tipologia di benessere che è oggetto di studio </a:t>
            </a:r>
          </a:p>
          <a:p>
            <a:r>
              <a:rPr lang="it-IT" dirty="0"/>
              <a:t>Benessere scolastico/</a:t>
            </a:r>
            <a:r>
              <a:rPr lang="it-IT" dirty="0" err="1"/>
              <a:t>bullissimo</a:t>
            </a:r>
            <a:r>
              <a:rPr lang="it-IT" dirty="0"/>
              <a:t> </a:t>
            </a:r>
            <a:r>
              <a:rPr lang="mr-IN" dirty="0"/>
              <a:t>–</a:t>
            </a:r>
            <a:r>
              <a:rPr lang="it-IT" dirty="0"/>
              <a:t> per esempio</a:t>
            </a:r>
          </a:p>
          <a:p>
            <a:r>
              <a:rPr lang="it-IT" dirty="0"/>
              <a:t>Attività fisica e salute </a:t>
            </a:r>
            <a:r>
              <a:rPr lang="mr-IN" dirty="0"/>
              <a:t>–</a:t>
            </a:r>
            <a:r>
              <a:rPr lang="it-IT" dirty="0"/>
              <a:t>per esempio</a:t>
            </a:r>
          </a:p>
        </p:txBody>
      </p:sp>
    </p:spTree>
    <p:extLst>
      <p:ext uri="{BB962C8B-B14F-4D97-AF65-F5344CB8AC3E}">
        <p14:creationId xmlns:p14="http://schemas.microsoft.com/office/powerpoint/2010/main" val="3456956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it-IT" dirty="0">
                <a:latin typeface="Times New Roman" charset="0"/>
                <a:ea typeface="ＭＳ Ｐゴシック" charset="0"/>
                <a:hlinkClick r:id="rId2"/>
              </a:rPr>
              <a:t>https://www.ted.com/talks/richard_wilkinson?language=it</a:t>
            </a:r>
            <a:r>
              <a:rPr lang="it-IT" dirty="0">
                <a:latin typeface="Times New Roman" charset="0"/>
                <a:ea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2573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 questi esempi, possiamo affinare la definizione di psicologia di comunità focalizzandoci sul principale obiettivo della disciplina e le modalità di perseguimento di tale obiettivo</a:t>
            </a:r>
          </a:p>
        </p:txBody>
      </p:sp>
    </p:spTree>
    <p:extLst>
      <p:ext uri="{BB962C8B-B14F-4D97-AF65-F5344CB8AC3E}">
        <p14:creationId xmlns:p14="http://schemas.microsoft.com/office/powerpoint/2010/main" val="1604236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Potremmo dire che la psicologia di comunità ha infatti come obiettivo</a:t>
            </a:r>
          </a:p>
          <a:p>
            <a:r>
              <a:rPr lang="it-IT" dirty="0"/>
              <a:t>Capire quali caratteristiche ambientali influenzano i comportamenti degli individui </a:t>
            </a:r>
          </a:p>
          <a:p>
            <a:r>
              <a:rPr lang="it-IT" dirty="0"/>
              <a:t>Capire quali contesti modificare</a:t>
            </a:r>
          </a:p>
          <a:p>
            <a:r>
              <a:rPr lang="it-IT" dirty="0"/>
              <a:t>Al fine di promuovere benessere</a:t>
            </a:r>
          </a:p>
          <a:p>
            <a:r>
              <a:rPr lang="it-IT" dirty="0"/>
              <a:t>A tale scopo, si avvale della metafora ecologica</a:t>
            </a:r>
          </a:p>
        </p:txBody>
      </p:sp>
    </p:spTree>
    <p:extLst>
      <p:ext uri="{BB962C8B-B14F-4D97-AF65-F5344CB8AC3E}">
        <p14:creationId xmlns:p14="http://schemas.microsoft.com/office/powerpoint/2010/main" val="1856788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seguente affermazione è:</a:t>
            </a:r>
          </a:p>
          <a:p>
            <a:r>
              <a:rPr lang="it-IT" dirty="0"/>
              <a:t>Parte integrante della definizione stessa della disciplina’</a:t>
            </a:r>
          </a:p>
          <a:p>
            <a:endParaRPr lang="it-IT" dirty="0"/>
          </a:p>
          <a:p>
            <a:r>
              <a:rPr lang="it-IT" dirty="0"/>
              <a:t>LA PSICOLOGIA DI COMUNITA’ ANALIZZA LE RELAZIONI RECIPROCHE TRA GLI INDIVIDUI E I SISTEMI SOCIALI CON CUI INTERAGISCONO (BENNET ET AL., 1966) </a:t>
            </a:r>
          </a:p>
        </p:txBody>
      </p:sp>
    </p:spTree>
    <p:extLst>
      <p:ext uri="{BB962C8B-B14F-4D97-AF65-F5344CB8AC3E}">
        <p14:creationId xmlns:p14="http://schemas.microsoft.com/office/powerpoint/2010/main" val="305062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09456"/>
            <a:ext cx="8913813" cy="914400"/>
          </a:xfrm>
        </p:spPr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7567" y="1343705"/>
            <a:ext cx="7610476" cy="3670767"/>
          </a:xfrm>
        </p:spPr>
        <p:txBody>
          <a:bodyPr/>
          <a:lstStyle/>
          <a:p>
            <a:r>
              <a:rPr lang="it-IT" dirty="0"/>
              <a:t>Disegna un cerchio; fai una lista dei fattori che influenzano il tuo benessere, indicando la porzione in % di cui tale fattore è responsabile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Oval 17"/>
          <p:cNvSpPr>
            <a:spLocks noChangeArrowheads="1"/>
          </p:cNvSpPr>
          <p:nvPr/>
        </p:nvSpPr>
        <p:spPr bwMode="auto">
          <a:xfrm>
            <a:off x="2771775" y="2921000"/>
            <a:ext cx="4032250" cy="36766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20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Ecologia = </a:t>
            </a:r>
            <a:r>
              <a:rPr lang="it-IT" dirty="0" err="1"/>
              <a:t>oikos</a:t>
            </a:r>
            <a:r>
              <a:rPr lang="it-IT" dirty="0"/>
              <a:t> = abitazione/casa/luogo di vita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Costituisce il filtro attraverso cui i fenomeni vengono definiti e analizzati all’interno della psicologia di comunità</a:t>
            </a:r>
          </a:p>
        </p:txBody>
      </p:sp>
    </p:spTree>
    <p:extLst>
      <p:ext uri="{BB962C8B-B14F-4D97-AF65-F5344CB8AC3E}">
        <p14:creationId xmlns:p14="http://schemas.microsoft.com/office/powerpoint/2010/main" val="3827611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Questo implica che:</a:t>
            </a:r>
          </a:p>
          <a:p>
            <a:endParaRPr lang="it-IT" dirty="0"/>
          </a:p>
          <a:p>
            <a:r>
              <a:rPr lang="it-IT" dirty="0"/>
              <a:t>1) se il comportamento individuale è connesso all’ambiente in cui tale individuo è inserito, allora per promuover il benessere individuale bisogna modificare l’ambiente </a:t>
            </a:r>
          </a:p>
        </p:txBody>
      </p:sp>
    </p:spTree>
    <p:extLst>
      <p:ext uri="{BB962C8B-B14F-4D97-AF65-F5344CB8AC3E}">
        <p14:creationId xmlns:p14="http://schemas.microsoft.com/office/powerpoint/2010/main" val="93602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Questo implica che:</a:t>
            </a:r>
          </a:p>
          <a:p>
            <a:endParaRPr lang="it-IT" dirty="0"/>
          </a:p>
          <a:p>
            <a:r>
              <a:rPr lang="it-IT" dirty="0"/>
              <a:t>2)  per fare ciò bisogna sapere quali caratteristiche ambientali promuovono o prevengono il benessere e in che misura ambiente e benessere sono associati</a:t>
            </a:r>
          </a:p>
        </p:txBody>
      </p:sp>
    </p:spTree>
    <p:extLst>
      <p:ext uri="{BB962C8B-B14F-4D97-AF65-F5344CB8AC3E}">
        <p14:creationId xmlns:p14="http://schemas.microsoft.com/office/powerpoint/2010/main" val="3958393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Questo implica che:</a:t>
            </a:r>
          </a:p>
          <a:p>
            <a:endParaRPr lang="it-IT" dirty="0"/>
          </a:p>
          <a:p>
            <a:r>
              <a:rPr lang="it-IT" dirty="0"/>
              <a:t>3) prima di intervenire, bisogna studiare il contesto, fotografare le caratteristiche di partenza, cercando di stabilire quali sono le caratteristiche da modificare e quali le risorse da attivare</a:t>
            </a:r>
          </a:p>
        </p:txBody>
      </p:sp>
    </p:spTree>
    <p:extLst>
      <p:ext uri="{BB962C8B-B14F-4D97-AF65-F5344CB8AC3E}">
        <p14:creationId xmlns:p14="http://schemas.microsoft.com/office/powerpoint/2010/main" val="579085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Questo implica che:</a:t>
            </a:r>
          </a:p>
          <a:p>
            <a:endParaRPr lang="it-IT" dirty="0"/>
          </a:p>
          <a:p>
            <a:r>
              <a:rPr lang="it-IT" dirty="0"/>
              <a:t>4) modifiche contestuali basate sui punti 1-4 investono gli individui presenti nel contesto e gli individui che entreranno in futuro in quel ambiente</a:t>
            </a:r>
          </a:p>
        </p:txBody>
      </p:sp>
    </p:spTree>
    <p:extLst>
      <p:ext uri="{BB962C8B-B14F-4D97-AF65-F5344CB8AC3E}">
        <p14:creationId xmlns:p14="http://schemas.microsoft.com/office/powerpoint/2010/main" val="3660079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modello ecologico trasforma quindi la ricerca in azione</a:t>
            </a:r>
          </a:p>
          <a:p>
            <a:endParaRPr lang="it-IT" dirty="0"/>
          </a:p>
          <a:p>
            <a:r>
              <a:rPr lang="it-IT" dirty="0"/>
              <a:t>Perché traduce i risultati della ricerca in azioni che permettono di promuovere il benessere delle persone</a:t>
            </a:r>
          </a:p>
        </p:txBody>
      </p:sp>
    </p:spTree>
    <p:extLst>
      <p:ext uri="{BB962C8B-B14F-4D97-AF65-F5344CB8AC3E}">
        <p14:creationId xmlns:p14="http://schemas.microsoft.com/office/powerpoint/2010/main" val="3062703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sintesi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Metafora ecologica:</a:t>
            </a:r>
          </a:p>
          <a:p>
            <a:pPr marL="0" indent="0">
              <a:buNone/>
              <a:defRPr/>
            </a:pPr>
            <a:endParaRPr lang="it-IT" dirty="0"/>
          </a:p>
          <a:p>
            <a:pPr lvl="1">
              <a:defRPr/>
            </a:pPr>
            <a:r>
              <a:rPr lang="it-IT" dirty="0"/>
              <a:t>Cercare di </a:t>
            </a:r>
            <a:r>
              <a:rPr lang="it-IT" b="1" dirty="0">
                <a:solidFill>
                  <a:schemeClr val="accent2"/>
                </a:solidFill>
              </a:rPr>
              <a:t>comprendere</a:t>
            </a:r>
            <a:r>
              <a:rPr lang="it-IT" dirty="0"/>
              <a:t> i problemi e gli eventi facendo attenzione alle interazione tra ambiente e persone</a:t>
            </a:r>
          </a:p>
          <a:p>
            <a:pPr lvl="1">
              <a:defRPr/>
            </a:pPr>
            <a:r>
              <a:rPr lang="it-IT" dirty="0"/>
              <a:t>Considerare le cose attraverso </a:t>
            </a:r>
            <a:r>
              <a:rPr lang="it-IT" b="1" dirty="0">
                <a:solidFill>
                  <a:schemeClr val="accent2"/>
                </a:solidFill>
              </a:rPr>
              <a:t>diversi livelli</a:t>
            </a:r>
            <a:r>
              <a:rPr lang="it-IT" dirty="0"/>
              <a:t> di analisi </a:t>
            </a:r>
          </a:p>
          <a:p>
            <a:pPr lvl="1">
              <a:defRPr/>
            </a:pPr>
            <a:r>
              <a:rPr lang="it-IT" dirty="0"/>
              <a:t>Cercare di pensare ad </a:t>
            </a:r>
            <a:r>
              <a:rPr lang="it-IT" b="1" dirty="0">
                <a:solidFill>
                  <a:schemeClr val="accent2"/>
                </a:solidFill>
              </a:rPr>
              <a:t>azioni</a:t>
            </a:r>
            <a:r>
              <a:rPr lang="it-IT" dirty="0"/>
              <a:t> legate a diversi livelli contestuali ed alle condizioni di vita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604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187" y="1123856"/>
            <a:ext cx="8913813" cy="914400"/>
          </a:xfrm>
        </p:spPr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dirty="0"/>
              <a:t>Supponiamo che la committenza ci chieda di voler promuovere l’attività fisica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1763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187" y="1123856"/>
            <a:ext cx="8913813" cy="914400"/>
          </a:xfrm>
        </p:spPr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dirty="0"/>
              <a:t>Ci dobbiamo chiedere quali caratteristiche individuali e contestuali influenzano l’attività fisica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8474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‘qualcuno l’ha detto prima di me’ (e meglio)</a:t>
            </a:r>
          </a:p>
        </p:txBody>
      </p:sp>
    </p:spTree>
    <p:extLst>
      <p:ext uri="{BB962C8B-B14F-4D97-AF65-F5344CB8AC3E}">
        <p14:creationId xmlns:p14="http://schemas.microsoft.com/office/powerpoint/2010/main" val="323845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Fattori individuali</a:t>
            </a:r>
          </a:p>
          <a:p>
            <a:endParaRPr lang="it-IT" dirty="0"/>
          </a:p>
          <a:p>
            <a:r>
              <a:rPr lang="it-IT" dirty="0"/>
              <a:t>Fattori  contestuali prossimali</a:t>
            </a:r>
          </a:p>
          <a:p>
            <a:endParaRPr lang="it-IT" dirty="0"/>
          </a:p>
          <a:p>
            <a:r>
              <a:rPr lang="it-IT" dirty="0"/>
              <a:t>Fattori contestuali distali/strutturali</a:t>
            </a:r>
          </a:p>
        </p:txBody>
      </p:sp>
    </p:spTree>
    <p:extLst>
      <p:ext uri="{BB962C8B-B14F-4D97-AF65-F5344CB8AC3E}">
        <p14:creationId xmlns:p14="http://schemas.microsoft.com/office/powerpoint/2010/main" val="2646981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della letteratura sui fattori individuali:</a:t>
            </a:r>
          </a:p>
          <a:p>
            <a:endParaRPr lang="it-IT" dirty="0"/>
          </a:p>
          <a:p>
            <a:r>
              <a:rPr lang="it-IT" dirty="0"/>
              <a:t>Genere: l’attività fisica risulta più frequente nei maschi</a:t>
            </a:r>
          </a:p>
          <a:p>
            <a:r>
              <a:rPr lang="it-IT" dirty="0"/>
              <a:t>Autoefficacia (convinzioni  che le persone possiedono circa  le proprie capacità di eseguire le azioni necessarie al raggiungimento di determinati fini)</a:t>
            </a:r>
          </a:p>
        </p:txBody>
      </p:sp>
    </p:spTree>
    <p:extLst>
      <p:ext uri="{BB962C8B-B14F-4D97-AF65-F5344CB8AC3E}">
        <p14:creationId xmlns:p14="http://schemas.microsoft.com/office/powerpoint/2010/main" val="1981350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(Oman &amp; King, 1998)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3162" r="-33162"/>
          <a:stretch>
            <a:fillRect/>
          </a:stretch>
        </p:blipFill>
        <p:spPr>
          <a:xfrm>
            <a:off x="-308429" y="2613705"/>
            <a:ext cx="9222242" cy="3670767"/>
          </a:xfrm>
        </p:spPr>
      </p:pic>
    </p:spTree>
    <p:extLst>
      <p:ext uri="{BB962C8B-B14F-4D97-AF65-F5344CB8AC3E}">
        <p14:creationId xmlns:p14="http://schemas.microsoft.com/office/powerpoint/2010/main" val="1103519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dei fattori contestuali prossimali:</a:t>
            </a:r>
          </a:p>
          <a:p>
            <a:endParaRPr lang="it-IT" dirty="0"/>
          </a:p>
          <a:p>
            <a:r>
              <a:rPr lang="it-IT" dirty="0"/>
              <a:t>I genitori hanno uno stile di vita attivo? </a:t>
            </a:r>
          </a:p>
          <a:p>
            <a:r>
              <a:rPr lang="it-IT" dirty="0"/>
              <a:t>La scuola offre attività sportive?</a:t>
            </a:r>
          </a:p>
          <a:p>
            <a:endParaRPr lang="it-IT" dirty="0"/>
          </a:p>
          <a:p>
            <a:pPr lvl="1"/>
            <a:r>
              <a:rPr lang="it-IT" dirty="0"/>
              <a:t>Social </a:t>
            </a:r>
            <a:r>
              <a:rPr lang="it-IT" dirty="0" err="1"/>
              <a:t>influence</a:t>
            </a:r>
            <a:r>
              <a:rPr lang="it-IT" dirty="0"/>
              <a:t> model/aspetti normativi</a:t>
            </a:r>
          </a:p>
        </p:txBody>
      </p:sp>
    </p:spTree>
    <p:extLst>
      <p:ext uri="{BB962C8B-B14F-4D97-AF65-F5344CB8AC3E}">
        <p14:creationId xmlns:p14="http://schemas.microsoft.com/office/powerpoint/2010/main" val="275506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dei fattori contestuali strutturali:</a:t>
            </a:r>
          </a:p>
          <a:p>
            <a:endParaRPr lang="it-IT" dirty="0"/>
          </a:p>
          <a:p>
            <a:r>
              <a:rPr lang="it-IT" dirty="0"/>
              <a:t>Gli individui vivono in quartieri attrezzati per attività sportive? Ci sono servizi per recarsi in aree/luoghi attrezzati?</a:t>
            </a:r>
          </a:p>
        </p:txBody>
      </p:sp>
    </p:spTree>
    <p:extLst>
      <p:ext uri="{BB962C8B-B14F-4D97-AF65-F5344CB8AC3E}">
        <p14:creationId xmlns:p14="http://schemas.microsoft.com/office/powerpoint/2010/main" val="1506305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D6D9CD"/>
                </a:solidFill>
              </a:rPr>
              <a:t>La ricerca empirica relativa a questi fattori indicherà quali tra questi sono associati all’attività fisica</a:t>
            </a:r>
          </a:p>
          <a:p>
            <a:endParaRPr lang="it-IT" dirty="0">
              <a:solidFill>
                <a:srgbClr val="D6D9CD"/>
              </a:solidFill>
            </a:endParaRPr>
          </a:p>
          <a:p>
            <a:r>
              <a:rPr lang="it-IT" dirty="0"/>
              <a:t>Per esempio per individui provenienti da contesti urbani con facile accesso a spazi per attività sportive, potrebbe essere opportuno lavorare sui fattori normativi</a:t>
            </a:r>
          </a:p>
        </p:txBody>
      </p:sp>
    </p:spTree>
    <p:extLst>
      <p:ext uri="{BB962C8B-B14F-4D97-AF65-F5344CB8AC3E}">
        <p14:creationId xmlns:p14="http://schemas.microsoft.com/office/powerpoint/2010/main" val="10698076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D6D9CD"/>
                </a:solidFill>
              </a:rPr>
              <a:t>La ricerca empirica relativa a questi fattori indicherà quali tra questi sono associati all’attività fisica</a:t>
            </a:r>
          </a:p>
          <a:p>
            <a:endParaRPr lang="it-IT" dirty="0">
              <a:solidFill>
                <a:srgbClr val="D6D9CD"/>
              </a:solidFill>
            </a:endParaRPr>
          </a:p>
          <a:p>
            <a:r>
              <a:rPr lang="it-IT" dirty="0"/>
              <a:t>Al contrario, per individui provenienti da contesti urbani di ‘difficile’ accesso, l’intervento potrebbe essere strutturale</a:t>
            </a:r>
          </a:p>
        </p:txBody>
      </p:sp>
    </p:spTree>
    <p:extLst>
      <p:ext uri="{BB962C8B-B14F-4D97-AF65-F5344CB8AC3E}">
        <p14:creationId xmlns:p14="http://schemas.microsoft.com/office/powerpoint/2010/main" val="1679620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 questo esempio potremmo inferire che abbiamo bisogno di una MAPPA che ci permetta di comprendere il comportamento oggetto di studio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374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D6D9CD"/>
                </a:solidFill>
              </a:rPr>
              <a:t>Da questo esempio potremmo inferire che abbiamo bisogno di una MAPPA che ci permetta di comprendere il comportamento oggetto di studio</a:t>
            </a:r>
          </a:p>
          <a:p>
            <a:endParaRPr lang="it-IT" dirty="0"/>
          </a:p>
          <a:p>
            <a:r>
              <a:rPr lang="it-IT" dirty="0"/>
              <a:t>Questa MAPPA disegna il territorio e dà significato al comportamento stesso </a:t>
            </a:r>
          </a:p>
          <a:p>
            <a:r>
              <a:rPr lang="it-IT" dirty="0"/>
              <a:t>Immaginate una pianura con al centro una montagna o la stessa montagna all’interno di una catena montuosa</a:t>
            </a:r>
          </a:p>
        </p:txBody>
      </p:sp>
    </p:spTree>
    <p:extLst>
      <p:ext uri="{BB962C8B-B14F-4D97-AF65-F5344CB8AC3E}">
        <p14:creationId xmlns:p14="http://schemas.microsoft.com/office/powerpoint/2010/main" val="6291928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Questa Mappa (sebbene non sia il territorio) è un modello teorico che specifica la relazione tra l’individuo e l’ambiente (tra la montagna e il contesto)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20701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BFBFBF"/>
                </a:solidFill>
              </a:rPr>
              <a:t>Questa Mappa (sebbene non sia il territorio) è un modello teorico che specifica la relazione tra l’individuo e l’ambiente (tra la montagna e il contesto)</a:t>
            </a:r>
          </a:p>
          <a:p>
            <a:r>
              <a:rPr lang="it-IT" dirty="0"/>
              <a:t>Diversi approcci hanno cercato di descrivere l’interazione tra individuo e ambiente, ossia hanno cercato di delineare i principi che guidano la costruzione della mappa</a:t>
            </a:r>
          </a:p>
        </p:txBody>
      </p:sp>
    </p:spTree>
    <p:extLst>
      <p:ext uri="{BB962C8B-B14F-4D97-AF65-F5344CB8AC3E}">
        <p14:creationId xmlns:p14="http://schemas.microsoft.com/office/powerpoint/2010/main" val="138336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Fattori individuali</a:t>
            </a:r>
            <a:r>
              <a:rPr lang="it-IT" dirty="0"/>
              <a:t>:</a:t>
            </a:r>
          </a:p>
          <a:p>
            <a:r>
              <a:rPr lang="it-IT" dirty="0"/>
              <a:t>Sono fattori legati alla nostra personalità e ‘storia individuale’</a:t>
            </a:r>
          </a:p>
        </p:txBody>
      </p:sp>
    </p:spTree>
    <p:extLst>
      <p:ext uri="{BB962C8B-B14F-4D97-AF65-F5344CB8AC3E}">
        <p14:creationId xmlns:p14="http://schemas.microsoft.com/office/powerpoint/2010/main" val="11538793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Questa Mappa (sebbene non sia il territorio) è un modello teorico che specifica la relazione tra l’individuo e l’ambiente (tra la montagna e il contesto)</a:t>
            </a: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Diversi approcci hanno cercato di descrivere l’interazione tra individuo e ambiente, ossia hanno cercato di delineare i principi che guidano la costruzione della mappa</a:t>
            </a:r>
          </a:p>
          <a:p>
            <a:r>
              <a:rPr lang="it-IT" dirty="0">
                <a:solidFill>
                  <a:schemeClr val="tx1"/>
                </a:solidFill>
              </a:rPr>
              <a:t>NON sussiste una mappa universale, per </a:t>
            </a:r>
            <a:r>
              <a:rPr lang="it-IT" dirty="0"/>
              <a:t>questo abbiamo bisogno di conoscere i diversi approcci</a:t>
            </a:r>
          </a:p>
        </p:txBody>
      </p:sp>
    </p:spTree>
    <p:extLst>
      <p:ext uri="{BB962C8B-B14F-4D97-AF65-F5344CB8AC3E}">
        <p14:creationId xmlns:p14="http://schemas.microsoft.com/office/powerpoint/2010/main" val="13833691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Kurt </a:t>
            </a:r>
            <a:r>
              <a:rPr lang="it-IT" dirty="0" err="1"/>
              <a:t>Lewin</a:t>
            </a:r>
            <a:r>
              <a:rPr lang="it-IT" dirty="0"/>
              <a:t> (1935)</a:t>
            </a:r>
          </a:p>
          <a:p>
            <a:endParaRPr lang="it-IT" dirty="0"/>
          </a:p>
          <a:p>
            <a:r>
              <a:rPr lang="it-IT" dirty="0"/>
              <a:t>Sposta l’attenzione dall’individuo al contesto</a:t>
            </a:r>
          </a:p>
          <a:p>
            <a:r>
              <a:rPr lang="it-IT" dirty="0"/>
              <a:t>L’ambiente spiega il comportamento individuale </a:t>
            </a:r>
          </a:p>
        </p:txBody>
      </p:sp>
    </p:spTree>
    <p:extLst>
      <p:ext uri="{BB962C8B-B14F-4D97-AF65-F5344CB8AC3E}">
        <p14:creationId xmlns:p14="http://schemas.microsoft.com/office/powerpoint/2010/main" val="12313252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Kurt </a:t>
            </a:r>
            <a:r>
              <a:rPr lang="it-IT" dirty="0" err="1"/>
              <a:t>Lewin</a:t>
            </a:r>
            <a:r>
              <a:rPr lang="it-IT" dirty="0"/>
              <a:t> (1935)</a:t>
            </a:r>
          </a:p>
          <a:p>
            <a:r>
              <a:rPr lang="it-IT" dirty="0"/>
              <a:t>Teoria del campo:</a:t>
            </a:r>
          </a:p>
          <a:p>
            <a:r>
              <a:rPr lang="it-IT" dirty="0"/>
              <a:t>Il comportamento individuale è funzione della relazione tra la persona e l’ambiente piscologico percepito (spazio di vita)</a:t>
            </a:r>
          </a:p>
          <a:p>
            <a:r>
              <a:rPr lang="it-IT" dirty="0"/>
              <a:t>C = </a:t>
            </a:r>
            <a:r>
              <a:rPr lang="it-IT" i="1" dirty="0" err="1"/>
              <a:t>f</a:t>
            </a:r>
            <a:r>
              <a:rPr lang="it-IT" dirty="0"/>
              <a:t>(P,A)</a:t>
            </a:r>
          </a:p>
        </p:txBody>
      </p:sp>
    </p:spTree>
    <p:extLst>
      <p:ext uri="{BB962C8B-B14F-4D97-AF65-F5344CB8AC3E}">
        <p14:creationId xmlns:p14="http://schemas.microsoft.com/office/powerpoint/2010/main" val="1530526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Kurt </a:t>
            </a:r>
            <a:r>
              <a:rPr lang="it-IT" dirty="0" err="1"/>
              <a:t>Lewin</a:t>
            </a:r>
            <a:r>
              <a:rPr lang="it-IT" dirty="0"/>
              <a:t> (1935)</a:t>
            </a:r>
          </a:p>
          <a:p>
            <a:r>
              <a:rPr lang="it-IT" dirty="0"/>
              <a:t>Teoria del campo:</a:t>
            </a:r>
          </a:p>
          <a:p>
            <a:r>
              <a:rPr lang="it-IT" dirty="0"/>
              <a:t>Il comportamento risultante dell’interazione tra fattori individuali e fattori ambientali </a:t>
            </a:r>
          </a:p>
          <a:p>
            <a:r>
              <a:rPr lang="it-IT" b="1" dirty="0"/>
              <a:t>filtrati dalla percezione individuale --- il modo in cui l’individuo percepisce l’ambiente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75848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Kurt </a:t>
            </a:r>
            <a:r>
              <a:rPr lang="it-IT" dirty="0" err="1"/>
              <a:t>Lewin</a:t>
            </a:r>
            <a:r>
              <a:rPr lang="it-IT" dirty="0"/>
              <a:t> (1935)</a:t>
            </a:r>
          </a:p>
          <a:p>
            <a:r>
              <a:rPr lang="it-IT" dirty="0"/>
              <a:t>Teoria del campo:</a:t>
            </a:r>
          </a:p>
          <a:p>
            <a:r>
              <a:rPr lang="it-IT" dirty="0"/>
              <a:t>È una teoria </a:t>
            </a:r>
            <a:r>
              <a:rPr lang="it-IT" dirty="0" err="1"/>
              <a:t>intereattiva</a:t>
            </a:r>
            <a:r>
              <a:rPr lang="it-IT" dirty="0"/>
              <a:t>: interdipendenza tra i fattori (se ne cambio uno, cambia la risultante)</a:t>
            </a:r>
          </a:p>
          <a:p>
            <a:r>
              <a:rPr lang="it-IT" dirty="0"/>
              <a:t>E’ fortemente contestualizzata: ogni comportamento è determinato dai fattori in </a:t>
            </a:r>
            <a:r>
              <a:rPr lang="it-IT" b="1" dirty="0"/>
              <a:t>quel dato momento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58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Kurt </a:t>
            </a:r>
            <a:r>
              <a:rPr lang="it-IT" dirty="0" err="1"/>
              <a:t>Lewin</a:t>
            </a:r>
            <a:r>
              <a:rPr lang="it-IT" dirty="0"/>
              <a:t> (1935)</a:t>
            </a:r>
          </a:p>
          <a:p>
            <a:r>
              <a:rPr lang="it-IT" dirty="0"/>
              <a:t>Teoria del campo:</a:t>
            </a:r>
          </a:p>
          <a:p>
            <a:r>
              <a:rPr lang="it-IT" dirty="0"/>
              <a:t>Darà origine alle basi della ricerca-azione (che vedremo in seguito) sviluppata </a:t>
            </a:r>
          </a:p>
          <a:p>
            <a:pPr lvl="1"/>
            <a:r>
              <a:rPr lang="it-IT" dirty="0"/>
              <a:t>per  occuparsi di </a:t>
            </a:r>
            <a:r>
              <a:rPr lang="it-IT" dirty="0" err="1"/>
              <a:t>real</a:t>
            </a:r>
            <a:r>
              <a:rPr lang="it-IT" dirty="0"/>
              <a:t>-world </a:t>
            </a:r>
            <a:r>
              <a:rPr lang="it-IT" dirty="0" err="1"/>
              <a:t>issues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e per facilitare la trasformazione dei risultati della ricerca in interventi sul territorio</a:t>
            </a:r>
          </a:p>
        </p:txBody>
      </p:sp>
    </p:spTree>
    <p:extLst>
      <p:ext uri="{BB962C8B-B14F-4D97-AF65-F5344CB8AC3E}">
        <p14:creationId xmlns:p14="http://schemas.microsoft.com/office/powerpoint/2010/main" val="15969361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I modelli successivi, che si ispirano al lavoro di </a:t>
            </a:r>
            <a:r>
              <a:rPr lang="it-IT" dirty="0" err="1"/>
              <a:t>Lewin</a:t>
            </a:r>
            <a:r>
              <a:rPr lang="it-IT" dirty="0"/>
              <a:t>, si differenziano soprattutto per la maniera in cui viene definito l’ambiente</a:t>
            </a:r>
          </a:p>
        </p:txBody>
      </p:sp>
    </p:spTree>
    <p:extLst>
      <p:ext uri="{BB962C8B-B14F-4D97-AF65-F5344CB8AC3E}">
        <p14:creationId xmlns:p14="http://schemas.microsoft.com/office/powerpoint/2010/main" val="41673516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Roger Baker:</a:t>
            </a:r>
          </a:p>
          <a:p>
            <a:endParaRPr lang="it-IT" dirty="0"/>
          </a:p>
          <a:p>
            <a:r>
              <a:rPr lang="it-IT" dirty="0"/>
              <a:t>Immaginate di osservare il comportamento degli studenti durante la lezione all’università di psicologia di comunità</a:t>
            </a:r>
          </a:p>
          <a:p>
            <a:endParaRPr lang="it-IT" dirty="0"/>
          </a:p>
          <a:p>
            <a:r>
              <a:rPr lang="it-IT" dirty="0"/>
              <a:t>Quali sono i comportamenti più frequenti?</a:t>
            </a:r>
          </a:p>
        </p:txBody>
      </p:sp>
    </p:spTree>
    <p:extLst>
      <p:ext uri="{BB962C8B-B14F-4D97-AF65-F5344CB8AC3E}">
        <p14:creationId xmlns:p14="http://schemas.microsoft.com/office/powerpoint/2010/main" val="36044737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Allo stesso modo Roger Baker utilizza il metodo osservativo:</a:t>
            </a:r>
          </a:p>
          <a:p>
            <a:r>
              <a:rPr lang="it-IT" dirty="0"/>
              <a:t>Osservazione (senza intromissione) più o meno diretta al fine di non alterare ma registrare la relazione tra una o più variabili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4183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Allo stesso modo Roger Baker utilizza il metodo osservativo:</a:t>
            </a:r>
          </a:p>
          <a:p>
            <a:r>
              <a:rPr lang="it-IT" dirty="0"/>
              <a:t>Diversi tipi di ‘osservazioni’ sul campo (</a:t>
            </a:r>
            <a:r>
              <a:rPr lang="it-IT" dirty="0" err="1"/>
              <a:t>psychology</a:t>
            </a:r>
            <a:r>
              <a:rPr lang="it-IT" dirty="0"/>
              <a:t> </a:t>
            </a:r>
            <a:r>
              <a:rPr lang="it-IT" dirty="0" err="1"/>
              <a:t>field</a:t>
            </a:r>
            <a:r>
              <a:rPr lang="it-IT" dirty="0"/>
              <a:t> situation)</a:t>
            </a:r>
          </a:p>
          <a:p>
            <a:r>
              <a:rPr lang="it-IT" dirty="0"/>
              <a:t>Occasionale (tipica delle prime fasi della ricerca/preliminare)</a:t>
            </a:r>
          </a:p>
          <a:p>
            <a:r>
              <a:rPr lang="it-IT" dirty="0"/>
              <a:t>Sistematica (pianificata e con criteri ben definiti)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07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Fattori individuali</a:t>
            </a:r>
            <a:r>
              <a:rPr lang="it-IT" dirty="0"/>
              <a:t>:</a:t>
            </a:r>
          </a:p>
          <a:p>
            <a:r>
              <a:rPr lang="it-IT" dirty="0"/>
              <a:t>Sono fattori legati alla nostra personalità e ‘storia individuale’</a:t>
            </a:r>
          </a:p>
          <a:p>
            <a:r>
              <a:rPr lang="it-IT" dirty="0"/>
              <a:t>La capacità di gestire situazioni stressanti (</a:t>
            </a:r>
            <a:r>
              <a:rPr lang="it-IT" dirty="0" err="1"/>
              <a:t>coping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48630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Roger Baker prende in considerazione l’ambiente in termini </a:t>
            </a:r>
            <a:r>
              <a:rPr lang="it-IT" b="1" dirty="0"/>
              <a:t>oggettivi</a:t>
            </a:r>
            <a:r>
              <a:rPr lang="it-IT" dirty="0"/>
              <a:t>, come per esempio scuola, chiesa, biblioteca</a:t>
            </a:r>
          </a:p>
          <a:p>
            <a:r>
              <a:rPr lang="it-IT" dirty="0"/>
              <a:t>E rileva individua pattern comportamentali stabili, ossia indipendenti dalle persone coinvolte ma derivabili da caratteristiche oggettive di un determinato ambiente</a:t>
            </a:r>
          </a:p>
        </p:txBody>
      </p:sp>
    </p:spTree>
    <p:extLst>
      <p:ext uri="{BB962C8B-B14F-4D97-AF65-F5344CB8AC3E}">
        <p14:creationId xmlns:p14="http://schemas.microsoft.com/office/powerpoint/2010/main" val="6212682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Roger Baker identifica ‘</a:t>
            </a:r>
            <a:r>
              <a:rPr lang="it-IT" dirty="0" err="1"/>
              <a:t>setting</a:t>
            </a:r>
            <a:r>
              <a:rPr lang="it-IT" dirty="0"/>
              <a:t> comportamentali’ ossia la sintonia tra uno specifico ambiente sociale e un pattern comportamentale</a:t>
            </a:r>
          </a:p>
          <a:p>
            <a:r>
              <a:rPr lang="it-IT" dirty="0"/>
              <a:t>Ossia una corrispondenza  o adattamento tra comportamento e ambiente (considerati </a:t>
            </a:r>
            <a:r>
              <a:rPr lang="it-IT" dirty="0" err="1"/>
              <a:t>sinomorfici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807319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lvl="1">
              <a:defRPr/>
            </a:pPr>
            <a:r>
              <a:rPr lang="it-IT" sz="2400" dirty="0"/>
              <a:t>Stabilità delle regole interattive in </a:t>
            </a:r>
            <a:r>
              <a:rPr lang="it-IT" sz="2400" dirty="0" err="1"/>
              <a:t>setting</a:t>
            </a:r>
            <a:r>
              <a:rPr lang="it-IT" sz="2400" dirty="0"/>
              <a:t> particolari: </a:t>
            </a:r>
          </a:p>
          <a:p>
            <a:pPr lvl="1">
              <a:defRPr/>
            </a:pPr>
            <a:endParaRPr lang="it-IT" sz="2400" dirty="0"/>
          </a:p>
          <a:p>
            <a:pPr lvl="2">
              <a:defRPr/>
            </a:pPr>
            <a:r>
              <a:rPr lang="it-IT" sz="2000" dirty="0"/>
              <a:t>Ambiente non è solo luogo, ma entità attiva che si struttura, ordina e dà significato ai comportamenti delle persone (</a:t>
            </a:r>
            <a:r>
              <a:rPr lang="it-IT" sz="2000" b="1" dirty="0" err="1"/>
              <a:t>sinomorfism</a:t>
            </a:r>
            <a:r>
              <a:rPr lang="it-IT" sz="2000" dirty="0" err="1"/>
              <a:t>o</a:t>
            </a:r>
            <a:r>
              <a:rPr lang="it-IT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71206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Tornate all’esempio aula universitaria-comportamento:</a:t>
            </a:r>
          </a:p>
          <a:p>
            <a:r>
              <a:rPr lang="it-IT" dirty="0"/>
              <a:t>la corrispondenza  o adattamento tra comportamento e ambiente (considerati </a:t>
            </a:r>
            <a:r>
              <a:rPr lang="it-IT" dirty="0" err="1"/>
              <a:t>sinomorfici</a:t>
            </a:r>
            <a:r>
              <a:rPr lang="it-IT" dirty="0"/>
              <a:t>) deriva da:</a:t>
            </a:r>
          </a:p>
          <a:p>
            <a:r>
              <a:rPr lang="it-IT" dirty="0"/>
              <a:t>Struttura fisica dell’ambiente</a:t>
            </a:r>
          </a:p>
          <a:p>
            <a:r>
              <a:rPr lang="it-IT" dirty="0"/>
              <a:t>Pressione sociale al conformismo</a:t>
            </a:r>
          </a:p>
          <a:p>
            <a:r>
              <a:rPr lang="it-IT" dirty="0"/>
              <a:t>Selezione degli individui</a:t>
            </a:r>
          </a:p>
        </p:txBody>
      </p:sp>
    </p:spTree>
    <p:extLst>
      <p:ext uri="{BB962C8B-B14F-4D97-AF65-F5344CB8AC3E}">
        <p14:creationId xmlns:p14="http://schemas.microsoft.com/office/powerpoint/2010/main" val="26819058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>
              <a:latin typeface="Arial"/>
            </a:endParaRPr>
          </a:p>
          <a:p>
            <a:pPr>
              <a:defRPr/>
            </a:pPr>
            <a:endParaRPr lang="it-IT" dirty="0"/>
          </a:p>
          <a:p>
            <a:pPr lvl="1">
              <a:defRPr/>
            </a:pPr>
            <a:r>
              <a:rPr lang="it-IT" sz="2000" dirty="0"/>
              <a:t>Sviluppo dell’individuo nel contesto – ecologia dello sviluppo umano</a:t>
            </a:r>
          </a:p>
          <a:p>
            <a:pPr lvl="2">
              <a:defRPr/>
            </a:pPr>
            <a:r>
              <a:rPr lang="it-IT" sz="2000" dirty="0"/>
              <a:t>L</a:t>
            </a:r>
            <a:r>
              <a:rPr lang="ja-JP" altLang="it-IT" sz="2000" dirty="0">
                <a:latin typeface="Arial"/>
              </a:rPr>
              <a:t>’</a:t>
            </a:r>
            <a:r>
              <a:rPr lang="it-IT" sz="2000" dirty="0"/>
              <a:t>individuo è inscindibile </a:t>
            </a:r>
            <a:r>
              <a:rPr lang="it-IT" sz="2000" dirty="0" err="1"/>
              <a:t>dall</a:t>
            </a:r>
            <a:r>
              <a:rPr lang="ja-JP" altLang="it-IT" sz="2000" dirty="0">
                <a:latin typeface="Arial"/>
              </a:rPr>
              <a:t>’</a:t>
            </a:r>
            <a:r>
              <a:rPr lang="it-IT" sz="2000" dirty="0"/>
              <a:t>ambiente in cui si sviluppa</a:t>
            </a:r>
          </a:p>
          <a:p>
            <a:pPr lvl="2">
              <a:defRPr/>
            </a:pPr>
            <a:r>
              <a:rPr lang="it-IT" sz="2000" dirty="0"/>
              <a:t>Lo sviluppo è la continua modifica del modo in cui l</a:t>
            </a:r>
            <a:r>
              <a:rPr lang="ja-JP" altLang="it-IT" sz="2000" dirty="0">
                <a:latin typeface="Arial"/>
              </a:rPr>
              <a:t>’</a:t>
            </a:r>
            <a:r>
              <a:rPr lang="it-IT" sz="2000" dirty="0"/>
              <a:t>individuo percepisce ed affronta il suo ambiente (adattamento)</a:t>
            </a:r>
          </a:p>
          <a:p>
            <a:pPr lvl="2">
              <a:defRPr/>
            </a:pPr>
            <a:r>
              <a:rPr lang="it-IT" sz="2000" dirty="0"/>
              <a:t>L’individuo non risponde al contesto ma è soggetto attivo</a:t>
            </a:r>
          </a:p>
        </p:txBody>
      </p:sp>
    </p:spTree>
    <p:extLst>
      <p:ext uri="{BB962C8B-B14F-4D97-AF65-F5344CB8AC3E}">
        <p14:creationId xmlns:p14="http://schemas.microsoft.com/office/powerpoint/2010/main" val="311351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>
              <a:latin typeface="Arial"/>
            </a:endParaRPr>
          </a:p>
          <a:p>
            <a:pPr>
              <a:defRPr/>
            </a:pPr>
            <a:r>
              <a:rPr lang="it-IT" altLang="ja-JP" dirty="0"/>
              <a:t>a differenza di Barker, </a:t>
            </a:r>
          </a:p>
          <a:p>
            <a:pPr>
              <a:defRPr/>
            </a:pPr>
            <a:r>
              <a:rPr lang="it-IT" altLang="ja-JP" dirty="0"/>
              <a:t>non è sufficiente limitarsi all’analisi delle caratteristiche oggettive</a:t>
            </a:r>
          </a:p>
          <a:p>
            <a:pPr>
              <a:defRPr/>
            </a:pPr>
            <a:r>
              <a:rPr lang="it-IT" altLang="ja-JP" dirty="0"/>
              <a:t>Non è sufficiente limitarsi ad un’analisi hic et </a:t>
            </a:r>
            <a:r>
              <a:rPr lang="it-IT" altLang="ja-JP" dirty="0" err="1"/>
              <a:t>nunc</a:t>
            </a:r>
            <a:r>
              <a:rPr lang="it-IT" altLang="ja-JP" dirty="0"/>
              <a:t> ma è fondamentale cogliere l’interazione individuo e ambiente in una </a:t>
            </a:r>
            <a:r>
              <a:rPr lang="it-IT" altLang="ja-JP" b="1" dirty="0"/>
              <a:t>prospettiva temporale</a:t>
            </a:r>
          </a:p>
          <a:p>
            <a:pPr>
              <a:defRPr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35175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>
              <a:latin typeface="Arial"/>
            </a:endParaRPr>
          </a:p>
          <a:p>
            <a:pPr marL="342900" lvl="2" indent="-342900">
              <a:spcBef>
                <a:spcPts val="2000"/>
              </a:spcBef>
              <a:defRPr/>
            </a:pPr>
            <a:r>
              <a:rPr lang="it-IT" altLang="ja-JP" sz="2000" dirty="0"/>
              <a:t>La </a:t>
            </a:r>
            <a:r>
              <a:rPr lang="it-IT" altLang="ja-JP" sz="2000" b="1" dirty="0"/>
              <a:t>prospettiva temporale </a:t>
            </a:r>
            <a:r>
              <a:rPr lang="it-IT" altLang="ja-JP" sz="2000" dirty="0"/>
              <a:t>è necessaria per comprendere come l’individuo </a:t>
            </a:r>
            <a:r>
              <a:rPr lang="it-IT" sz="2000" dirty="0"/>
              <a:t>percepisce ed affronta il suo ambiente (adattamento)</a:t>
            </a:r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142568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dirty="0"/>
              <a:t>L’ambiente è suddivisibile in nicchie ecologiche:</a:t>
            </a:r>
          </a:p>
          <a:p>
            <a:pPr>
              <a:defRPr/>
            </a:pPr>
            <a:r>
              <a:rPr lang="it-IT" altLang="ja-JP" dirty="0"/>
              <a:t>Regioni dell’ambiente che possono presentare caratteristiche favorevoli o sfavorevoli allo sviluppo di individui </a:t>
            </a:r>
            <a:r>
              <a:rPr lang="it-IT" altLang="ja-JP" b="1" dirty="0"/>
              <a:t>con determinate caratteristiche </a:t>
            </a:r>
            <a:r>
              <a:rPr lang="it-IT" altLang="ja-JP" dirty="0"/>
              <a:t>(fattori individuali)</a:t>
            </a:r>
          </a:p>
          <a:p>
            <a:pPr marL="0" indent="0">
              <a:buNone/>
              <a:defRPr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180286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dirty="0"/>
              <a:t>Le nicchie ecologiche sono gerarchicamente organizzate in funzione del livello di inclusione</a:t>
            </a:r>
          </a:p>
          <a:p>
            <a:pPr>
              <a:defRPr/>
            </a:pPr>
            <a:r>
              <a:rPr lang="it-IT" altLang="ja-JP" dirty="0"/>
              <a:t>Le nicchie ecologiche interagiscono tra di loro nel tempo</a:t>
            </a:r>
          </a:p>
          <a:p>
            <a:pPr>
              <a:defRPr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368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dirty="0"/>
              <a:t>Microsistema</a:t>
            </a:r>
          </a:p>
          <a:p>
            <a:pPr>
              <a:defRPr/>
            </a:pPr>
            <a:r>
              <a:rPr lang="it-IT" altLang="ja-JP" dirty="0" err="1"/>
              <a:t>Mesosistema</a:t>
            </a:r>
            <a:endParaRPr lang="it-IT" altLang="ja-JP" dirty="0"/>
          </a:p>
          <a:p>
            <a:pPr>
              <a:defRPr/>
            </a:pPr>
            <a:r>
              <a:rPr lang="it-IT" altLang="ja-JP" dirty="0"/>
              <a:t>Ecosistema</a:t>
            </a:r>
          </a:p>
          <a:p>
            <a:pPr>
              <a:defRPr/>
            </a:pPr>
            <a:r>
              <a:rPr lang="it-IT" altLang="ja-JP" dirty="0"/>
              <a:t>Macrosistema</a:t>
            </a:r>
          </a:p>
          <a:p>
            <a:pPr marL="0" indent="0">
              <a:buNone/>
              <a:defRPr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172873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Fattori individuali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rgbClr val="A6A6A6"/>
                </a:solidFill>
              </a:rPr>
              <a:t>Sono fattori legati alla nostra personalità e ‘storia individuale’</a:t>
            </a:r>
          </a:p>
          <a:p>
            <a:r>
              <a:rPr lang="it-IT" dirty="0">
                <a:solidFill>
                  <a:srgbClr val="A6A6A6"/>
                </a:solidFill>
              </a:rPr>
              <a:t>La capacità di gestire situazioni stressanti (</a:t>
            </a:r>
            <a:r>
              <a:rPr lang="it-IT" dirty="0" err="1">
                <a:solidFill>
                  <a:srgbClr val="A6A6A6"/>
                </a:solidFill>
              </a:rPr>
              <a:t>coping</a:t>
            </a:r>
            <a:r>
              <a:rPr lang="it-IT" dirty="0">
                <a:solidFill>
                  <a:srgbClr val="A6A6A6"/>
                </a:solidFill>
              </a:rPr>
              <a:t>)</a:t>
            </a:r>
          </a:p>
          <a:p>
            <a:r>
              <a:rPr lang="it-IT" dirty="0"/>
              <a:t>La capacità di risolvere problemi quotidiani</a:t>
            </a:r>
          </a:p>
        </p:txBody>
      </p:sp>
    </p:spTree>
    <p:extLst>
      <p:ext uri="{BB962C8B-B14F-4D97-AF65-F5344CB8AC3E}">
        <p14:creationId xmlns:p14="http://schemas.microsoft.com/office/powerpoint/2010/main" val="34248630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b="1" dirty="0"/>
              <a:t>Microsistema</a:t>
            </a:r>
            <a:r>
              <a:rPr lang="it-IT" altLang="ja-JP" dirty="0"/>
              <a:t>: è costituito dall’insieme di relazioni in cui un individuo è inserito ed ha </a:t>
            </a:r>
            <a:r>
              <a:rPr lang="it-IT" altLang="ja-JP" i="1" dirty="0"/>
              <a:t>esperienza diretta</a:t>
            </a:r>
          </a:p>
          <a:p>
            <a:pPr>
              <a:defRPr/>
            </a:pPr>
            <a:r>
              <a:rPr lang="it-IT" altLang="ja-JP" dirty="0"/>
              <a:t>Contesto familiare, compagni di scuola, luogo di lavoro</a:t>
            </a:r>
          </a:p>
        </p:txBody>
      </p:sp>
    </p:spTree>
    <p:extLst>
      <p:ext uri="{BB962C8B-B14F-4D97-AF65-F5344CB8AC3E}">
        <p14:creationId xmlns:p14="http://schemas.microsoft.com/office/powerpoint/2010/main" val="355862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b="1" dirty="0" err="1"/>
              <a:t>Mesosistema</a:t>
            </a:r>
            <a:r>
              <a:rPr lang="it-IT" altLang="ja-JP" dirty="0"/>
              <a:t>: interconnessioni tra i diversi microsistemi e le reciproche relazioni tra tali reti</a:t>
            </a:r>
          </a:p>
          <a:p>
            <a:pPr>
              <a:defRPr/>
            </a:pPr>
            <a:r>
              <a:rPr lang="it-IT" altLang="ja-JP" dirty="0"/>
              <a:t>Per esempio la relazione tra rete famigliare e compagni di scuola</a:t>
            </a:r>
          </a:p>
        </p:txBody>
      </p:sp>
    </p:spTree>
    <p:extLst>
      <p:ext uri="{BB962C8B-B14F-4D97-AF65-F5344CB8AC3E}">
        <p14:creationId xmlns:p14="http://schemas.microsoft.com/office/powerpoint/2010/main" val="204069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b="1" dirty="0" err="1"/>
              <a:t>Esosistema</a:t>
            </a:r>
            <a:r>
              <a:rPr lang="it-IT" altLang="ja-JP" dirty="0"/>
              <a:t>: tutti gli ambienti con cui l’individuo non ha un contatto diretto ma che influenzano gli altri contesti in cui l’individuo è inserito</a:t>
            </a:r>
          </a:p>
          <a:p>
            <a:pPr>
              <a:defRPr/>
            </a:pPr>
            <a:r>
              <a:rPr lang="it-IT" altLang="ja-JP" dirty="0"/>
              <a:t>Per esempio: influenza del background lavorativo dei genitori sullo sviluppo del bambino</a:t>
            </a:r>
          </a:p>
        </p:txBody>
      </p:sp>
    </p:spTree>
    <p:extLst>
      <p:ext uri="{BB962C8B-B14F-4D97-AF65-F5344CB8AC3E}">
        <p14:creationId xmlns:p14="http://schemas.microsoft.com/office/powerpoint/2010/main" val="189212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r>
              <a:rPr lang="it-IT" altLang="ja-JP" b="1" dirty="0"/>
              <a:t>Macrosistema</a:t>
            </a:r>
            <a:r>
              <a:rPr lang="it-IT" altLang="ja-JP" dirty="0"/>
              <a:t>: è il livello che influisce sui livelli inferiori ed è rappresentato dalle credenze diffuse in una società, le leggi, le norme socialmente diffuse</a:t>
            </a:r>
          </a:p>
        </p:txBody>
      </p:sp>
    </p:spTree>
    <p:extLst>
      <p:ext uri="{BB962C8B-B14F-4D97-AF65-F5344CB8AC3E}">
        <p14:creationId xmlns:p14="http://schemas.microsoft.com/office/powerpoint/2010/main" val="9040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Il Soggetto è attivamente parte di sistemi multipli prossimali-distali, interdipendenti tra loro e mutabili nel tempo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2858" y="2038256"/>
            <a:ext cx="8476342" cy="4362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Bronfenbrenner</a:t>
            </a:r>
            <a:r>
              <a:rPr lang="it-IT" dirty="0"/>
              <a:t> (1979) </a:t>
            </a:r>
            <a:r>
              <a:rPr lang="ja-JP" altLang="it-IT" dirty="0">
                <a:latin typeface="Arial"/>
              </a:rPr>
              <a:t>“</a:t>
            </a:r>
            <a:r>
              <a:rPr lang="it-IT" dirty="0"/>
              <a:t>ecologia dello </a:t>
            </a:r>
            <a:r>
              <a:rPr lang="it-IT" b="1" dirty="0"/>
              <a:t>sviluppo</a:t>
            </a:r>
            <a:r>
              <a:rPr lang="ja-JP" altLang="it-IT" dirty="0">
                <a:latin typeface="Arial"/>
              </a:rPr>
              <a:t>”</a:t>
            </a: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endParaRPr lang="it-IT" altLang="ja-JP" dirty="0"/>
          </a:p>
          <a:p>
            <a:pPr>
              <a:defRPr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83590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</a:t>
            </a:r>
          </a:p>
          <a:p>
            <a:r>
              <a:rPr lang="it-IT" dirty="0"/>
              <a:t>Distingue quattro costrutti fondamentali:</a:t>
            </a:r>
          </a:p>
          <a:p>
            <a:r>
              <a:rPr lang="it-IT" dirty="0"/>
              <a:t>Popolazione</a:t>
            </a:r>
          </a:p>
          <a:p>
            <a:r>
              <a:rPr lang="it-IT" dirty="0"/>
              <a:t>Comunità</a:t>
            </a:r>
          </a:p>
          <a:p>
            <a:r>
              <a:rPr lang="it-IT" dirty="0"/>
              <a:t>Ecosistema</a:t>
            </a:r>
          </a:p>
          <a:p>
            <a:r>
              <a:rPr lang="it-IT" dirty="0"/>
              <a:t>Biosfera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42529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Kelly:</a:t>
            </a:r>
          </a:p>
          <a:p>
            <a:r>
              <a:rPr lang="it-IT" dirty="0"/>
              <a:t>Popolazione: insieme degli individui che condividono determinate caratteristiche o interessi</a:t>
            </a:r>
          </a:p>
          <a:p>
            <a:r>
              <a:rPr lang="it-IT" dirty="0"/>
              <a:t>E.g., classe sociale, gruppo etnico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18328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Kelly:</a:t>
            </a:r>
          </a:p>
          <a:p>
            <a:r>
              <a:rPr lang="it-IT" dirty="0"/>
              <a:t>Comunità: particolare area geografica nella quale gli individui possono avere caratteristiche o interessi anche dissimili tra loro</a:t>
            </a:r>
          </a:p>
          <a:p>
            <a:r>
              <a:rPr lang="it-IT" dirty="0"/>
              <a:t>Per es. quartiere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61496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Kelly:</a:t>
            </a:r>
          </a:p>
          <a:p>
            <a:r>
              <a:rPr lang="it-IT" dirty="0"/>
              <a:t>Ecosistema: </a:t>
            </a:r>
          </a:p>
          <a:p>
            <a:r>
              <a:rPr lang="it-IT" dirty="0"/>
              <a:t>comunità allargata, che supera i confini di una precisa area geografica in cui una persona è inserita</a:t>
            </a:r>
          </a:p>
          <a:p>
            <a:r>
              <a:rPr lang="it-IT" dirty="0"/>
              <a:t>Include l’ambiente fisico, sociale e culturale, come per esempio le norme e le tradizioni che regolano le interazioni tra gli individui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8209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Kelly:</a:t>
            </a:r>
          </a:p>
          <a:p>
            <a:endParaRPr lang="it-IT" dirty="0"/>
          </a:p>
          <a:p>
            <a:r>
              <a:rPr lang="it-IT" dirty="0"/>
              <a:t>Biosfera: sistema politico ed economico che governa un determinato sistema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6508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Fattori individuali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Sono fattori legati alla nostra personalità e ‘storia individuale’</a:t>
            </a:r>
          </a:p>
          <a:p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capacità di gestire situazioni stressanti (</a:t>
            </a:r>
            <a:r>
              <a:rPr lang="it-IT" dirty="0" err="1">
                <a:solidFill>
                  <a:schemeClr val="bg1">
                    <a:lumMod val="65000"/>
                  </a:schemeClr>
                </a:solidFill>
              </a:rPr>
              <a:t>coping</a:t>
            </a: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capacità di risolvere problemi quotidiani</a:t>
            </a:r>
          </a:p>
          <a:p>
            <a:r>
              <a:rPr lang="it-IT" dirty="0"/>
              <a:t>I processi </a:t>
            </a:r>
            <a:r>
              <a:rPr lang="it-IT" dirty="0" err="1"/>
              <a:t>attribuzionali</a:t>
            </a:r>
            <a:r>
              <a:rPr lang="it-IT" dirty="0"/>
              <a:t> legati al successo e insuccesso</a:t>
            </a:r>
          </a:p>
        </p:txBody>
      </p:sp>
    </p:spTree>
    <p:extLst>
      <p:ext uri="{BB962C8B-B14F-4D97-AF65-F5344CB8AC3E}">
        <p14:creationId xmlns:p14="http://schemas.microsoft.com/office/powerpoint/2010/main" val="34248630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Kelly: elabora quattro principi ecologici che descrivono la relazione individuo-ambiente</a:t>
            </a:r>
          </a:p>
          <a:p>
            <a:endParaRPr lang="it-IT" dirty="0"/>
          </a:p>
          <a:p>
            <a:r>
              <a:rPr lang="it-IT" dirty="0"/>
              <a:t>Tali principi sono linee guida fondanti la ricerca e l’intervento di comunità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765377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James G. Kelly: elabora quattro principi ecologici che descrivono la relazione individuo-ambiente</a:t>
            </a:r>
          </a:p>
          <a:p>
            <a:endParaRPr lang="it-IT" dirty="0"/>
          </a:p>
          <a:p>
            <a:r>
              <a:rPr lang="it-IT" dirty="0"/>
              <a:t>Permettono infatti la possibilità di sviluppare ipotesi sui fattori ambientali che influenzano il comportamento individuale</a:t>
            </a:r>
          </a:p>
          <a:p>
            <a:r>
              <a:rPr lang="it-IT" dirty="0"/>
              <a:t>E guidano la pianificazione dell’intervento finalizzato a promuovere il benessere modificando l’ambiente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767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Fattori contestuali prossimali</a:t>
            </a:r>
            <a:r>
              <a:rPr lang="it-IT" dirty="0"/>
              <a:t>:</a:t>
            </a:r>
          </a:p>
          <a:p>
            <a:r>
              <a:rPr lang="it-IT" dirty="0"/>
              <a:t>Persone con cui condividiamo la nostra quotidianità: famiglia, amici, compagni di studio/lavoro</a:t>
            </a:r>
          </a:p>
        </p:txBody>
      </p:sp>
    </p:spTree>
    <p:extLst>
      <p:ext uri="{BB962C8B-B14F-4D97-AF65-F5344CB8AC3E}">
        <p14:creationId xmlns:p14="http://schemas.microsoft.com/office/powerpoint/2010/main" val="27916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Ecosistema del benessere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Fattori contestuali prossimali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rgbClr val="D6D9CD"/>
                </a:solidFill>
              </a:rPr>
              <a:t>Persone con cui condividiamo la nostra quotidianità: famiglia, amici, compagni di studio/lavoro</a:t>
            </a:r>
          </a:p>
          <a:p>
            <a:r>
              <a:rPr lang="it-IT" dirty="0"/>
              <a:t>Qualità delle relazioni </a:t>
            </a:r>
            <a:r>
              <a:rPr lang="it-IT" dirty="0">
                <a:sym typeface="Wingdings"/>
              </a:rPr>
              <a:t> su chi possiamo contare in caso di bisogno?</a:t>
            </a:r>
          </a:p>
        </p:txBody>
      </p:sp>
    </p:spTree>
    <p:extLst>
      <p:ext uri="{BB962C8B-B14F-4D97-AF65-F5344CB8AC3E}">
        <p14:creationId xmlns:p14="http://schemas.microsoft.com/office/powerpoint/2010/main" val="279164331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353</TotalTime>
  <Words>2332</Words>
  <Application>Microsoft Macintosh PowerPoint</Application>
  <PresentationFormat>Presentazione su schermo (4:3)</PresentationFormat>
  <Paragraphs>313</Paragraphs>
  <Slides>71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71</vt:i4>
      </vt:variant>
    </vt:vector>
  </HeadingPairs>
  <TitlesOfParts>
    <vt:vector size="80" baseType="lpstr">
      <vt:lpstr>メイリオ</vt:lpstr>
      <vt:lpstr>ＭＳ Ｐゴシック</vt:lpstr>
      <vt:lpstr>Arial</vt:lpstr>
      <vt:lpstr>Calibri</vt:lpstr>
      <vt:lpstr>Century Gothic</vt:lpstr>
      <vt:lpstr>Times New Roman</vt:lpstr>
      <vt:lpstr>Wingdings</vt:lpstr>
      <vt:lpstr>Wingdings 2</vt:lpstr>
      <vt:lpstr>Percezione</vt:lpstr>
      <vt:lpstr>Metafora ecologica (parte a)</vt:lpstr>
      <vt:lpstr>esercizio</vt:lpstr>
      <vt:lpstr>Ecosistema del benessere </vt:lpstr>
      <vt:lpstr>Ecosistema del benessere </vt:lpstr>
      <vt:lpstr>Ecosistema del benessere </vt:lpstr>
      <vt:lpstr>Ecosistema del benessere </vt:lpstr>
      <vt:lpstr>Ecosistema del benessere </vt:lpstr>
      <vt:lpstr>Ecosistema del benessere </vt:lpstr>
      <vt:lpstr>Ecosistema del benessere </vt:lpstr>
      <vt:lpstr>Ecosistema del benessere </vt:lpstr>
      <vt:lpstr>Ecosistema del benessere </vt:lpstr>
      <vt:lpstr>Esempi di fattori contestuali/strutturali</vt:lpstr>
      <vt:lpstr>Presentazione standard di PowerPoint</vt:lpstr>
      <vt:lpstr>Presentazione standard di PowerPoint</vt:lpstr>
      <vt:lpstr>Ecosistema del benessere </vt:lpstr>
      <vt:lpstr>Ecosistema del benessere 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In sintesi</vt:lpstr>
      <vt:lpstr>Esempio</vt:lpstr>
      <vt:lpstr>Esempio</vt:lpstr>
      <vt:lpstr>esempio</vt:lpstr>
      <vt:lpstr>esempio</vt:lpstr>
      <vt:lpstr>Esempio (Oman &amp; King, 1998)</vt:lpstr>
      <vt:lpstr>esempio</vt:lpstr>
      <vt:lpstr>esempio</vt:lpstr>
      <vt:lpstr>esempio</vt:lpstr>
      <vt:lpstr>esempio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</vt:vector>
  </TitlesOfParts>
  <Company>Università di Trieste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Metafora ecologica</dc:title>
  <dc:creator>Andrea Carnaghi</dc:creator>
  <cp:lastModifiedBy>Microsoft Office User</cp:lastModifiedBy>
  <cp:revision>51</cp:revision>
  <dcterms:created xsi:type="dcterms:W3CDTF">2019-01-22T08:05:00Z</dcterms:created>
  <dcterms:modified xsi:type="dcterms:W3CDTF">2020-04-06T08:24:57Z</dcterms:modified>
</cp:coreProperties>
</file>