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7" r:id="rId11"/>
    <p:sldId id="270" r:id="rId12"/>
    <p:sldId id="271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78"/>
  </p:normalViewPr>
  <p:slideViewPr>
    <p:cSldViewPr snapToGrid="0" snapToObjects="1">
      <p:cViewPr varScale="1">
        <p:scale>
          <a:sx n="75" d="100"/>
          <a:sy n="75" d="100"/>
        </p:scale>
        <p:origin x="20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9B24B-0BD9-684B-AE0F-742B0CD6BFE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17DA8-028A-DD42-A66C-D9B801781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65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EF649-E6CC-924F-8A73-62D1A26967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27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Metafora ecologica (parte b)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68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Troppo astratto?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Vediamo un esempio e poi ritorniamo sulla definizione ‘astratta’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172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Comportamento antisociale:</a:t>
            </a:r>
          </a:p>
          <a:p>
            <a:r>
              <a:rPr lang="it-IT" dirty="0">
                <a:solidFill>
                  <a:schemeClr val="tx1"/>
                </a:solidFill>
              </a:rPr>
              <a:t>Diversi modelli si sono interessati alla genesi di tali comportamenti</a:t>
            </a:r>
          </a:p>
          <a:p>
            <a:r>
              <a:rPr lang="it-IT" dirty="0">
                <a:solidFill>
                  <a:schemeClr val="tx1"/>
                </a:solidFill>
              </a:rPr>
              <a:t>I modelli più accreditati (</a:t>
            </a:r>
            <a:r>
              <a:rPr lang="it-IT" dirty="0" err="1">
                <a:solidFill>
                  <a:schemeClr val="tx1"/>
                </a:solidFill>
              </a:rPr>
              <a:t>Lahey</a:t>
            </a:r>
            <a:r>
              <a:rPr lang="it-IT" dirty="0">
                <a:solidFill>
                  <a:schemeClr val="tx1"/>
                </a:solidFill>
              </a:rPr>
              <a:t> et al. 2017) convergono nell’individuare la base di questi comportamenti nell’interazione tra fattori individuali e contesti di vita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909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Comportamento antisociale:</a:t>
            </a:r>
          </a:p>
          <a:p>
            <a:endParaRPr lang="it-IT" dirty="0"/>
          </a:p>
          <a:p>
            <a:r>
              <a:rPr lang="it-IT" dirty="0"/>
              <a:t>Caratteristiche </a:t>
            </a:r>
            <a:r>
              <a:rPr lang="it-IT" b="1" dirty="0"/>
              <a:t>individuali</a:t>
            </a:r>
            <a:r>
              <a:rPr lang="it-IT" dirty="0"/>
              <a:t> influenzerebbero la </a:t>
            </a:r>
            <a:r>
              <a:rPr lang="it-IT" b="1" dirty="0"/>
              <a:t>sensibilità</a:t>
            </a:r>
            <a:r>
              <a:rPr lang="it-IT" dirty="0"/>
              <a:t> che le persone hanno riguarda ai fattori di </a:t>
            </a:r>
            <a:r>
              <a:rPr lang="it-IT" b="1" dirty="0"/>
              <a:t>rischio</a:t>
            </a:r>
            <a:r>
              <a:rPr lang="it-IT" dirty="0"/>
              <a:t> e ai fattori </a:t>
            </a:r>
            <a:r>
              <a:rPr lang="it-IT" b="1" dirty="0"/>
              <a:t>preventivi</a:t>
            </a:r>
            <a:r>
              <a:rPr lang="it-IT" dirty="0"/>
              <a:t> presenti negli </a:t>
            </a:r>
            <a:r>
              <a:rPr lang="it-IT" b="1" dirty="0"/>
              <a:t>ambienti di vita </a:t>
            </a:r>
          </a:p>
          <a:p>
            <a:endParaRPr lang="it-IT" b="1" dirty="0"/>
          </a:p>
          <a:p>
            <a:r>
              <a:rPr lang="it-IT" b="1" dirty="0"/>
              <a:t>Scomponiamo e analizziamo questa affermazione nel dettaglio</a:t>
            </a:r>
          </a:p>
        </p:txBody>
      </p:sp>
    </p:spTree>
    <p:extLst>
      <p:ext uri="{BB962C8B-B14F-4D97-AF65-F5344CB8AC3E}">
        <p14:creationId xmlns:p14="http://schemas.microsoft.com/office/powerpoint/2010/main" val="406638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731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livello individuale</a:t>
            </a:r>
          </a:p>
          <a:p>
            <a:endParaRPr lang="it-IT" b="1" dirty="0"/>
          </a:p>
          <a:p>
            <a:r>
              <a:rPr lang="it-IT" dirty="0"/>
              <a:t>Fattori organico-ereditari e demografici</a:t>
            </a:r>
          </a:p>
          <a:p>
            <a:r>
              <a:rPr lang="it-IT" dirty="0"/>
              <a:t>Competenze e abilità</a:t>
            </a:r>
          </a:p>
          <a:p>
            <a:r>
              <a:rPr lang="it-IT" dirty="0"/>
              <a:t>Fattori comportamentali e stili di vita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629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livello individuale</a:t>
            </a:r>
          </a:p>
          <a:p>
            <a:endParaRPr lang="it-IT" b="1" dirty="0"/>
          </a:p>
          <a:p>
            <a:r>
              <a:rPr lang="it-IT" dirty="0"/>
              <a:t>Fattori organico-ereditari e demografici: caratteristiche che connotano un individuo (non necessariamente stabili, non necessariamente modificabili)</a:t>
            </a:r>
          </a:p>
          <a:p>
            <a:r>
              <a:rPr lang="it-IT" dirty="0"/>
              <a:t>Genere, età, appartenenza etnica</a:t>
            </a:r>
          </a:p>
        </p:txBody>
      </p:sp>
    </p:spTree>
    <p:extLst>
      <p:ext uri="{BB962C8B-B14F-4D97-AF65-F5344CB8AC3E}">
        <p14:creationId xmlns:p14="http://schemas.microsoft.com/office/powerpoint/2010/main" val="303757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livello individuale</a:t>
            </a:r>
          </a:p>
          <a:p>
            <a:r>
              <a:rPr lang="it-IT" dirty="0"/>
              <a:t>Questo livello è particolarmente utile per identificare in letteratura la presenza di gruppi più a rischio</a:t>
            </a:r>
          </a:p>
          <a:p>
            <a:r>
              <a:rPr lang="it-IT" dirty="0"/>
              <a:t>Nel comportamento antisociale, il genere (</a:t>
            </a:r>
            <a:r>
              <a:rPr lang="it-IT" dirty="0" err="1"/>
              <a:t>Brennan</a:t>
            </a:r>
            <a:r>
              <a:rPr lang="it-IT" dirty="0"/>
              <a:t> &amp; Shaw, 2013) è un fattore rilevante </a:t>
            </a:r>
          </a:p>
          <a:p>
            <a:r>
              <a:rPr lang="it-IT" dirty="0"/>
              <a:t>identifica nel sottogruppo dei maschi il campione più a rischio (</a:t>
            </a:r>
            <a:r>
              <a:rPr lang="it-IT" dirty="0" err="1"/>
              <a:t>vd</a:t>
            </a:r>
            <a:r>
              <a:rPr lang="it-IT" dirty="0"/>
              <a:t>. Ricerche su bullismo)</a:t>
            </a:r>
          </a:p>
        </p:txBody>
      </p:sp>
    </p:spTree>
    <p:extLst>
      <p:ext uri="{BB962C8B-B14F-4D97-AF65-F5344CB8AC3E}">
        <p14:creationId xmlns:p14="http://schemas.microsoft.com/office/powerpoint/2010/main" val="2809709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/>
              <a:t>Analisi: livello individuale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Questo livello è particolarmente utile per identificare in letteratura la presenza di gruppi più a rischio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Nel comportamento antisociale, il genere (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Brennan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&amp; Shaw, 2013) è un fattore rilevante 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identifica nel sottogruppo dei maschi il campione più a rischio (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vd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Ricerche su bullismo)</a:t>
            </a:r>
          </a:p>
          <a:p>
            <a:r>
              <a:rPr lang="it-IT" dirty="0"/>
              <a:t>Interventi diversamente focalizzati in funzione dei sottogruppi con diverso livello di rischio</a:t>
            </a:r>
          </a:p>
        </p:txBody>
      </p:sp>
    </p:spTree>
    <p:extLst>
      <p:ext uri="{BB962C8B-B14F-4D97-AF65-F5344CB8AC3E}">
        <p14:creationId xmlns:p14="http://schemas.microsoft.com/office/powerpoint/2010/main" val="1983942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competenze e abilità</a:t>
            </a:r>
          </a:p>
          <a:p>
            <a:r>
              <a:rPr lang="it-IT" dirty="0"/>
              <a:t>Abilità, conoscenze e credenze che le persone possiedono rispetto al fenomeno di interesse</a:t>
            </a:r>
          </a:p>
          <a:p>
            <a:r>
              <a:rPr lang="it-IT" dirty="0"/>
              <a:t>In letteratura per es. buone capacità emotive (regolazione delle emozioni, </a:t>
            </a:r>
            <a:r>
              <a:rPr lang="it-IT" dirty="0" err="1"/>
              <a:t>Lahey</a:t>
            </a:r>
            <a:r>
              <a:rPr lang="it-IT" dirty="0"/>
              <a:t> &amp; </a:t>
            </a:r>
            <a:r>
              <a:rPr lang="it-IT" dirty="0" err="1"/>
              <a:t>Waldman</a:t>
            </a:r>
            <a:r>
              <a:rPr lang="it-IT" dirty="0"/>
              <a:t> 2012) e capacità empatiche, riduce il rischio di metter in atto condotte aggressive</a:t>
            </a:r>
          </a:p>
        </p:txBody>
      </p:sp>
    </p:spTree>
    <p:extLst>
      <p:ext uri="{BB962C8B-B14F-4D97-AF65-F5344CB8AC3E}">
        <p14:creationId xmlns:p14="http://schemas.microsoft.com/office/powerpoint/2010/main" val="192193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10084" r="-10084"/>
          <a:stretch>
            <a:fillRect/>
          </a:stretch>
        </p:blipFill>
        <p:spPr>
          <a:xfrm>
            <a:off x="-736599" y="863600"/>
            <a:ext cx="9650412" cy="5662613"/>
          </a:xfrm>
        </p:spPr>
      </p:pic>
    </p:spTree>
    <p:extLst>
      <p:ext uri="{BB962C8B-B14F-4D97-AF65-F5344CB8AC3E}">
        <p14:creationId xmlns:p14="http://schemas.microsoft.com/office/powerpoint/2010/main" val="55978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90312"/>
            <a:ext cx="8913813" cy="914400"/>
          </a:xfrm>
        </p:spPr>
        <p:txBody>
          <a:bodyPr/>
          <a:lstStyle/>
          <a:p>
            <a:r>
              <a:rPr lang="it-IT" dirty="0"/>
              <a:t>Ricapitoliamo quanto visto</a:t>
            </a:r>
          </a:p>
        </p:txBody>
      </p:sp>
      <p:pic>
        <p:nvPicPr>
          <p:cNvPr id="4" name="Immagine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33" r="-62833"/>
          <a:stretch>
            <a:fillRect/>
          </a:stretch>
        </p:blipFill>
        <p:spPr bwMode="auto">
          <a:xfrm>
            <a:off x="-2394857" y="1104712"/>
            <a:ext cx="12790714" cy="57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26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111" r="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168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/>
              <a:t>Analisi: competenze e abilità</a:t>
            </a:r>
          </a:p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Abilità, conoscenze e credenze che le persone possiedono rispetto al fenomeno di interesse</a:t>
            </a:r>
          </a:p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In letteratura per es. buone capacità emotive (regolazione delle emozioni,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Lahey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Waldman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2012) e capacità empatiche, riduce il rischio di metter in atto condotte aggressive</a:t>
            </a:r>
          </a:p>
          <a:p>
            <a:r>
              <a:rPr lang="it-IT" dirty="0">
                <a:solidFill>
                  <a:srgbClr val="000000"/>
                </a:solidFill>
              </a:rPr>
              <a:t>Interventi per ridurre il comportamento antisociale potrebbero costruire training che mirano al miglioramento di queste competenze</a:t>
            </a:r>
          </a:p>
        </p:txBody>
      </p:sp>
    </p:spTree>
    <p:extLst>
      <p:ext uri="{BB962C8B-B14F-4D97-AF65-F5344CB8AC3E}">
        <p14:creationId xmlns:p14="http://schemas.microsoft.com/office/powerpoint/2010/main" val="174926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fattori comportamentali e stili di vita</a:t>
            </a:r>
          </a:p>
          <a:p>
            <a:r>
              <a:rPr lang="it-IT" dirty="0">
                <a:solidFill>
                  <a:srgbClr val="000000"/>
                </a:solidFill>
              </a:rPr>
              <a:t>Cosa fanno le persone e come i diversi comportamenti (rilevanti per il fenomeno di interesse) interagiscono tra di loro</a:t>
            </a:r>
          </a:p>
          <a:p>
            <a:r>
              <a:rPr lang="it-IT" dirty="0">
                <a:solidFill>
                  <a:srgbClr val="000000"/>
                </a:solidFill>
              </a:rPr>
              <a:t>Per es. partecipazione ad attività strutturate nel tempo libero (attività sportive di quadra) riducono la probabilità di sviluppare condotte antisociali</a:t>
            </a:r>
          </a:p>
        </p:txBody>
      </p:sp>
    </p:spTree>
    <p:extLst>
      <p:ext uri="{BB962C8B-B14F-4D97-AF65-F5344CB8AC3E}">
        <p14:creationId xmlns:p14="http://schemas.microsoft.com/office/powerpoint/2010/main" val="2500866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fattori comportamentali e stili di vita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Per es. partecipazione ad attività strutturate nel tempo libero (attività sportive di quadra) riducono la probabilità di sviluppare condotte antisociali</a:t>
            </a:r>
          </a:p>
          <a:p>
            <a:r>
              <a:rPr lang="it-IT" dirty="0">
                <a:solidFill>
                  <a:schemeClr val="tx1"/>
                </a:solidFill>
              </a:rPr>
              <a:t>Implica, tra le altre cose, imparare a rispettare una serie di norme che si pongono in antitesi a comportamenti antisociali</a:t>
            </a:r>
          </a:p>
        </p:txBody>
      </p:sp>
    </p:spTree>
    <p:extLst>
      <p:ext uri="{BB962C8B-B14F-4D97-AF65-F5344CB8AC3E}">
        <p14:creationId xmlns:p14="http://schemas.microsoft.com/office/powerpoint/2010/main" val="109362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fattori comportamentali e stili di vita</a:t>
            </a:r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Per es. partecipazione ad attività strutturate nel tempo libero (attività sportive di quadra) riducono la probabilità di sviluppare condotte antisociali</a:t>
            </a:r>
          </a:p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Implica, tra le altre cose, imparare a rispettare una serie di norme che si pongono in antitesi a comportamenti antisociali</a:t>
            </a:r>
          </a:p>
          <a:p>
            <a:r>
              <a:rPr lang="it-IT" dirty="0">
                <a:solidFill>
                  <a:srgbClr val="000000"/>
                </a:solidFill>
              </a:rPr>
              <a:t>Rinforzo per attività sportive - di solito si opera in maniera indiretta e non sull’individuo</a:t>
            </a:r>
          </a:p>
        </p:txBody>
      </p:sp>
    </p:spTree>
    <p:extLst>
      <p:ext uri="{BB962C8B-B14F-4D97-AF65-F5344CB8AC3E}">
        <p14:creationId xmlns:p14="http://schemas.microsoft.com/office/powerpoint/2010/main" val="3875406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r>
              <a:rPr lang="it-IT" dirty="0"/>
              <a:t>Contesti di vita con cui l’individuo entra in &amp; ha un contatto diretto</a:t>
            </a:r>
          </a:p>
          <a:p>
            <a:r>
              <a:rPr lang="it-IT" dirty="0"/>
              <a:t>La connessione tra individuo e contesi di vita avviene attraverso la creazione di </a:t>
            </a:r>
            <a:r>
              <a:rPr lang="it-IT" b="1" dirty="0"/>
              <a:t>reti sociali*</a:t>
            </a:r>
          </a:p>
        </p:txBody>
      </p:sp>
    </p:spTree>
    <p:extLst>
      <p:ext uri="{BB962C8B-B14F-4D97-AF65-F5344CB8AC3E}">
        <p14:creationId xmlns:p14="http://schemas.microsoft.com/office/powerpoint/2010/main" val="105066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r>
              <a:rPr lang="it-IT" dirty="0"/>
              <a:t>Le</a:t>
            </a:r>
            <a:r>
              <a:rPr lang="it-IT" b="1" dirty="0"/>
              <a:t> reti sociali* </a:t>
            </a:r>
            <a:r>
              <a:rPr lang="it-IT" dirty="0"/>
              <a:t>di una persona possono essere misurabili  e analizzate in funzione della </a:t>
            </a:r>
          </a:p>
          <a:p>
            <a:r>
              <a:rPr lang="it-IT" dirty="0"/>
              <a:t>Struttura = ampiezza, densità</a:t>
            </a:r>
          </a:p>
          <a:p>
            <a:r>
              <a:rPr lang="it-IT" dirty="0"/>
              <a:t>Relazione = simmetrica, </a:t>
            </a:r>
          </a:p>
          <a:p>
            <a:r>
              <a:rPr lang="it-IT" dirty="0"/>
              <a:t>Funzione </a:t>
            </a:r>
            <a:r>
              <a:rPr lang="it-IT" b="1" dirty="0"/>
              <a:t>= sostegno sociale</a:t>
            </a:r>
          </a:p>
        </p:txBody>
      </p:sp>
    </p:spTree>
    <p:extLst>
      <p:ext uri="{BB962C8B-B14F-4D97-AF65-F5344CB8AC3E}">
        <p14:creationId xmlns:p14="http://schemas.microsoft.com/office/powerpoint/2010/main" val="2935698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dirty="0"/>
          </a:p>
          <a:p>
            <a:r>
              <a:rPr lang="it-IT" dirty="0"/>
              <a:t>Nello sviluppo di condotte antisociali in adolescenza, i contesti più rilevanti, secondo la letteratura, sono la famiglia e il gruppo dei pari</a:t>
            </a:r>
          </a:p>
        </p:txBody>
      </p:sp>
    </p:spTree>
    <p:extLst>
      <p:ext uri="{BB962C8B-B14F-4D97-AF65-F5344CB8AC3E}">
        <p14:creationId xmlns:p14="http://schemas.microsoft.com/office/powerpoint/2010/main" val="1133690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3695700"/>
            <a:ext cx="6616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43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4" y="2984499"/>
            <a:ext cx="6480176" cy="32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Primo obiettivo: identificare le caratteristiche dell’individuo e dell’ambiente che promuovono benessere</a:t>
            </a:r>
          </a:p>
          <a:p>
            <a:endParaRPr lang="it-IT" dirty="0"/>
          </a:p>
          <a:p>
            <a:r>
              <a:rPr lang="it-IT" dirty="0"/>
              <a:t>In che modo?</a:t>
            </a:r>
          </a:p>
        </p:txBody>
      </p:sp>
    </p:spTree>
    <p:extLst>
      <p:ext uri="{BB962C8B-B14F-4D97-AF65-F5344CB8AC3E}">
        <p14:creationId xmlns:p14="http://schemas.microsoft.com/office/powerpoint/2010/main" val="2344019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35300"/>
            <a:ext cx="72771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50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3213099"/>
            <a:ext cx="6515100" cy="30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1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3136899"/>
            <a:ext cx="6083300" cy="31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74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dirty="0"/>
          </a:p>
          <a:p>
            <a:r>
              <a:rPr lang="it-IT" dirty="0"/>
              <a:t>Se la frequenza di condotte antisociali è altamente presente nel gruppo dei pari, questo costituisce un fattore di rischio del microsistema</a:t>
            </a:r>
          </a:p>
        </p:txBody>
      </p:sp>
    </p:spTree>
    <p:extLst>
      <p:ext uri="{BB962C8B-B14F-4D97-AF65-F5344CB8AC3E}">
        <p14:creationId xmlns:p14="http://schemas.microsoft.com/office/powerpoint/2010/main" val="893246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8063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dirty="0"/>
          </a:p>
        </p:txBody>
      </p:sp>
      <p:pic>
        <p:nvPicPr>
          <p:cNvPr id="4" name="Immagine 3" descr="Schermata 2019-01-22 alle 16.51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87" y="182086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93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" y="806356"/>
            <a:ext cx="8799513" cy="489044"/>
          </a:xfrm>
        </p:spPr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endParaRPr lang="it-IT" dirty="0"/>
          </a:p>
        </p:txBody>
      </p:sp>
      <p:pic>
        <p:nvPicPr>
          <p:cNvPr id="5" name="Immagine 4" descr="Schermata 2019-01-22 alle 16.5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1435100"/>
            <a:ext cx="8636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8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Analisi: Microsistema</a:t>
            </a:r>
          </a:p>
          <a:p>
            <a:r>
              <a:rPr lang="it-IT" dirty="0"/>
              <a:t>La modifica a questo livello appare più complessa</a:t>
            </a:r>
          </a:p>
          <a:p>
            <a:r>
              <a:rPr lang="it-IT" dirty="0"/>
              <a:t>Sebbene modifiche significative a questo livello siano più efficaci in quanto apportano benefici a tutto il </a:t>
            </a:r>
            <a:r>
              <a:rPr lang="it-IT" dirty="0" err="1"/>
              <a:t>microlivello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9769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Microsistema</a:t>
            </a:r>
          </a:p>
          <a:p>
            <a:r>
              <a:rPr lang="it-IT" dirty="0"/>
              <a:t>Per es. </a:t>
            </a:r>
          </a:p>
          <a:p>
            <a:r>
              <a:rPr lang="it-IT" dirty="0"/>
              <a:t>attraverso interventi peer-to-peer finalizzati a modificare la norma dei pari</a:t>
            </a:r>
          </a:p>
          <a:p>
            <a:r>
              <a:rPr lang="it-IT" dirty="0"/>
              <a:t>Attraverso interventi in aula di tipo cooperativo e di modifica delle credenze (mascolinità = violenza) atte a migliorare il clima scolastico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402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organizzazioni</a:t>
            </a:r>
          </a:p>
          <a:p>
            <a:r>
              <a:rPr lang="it-IT" dirty="0"/>
              <a:t>Insieme strutturato di microsistemi</a:t>
            </a:r>
          </a:p>
          <a:p>
            <a:r>
              <a:rPr lang="it-IT" dirty="0"/>
              <a:t>Per esempio la scuola</a:t>
            </a:r>
          </a:p>
          <a:p>
            <a:r>
              <a:rPr lang="it-IT" dirty="0"/>
              <a:t>Gli individui partecipano alla vita di questa organizzazione sebbene non sempre abbiano un controllo sulla vita organizzativa (consigli di classe)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3971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organizzazioni</a:t>
            </a:r>
          </a:p>
          <a:p>
            <a:r>
              <a:rPr lang="it-IT" dirty="0"/>
              <a:t>Si possono considerare:</a:t>
            </a:r>
          </a:p>
          <a:p>
            <a:r>
              <a:rPr lang="it-IT" dirty="0"/>
              <a:t>Le caratteristiche strutturali (grandezza, i comitati, le attività)</a:t>
            </a:r>
          </a:p>
          <a:p>
            <a:r>
              <a:rPr lang="it-IT" dirty="0"/>
              <a:t>Le caratteristiche organizzative (regole, ruoli)</a:t>
            </a:r>
          </a:p>
          <a:p>
            <a:r>
              <a:rPr lang="it-IT" dirty="0"/>
              <a:t>Il clima relazionale (la qualità delle relazioni al suo interno)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623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Dobbiamo avere un modello teorico</a:t>
            </a:r>
          </a:p>
          <a:p>
            <a:endParaRPr lang="it-IT" dirty="0"/>
          </a:p>
          <a:p>
            <a:r>
              <a:rPr lang="it-IT" dirty="0"/>
              <a:t>Flessibile: per inserire di volta in volta gli aspetti che sembrano cruciali per il fenomeno indagato</a:t>
            </a:r>
          </a:p>
        </p:txBody>
      </p:sp>
    </p:spTree>
    <p:extLst>
      <p:ext uri="{BB962C8B-B14F-4D97-AF65-F5344CB8AC3E}">
        <p14:creationId xmlns:p14="http://schemas.microsoft.com/office/powerpoint/2010/main" val="1651936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organizzazioni</a:t>
            </a:r>
          </a:p>
          <a:p>
            <a:r>
              <a:rPr lang="it-IT" dirty="0"/>
              <a:t>Per le condotte antisociali:</a:t>
            </a:r>
          </a:p>
          <a:p>
            <a:r>
              <a:rPr lang="it-IT" dirty="0"/>
              <a:t>Le regole che disciplinano il comportamento di fronte ad una condotta antisociale (e.g., bullismo) non sono chiaramente definite (</a:t>
            </a:r>
            <a:r>
              <a:rPr lang="it-IT" dirty="0" err="1"/>
              <a:t>vd</a:t>
            </a:r>
            <a:r>
              <a:rPr lang="it-IT" dirty="0"/>
              <a:t>. Bullismo omofobico)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2918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organizzazioni</a:t>
            </a:r>
          </a:p>
          <a:p>
            <a:r>
              <a:rPr lang="it-IT" dirty="0"/>
              <a:t>Per le condotte antisociali:</a:t>
            </a:r>
          </a:p>
          <a:p>
            <a:r>
              <a:rPr lang="it-IT" dirty="0">
                <a:solidFill>
                  <a:srgbClr val="D9D9D9"/>
                </a:solidFill>
              </a:rPr>
              <a:t>Le regole che disciplinano il comportamento di fronte ad una condotta antisociale (e.g., bullismo) non sono chiaramente definite (</a:t>
            </a:r>
            <a:r>
              <a:rPr lang="it-IT" dirty="0" err="1">
                <a:solidFill>
                  <a:srgbClr val="D9D9D9"/>
                </a:solidFill>
              </a:rPr>
              <a:t>vd</a:t>
            </a:r>
            <a:r>
              <a:rPr lang="it-IT" dirty="0">
                <a:solidFill>
                  <a:srgbClr val="D9D9D9"/>
                </a:solidFill>
              </a:rPr>
              <a:t>. Bullismo omofobico)</a:t>
            </a:r>
          </a:p>
          <a:p>
            <a:r>
              <a:rPr lang="it-IT" dirty="0"/>
              <a:t>Sebbene minoritario, gli insegnanti tendono a ignorare le condotte antisociali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4931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/>
              <a:t>Analisi: organizzazioni</a:t>
            </a:r>
          </a:p>
          <a:p>
            <a:r>
              <a:rPr lang="it-IT" dirty="0">
                <a:solidFill>
                  <a:srgbClr val="D9D9D9"/>
                </a:solidFill>
              </a:rPr>
              <a:t>Per le condotte antisociali:</a:t>
            </a:r>
          </a:p>
          <a:p>
            <a:r>
              <a:rPr lang="it-IT" dirty="0">
                <a:solidFill>
                  <a:srgbClr val="D9D9D9"/>
                </a:solidFill>
              </a:rPr>
              <a:t>Le regole che disciplinano il comportamento di fronte ad una condotta antisociale (e.g., bullismo) non sono chiaramente definite (</a:t>
            </a:r>
            <a:r>
              <a:rPr lang="it-IT" dirty="0" err="1">
                <a:solidFill>
                  <a:srgbClr val="D9D9D9"/>
                </a:solidFill>
              </a:rPr>
              <a:t>vd</a:t>
            </a:r>
            <a:r>
              <a:rPr lang="it-IT" dirty="0">
                <a:solidFill>
                  <a:srgbClr val="D9D9D9"/>
                </a:solidFill>
              </a:rPr>
              <a:t>. Bullismo omofobico)</a:t>
            </a:r>
          </a:p>
          <a:p>
            <a:r>
              <a:rPr lang="it-IT" dirty="0">
                <a:solidFill>
                  <a:srgbClr val="D9D9D9"/>
                </a:solidFill>
              </a:rPr>
              <a:t>Sebbene minoritario, gli insegnanti tendono a ignorare le condotte antisociali</a:t>
            </a:r>
          </a:p>
          <a:p>
            <a:r>
              <a:rPr lang="it-IT" dirty="0"/>
              <a:t>Non vi è un coinvolgimento collettivo/cooperativo nella definizione delle regole che non vengono riconosciute come tali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4931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12824" y="2068418"/>
            <a:ext cx="7610476" cy="3670767"/>
          </a:xfrm>
        </p:spPr>
        <p:txBody>
          <a:bodyPr>
            <a:normAutofit/>
          </a:bodyPr>
          <a:lstStyle/>
          <a:p>
            <a:r>
              <a:rPr lang="it-IT" b="1" dirty="0"/>
              <a:t>Analisi: organizzazioni</a:t>
            </a:r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24" y="2806700"/>
            <a:ext cx="711517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99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12824" y="2068418"/>
            <a:ext cx="7610476" cy="3670767"/>
          </a:xfrm>
        </p:spPr>
        <p:txBody>
          <a:bodyPr>
            <a:normAutofit/>
          </a:bodyPr>
          <a:lstStyle/>
          <a:p>
            <a:r>
              <a:rPr lang="it-IT" b="1" dirty="0"/>
              <a:t>Analisi: organizzazioni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56" y="2463800"/>
            <a:ext cx="6365344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86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comunità</a:t>
            </a:r>
          </a:p>
          <a:p>
            <a:r>
              <a:rPr lang="it-IT" dirty="0"/>
              <a:t>La comunità viene intesa come una vasta rete di organizzazioni</a:t>
            </a:r>
          </a:p>
          <a:p>
            <a:r>
              <a:rPr lang="it-IT" dirty="0"/>
              <a:t>E’ fondamentale: come queste organizzazioni interagiscono, come si attivano per risolvere i problemi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3079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/>
              <a:t>Analisi: comunità</a:t>
            </a:r>
          </a:p>
          <a:p>
            <a:endParaRPr lang="it-IT" dirty="0"/>
          </a:p>
          <a:p>
            <a:r>
              <a:rPr lang="it-IT" dirty="0"/>
              <a:t>Caratteristiche strutturali (tra le più importanti): composizione demografica (etnia), mobilità residenziale, statu economico</a:t>
            </a:r>
          </a:p>
          <a:p>
            <a:endParaRPr lang="it-IT" dirty="0"/>
          </a:p>
          <a:p>
            <a:r>
              <a:rPr lang="it-IT" dirty="0"/>
              <a:t>Caratteristiche sociali: coesione, fiducia e reciprocità</a:t>
            </a:r>
          </a:p>
          <a:p>
            <a:r>
              <a:rPr lang="it-IT" dirty="0">
                <a:solidFill>
                  <a:srgbClr val="D9D9D9"/>
                </a:solidFill>
              </a:rPr>
              <a:t>(vedremo poi come si misurano)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7936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/>
              <a:t>Analisi: comunità</a:t>
            </a:r>
          </a:p>
          <a:p>
            <a:endParaRPr lang="it-IT" dirty="0"/>
          </a:p>
          <a:p>
            <a:r>
              <a:rPr lang="it-IT" dirty="0">
                <a:solidFill>
                  <a:srgbClr val="000000"/>
                </a:solidFill>
              </a:rPr>
              <a:t>Per i comportamenti anti-sociali, sono fattori di rischio </a:t>
            </a:r>
          </a:p>
          <a:p>
            <a:r>
              <a:rPr lang="it-IT" dirty="0">
                <a:solidFill>
                  <a:srgbClr val="000000"/>
                </a:solidFill>
              </a:rPr>
              <a:t>l’elevata mobilità residenziale (difficile formazione di relazioni sociali stabili e </a:t>
            </a:r>
            <a:r>
              <a:rPr lang="it-IT" dirty="0" err="1">
                <a:solidFill>
                  <a:srgbClr val="000000"/>
                </a:solidFill>
              </a:rPr>
              <a:t>signficative</a:t>
            </a:r>
            <a:r>
              <a:rPr lang="it-IT" dirty="0">
                <a:solidFill>
                  <a:srgbClr val="000000"/>
                </a:solidFill>
              </a:rPr>
              <a:t> / sviluppo di sistemi informali di controllo)</a:t>
            </a:r>
          </a:p>
          <a:p>
            <a:r>
              <a:rPr lang="it-IT" dirty="0">
                <a:solidFill>
                  <a:srgbClr val="000000"/>
                </a:solidFill>
              </a:rPr>
              <a:t>Status sociale basso </a:t>
            </a:r>
            <a:r>
              <a:rPr lang="mr-IN" dirty="0">
                <a:solidFill>
                  <a:srgbClr val="000000"/>
                </a:solidFill>
              </a:rPr>
              <a:t>–</a:t>
            </a:r>
            <a:r>
              <a:rPr lang="it-IT" dirty="0">
                <a:solidFill>
                  <a:srgbClr val="000000"/>
                </a:solidFill>
              </a:rPr>
              <a:t> assenza di servizi e valorizzazione del territorio che sostengono la vita attiva del quartiere di riferimento 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016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Macrosistema</a:t>
            </a:r>
          </a:p>
          <a:p>
            <a:r>
              <a:rPr lang="it-IT" dirty="0"/>
              <a:t>È il più ampio e include tutti gli altri</a:t>
            </a:r>
          </a:p>
          <a:p>
            <a:endParaRPr lang="it-IT" dirty="0"/>
          </a:p>
          <a:p>
            <a:r>
              <a:rPr lang="it-IT" dirty="0"/>
              <a:t>È costituito dalle istituzioni nazionali e internazionali, dalle condizioni economiche, culturali, politiche, religiose e sociali di un dato territorio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6239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Macrosistema</a:t>
            </a:r>
          </a:p>
          <a:p>
            <a:r>
              <a:rPr lang="it-IT" dirty="0"/>
              <a:t>È fondamentale avere presente tale quadro per significare anche i livelli inferiori</a:t>
            </a:r>
          </a:p>
          <a:p>
            <a:r>
              <a:rPr lang="it-IT" dirty="0"/>
              <a:t>(e.g., assenza legislazione su omofobia </a:t>
            </a:r>
            <a:r>
              <a:rPr lang="mr-IN" dirty="0"/>
              <a:t>–</a:t>
            </a:r>
            <a:r>
              <a:rPr lang="it-IT" dirty="0" err="1"/>
              <a:t>vd</a:t>
            </a:r>
            <a:r>
              <a:rPr lang="it-IT" dirty="0"/>
              <a:t>. Esempio precedente su bullismo omofobico) 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448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Dobbiamo avere un modello teorico</a:t>
            </a:r>
          </a:p>
          <a:p>
            <a:endParaRPr lang="it-IT" dirty="0"/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Flessibile: per inserire di volta in volta gli aspetti che sembrano cruciali per il fenomeno indagato</a:t>
            </a:r>
          </a:p>
          <a:p>
            <a:r>
              <a:rPr lang="it-IT" dirty="0"/>
              <a:t>Dettagliato: per guidare l’attenzione del professionista sugli aspetti rilevanti del fenomeno indagato</a:t>
            </a:r>
          </a:p>
        </p:txBody>
      </p:sp>
    </p:spTree>
    <p:extLst>
      <p:ext uri="{BB962C8B-B14F-4D97-AF65-F5344CB8AC3E}">
        <p14:creationId xmlns:p14="http://schemas.microsoft.com/office/powerpoint/2010/main" val="1677664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Macrosistema</a:t>
            </a:r>
          </a:p>
          <a:p>
            <a:endParaRPr lang="it-IT" dirty="0"/>
          </a:p>
          <a:p>
            <a:r>
              <a:rPr lang="it-IT" dirty="0"/>
              <a:t>I comportamenti anti-sociali sono per esempio correlati al livello di diseguaglianze tra ricchi e poveri in un determinato contesto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35370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Macrosistema</a:t>
            </a:r>
          </a:p>
          <a:p>
            <a:endParaRPr lang="it-IT" dirty="0"/>
          </a:p>
          <a:p>
            <a:r>
              <a:rPr lang="it-IT" dirty="0"/>
              <a:t>Secondo alcuni autori (</a:t>
            </a:r>
            <a:r>
              <a:rPr lang="it-IT" dirty="0" err="1"/>
              <a:t>Cozens</a:t>
            </a:r>
            <a:r>
              <a:rPr lang="it-IT" dirty="0"/>
              <a:t>, 2008; Wilkinson &amp; </a:t>
            </a:r>
            <a:r>
              <a:rPr lang="it-IT" dirty="0" err="1"/>
              <a:t>Pickett</a:t>
            </a:r>
            <a:r>
              <a:rPr lang="it-IT" dirty="0"/>
              <a:t> 2009) all’aumentare delle disuguaglianze aumentano la preoccupazione per lo status e la competizione, a cui si associano problemi comportamentali come la violenza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1363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Macrosistema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4" name="Immagine 3" descr="Schermata 2019-01-22 alle 17.4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76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73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Analisi: Macrosistema</a:t>
            </a:r>
          </a:p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5" name="Immagine 4" descr="Schermata 2019-01-22 alle 17.4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10328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9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5735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62100" y="114300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Provate a ripensare all’esempio ‘comportamenti antisociali’ e ripercorrete le analisi-interventi visti</a:t>
            </a:r>
          </a:p>
          <a:p>
            <a:endParaRPr lang="it-IT" dirty="0"/>
          </a:p>
          <a:p>
            <a:r>
              <a:rPr lang="it-IT" dirty="0"/>
              <a:t>Finalità: consolidare le conoscenze</a:t>
            </a:r>
          </a:p>
        </p:txBody>
      </p:sp>
    </p:spTree>
    <p:extLst>
      <p:ext uri="{BB962C8B-B14F-4D97-AF65-F5344CB8AC3E}">
        <p14:creationId xmlns:p14="http://schemas.microsoft.com/office/powerpoint/2010/main" val="318442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Dobbiamo avere un modello teorico</a:t>
            </a:r>
          </a:p>
          <a:p>
            <a:endParaRPr lang="it-IT" dirty="0"/>
          </a:p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Flessibile: per inserire di volta in volta gli aspetti che sembrano cruciali per il fenomeno indagato</a:t>
            </a:r>
          </a:p>
          <a:p>
            <a:r>
              <a:rPr lang="it-IT" dirty="0">
                <a:solidFill>
                  <a:srgbClr val="BFBFBF"/>
                </a:solidFill>
              </a:rPr>
              <a:t>Dettagliato: per guidare l’attenzione del professionista sugli aspetti rilevanti del fenomeno indagato</a:t>
            </a:r>
          </a:p>
          <a:p>
            <a:r>
              <a:rPr lang="it-IT" dirty="0">
                <a:solidFill>
                  <a:srgbClr val="000000"/>
                </a:solidFill>
              </a:rPr>
              <a:t>Se il modello è funzionale ci permetterà di conoscere l’individuo-contesto (conoscitivo) e guiderà l’intervento (applicativo)</a:t>
            </a:r>
          </a:p>
        </p:txBody>
      </p:sp>
    </p:spTree>
    <p:extLst>
      <p:ext uri="{BB962C8B-B14F-4D97-AF65-F5344CB8AC3E}">
        <p14:creationId xmlns:p14="http://schemas.microsoft.com/office/powerpoint/2010/main" val="176600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Quando possediamo questo modello e abbiamo ricavato le informazioni conoscitive</a:t>
            </a:r>
          </a:p>
          <a:p>
            <a:r>
              <a:rPr lang="it-IT" dirty="0"/>
              <a:t>Dobbiamo essere in grado di leggere il fenomeno considerando i diversi livelli di analisi (ambiente)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19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A6A6A6"/>
                </a:solidFill>
              </a:rPr>
              <a:t>Quando possediamo questo modello e abbiamo ricavato le informazioni conoscitive</a:t>
            </a:r>
          </a:p>
          <a:p>
            <a:r>
              <a:rPr lang="it-IT" dirty="0">
                <a:solidFill>
                  <a:srgbClr val="A6A6A6"/>
                </a:solidFill>
              </a:rPr>
              <a:t>Dobbiamo essere in grado di leggere il fenomeno considerando i diversi livelli di analisi (ambiente)</a:t>
            </a:r>
          </a:p>
          <a:p>
            <a:r>
              <a:rPr lang="it-IT" dirty="0"/>
              <a:t>Il livello di analisi (ambiente) darà a disposizione informazioni per quell’ambito di analisi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374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modello dell’analisi e 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Quando possediamo questo modello e abbiamo ricavato le informazioni conoscitive</a:t>
            </a:r>
          </a:p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Dobbiamo essere in grado di leggere il fenomeno considerando i diversi livelli di analisi (ambiente)</a:t>
            </a:r>
          </a:p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Il livello di analisi (ambiente) darà a disposizione informazioni per quell’ambito di analisi</a:t>
            </a:r>
          </a:p>
          <a:p>
            <a:r>
              <a:rPr lang="it-IT" dirty="0"/>
              <a:t>Il livello di intervento dovrà essere coerente con le informazioni di quell’ambito di analisi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804552"/>
      </p:ext>
    </p:extLst>
  </p:cSld>
  <p:clrMapOvr>
    <a:masterClrMapping/>
  </p:clrMapOvr>
</p:sld>
</file>

<file path=ppt/theme/theme1.xml><?xml version="1.0" encoding="utf-8"?>
<a:theme xmlns:a="http://schemas.openxmlformats.org/drawingml/2006/main" name="Percezione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Percezione.thmx</Template>
  <TotalTime>1093</TotalTime>
  <Words>1755</Words>
  <Application>Microsoft Macintosh PowerPoint</Application>
  <PresentationFormat>Presentazione su schermo (4:3)</PresentationFormat>
  <Paragraphs>262</Paragraphs>
  <Slides>54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8" baseType="lpstr">
      <vt:lpstr>Calibri</vt:lpstr>
      <vt:lpstr>Century Gothic</vt:lpstr>
      <vt:lpstr>Wingdings 2</vt:lpstr>
      <vt:lpstr>Percezione</vt:lpstr>
      <vt:lpstr>Metafora ecologica (parte b)</vt:lpstr>
      <vt:lpstr>Ricapitoliamo quanto visto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Presentazione standard di PowerPoint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Un modello dell’analisi e intervento</vt:lpstr>
      <vt:lpstr>Presentazione standard di PowerPoint</vt:lpstr>
    </vt:vector>
  </TitlesOfParts>
  <Company>Università di Trieste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Metafora ecologica (parte b)</dc:title>
  <dc:creator>Andrea Carnaghi</dc:creator>
  <cp:lastModifiedBy>Microsoft Office User</cp:lastModifiedBy>
  <cp:revision>68</cp:revision>
  <dcterms:created xsi:type="dcterms:W3CDTF">2019-01-22T14:19:25Z</dcterms:created>
  <dcterms:modified xsi:type="dcterms:W3CDTF">2020-04-06T09:01:49Z</dcterms:modified>
</cp:coreProperties>
</file>