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A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9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linde Kofler" userId="75fe829d3fd50c74" providerId="LiveId" clId="{B4A61890-717F-4025-AE19-9A8ECEE22A1D}"/>
    <pc:docChg chg="modSld">
      <pc:chgData name="Sieglinde Kofler" userId="75fe829d3fd50c74" providerId="LiveId" clId="{B4A61890-717F-4025-AE19-9A8ECEE22A1D}" dt="2020-04-03T13:04:56.097" v="8" actId="20577"/>
      <pc:docMkLst>
        <pc:docMk/>
      </pc:docMkLst>
      <pc:sldChg chg="modSp">
        <pc:chgData name="Sieglinde Kofler" userId="75fe829d3fd50c74" providerId="LiveId" clId="{B4A61890-717F-4025-AE19-9A8ECEE22A1D}" dt="2020-04-03T13:03:49.084" v="5" actId="20577"/>
        <pc:sldMkLst>
          <pc:docMk/>
          <pc:sldMk cId="981418355" sldId="256"/>
        </pc:sldMkLst>
        <pc:spChg chg="mod">
          <ac:chgData name="Sieglinde Kofler" userId="75fe829d3fd50c74" providerId="LiveId" clId="{B4A61890-717F-4025-AE19-9A8ECEE22A1D}" dt="2020-04-03T13:03:49.084" v="5" actId="20577"/>
          <ac:spMkLst>
            <pc:docMk/>
            <pc:sldMk cId="981418355" sldId="256"/>
            <ac:spMk id="7" creationId="{09896AA0-E363-45A3-ADA1-DDF77ADD054E}"/>
          </ac:spMkLst>
        </pc:spChg>
        <pc:spChg chg="mod">
          <ac:chgData name="Sieglinde Kofler" userId="75fe829d3fd50c74" providerId="LiveId" clId="{B4A61890-717F-4025-AE19-9A8ECEE22A1D}" dt="2020-04-03T13:03:33.086" v="0" actId="20577"/>
          <ac:spMkLst>
            <pc:docMk/>
            <pc:sldMk cId="981418355" sldId="256"/>
            <ac:spMk id="8" creationId="{D29F2C20-62E8-425A-9B76-DF21AFF44910}"/>
          </ac:spMkLst>
        </pc:spChg>
      </pc:sldChg>
      <pc:sldChg chg="modSp">
        <pc:chgData name="Sieglinde Kofler" userId="75fe829d3fd50c74" providerId="LiveId" clId="{B4A61890-717F-4025-AE19-9A8ECEE22A1D}" dt="2020-04-03T13:04:56.097" v="8" actId="20577"/>
        <pc:sldMkLst>
          <pc:docMk/>
          <pc:sldMk cId="1466377762" sldId="257"/>
        </pc:sldMkLst>
        <pc:spChg chg="mod">
          <ac:chgData name="Sieglinde Kofler" userId="75fe829d3fd50c74" providerId="LiveId" clId="{B4A61890-717F-4025-AE19-9A8ECEE22A1D}" dt="2020-04-03T13:04:56.097" v="8" actId="20577"/>
          <ac:spMkLst>
            <pc:docMk/>
            <pc:sldMk cId="1466377762" sldId="257"/>
            <ac:spMk id="9" creationId="{0D61AD8D-11B9-4CA6-902F-6F643E6E3CC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C8B-A550-4A93-95EB-4E35855B4D70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13AA-CC68-4122-B70D-FAEBE7DB66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46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C8B-A550-4A93-95EB-4E35855B4D70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13AA-CC68-4122-B70D-FAEBE7DB66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47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C8B-A550-4A93-95EB-4E35855B4D70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13AA-CC68-4122-B70D-FAEBE7DB66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587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C8B-A550-4A93-95EB-4E35855B4D70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13AA-CC68-4122-B70D-FAEBE7DB66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01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C8B-A550-4A93-95EB-4E35855B4D70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13AA-CC68-4122-B70D-FAEBE7DB66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73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C8B-A550-4A93-95EB-4E35855B4D70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13AA-CC68-4122-B70D-FAEBE7DB66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81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C8B-A550-4A93-95EB-4E35855B4D70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13AA-CC68-4122-B70D-FAEBE7DB66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404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C8B-A550-4A93-95EB-4E35855B4D70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13AA-CC68-4122-B70D-FAEBE7DB66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19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C8B-A550-4A93-95EB-4E35855B4D70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13AA-CC68-4122-B70D-FAEBE7DB66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45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C8B-A550-4A93-95EB-4E35855B4D70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13AA-CC68-4122-B70D-FAEBE7DB66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27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C8B-A550-4A93-95EB-4E35855B4D70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13AA-CC68-4122-B70D-FAEBE7DB66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259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A5C8B-A550-4A93-95EB-4E35855B4D70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A13AA-CC68-4122-B70D-FAEBE7DB66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10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61B26F-5AF4-4874-85F5-3958A7992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365" y="68221"/>
            <a:ext cx="6345382" cy="10202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4800" b="1" dirty="0">
                <a:solidFill>
                  <a:srgbClr val="EF6C00"/>
                </a:solidFill>
                <a:latin typeface="PT Sans Narrow"/>
              </a:rPr>
              <a:t>Baden-Württemberg</a:t>
            </a:r>
            <a:endParaRPr lang="it-IT" dirty="0"/>
          </a:p>
        </p:txBody>
      </p:sp>
      <p:pic>
        <p:nvPicPr>
          <p:cNvPr id="1026" name="Picture 2" descr="Vettoriale - Mappa Del Baden-Wuerttemberg Con Le Principali Città ...">
            <a:extLst>
              <a:ext uri="{FF2B5EF4-FFF2-40B4-BE49-F238E27FC236}">
                <a16:creationId xmlns:a16="http://schemas.microsoft.com/office/drawing/2014/main" id="{84B815BF-0992-4DBA-B792-6946FEB1F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52" y="1424539"/>
            <a:ext cx="1533617" cy="21232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Digitalisierte Handschriften und Bücher - LEO-BW">
            <a:extLst>
              <a:ext uri="{FF2B5EF4-FFF2-40B4-BE49-F238E27FC236}">
                <a16:creationId xmlns:a16="http://schemas.microsoft.com/office/drawing/2014/main" id="{822519FF-69D7-40E3-9FB2-AAC213C19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61" y="3732929"/>
            <a:ext cx="1879578" cy="2302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4D72C4D1-F15D-440F-91A3-2A8F546CD596}"/>
              </a:ext>
            </a:extLst>
          </p:cNvPr>
          <p:cNvSpPr/>
          <p:nvPr/>
        </p:nvSpPr>
        <p:spPr>
          <a:xfrm>
            <a:off x="2861472" y="2586613"/>
            <a:ext cx="3904277" cy="2567277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300" b="1" dirty="0">
                <a:solidFill>
                  <a:srgbClr val="EF6C00"/>
                </a:solidFill>
                <a:latin typeface="PT Sans Narrow"/>
              </a:rPr>
              <a:t>Geographie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300" dirty="0"/>
              <a:t>Das drittgrößte Bundesland (35.751 km</a:t>
            </a:r>
            <a:r>
              <a:rPr lang="de-DE" sz="1300" baseline="30000" dirty="0"/>
              <a:t>2</a:t>
            </a:r>
            <a:r>
              <a:rPr lang="de-DE" sz="1300" dirty="0"/>
              <a:t>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300" dirty="0"/>
              <a:t>40% der Fläche → mit Wald bedeckt (</a:t>
            </a:r>
            <a:r>
              <a:rPr lang="de-DE" sz="1300" b="1" dirty="0"/>
              <a:t>Schwarzwald, Schwäbische Wald, Odenwald</a:t>
            </a:r>
            <a:r>
              <a:rPr lang="de-DE" sz="130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300" dirty="0"/>
              <a:t>Gewässer als Grenze:</a:t>
            </a:r>
          </a:p>
          <a:p>
            <a:pPr lvl="1"/>
            <a:r>
              <a:rPr lang="de-DE" sz="1300" b="1" dirty="0"/>
              <a:t>- Rhein</a:t>
            </a:r>
            <a:r>
              <a:rPr lang="de-DE" sz="1300" dirty="0"/>
              <a:t> im Norden (Hessen), im Osten (Frankreich) und Süden (Schweiz)</a:t>
            </a:r>
          </a:p>
          <a:p>
            <a:pPr lvl="1"/>
            <a:r>
              <a:rPr lang="de-DE" sz="1300" b="1" dirty="0"/>
              <a:t>- Bodensee </a:t>
            </a:r>
            <a:r>
              <a:rPr lang="de-DE" sz="1300" dirty="0"/>
              <a:t>im Südwesten (die Schweiz, Österreich);</a:t>
            </a:r>
          </a:p>
          <a:p>
            <a:pPr lvl="1"/>
            <a:r>
              <a:rPr lang="de-DE" sz="1300" b="1" dirty="0"/>
              <a:t>- Main </a:t>
            </a:r>
            <a:r>
              <a:rPr lang="de-DE" sz="1300" dirty="0"/>
              <a:t>im Norden (Bayern)</a:t>
            </a:r>
          </a:p>
          <a:p>
            <a:pPr lvl="1"/>
            <a:r>
              <a:rPr lang="de-DE" sz="1300" b="1" dirty="0"/>
              <a:t>- Donau </a:t>
            </a:r>
            <a:r>
              <a:rPr lang="de-DE" sz="1300" dirty="0"/>
              <a:t>im Westen (Bayern)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300" dirty="0">
                <a:solidFill>
                  <a:srgbClr val="000000"/>
                </a:solidFill>
                <a:latin typeface="Calibri" panose="020F0502020204030204" pitchFamily="34" charset="0"/>
              </a:rPr>
              <a:t>Bodensee oder “</a:t>
            </a:r>
            <a:r>
              <a:rPr lang="de-DE" sz="1300" b="1" dirty="0">
                <a:solidFill>
                  <a:srgbClr val="000000"/>
                </a:solidFill>
                <a:latin typeface="Calibri" panose="020F0502020204030204" pitchFamily="34" charset="0"/>
              </a:rPr>
              <a:t>Schwäbisches Meer</a:t>
            </a:r>
            <a:r>
              <a:rPr lang="de-DE" sz="1300" dirty="0">
                <a:solidFill>
                  <a:srgbClr val="000000"/>
                </a:solidFill>
                <a:latin typeface="Calibri" panose="020F0502020204030204" pitchFamily="34" charset="0"/>
              </a:rPr>
              <a:t>” (572 km</a:t>
            </a:r>
            <a:r>
              <a:rPr lang="de-DE" sz="13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de-DE" sz="13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br>
              <a:rPr lang="de-DE" sz="1300" dirty="0"/>
            </a:br>
            <a:endParaRPr lang="it-IT" sz="1300" b="1" dirty="0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E01C0254-53A0-4889-AC3D-747515BC0B96}"/>
              </a:ext>
            </a:extLst>
          </p:cNvPr>
          <p:cNvSpPr/>
          <p:nvPr/>
        </p:nvSpPr>
        <p:spPr>
          <a:xfrm>
            <a:off x="3065843" y="5281589"/>
            <a:ext cx="3495536" cy="1617044"/>
          </a:xfrm>
          <a:prstGeom prst="round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300" b="1" dirty="0" err="1">
                <a:solidFill>
                  <a:srgbClr val="EF6C00"/>
                </a:solidFill>
                <a:latin typeface="PT Sans Narrow"/>
              </a:rPr>
              <a:t>Staatsverwaltung</a:t>
            </a:r>
            <a:endParaRPr lang="it-IT" sz="1300" b="1" dirty="0">
              <a:solidFill>
                <a:srgbClr val="EF6C00"/>
              </a:solidFill>
              <a:latin typeface="PT Sans Narrow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300" dirty="0" err="1"/>
              <a:t>Hauptstadt</a:t>
            </a:r>
            <a:r>
              <a:rPr lang="it-IT" sz="1300" dirty="0"/>
              <a:t>: </a:t>
            </a:r>
            <a:r>
              <a:rPr lang="it-IT" sz="1300" b="1" dirty="0"/>
              <a:t>Stuttgart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300" dirty="0"/>
              <a:t>35 </a:t>
            </a:r>
            <a:r>
              <a:rPr lang="de-DE" sz="1300" b="1" dirty="0"/>
              <a:t>Landkreisen</a:t>
            </a:r>
            <a:r>
              <a:rPr lang="de-DE" sz="1300" dirty="0"/>
              <a:t> →  4 </a:t>
            </a:r>
            <a:r>
              <a:rPr lang="de-DE" sz="1300" b="1" dirty="0"/>
              <a:t>Regierungsbezirken</a:t>
            </a:r>
            <a:r>
              <a:rPr lang="de-DE" sz="1300" dirty="0"/>
              <a:t>:</a:t>
            </a:r>
          </a:p>
          <a:p>
            <a:pPr lvl="1"/>
            <a:r>
              <a:rPr lang="de-DE" sz="1300" dirty="0"/>
              <a:t>- Stuttgart</a:t>
            </a:r>
          </a:p>
          <a:p>
            <a:pPr lvl="1"/>
            <a:r>
              <a:rPr lang="de-DE" sz="1300" dirty="0"/>
              <a:t>- Karlsruhe</a:t>
            </a:r>
          </a:p>
          <a:p>
            <a:pPr lvl="1"/>
            <a:r>
              <a:rPr lang="de-DE" sz="1300" dirty="0"/>
              <a:t>- Tübingen</a:t>
            </a:r>
          </a:p>
          <a:p>
            <a:pPr lvl="1"/>
            <a:r>
              <a:rPr lang="de-DE" sz="1300" dirty="0"/>
              <a:t>- Freiburg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100" dirty="0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09896AA0-E363-45A3-ADA1-DDF77ADD054E}"/>
              </a:ext>
            </a:extLst>
          </p:cNvPr>
          <p:cNvSpPr/>
          <p:nvPr/>
        </p:nvSpPr>
        <p:spPr>
          <a:xfrm>
            <a:off x="208994" y="6220904"/>
            <a:ext cx="2598822" cy="3445352"/>
          </a:xfrm>
          <a:prstGeom prst="roundRect">
            <a:avLst/>
          </a:prstGeom>
          <a:ln>
            <a:solidFill>
              <a:srgbClr val="2AAC9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300" b="1" dirty="0" err="1">
                <a:solidFill>
                  <a:srgbClr val="2AAC90"/>
                </a:solidFill>
                <a:latin typeface="PT Sans Narrow"/>
              </a:rPr>
              <a:t>Geschichte</a:t>
            </a:r>
            <a:endParaRPr lang="it-IT" sz="1300" b="1" dirty="0">
              <a:solidFill>
                <a:srgbClr val="2AAC90"/>
              </a:solidFill>
              <a:latin typeface="PT Sans Narrow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e-DE" sz="1300" dirty="0"/>
              <a:t>Zum Beginn des 19. Jahrhundert war Deutschland in </a:t>
            </a:r>
            <a:r>
              <a:rPr lang="de-DE" sz="1300" b="1" dirty="0"/>
              <a:t>viele kleine Territorien</a:t>
            </a:r>
            <a:r>
              <a:rPr lang="de-DE" sz="1300" dirty="0"/>
              <a:t> geteilt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e-DE" sz="1300" dirty="0"/>
              <a:t>1789: französische Revolution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e-DE" sz="1300" dirty="0"/>
              <a:t>1806: Ende des Heiligen Römischen Reichs Deutscher Nation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e-DE" sz="1300" dirty="0"/>
              <a:t>1815: Wiener Kongress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e-DE" sz="1300" dirty="0"/>
              <a:t>1848: neue Reichsverfassung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e-DE" sz="1300" dirty="0"/>
              <a:t>1870: Baden und Württemberg wurden zu Teilen des Deutschen Kaiserreichs</a:t>
            </a:r>
          </a:p>
          <a:p>
            <a:pPr algn="ctr"/>
            <a:r>
              <a:rPr lang="it-IT" sz="1100" b="1" dirty="0">
                <a:solidFill>
                  <a:srgbClr val="EF6C00"/>
                </a:solidFill>
                <a:latin typeface="PT Sans Narrow"/>
              </a:rPr>
              <a:t> </a:t>
            </a:r>
            <a:endParaRPr lang="it-IT" sz="1100" dirty="0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D29F2C20-62E8-425A-9B76-DF21AFF44910}"/>
              </a:ext>
            </a:extLst>
          </p:cNvPr>
          <p:cNvSpPr/>
          <p:nvPr/>
        </p:nvSpPr>
        <p:spPr>
          <a:xfrm>
            <a:off x="3207846" y="7079886"/>
            <a:ext cx="1878042" cy="1220323"/>
          </a:xfrm>
          <a:prstGeom prst="roundRect">
            <a:avLst/>
          </a:prstGeom>
          <a:ln w="12700">
            <a:solidFill>
              <a:srgbClr val="2AAC9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300" dirty="0">
                <a:solidFill>
                  <a:schemeClr val="tx1"/>
                </a:solidFill>
              </a:rPr>
              <a:t>Erster Weltkrieg </a:t>
            </a:r>
          </a:p>
          <a:p>
            <a:pPr algn="ctr"/>
            <a:r>
              <a:rPr lang="de-DE" sz="1300" dirty="0">
                <a:solidFill>
                  <a:schemeClr val="tx1"/>
                </a:solidFill>
              </a:rPr>
              <a:t>↓</a:t>
            </a:r>
          </a:p>
          <a:p>
            <a:pPr algn="ctr"/>
            <a:r>
              <a:rPr lang="de-DE" sz="1300" dirty="0">
                <a:solidFill>
                  <a:schemeClr val="tx1"/>
                </a:solidFill>
              </a:rPr>
              <a:t>Novemberrevolution </a:t>
            </a:r>
          </a:p>
          <a:p>
            <a:pPr algn="ctr"/>
            <a:r>
              <a:rPr lang="de-DE" sz="1300" dirty="0">
                <a:solidFill>
                  <a:schemeClr val="tx1"/>
                </a:solidFill>
              </a:rPr>
              <a:t>↓</a:t>
            </a:r>
          </a:p>
          <a:p>
            <a:pPr algn="ctr"/>
            <a:r>
              <a:rPr lang="de-DE" sz="1300" dirty="0">
                <a:solidFill>
                  <a:schemeClr val="tx1"/>
                </a:solidFill>
              </a:rPr>
              <a:t>Weimarer Republik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751A9203-8322-43BF-B16A-687C78DE40E8}"/>
              </a:ext>
            </a:extLst>
          </p:cNvPr>
          <p:cNvSpPr/>
          <p:nvPr/>
        </p:nvSpPr>
        <p:spPr>
          <a:xfrm>
            <a:off x="3207846" y="8481462"/>
            <a:ext cx="3211530" cy="849224"/>
          </a:xfrm>
          <a:prstGeom prst="roundRect">
            <a:avLst/>
          </a:prstGeom>
          <a:ln w="28575">
            <a:solidFill>
              <a:srgbClr val="2AAC9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1952</a:t>
            </a:r>
            <a:r>
              <a:rPr lang="de-DE" sz="1300" dirty="0"/>
              <a:t>:</a:t>
            </a:r>
          </a:p>
          <a:p>
            <a:pPr algn="ctr"/>
            <a:r>
              <a:rPr lang="de-DE" sz="1300" dirty="0"/>
              <a:t>Vereinigung von </a:t>
            </a:r>
            <a:r>
              <a:rPr lang="de-DE" sz="1300" b="1" dirty="0"/>
              <a:t>Baden</a:t>
            </a:r>
            <a:r>
              <a:rPr lang="de-DE" sz="1300" dirty="0"/>
              <a:t>, </a:t>
            </a:r>
            <a:r>
              <a:rPr lang="de-DE" sz="1300" b="1" dirty="0"/>
              <a:t>Württemberg Baden</a:t>
            </a:r>
            <a:r>
              <a:rPr lang="de-DE" sz="1300" dirty="0"/>
              <a:t> und </a:t>
            </a:r>
            <a:r>
              <a:rPr lang="de-DE" sz="1300" b="1" dirty="0"/>
              <a:t>Württemberg-Hohenzollern</a:t>
            </a:r>
            <a:endParaRPr lang="de-DE" sz="13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345E98E-F5B9-49BE-8975-B31E0CD6E6B7}"/>
              </a:ext>
            </a:extLst>
          </p:cNvPr>
          <p:cNvSpPr txBox="1"/>
          <p:nvPr/>
        </p:nvSpPr>
        <p:spPr>
          <a:xfrm>
            <a:off x="1996977" y="1088499"/>
            <a:ext cx="442239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Hochschule: Universität Triest</a:t>
            </a:r>
            <a:endParaRPr lang="it-IT" sz="1100" dirty="0"/>
          </a:p>
          <a:p>
            <a:r>
              <a:rPr lang="de-DE" sz="1100" dirty="0"/>
              <a:t>Studienjahr: 2019/2020</a:t>
            </a:r>
            <a:endParaRPr lang="it-IT" sz="1100" dirty="0"/>
          </a:p>
          <a:p>
            <a:r>
              <a:rPr lang="de-DE" sz="1100" dirty="0"/>
              <a:t>Semester: Zweite</a:t>
            </a:r>
            <a:endParaRPr lang="it-IT" sz="1100" dirty="0"/>
          </a:p>
          <a:p>
            <a:r>
              <a:rPr lang="it-IT" sz="1100" dirty="0" err="1"/>
              <a:t>Referentinnen</a:t>
            </a:r>
            <a:r>
              <a:rPr lang="it-IT" sz="1100" dirty="0"/>
              <a:t>: Marta Agnoletto, Alice Malagutti, Sofia </a:t>
            </a:r>
            <a:r>
              <a:rPr lang="it-IT" sz="1100" dirty="0" err="1"/>
              <a:t>Mangraviti</a:t>
            </a:r>
            <a:endParaRPr lang="it-IT" sz="1100" dirty="0"/>
          </a:p>
          <a:p>
            <a:r>
              <a:rPr lang="de-DE" sz="1100" dirty="0"/>
              <a:t>Seminartitel: Lektorat Deutsch –Landeskunde</a:t>
            </a:r>
            <a:endParaRPr lang="it-IT" sz="1100" dirty="0"/>
          </a:p>
          <a:p>
            <a:r>
              <a:rPr lang="de-DE" sz="1100" dirty="0"/>
              <a:t>Name der Dozentin: Sieglinde Kofler</a:t>
            </a:r>
            <a:endParaRPr lang="it-IT" sz="1100" dirty="0"/>
          </a:p>
          <a:p>
            <a:r>
              <a:rPr lang="de-DE" sz="1100" dirty="0"/>
              <a:t>Titel des Referats: Baden-Württemberg und der Schwarzwald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141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1E8073EA-48C2-4850-96A7-4C65F49965CD}"/>
              </a:ext>
            </a:extLst>
          </p:cNvPr>
          <p:cNvSpPr/>
          <p:nvPr/>
        </p:nvSpPr>
        <p:spPr>
          <a:xfrm>
            <a:off x="1761505" y="167268"/>
            <a:ext cx="3573484" cy="3042705"/>
          </a:xfrm>
          <a:prstGeom prst="roundRect">
            <a:avLst/>
          </a:prstGeom>
          <a:noFill/>
          <a:ln w="28575">
            <a:solidFill>
              <a:srgbClr val="2AAC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>
                <a:solidFill>
                  <a:srgbClr val="2AAC90"/>
                </a:solidFill>
              </a:rPr>
              <a:t>Wirtschaft</a:t>
            </a:r>
            <a:endParaRPr lang="de-DE" sz="1300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sz="1300" b="1" dirty="0">
                <a:solidFill>
                  <a:schemeClr val="tx1"/>
                </a:solidFill>
              </a:rPr>
              <a:t>Fläche</a:t>
            </a:r>
            <a:r>
              <a:rPr lang="de-DE" sz="1300" dirty="0">
                <a:solidFill>
                  <a:schemeClr val="tx1"/>
                </a:solidFill>
              </a:rPr>
              <a:t>: 37.751 km²</a:t>
            </a:r>
          </a:p>
          <a:p>
            <a:pPr marL="285750" indent="-285750">
              <a:buFontTx/>
              <a:buChar char="-"/>
            </a:pPr>
            <a:endParaRPr lang="de-DE" sz="13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sz="1300" b="1" dirty="0">
                <a:solidFill>
                  <a:schemeClr val="tx1"/>
                </a:solidFill>
              </a:rPr>
              <a:t>Bevölkerung</a:t>
            </a:r>
            <a:r>
              <a:rPr lang="de-DE" sz="1300" dirty="0">
                <a:solidFill>
                  <a:schemeClr val="tx1"/>
                </a:solidFill>
              </a:rPr>
              <a:t>: 11.069.533</a:t>
            </a:r>
          </a:p>
          <a:p>
            <a:pPr marL="285750" indent="-285750">
              <a:buFontTx/>
              <a:buChar char="-"/>
            </a:pPr>
            <a:endParaRPr lang="de-DE" sz="13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sz="1300" b="1" dirty="0">
                <a:solidFill>
                  <a:schemeClr val="tx1"/>
                </a:solidFill>
              </a:rPr>
              <a:t>Bruttoinlandsprodukt</a:t>
            </a:r>
            <a:r>
              <a:rPr lang="de-DE" sz="1300" dirty="0">
                <a:solidFill>
                  <a:schemeClr val="tx1"/>
                </a:solidFill>
              </a:rPr>
              <a:t>: 511.420 Milliarden Euro</a:t>
            </a:r>
          </a:p>
          <a:p>
            <a:pPr marL="285750" indent="-285750">
              <a:buFontTx/>
              <a:buChar char="-"/>
            </a:pPr>
            <a:endParaRPr lang="de-DE" sz="13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sz="1300" b="1" dirty="0">
                <a:solidFill>
                  <a:schemeClr val="tx1"/>
                </a:solidFill>
              </a:rPr>
              <a:t>Pro-Kopf-Bruttosozialprodukt: </a:t>
            </a:r>
            <a:r>
              <a:rPr lang="de-DE" sz="1300" dirty="0">
                <a:solidFill>
                  <a:schemeClr val="tx1"/>
                </a:solidFill>
              </a:rPr>
              <a:t>46.279 € pro Jahr</a:t>
            </a:r>
          </a:p>
          <a:p>
            <a:pPr marL="285750" indent="-285750">
              <a:buFontTx/>
              <a:buChar char="-"/>
            </a:pPr>
            <a:endParaRPr lang="de-DE" sz="13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sz="1300" b="1" dirty="0">
                <a:solidFill>
                  <a:schemeClr val="tx1"/>
                </a:solidFill>
              </a:rPr>
              <a:t>Arbeitslosenquote</a:t>
            </a:r>
            <a:r>
              <a:rPr lang="de-DE" sz="1300" dirty="0">
                <a:solidFill>
                  <a:schemeClr val="tx1"/>
                </a:solidFill>
              </a:rPr>
              <a:t>: 3,1%</a:t>
            </a:r>
          </a:p>
          <a:p>
            <a:pPr marL="285750" indent="-285750">
              <a:buFontTx/>
              <a:buChar char="-"/>
            </a:pPr>
            <a:endParaRPr lang="de-DE" sz="13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sz="1300" b="1" dirty="0">
                <a:solidFill>
                  <a:schemeClr val="tx1"/>
                </a:solidFill>
              </a:rPr>
              <a:t>Industriebeschäftigte</a:t>
            </a:r>
            <a:r>
              <a:rPr lang="de-DE" sz="1300" dirty="0">
                <a:solidFill>
                  <a:schemeClr val="tx1"/>
                </a:solidFill>
              </a:rPr>
              <a:t>: 38,3% 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2EA877F-4B60-485B-8985-30E40AD57B25}"/>
              </a:ext>
            </a:extLst>
          </p:cNvPr>
          <p:cNvSpPr txBox="1"/>
          <p:nvPr/>
        </p:nvSpPr>
        <p:spPr>
          <a:xfrm>
            <a:off x="1642257" y="3387938"/>
            <a:ext cx="38119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EF6C00"/>
                </a:solidFill>
                <a:latin typeface="PT Sans Narrow"/>
              </a:rPr>
              <a:t>Der </a:t>
            </a:r>
            <a:r>
              <a:rPr lang="it-IT" sz="2800" b="1" dirty="0" err="1">
                <a:solidFill>
                  <a:srgbClr val="EF6C00"/>
                </a:solidFill>
                <a:latin typeface="PT Sans Narrow"/>
              </a:rPr>
              <a:t>Schwarzwald</a:t>
            </a:r>
            <a:endParaRPr lang="it-IT" sz="2800" dirty="0"/>
          </a:p>
          <a:p>
            <a:br>
              <a:rPr lang="it-IT" dirty="0"/>
            </a:br>
            <a:endParaRPr lang="it-IT" dirty="0"/>
          </a:p>
        </p:txBody>
      </p:sp>
      <p:pic>
        <p:nvPicPr>
          <p:cNvPr id="2060" name="Picture 12">
            <a:extLst>
              <a:ext uri="{FF2B5EF4-FFF2-40B4-BE49-F238E27FC236}">
                <a16:creationId xmlns:a16="http://schemas.microsoft.com/office/drawing/2014/main" id="{C146C66A-B552-48A7-BFE9-DE544B338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91" y="6635202"/>
            <a:ext cx="1971773" cy="298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C55AB60D-B9A5-40F8-84CB-F995EBC3C7DF}"/>
              </a:ext>
            </a:extLst>
          </p:cNvPr>
          <p:cNvSpPr/>
          <p:nvPr/>
        </p:nvSpPr>
        <p:spPr>
          <a:xfrm>
            <a:off x="94008" y="4074618"/>
            <a:ext cx="281444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de-DE" sz="1300" dirty="0">
                <a:latin typeface="Open Sans"/>
              </a:rPr>
              <a:t>Süden → Hochrhein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de-DE" sz="1300" dirty="0">
                <a:latin typeface="Open Sans"/>
              </a:rPr>
              <a:t>Norden → Kraichgau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de-DE" sz="1300" dirty="0">
                <a:latin typeface="Open Sans"/>
              </a:rPr>
              <a:t>Westen → Oberrheinische Tiefebene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de-DE" sz="1300" dirty="0">
                <a:latin typeface="Open Sans"/>
              </a:rPr>
              <a:t>Osten → Schwäbische Alb</a:t>
            </a:r>
          </a:p>
          <a:p>
            <a:pPr fontAlgn="base"/>
            <a:br>
              <a:rPr lang="de-DE" sz="1300" dirty="0"/>
            </a:br>
            <a:r>
              <a:rPr lang="de-DE" sz="1300" b="1" dirty="0">
                <a:latin typeface="Open Sans"/>
              </a:rPr>
              <a:t>Flüsse</a:t>
            </a:r>
            <a:r>
              <a:rPr lang="de-DE" sz="1300" dirty="0">
                <a:latin typeface="Open Sans"/>
              </a:rPr>
              <a:t>: Kinzig und </a:t>
            </a:r>
            <a:r>
              <a:rPr lang="de-DE" sz="1300" dirty="0" err="1">
                <a:latin typeface="Open Sans"/>
              </a:rPr>
              <a:t>Dreisam</a:t>
            </a:r>
            <a:endParaRPr lang="de-DE" sz="1300" dirty="0">
              <a:latin typeface="Open Sans"/>
            </a:endParaRPr>
          </a:p>
          <a:p>
            <a:pPr fontAlgn="base"/>
            <a:r>
              <a:rPr lang="de-DE" sz="1300" b="1" dirty="0">
                <a:latin typeface="Open Sans"/>
              </a:rPr>
              <a:t>Höchster Berg</a:t>
            </a:r>
            <a:r>
              <a:rPr lang="de-DE" sz="1300" dirty="0">
                <a:latin typeface="Open Sans"/>
              </a:rPr>
              <a:t>: Feldberg (1493 m)</a:t>
            </a:r>
          </a:p>
          <a:p>
            <a:br>
              <a:rPr lang="de-DE" dirty="0"/>
            </a:br>
            <a:endParaRPr lang="it-IT" dirty="0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0D61AD8D-11B9-4CA6-902F-6F643E6E3CC5}"/>
              </a:ext>
            </a:extLst>
          </p:cNvPr>
          <p:cNvSpPr/>
          <p:nvPr/>
        </p:nvSpPr>
        <p:spPr>
          <a:xfrm>
            <a:off x="2895589" y="4371368"/>
            <a:ext cx="3811978" cy="1950019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300" b="1" dirty="0">
              <a:solidFill>
                <a:srgbClr val="000000"/>
              </a:solidFill>
              <a:latin typeface="Open Sans"/>
            </a:endParaRPr>
          </a:p>
          <a:p>
            <a:pPr algn="ctr"/>
            <a:r>
              <a:rPr lang="de-DE" sz="1300" b="1" dirty="0">
                <a:solidFill>
                  <a:schemeClr val="accent2"/>
                </a:solidFill>
                <a:latin typeface="Open Sans"/>
              </a:rPr>
              <a:t>Tourismus</a:t>
            </a:r>
          </a:p>
          <a:p>
            <a:endParaRPr lang="de-DE" sz="1300" b="1" dirty="0">
              <a:solidFill>
                <a:srgbClr val="000000"/>
              </a:solidFill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300" b="1" dirty="0">
                <a:solidFill>
                  <a:srgbClr val="000000"/>
                </a:solidFill>
                <a:latin typeface="Open Sans"/>
              </a:rPr>
              <a:t>Titisee</a:t>
            </a:r>
            <a:r>
              <a:rPr lang="de-DE" sz="1300" dirty="0">
                <a:solidFill>
                  <a:srgbClr val="000000"/>
                </a:solidFill>
                <a:latin typeface="Open Sans"/>
              </a:rPr>
              <a:t>: Tauchen oder Windsurfen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300" b="1" dirty="0">
                <a:solidFill>
                  <a:srgbClr val="000000"/>
                </a:solidFill>
                <a:latin typeface="Open Sans"/>
              </a:rPr>
              <a:t>Freiburg </a:t>
            </a:r>
            <a:r>
              <a:rPr lang="de-DE" sz="1300" dirty="0">
                <a:solidFill>
                  <a:srgbClr val="000000"/>
                </a:solidFill>
                <a:latin typeface="Open Sans"/>
              </a:rPr>
              <a:t>und </a:t>
            </a:r>
            <a:r>
              <a:rPr lang="de-DE" sz="1300" b="1" dirty="0">
                <a:solidFill>
                  <a:srgbClr val="000000"/>
                </a:solidFill>
                <a:latin typeface="Open Sans"/>
              </a:rPr>
              <a:t>Baden-Baden</a:t>
            </a:r>
            <a:endParaRPr lang="de-DE" sz="13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300" dirty="0">
                <a:solidFill>
                  <a:srgbClr val="000000"/>
                </a:solidFill>
                <a:latin typeface="Open Sans"/>
              </a:rPr>
              <a:t>Entspannen: Fluss- oder Seeufer</a:t>
            </a:r>
            <a:br>
              <a:rPr lang="de-DE" sz="1300" dirty="0"/>
            </a:br>
            <a:r>
              <a:rPr lang="de-DE" sz="1300" dirty="0">
                <a:solidFill>
                  <a:srgbClr val="000000"/>
                </a:solidFill>
                <a:latin typeface="Open Sans"/>
              </a:rPr>
              <a:t>Schifffahrten oder Seerundfahrten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300" b="1" dirty="0">
                <a:solidFill>
                  <a:srgbClr val="000000"/>
                </a:solidFill>
                <a:latin typeface="Open Sans"/>
              </a:rPr>
              <a:t>Triberger Wasserfälle</a:t>
            </a:r>
            <a:r>
              <a:rPr lang="de-DE" sz="1300" dirty="0">
                <a:solidFill>
                  <a:srgbClr val="000000"/>
                </a:solidFill>
                <a:latin typeface="Open Sans"/>
              </a:rPr>
              <a:t> </a:t>
            </a:r>
            <a:endParaRPr lang="de-DE" sz="1300" dirty="0"/>
          </a:p>
          <a:p>
            <a:br>
              <a:rPr lang="de-DE" dirty="0"/>
            </a:br>
            <a:endParaRPr lang="it-IT" dirty="0"/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76600725-D18F-438D-9491-7EE6122F3EC4}"/>
              </a:ext>
            </a:extLst>
          </p:cNvPr>
          <p:cNvSpPr/>
          <p:nvPr/>
        </p:nvSpPr>
        <p:spPr>
          <a:xfrm>
            <a:off x="3197407" y="6762345"/>
            <a:ext cx="3208342" cy="24643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300" b="1" dirty="0">
              <a:solidFill>
                <a:srgbClr val="000000"/>
              </a:solidFill>
              <a:latin typeface="Open Sans"/>
            </a:endParaRPr>
          </a:p>
          <a:p>
            <a:pPr algn="ctr"/>
            <a:r>
              <a:rPr lang="de-DE" sz="1300" b="1" dirty="0">
                <a:solidFill>
                  <a:schemeClr val="accent2"/>
                </a:solidFill>
                <a:latin typeface="Open Sans"/>
              </a:rPr>
              <a:t>Tradition</a:t>
            </a:r>
            <a:endParaRPr lang="de-DE" sz="1300" b="1" dirty="0">
              <a:solidFill>
                <a:srgbClr val="000000"/>
              </a:solidFill>
              <a:latin typeface="Open Sans"/>
            </a:endParaRPr>
          </a:p>
          <a:p>
            <a:pPr algn="ctr"/>
            <a:r>
              <a:rPr lang="de-DE" sz="1300" b="1" dirty="0">
                <a:solidFill>
                  <a:schemeClr val="tx1"/>
                </a:solidFill>
              </a:rPr>
              <a:t>Der Bollenhut</a:t>
            </a:r>
          </a:p>
          <a:p>
            <a:pPr algn="ctr"/>
            <a:endParaRPr lang="de-DE" sz="1300" dirty="0">
              <a:solidFill>
                <a:schemeClr val="tx1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de-DE" sz="1300" dirty="0">
                <a:solidFill>
                  <a:schemeClr val="tx1"/>
                </a:solidFill>
              </a:rPr>
              <a:t>Rote Bollen → ledige Frauen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de-DE" sz="1300" dirty="0">
                <a:solidFill>
                  <a:schemeClr val="tx1"/>
                </a:solidFill>
              </a:rPr>
              <a:t>Schwarze Bollen → verheiratete Frauen</a:t>
            </a:r>
          </a:p>
          <a:p>
            <a:pPr fontAlgn="base"/>
            <a:br>
              <a:rPr lang="de-DE" sz="1300" dirty="0">
                <a:solidFill>
                  <a:schemeClr val="tx1"/>
                </a:solidFill>
              </a:rPr>
            </a:br>
            <a:r>
              <a:rPr lang="de-DE" sz="1300" dirty="0">
                <a:solidFill>
                  <a:schemeClr val="tx1"/>
                </a:solidFill>
              </a:rPr>
              <a:t>Symbol des gesamten </a:t>
            </a:r>
            <a:r>
              <a:rPr lang="de-DE" sz="1300" b="1" dirty="0">
                <a:solidFill>
                  <a:schemeClr val="tx1"/>
                </a:solidFill>
              </a:rPr>
              <a:t>Schwarzwaldes</a:t>
            </a:r>
            <a:r>
              <a:rPr lang="de-DE" sz="1300" dirty="0">
                <a:solidFill>
                  <a:schemeClr val="tx1"/>
                </a:solidFill>
              </a:rPr>
              <a:t> </a:t>
            </a:r>
          </a:p>
          <a:p>
            <a:pPr fontAlgn="base"/>
            <a:br>
              <a:rPr lang="de-DE" sz="1300" dirty="0">
                <a:solidFill>
                  <a:schemeClr val="tx1"/>
                </a:solidFill>
              </a:rPr>
            </a:br>
            <a:r>
              <a:rPr lang="de-DE" sz="1300" dirty="0">
                <a:solidFill>
                  <a:schemeClr val="tx1"/>
                </a:solidFill>
              </a:rPr>
              <a:t>Inspiration für die Deckschicht der Schwarzwälder Kirschtorte</a:t>
            </a:r>
          </a:p>
          <a:p>
            <a:br>
              <a:rPr lang="de-DE" sz="1300" dirty="0">
                <a:solidFill>
                  <a:schemeClr val="tx1"/>
                </a:solidFill>
              </a:rPr>
            </a:br>
            <a:endParaRPr lang="it-IT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77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263</Words>
  <Application>Microsoft Office PowerPoint</Application>
  <PresentationFormat>A4 Paper (210x297 mm)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PT Sans Narrow</vt:lpstr>
      <vt:lpstr>Tema di Office</vt:lpstr>
      <vt:lpstr>Baden-Württemberg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Baden-Württemberg</dc:title>
  <dc:creator>Marta Agnoletto</dc:creator>
  <cp:lastModifiedBy>Sieglinde Kofler</cp:lastModifiedBy>
  <cp:revision>11</cp:revision>
  <dcterms:created xsi:type="dcterms:W3CDTF">2020-03-28T08:45:27Z</dcterms:created>
  <dcterms:modified xsi:type="dcterms:W3CDTF">2020-04-03T13:05:02Z</dcterms:modified>
</cp:coreProperties>
</file>