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8" r:id="rId3"/>
    <p:sldId id="300" r:id="rId4"/>
    <p:sldId id="289" r:id="rId5"/>
    <p:sldId id="290" r:id="rId6"/>
    <p:sldId id="287" r:id="rId7"/>
    <p:sldId id="277" r:id="rId8"/>
    <p:sldId id="279" r:id="rId9"/>
    <p:sldId id="281" r:id="rId10"/>
    <p:sldId id="282" r:id="rId11"/>
    <p:sldId id="283" r:id="rId12"/>
    <p:sldId id="256" r:id="rId13"/>
    <p:sldId id="275" r:id="rId14"/>
    <p:sldId id="261" r:id="rId15"/>
    <p:sldId id="259" r:id="rId16"/>
    <p:sldId id="274" r:id="rId17"/>
    <p:sldId id="284" r:id="rId18"/>
    <p:sldId id="285" r:id="rId19"/>
    <p:sldId id="262" r:id="rId20"/>
    <p:sldId id="263" r:id="rId21"/>
    <p:sldId id="296" r:id="rId22"/>
    <p:sldId id="264" r:id="rId23"/>
    <p:sldId id="297" r:id="rId24"/>
    <p:sldId id="301" r:id="rId25"/>
    <p:sldId id="298" r:id="rId26"/>
    <p:sldId id="267" r:id="rId27"/>
    <p:sldId id="266" r:id="rId28"/>
    <p:sldId id="291" r:id="rId29"/>
    <p:sldId id="299" r:id="rId30"/>
    <p:sldId id="302" r:id="rId31"/>
    <p:sldId id="293" r:id="rId32"/>
    <p:sldId id="292" r:id="rId33"/>
    <p:sldId id="303" r:id="rId3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38B516-EEF4-43D9-9765-1089828BE056}" v="6" dt="2020-03-31T09:37:26.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4660"/>
  </p:normalViewPr>
  <p:slideViewPr>
    <p:cSldViewPr>
      <p:cViewPr varScale="1">
        <p:scale>
          <a:sx n="64" d="100"/>
          <a:sy n="64" d="100"/>
        </p:scale>
        <p:origin x="103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942befe13113d788" providerId="LiveId" clId="{BC38B516-EEF4-43D9-9765-1089828BE056}"/>
    <pc:docChg chg="undo custSel mod addSld delSld modSld">
      <pc:chgData name="" userId="942befe13113d788" providerId="LiveId" clId="{BC38B516-EEF4-43D9-9765-1089828BE056}" dt="2020-03-31T09:39:05.072" v="57" actId="26606"/>
      <pc:docMkLst>
        <pc:docMk/>
      </pc:docMkLst>
      <pc:sldChg chg="addSp delSp modSp mod setBg">
        <pc:chgData name="" userId="942befe13113d788" providerId="LiveId" clId="{BC38B516-EEF4-43D9-9765-1089828BE056}" dt="2020-03-31T09:36:05.960" v="48" actId="403"/>
        <pc:sldMkLst>
          <pc:docMk/>
          <pc:sldMk cId="0" sldId="288"/>
        </pc:sldMkLst>
        <pc:spChg chg="mod">
          <ac:chgData name="" userId="942befe13113d788" providerId="LiveId" clId="{BC38B516-EEF4-43D9-9765-1089828BE056}" dt="2020-03-31T09:35:56.880" v="46" actId="26606"/>
          <ac:spMkLst>
            <pc:docMk/>
            <pc:sldMk cId="0" sldId="288"/>
            <ac:spMk id="4" creationId="{00000000-0000-0000-0000-000000000000}"/>
          </ac:spMkLst>
        </pc:spChg>
        <pc:spChg chg="add del">
          <ac:chgData name="" userId="942befe13113d788" providerId="LiveId" clId="{BC38B516-EEF4-43D9-9765-1089828BE056}" dt="2020-03-31T09:32:09.209" v="40" actId="26606"/>
          <ac:spMkLst>
            <pc:docMk/>
            <pc:sldMk cId="0" sldId="288"/>
            <ac:spMk id="71" creationId="{8B9AA7C6-5E5A-498E-A6DF-A943376E09BC}"/>
          </ac:spMkLst>
        </pc:spChg>
        <pc:spChg chg="add del">
          <ac:chgData name="" userId="942befe13113d788" providerId="LiveId" clId="{BC38B516-EEF4-43D9-9765-1089828BE056}" dt="2020-03-31T09:32:09.209" v="40" actId="26606"/>
          <ac:spMkLst>
            <pc:docMk/>
            <pc:sldMk cId="0" sldId="288"/>
            <ac:spMk id="77" creationId="{81E140AE-0ABF-47C8-BF32-7D2F0CF2BA44}"/>
          </ac:spMkLst>
        </pc:spChg>
        <pc:spChg chg="add del">
          <ac:chgData name="" userId="942befe13113d788" providerId="LiveId" clId="{BC38B516-EEF4-43D9-9765-1089828BE056}" dt="2020-03-31T09:32:09.209" v="40" actId="26606"/>
          <ac:spMkLst>
            <pc:docMk/>
            <pc:sldMk cId="0" sldId="288"/>
            <ac:spMk id="79" creationId="{CBC4F608-B4B8-48C3-9572-C0F061B1CD99}"/>
          </ac:spMkLst>
        </pc:spChg>
        <pc:spChg chg="add">
          <ac:chgData name="" userId="942befe13113d788" providerId="LiveId" clId="{BC38B516-EEF4-43D9-9765-1089828BE056}" dt="2020-03-31T09:35:56.880" v="46" actId="26606"/>
          <ac:spMkLst>
            <pc:docMk/>
            <pc:sldMk cId="0" sldId="288"/>
            <ac:spMk id="146" creationId="{70DFC902-7D23-471A-B557-B6B6917D7A0D}"/>
          </ac:spMkLst>
        </pc:spChg>
        <pc:spChg chg="add">
          <ac:chgData name="" userId="942befe13113d788" providerId="LiveId" clId="{BC38B516-EEF4-43D9-9765-1089828BE056}" dt="2020-03-31T09:35:56.880" v="46" actId="26606"/>
          <ac:spMkLst>
            <pc:docMk/>
            <pc:sldMk cId="0" sldId="288"/>
            <ac:spMk id="148" creationId="{A55D5633-D557-4DCA-982C-FF36EB7A1C00}"/>
          </ac:spMkLst>
        </pc:spChg>
        <pc:spChg chg="add">
          <ac:chgData name="" userId="942befe13113d788" providerId="LiveId" clId="{BC38B516-EEF4-43D9-9765-1089828BE056}" dt="2020-03-31T09:35:56.880" v="46" actId="26606"/>
          <ac:spMkLst>
            <pc:docMk/>
            <pc:sldMk cId="0" sldId="288"/>
            <ac:spMk id="150" creationId="{450D3AD2-FA80-415F-A9CE-54D884561CD7}"/>
          </ac:spMkLst>
        </pc:spChg>
        <pc:spChg chg="mod ord">
          <ac:chgData name="" userId="942befe13113d788" providerId="LiveId" clId="{BC38B516-EEF4-43D9-9765-1089828BE056}" dt="2020-03-31T09:36:05.960" v="48" actId="403"/>
          <ac:spMkLst>
            <pc:docMk/>
            <pc:sldMk cId="0" sldId="288"/>
            <ac:spMk id="1026" creationId="{00000000-0000-0000-0000-000000000000}"/>
          </ac:spMkLst>
        </pc:spChg>
        <pc:spChg chg="add del">
          <ac:chgData name="" userId="942befe13113d788" providerId="LiveId" clId="{BC38B516-EEF4-43D9-9765-1089828BE056}" dt="2020-03-31T09:35:11.064" v="42" actId="26606"/>
          <ac:spMkLst>
            <pc:docMk/>
            <pc:sldMk cId="0" sldId="288"/>
            <ac:spMk id="1028" creationId="{6A1473A6-3F22-483E-8A30-80B9D2B14592}"/>
          </ac:spMkLst>
        </pc:spChg>
        <pc:spChg chg="add del">
          <ac:chgData name="" userId="942befe13113d788" providerId="LiveId" clId="{BC38B516-EEF4-43D9-9765-1089828BE056}" dt="2020-03-31T09:35:16.922" v="44" actId="26606"/>
          <ac:spMkLst>
            <pc:docMk/>
            <pc:sldMk cId="0" sldId="288"/>
            <ac:spMk id="1032" creationId="{1BB867FF-FC45-48F7-8104-F89BE54909F1}"/>
          </ac:spMkLst>
        </pc:spChg>
        <pc:spChg chg="add del">
          <ac:chgData name="" userId="942befe13113d788" providerId="LiveId" clId="{BC38B516-EEF4-43D9-9765-1089828BE056}" dt="2020-03-31T09:35:16.922" v="44" actId="26606"/>
          <ac:spMkLst>
            <pc:docMk/>
            <pc:sldMk cId="0" sldId="288"/>
            <ac:spMk id="1033" creationId="{8BB56887-D0D5-4F0C-9E19-7247EB83C8B7}"/>
          </ac:spMkLst>
        </pc:spChg>
        <pc:spChg chg="add del">
          <ac:chgData name="" userId="942befe13113d788" providerId="LiveId" clId="{BC38B516-EEF4-43D9-9765-1089828BE056}" dt="2020-03-31T09:35:16.922" v="44" actId="26606"/>
          <ac:spMkLst>
            <pc:docMk/>
            <pc:sldMk cId="0" sldId="288"/>
            <ac:spMk id="1034" creationId="{081E4A58-353D-44AE-B2FC-2A74E2E400F7}"/>
          </ac:spMkLst>
        </pc:spChg>
        <pc:spChg chg="add del">
          <ac:chgData name="" userId="942befe13113d788" providerId="LiveId" clId="{BC38B516-EEF4-43D9-9765-1089828BE056}" dt="2020-03-31T09:35:56.880" v="46" actId="26606"/>
          <ac:spMkLst>
            <pc:docMk/>
            <pc:sldMk cId="0" sldId="288"/>
            <ac:spMk id="1036" creationId="{6A1473A6-3F22-483E-8A30-80B9D2B14592}"/>
          </ac:spMkLst>
        </pc:spChg>
        <pc:grpChg chg="add del">
          <ac:chgData name="" userId="942befe13113d788" providerId="LiveId" clId="{BC38B516-EEF4-43D9-9765-1089828BE056}" dt="2020-03-31T09:32:09.209" v="40" actId="26606"/>
          <ac:grpSpMkLst>
            <pc:docMk/>
            <pc:sldMk cId="0" sldId="288"/>
            <ac:grpSpMk id="73" creationId="{83EAB11A-76F7-48F4-9B4F-5BFDF4BF9670}"/>
          </ac:grpSpMkLst>
        </pc:grpChg>
        <pc:grpChg chg="add del">
          <ac:chgData name="" userId="942befe13113d788" providerId="LiveId" clId="{BC38B516-EEF4-43D9-9765-1089828BE056}" dt="2020-03-31T09:35:11.064" v="42" actId="26606"/>
          <ac:grpSpMkLst>
            <pc:docMk/>
            <pc:sldMk cId="0" sldId="288"/>
            <ac:grpSpMk id="1029" creationId="{AA1375E3-3E53-4D75-BAB7-E5929BFCB25F}"/>
          </ac:grpSpMkLst>
        </pc:grpChg>
        <pc:grpChg chg="add del">
          <ac:chgData name="" userId="942befe13113d788" providerId="LiveId" clId="{BC38B516-EEF4-43D9-9765-1089828BE056}" dt="2020-03-31T09:35:56.880" v="46" actId="26606"/>
          <ac:grpSpMkLst>
            <pc:docMk/>
            <pc:sldMk cId="0" sldId="288"/>
            <ac:grpSpMk id="1037" creationId="{AA1375E3-3E53-4D75-BAB7-E5929BFCB25F}"/>
          </ac:grpSpMkLst>
        </pc:grpChg>
      </pc:sldChg>
      <pc:sldChg chg="addSp modSp mod setBg">
        <pc:chgData name="" userId="942befe13113d788" providerId="LiveId" clId="{BC38B516-EEF4-43D9-9765-1089828BE056}" dt="2020-03-31T09:37:52.163" v="55" actId="27636"/>
        <pc:sldMkLst>
          <pc:docMk/>
          <pc:sldMk cId="0" sldId="289"/>
        </pc:sldMkLst>
        <pc:spChg chg="mod">
          <ac:chgData name="" userId="942befe13113d788" providerId="LiveId" clId="{BC38B516-EEF4-43D9-9765-1089828BE056}" dt="2020-03-31T09:37:42.140" v="52" actId="26606"/>
          <ac:spMkLst>
            <pc:docMk/>
            <pc:sldMk cId="0" sldId="289"/>
            <ac:spMk id="2" creationId="{00000000-0000-0000-0000-000000000000}"/>
          </ac:spMkLst>
        </pc:spChg>
        <pc:spChg chg="mod">
          <ac:chgData name="" userId="942befe13113d788" providerId="LiveId" clId="{BC38B516-EEF4-43D9-9765-1089828BE056}" dt="2020-03-31T09:37:52.163" v="55" actId="27636"/>
          <ac:spMkLst>
            <pc:docMk/>
            <pc:sldMk cId="0" sldId="289"/>
            <ac:spMk id="3" creationId="{00000000-0000-0000-0000-000000000000}"/>
          </ac:spMkLst>
        </pc:spChg>
        <pc:spChg chg="add">
          <ac:chgData name="" userId="942befe13113d788" providerId="LiveId" clId="{BC38B516-EEF4-43D9-9765-1089828BE056}" dt="2020-03-31T09:37:42.140" v="52" actId="26606"/>
          <ac:spMkLst>
            <pc:docMk/>
            <pc:sldMk cId="0" sldId="289"/>
            <ac:spMk id="8" creationId="{70DFC902-7D23-471A-B557-B6B6917D7A0D}"/>
          </ac:spMkLst>
        </pc:spChg>
        <pc:spChg chg="add">
          <ac:chgData name="" userId="942befe13113d788" providerId="LiveId" clId="{BC38B516-EEF4-43D9-9765-1089828BE056}" dt="2020-03-31T09:37:42.140" v="52" actId="26606"/>
          <ac:spMkLst>
            <pc:docMk/>
            <pc:sldMk cId="0" sldId="289"/>
            <ac:spMk id="10" creationId="{A55D5633-D557-4DCA-982C-FF36EB7A1C00}"/>
          </ac:spMkLst>
        </pc:spChg>
        <pc:spChg chg="add">
          <ac:chgData name="" userId="942befe13113d788" providerId="LiveId" clId="{BC38B516-EEF4-43D9-9765-1089828BE056}" dt="2020-03-31T09:37:42.140" v="52" actId="26606"/>
          <ac:spMkLst>
            <pc:docMk/>
            <pc:sldMk cId="0" sldId="289"/>
            <ac:spMk id="12" creationId="{450D3AD2-FA80-415F-A9CE-54D884561CD7}"/>
          </ac:spMkLst>
        </pc:spChg>
      </pc:sldChg>
      <pc:sldChg chg="addSp modSp mod setBg">
        <pc:chgData name="" userId="942befe13113d788" providerId="LiveId" clId="{BC38B516-EEF4-43D9-9765-1089828BE056}" dt="2020-03-31T09:39:05.072" v="57" actId="26606"/>
        <pc:sldMkLst>
          <pc:docMk/>
          <pc:sldMk cId="0" sldId="290"/>
        </pc:sldMkLst>
        <pc:spChg chg="mod">
          <ac:chgData name="" userId="942befe13113d788" providerId="LiveId" clId="{BC38B516-EEF4-43D9-9765-1089828BE056}" dt="2020-03-31T09:39:05.072" v="57" actId="26606"/>
          <ac:spMkLst>
            <pc:docMk/>
            <pc:sldMk cId="0" sldId="290"/>
            <ac:spMk id="3" creationId="{00000000-0000-0000-0000-000000000000}"/>
          </ac:spMkLst>
        </pc:spChg>
        <pc:spChg chg="add">
          <ac:chgData name="" userId="942befe13113d788" providerId="LiveId" clId="{BC38B516-EEF4-43D9-9765-1089828BE056}" dt="2020-03-31T09:39:05.072" v="57" actId="26606"/>
          <ac:spMkLst>
            <pc:docMk/>
            <pc:sldMk cId="0" sldId="290"/>
            <ac:spMk id="8" creationId="{70DFC902-7D23-471A-B557-B6B6917D7A0D}"/>
          </ac:spMkLst>
        </pc:spChg>
        <pc:spChg chg="add">
          <ac:chgData name="" userId="942befe13113d788" providerId="LiveId" clId="{BC38B516-EEF4-43D9-9765-1089828BE056}" dt="2020-03-31T09:39:05.072" v="57" actId="26606"/>
          <ac:spMkLst>
            <pc:docMk/>
            <pc:sldMk cId="0" sldId="290"/>
            <ac:spMk id="10" creationId="{A55D5633-D557-4DCA-982C-FF36EB7A1C00}"/>
          </ac:spMkLst>
        </pc:spChg>
        <pc:spChg chg="add">
          <ac:chgData name="" userId="942befe13113d788" providerId="LiveId" clId="{BC38B516-EEF4-43D9-9765-1089828BE056}" dt="2020-03-31T09:39:05.072" v="57" actId="26606"/>
          <ac:spMkLst>
            <pc:docMk/>
            <pc:sldMk cId="0" sldId="290"/>
            <ac:spMk id="12" creationId="{450D3AD2-FA80-415F-A9CE-54D884561CD7}"/>
          </ac:spMkLst>
        </pc:spChg>
      </pc:sldChg>
      <pc:sldChg chg="addSp delSp modSp add mod setBg">
        <pc:chgData name="" userId="942befe13113d788" providerId="LiveId" clId="{BC38B516-EEF4-43D9-9765-1089828BE056}" dt="2020-03-31T09:37:01.461" v="49" actId="26606"/>
        <pc:sldMkLst>
          <pc:docMk/>
          <pc:sldMk cId="3397665813" sldId="300"/>
        </pc:sldMkLst>
        <pc:spChg chg="del">
          <ac:chgData name="" userId="942befe13113d788" providerId="LiveId" clId="{BC38B516-EEF4-43D9-9765-1089828BE056}" dt="2020-03-31T09:29:03.627" v="2"/>
          <ac:spMkLst>
            <pc:docMk/>
            <pc:sldMk cId="3397665813" sldId="300"/>
            <ac:spMk id="2" creationId="{25C296D6-7BF2-4259-BF5D-656C87FA0229}"/>
          </ac:spMkLst>
        </pc:spChg>
        <pc:spChg chg="add mod">
          <ac:chgData name="" userId="942befe13113d788" providerId="LiveId" clId="{BC38B516-EEF4-43D9-9765-1089828BE056}" dt="2020-03-31T09:37:01.461" v="49" actId="26606"/>
          <ac:spMkLst>
            <pc:docMk/>
            <pc:sldMk cId="3397665813" sldId="300"/>
            <ac:spMk id="3" creationId="{5B4E4D04-317E-4451-8AFC-1FAC3C1B9F4E}"/>
          </ac:spMkLst>
        </pc:spChg>
        <pc:spChg chg="add mod">
          <ac:chgData name="" userId="942befe13113d788" providerId="LiveId" clId="{BC38B516-EEF4-43D9-9765-1089828BE056}" dt="2020-03-31T09:37:01.461" v="49" actId="26606"/>
          <ac:spMkLst>
            <pc:docMk/>
            <pc:sldMk cId="3397665813" sldId="300"/>
            <ac:spMk id="4" creationId="{294A0957-B295-4B3D-A755-47564C0BB103}"/>
          </ac:spMkLst>
        </pc:spChg>
        <pc:spChg chg="add">
          <ac:chgData name="" userId="942befe13113d788" providerId="LiveId" clId="{BC38B516-EEF4-43D9-9765-1089828BE056}" dt="2020-03-31T09:37:01.461" v="49" actId="26606"/>
          <ac:spMkLst>
            <pc:docMk/>
            <pc:sldMk cId="3397665813" sldId="300"/>
            <ac:spMk id="9" creationId="{70DFC902-7D23-471A-B557-B6B6917D7A0D}"/>
          </ac:spMkLst>
        </pc:spChg>
        <pc:spChg chg="add">
          <ac:chgData name="" userId="942befe13113d788" providerId="LiveId" clId="{BC38B516-EEF4-43D9-9765-1089828BE056}" dt="2020-03-31T09:37:01.461" v="49" actId="26606"/>
          <ac:spMkLst>
            <pc:docMk/>
            <pc:sldMk cId="3397665813" sldId="300"/>
            <ac:spMk id="11" creationId="{A55D5633-D557-4DCA-982C-FF36EB7A1C00}"/>
          </ac:spMkLst>
        </pc:spChg>
        <pc:spChg chg="add">
          <ac:chgData name="" userId="942befe13113d788" providerId="LiveId" clId="{BC38B516-EEF4-43D9-9765-1089828BE056}" dt="2020-03-31T09:37:01.461" v="49" actId="26606"/>
          <ac:spMkLst>
            <pc:docMk/>
            <pc:sldMk cId="3397665813" sldId="300"/>
            <ac:spMk id="13" creationId="{450D3AD2-FA80-415F-A9CE-54D884561CD7}"/>
          </ac:spMkLst>
        </pc:spChg>
      </pc:sldChg>
      <pc:sldChg chg="modSp add del">
        <pc:chgData name="" userId="942befe13113d788" providerId="LiveId" clId="{BC38B516-EEF4-43D9-9765-1089828BE056}" dt="2020-03-31T09:37:56.137" v="56" actId="47"/>
        <pc:sldMkLst>
          <pc:docMk/>
          <pc:sldMk cId="2775092179" sldId="301"/>
        </pc:sldMkLst>
        <pc:spChg chg="mod">
          <ac:chgData name="" userId="942befe13113d788" providerId="LiveId" clId="{BC38B516-EEF4-43D9-9765-1089828BE056}" dt="2020-03-31T09:37:32.909" v="51" actId="6549"/>
          <ac:spMkLst>
            <pc:docMk/>
            <pc:sldMk cId="2775092179" sldId="301"/>
            <ac:spMk id="4" creationId="{294A0957-B295-4B3D-A755-47564C0BB103}"/>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Foglio1!$B$1</c:f>
              <c:strCache>
                <c:ptCount val="1"/>
                <c:pt idx="0">
                  <c:v>Serie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Foglio1!$A$2:$A$5</c:f>
              <c:numCache>
                <c:formatCode>General</c:formatCode>
                <c:ptCount val="4"/>
                <c:pt idx="0">
                  <c:v>1915</c:v>
                </c:pt>
                <c:pt idx="1">
                  <c:v>1918</c:v>
                </c:pt>
              </c:numCache>
            </c:numRef>
          </c:cat>
          <c:val>
            <c:numRef>
              <c:f>Foglio1!$B$2:$B$5</c:f>
              <c:numCache>
                <c:formatCode>#,##0</c:formatCode>
                <c:ptCount val="4"/>
                <c:pt idx="0" formatCode="General">
                  <c:v>700</c:v>
                </c:pt>
                <c:pt idx="1">
                  <c:v>31030</c:v>
                </c:pt>
              </c:numCache>
            </c:numRef>
          </c:val>
          <c:extLst>
            <c:ext xmlns:c16="http://schemas.microsoft.com/office/drawing/2014/chart" uri="{C3380CC4-5D6E-409C-BE32-E72D297353CC}">
              <c16:uniqueId val="{00000000-890C-4F52-A352-D998FC1646C5}"/>
            </c:ext>
          </c:extLst>
        </c:ser>
        <c:ser>
          <c:idx val="1"/>
          <c:order val="1"/>
          <c:tx>
            <c:strRef>
              <c:f>Foglio1!$C$1</c:f>
              <c:strCache>
                <c:ptCount val="1"/>
                <c:pt idx="0">
                  <c:v>Serie 2</c:v>
                </c:pt>
              </c:strCache>
            </c:strRef>
          </c:tx>
          <c:invertIfNegative val="0"/>
          <c:cat>
            <c:numRef>
              <c:f>Foglio1!$A$2:$A$5</c:f>
              <c:numCache>
                <c:formatCode>General</c:formatCode>
                <c:ptCount val="4"/>
                <c:pt idx="0">
                  <c:v>1915</c:v>
                </c:pt>
                <c:pt idx="1">
                  <c:v>1918</c:v>
                </c:pt>
              </c:numCache>
            </c:numRef>
          </c:cat>
          <c:val>
            <c:numRef>
              <c:f>Foglio1!$C$2:$C$5</c:f>
              <c:numCache>
                <c:formatCode>General</c:formatCode>
                <c:ptCount val="4"/>
              </c:numCache>
            </c:numRef>
          </c:val>
          <c:extLst>
            <c:ext xmlns:c16="http://schemas.microsoft.com/office/drawing/2014/chart" uri="{C3380CC4-5D6E-409C-BE32-E72D297353CC}">
              <c16:uniqueId val="{00000001-890C-4F52-A352-D998FC1646C5}"/>
            </c:ext>
          </c:extLst>
        </c:ser>
        <c:ser>
          <c:idx val="2"/>
          <c:order val="2"/>
          <c:tx>
            <c:strRef>
              <c:f>Foglio1!$D$1</c:f>
              <c:strCache>
                <c:ptCount val="1"/>
                <c:pt idx="0">
                  <c:v>Colonna1</c:v>
                </c:pt>
              </c:strCache>
            </c:strRef>
          </c:tx>
          <c:invertIfNegative val="0"/>
          <c:cat>
            <c:numRef>
              <c:f>Foglio1!$A$2:$A$5</c:f>
              <c:numCache>
                <c:formatCode>General</c:formatCode>
                <c:ptCount val="4"/>
                <c:pt idx="0">
                  <c:v>1915</c:v>
                </c:pt>
                <c:pt idx="1">
                  <c:v>1918</c:v>
                </c:pt>
              </c:numCache>
            </c:numRef>
          </c:cat>
          <c:val>
            <c:numRef>
              <c:f>Foglio1!$D$2:$D$5</c:f>
              <c:numCache>
                <c:formatCode>General</c:formatCode>
                <c:ptCount val="4"/>
              </c:numCache>
            </c:numRef>
          </c:val>
          <c:extLst>
            <c:ext xmlns:c16="http://schemas.microsoft.com/office/drawing/2014/chart" uri="{C3380CC4-5D6E-409C-BE32-E72D297353CC}">
              <c16:uniqueId val="{00000002-890C-4F52-A352-D998FC1646C5}"/>
            </c:ext>
          </c:extLst>
        </c:ser>
        <c:dLbls>
          <c:showLegendKey val="0"/>
          <c:showVal val="0"/>
          <c:showCatName val="0"/>
          <c:showSerName val="0"/>
          <c:showPercent val="0"/>
          <c:showBubbleSize val="0"/>
        </c:dLbls>
        <c:gapWidth val="150"/>
        <c:overlap val="100"/>
        <c:axId val="62939136"/>
        <c:axId val="62940672"/>
      </c:barChart>
      <c:catAx>
        <c:axId val="62939136"/>
        <c:scaling>
          <c:orientation val="minMax"/>
        </c:scaling>
        <c:delete val="0"/>
        <c:axPos val="b"/>
        <c:numFmt formatCode="General" sourceLinked="1"/>
        <c:majorTickMark val="out"/>
        <c:minorTickMark val="none"/>
        <c:tickLblPos val="nextTo"/>
        <c:crossAx val="62940672"/>
        <c:crosses val="autoZero"/>
        <c:auto val="1"/>
        <c:lblAlgn val="ctr"/>
        <c:lblOffset val="100"/>
        <c:noMultiLvlLbl val="0"/>
      </c:catAx>
      <c:valAx>
        <c:axId val="62940672"/>
        <c:scaling>
          <c:orientation val="minMax"/>
        </c:scaling>
        <c:delete val="0"/>
        <c:axPos val="l"/>
        <c:majorGridlines/>
        <c:numFmt formatCode="General" sourceLinked="1"/>
        <c:majorTickMark val="out"/>
        <c:minorTickMark val="none"/>
        <c:tickLblPos val="nextTo"/>
        <c:crossAx val="62939136"/>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Foglio1!$B$1</c:f>
              <c:strCache>
                <c:ptCount val="1"/>
                <c:pt idx="0">
                  <c:v>Serie 1</c:v>
                </c:pt>
              </c:strCache>
            </c:strRef>
          </c:tx>
          <c:invertIfNegative val="0"/>
          <c:cat>
            <c:strRef>
              <c:f>Foglio1!$A$2:$A$5</c:f>
              <c:strCache>
                <c:ptCount val="2"/>
                <c:pt idx="0">
                  <c:v>Maggio-giugno</c:v>
                </c:pt>
                <c:pt idx="1">
                  <c:v>Primi di luglio</c:v>
                </c:pt>
              </c:strCache>
            </c:strRef>
          </c:cat>
          <c:val>
            <c:numRef>
              <c:f>Foglio1!$B$2:$B$5</c:f>
              <c:numCache>
                <c:formatCode>0%</c:formatCode>
                <c:ptCount val="4"/>
                <c:pt idx="0">
                  <c:v>0.1</c:v>
                </c:pt>
                <c:pt idx="1">
                  <c:v>0.9</c:v>
                </c:pt>
              </c:numCache>
            </c:numRef>
          </c:val>
          <c:extLst>
            <c:ext xmlns:c16="http://schemas.microsoft.com/office/drawing/2014/chart" uri="{C3380CC4-5D6E-409C-BE32-E72D297353CC}">
              <c16:uniqueId val="{00000000-70F3-499C-850D-44AAA31CC088}"/>
            </c:ext>
          </c:extLst>
        </c:ser>
        <c:ser>
          <c:idx val="1"/>
          <c:order val="1"/>
          <c:tx>
            <c:strRef>
              <c:f>Foglio1!$C$1</c:f>
              <c:strCache>
                <c:ptCount val="1"/>
                <c:pt idx="0">
                  <c:v>Colonna1</c:v>
                </c:pt>
              </c:strCache>
            </c:strRef>
          </c:tx>
          <c:invertIfNegative val="0"/>
          <c:cat>
            <c:strRef>
              <c:f>Foglio1!$A$2:$A$5</c:f>
              <c:strCache>
                <c:ptCount val="2"/>
                <c:pt idx="0">
                  <c:v>Maggio-giugno</c:v>
                </c:pt>
                <c:pt idx="1">
                  <c:v>Primi di luglio</c:v>
                </c:pt>
              </c:strCache>
            </c:strRef>
          </c:cat>
          <c:val>
            <c:numRef>
              <c:f>Foglio1!$C$2:$C$5</c:f>
              <c:numCache>
                <c:formatCode>General</c:formatCode>
                <c:ptCount val="4"/>
              </c:numCache>
            </c:numRef>
          </c:val>
          <c:extLst>
            <c:ext xmlns:c16="http://schemas.microsoft.com/office/drawing/2014/chart" uri="{C3380CC4-5D6E-409C-BE32-E72D297353CC}">
              <c16:uniqueId val="{00000001-70F3-499C-850D-44AAA31CC088}"/>
            </c:ext>
          </c:extLst>
        </c:ser>
        <c:ser>
          <c:idx val="2"/>
          <c:order val="2"/>
          <c:tx>
            <c:strRef>
              <c:f>Foglio1!$D$1</c:f>
              <c:strCache>
                <c:ptCount val="1"/>
                <c:pt idx="0">
                  <c:v>Colonna2</c:v>
                </c:pt>
              </c:strCache>
            </c:strRef>
          </c:tx>
          <c:invertIfNegative val="0"/>
          <c:cat>
            <c:strRef>
              <c:f>Foglio1!$A$2:$A$5</c:f>
              <c:strCache>
                <c:ptCount val="2"/>
                <c:pt idx="0">
                  <c:v>Maggio-giugno</c:v>
                </c:pt>
                <c:pt idx="1">
                  <c:v>Primi di luglio</c:v>
                </c:pt>
              </c:strCache>
            </c:strRef>
          </c:cat>
          <c:val>
            <c:numRef>
              <c:f>Foglio1!$D$2:$D$5</c:f>
              <c:numCache>
                <c:formatCode>General</c:formatCode>
                <c:ptCount val="4"/>
              </c:numCache>
            </c:numRef>
          </c:val>
          <c:extLst>
            <c:ext xmlns:c16="http://schemas.microsoft.com/office/drawing/2014/chart" uri="{C3380CC4-5D6E-409C-BE32-E72D297353CC}">
              <c16:uniqueId val="{00000002-70F3-499C-850D-44AAA31CC088}"/>
            </c:ext>
          </c:extLst>
        </c:ser>
        <c:dLbls>
          <c:showLegendKey val="0"/>
          <c:showVal val="0"/>
          <c:showCatName val="0"/>
          <c:showSerName val="0"/>
          <c:showPercent val="0"/>
          <c:showBubbleSize val="0"/>
        </c:dLbls>
        <c:gapWidth val="150"/>
        <c:axId val="138712960"/>
        <c:axId val="138714496"/>
      </c:barChart>
      <c:catAx>
        <c:axId val="138712960"/>
        <c:scaling>
          <c:orientation val="minMax"/>
        </c:scaling>
        <c:delete val="0"/>
        <c:axPos val="b"/>
        <c:numFmt formatCode="General" sourceLinked="0"/>
        <c:majorTickMark val="out"/>
        <c:minorTickMark val="none"/>
        <c:tickLblPos val="nextTo"/>
        <c:crossAx val="138714496"/>
        <c:crosses val="autoZero"/>
        <c:auto val="1"/>
        <c:lblAlgn val="ctr"/>
        <c:lblOffset val="100"/>
        <c:noMultiLvlLbl val="0"/>
      </c:catAx>
      <c:valAx>
        <c:axId val="138714496"/>
        <c:scaling>
          <c:orientation val="minMax"/>
        </c:scaling>
        <c:delete val="0"/>
        <c:axPos val="l"/>
        <c:majorGridlines/>
        <c:numFmt formatCode="0%" sourceLinked="1"/>
        <c:majorTickMark val="out"/>
        <c:minorTickMark val="none"/>
        <c:tickLblPos val="nextTo"/>
        <c:crossAx val="138712960"/>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31/03/2020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31/03/2020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31/03/2020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31/03/2020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31/03/2020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B6055F8-1D02-4417-9241-55C834FD9970}" type="datetimeFigureOut">
              <a:rPr lang="it-IT" smtClean="0"/>
              <a:pPr/>
              <a:t>31/03/2020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B6055F8-1D02-4417-9241-55C834FD9970}" type="datetimeFigureOut">
              <a:rPr lang="it-IT" smtClean="0"/>
              <a:pPr/>
              <a:t>31/03/2020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B6055F8-1D02-4417-9241-55C834FD9970}" type="datetimeFigureOut">
              <a:rPr lang="it-IT" smtClean="0"/>
              <a:pPr/>
              <a:t>31/03/2020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31/03/2020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31/03/2020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31/03/2020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31/03/2020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Il grande trauma. La transizione dalla Grande guerra alla pace</a:t>
            </a:r>
          </a:p>
        </p:txBody>
      </p:sp>
      <p:sp>
        <p:nvSpPr>
          <p:cNvPr id="3" name="Sottotitolo 2"/>
          <p:cNvSpPr>
            <a:spLocks noGrp="1"/>
          </p:cNvSpPr>
          <p:nvPr>
            <p:ph type="subTitle" idx="1"/>
          </p:nvPr>
        </p:nvSpPr>
        <p:spPr/>
        <p:txBody>
          <a:bodyPr/>
          <a:lstStyle/>
          <a:p>
            <a:r>
              <a:rPr lang="it-IT" dirty="0">
                <a:solidFill>
                  <a:srgbClr val="00B050"/>
                </a:solidFill>
              </a:rPr>
              <a:t>5 La Grande guerra degli italiani.</a:t>
            </a:r>
          </a:p>
          <a:p>
            <a:r>
              <a:rPr lang="it-IT" dirty="0">
                <a:solidFill>
                  <a:srgbClr val="00B050"/>
                </a:solidFill>
              </a:rPr>
              <a:t>L’anno delle battaglie</a:t>
            </a:r>
          </a:p>
          <a:p>
            <a:r>
              <a:rPr lang="it-IT" sz="2000" dirty="0"/>
              <a:t>Prof. Fabio Todero </a:t>
            </a:r>
            <a:r>
              <a:rPr lang="it-IT" sz="2000" dirty="0" err="1"/>
              <a:t>Ph.D</a:t>
            </a:r>
            <a:r>
              <a:rPr lang="it-IT" sz="2000"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578" name="Titolo 1"/>
          <p:cNvSpPr>
            <a:spLocks noGrp="1"/>
          </p:cNvSpPr>
          <p:nvPr>
            <p:ph type="title"/>
          </p:nvPr>
        </p:nvSpPr>
        <p:spPr>
          <a:xfrm>
            <a:off x="603503" y="640263"/>
            <a:ext cx="2463248" cy="5254510"/>
          </a:xfrm>
        </p:spPr>
        <p:txBody>
          <a:bodyPr>
            <a:normAutofit/>
          </a:bodyPr>
          <a:lstStyle/>
          <a:p>
            <a:pPr eaLnBrk="1" hangingPunct="1"/>
            <a:r>
              <a:rPr lang="it-IT" dirty="0"/>
              <a:t>Piero Jahier</a:t>
            </a:r>
          </a:p>
        </p:txBody>
      </p:sp>
      <p:sp>
        <p:nvSpPr>
          <p:cNvPr id="24579" name="Segnaposto contenuto 3"/>
          <p:cNvSpPr>
            <a:spLocks noGrp="1"/>
          </p:cNvSpPr>
          <p:nvPr>
            <p:ph idx="1"/>
          </p:nvPr>
        </p:nvSpPr>
        <p:spPr>
          <a:xfrm>
            <a:off x="4018788" y="640263"/>
            <a:ext cx="4521708" cy="5254510"/>
          </a:xfrm>
        </p:spPr>
        <p:txBody>
          <a:bodyPr anchor="ctr">
            <a:normAutofit/>
          </a:bodyPr>
          <a:lstStyle/>
          <a:p>
            <a:pPr marL="0" indent="0" eaLnBrk="1" hangingPunct="1">
              <a:buFontTx/>
              <a:buNone/>
            </a:pPr>
            <a:r>
              <a:rPr lang="it-IT" sz="2800" dirty="0">
                <a:solidFill>
                  <a:schemeClr val="bg1"/>
                </a:solidFill>
              </a:rPr>
              <a:t>«Altri morirà per la storia d’Italia volentieri/ e forse qualcuno per risolvere in qualche modo la vita./</a:t>
            </a:r>
          </a:p>
          <a:p>
            <a:pPr marL="0" indent="0" eaLnBrk="1" hangingPunct="1">
              <a:buFontTx/>
              <a:buNone/>
            </a:pPr>
            <a:r>
              <a:rPr lang="it-IT" sz="2800" dirty="0">
                <a:solidFill>
                  <a:schemeClr val="bg1"/>
                </a:solidFill>
              </a:rPr>
              <a:t>Ma io per far compagnia a questo popolo digiuno».</a:t>
            </a:r>
          </a:p>
          <a:p>
            <a:pPr marL="0" indent="0" eaLnBrk="1" hangingPunct="1">
              <a:buFontTx/>
              <a:buNone/>
            </a:pPr>
            <a:endParaRPr lang="it-IT" sz="1900" dirty="0">
              <a:solidFill>
                <a:schemeClr val="bg1"/>
              </a:solidFill>
            </a:endParaRPr>
          </a:p>
          <a:p>
            <a:pPr marL="0" indent="0" eaLnBrk="1" hangingPunct="1">
              <a:buFontTx/>
              <a:buNone/>
            </a:pPr>
            <a:r>
              <a:rPr lang="it-IT" sz="1900" i="1" dirty="0">
                <a:solidFill>
                  <a:schemeClr val="bg1"/>
                </a:solidFill>
              </a:rPr>
              <a:t>Con me e con gli alpini </a:t>
            </a:r>
            <a:r>
              <a:rPr lang="it-IT" sz="1900" dirty="0">
                <a:solidFill>
                  <a:schemeClr val="bg1"/>
                </a:solidFill>
              </a:rPr>
              <a:t>(1919)</a:t>
            </a:r>
          </a:p>
        </p:txBody>
      </p:sp>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602" name="Titolo 1"/>
          <p:cNvSpPr>
            <a:spLocks noGrp="1"/>
          </p:cNvSpPr>
          <p:nvPr>
            <p:ph type="title"/>
          </p:nvPr>
        </p:nvSpPr>
        <p:spPr>
          <a:xfrm>
            <a:off x="603503" y="640263"/>
            <a:ext cx="2463248" cy="5254510"/>
          </a:xfrm>
        </p:spPr>
        <p:txBody>
          <a:bodyPr>
            <a:normAutofit/>
          </a:bodyPr>
          <a:lstStyle/>
          <a:p>
            <a:pPr eaLnBrk="1" hangingPunct="1"/>
            <a:r>
              <a:rPr lang="it-IT" dirty="0"/>
              <a:t>Carlo Stuparich</a:t>
            </a:r>
          </a:p>
        </p:txBody>
      </p:sp>
      <p:sp>
        <p:nvSpPr>
          <p:cNvPr id="25603" name="Segnaposto contenuto 3"/>
          <p:cNvSpPr>
            <a:spLocks noGrp="1"/>
          </p:cNvSpPr>
          <p:nvPr>
            <p:ph idx="1"/>
          </p:nvPr>
        </p:nvSpPr>
        <p:spPr>
          <a:xfrm>
            <a:off x="4018788" y="640263"/>
            <a:ext cx="4521708" cy="5254510"/>
          </a:xfrm>
        </p:spPr>
        <p:txBody>
          <a:bodyPr anchor="ctr">
            <a:normAutofit/>
          </a:bodyPr>
          <a:lstStyle/>
          <a:p>
            <a:pPr marL="0" indent="0" eaLnBrk="1" hangingPunct="1">
              <a:buFontTx/>
              <a:buNone/>
            </a:pPr>
            <a:r>
              <a:rPr lang="it-IT" sz="1900">
                <a:solidFill>
                  <a:schemeClr val="bg1"/>
                </a:solidFill>
              </a:rPr>
              <a:t>«Bei tempi del resto noi si vive; pensate alcuni anni fa quanto tutto si trascinava per la solita via; adesso è epoca di dovere e di sacrifizi e l’uomo può liberarsi dal suo egoismo abitudinario, adesso si vive un poco più per gli altri».</a:t>
            </a:r>
          </a:p>
          <a:p>
            <a:pPr marL="0" indent="0" eaLnBrk="1" hangingPunct="1">
              <a:buFontTx/>
              <a:buNone/>
            </a:pPr>
            <a:r>
              <a:rPr lang="it-IT" sz="1900">
                <a:solidFill>
                  <a:schemeClr val="bg1"/>
                </a:solidFill>
              </a:rPr>
              <a:t> Roma, 1° giugno 1915</a:t>
            </a:r>
          </a:p>
        </p:txBody>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72944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p:cNvSpPr txBox="1"/>
          <p:nvPr/>
        </p:nvSpPr>
        <p:spPr>
          <a:xfrm>
            <a:off x="488480" y="640081"/>
            <a:ext cx="2532887" cy="3681976"/>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4000" dirty="0" err="1">
                <a:solidFill>
                  <a:schemeClr val="bg1"/>
                </a:solidFill>
                <a:latin typeface="+mj-lt"/>
                <a:ea typeface="+mj-ea"/>
                <a:cs typeface="+mj-cs"/>
              </a:rPr>
              <a:t>Patto</a:t>
            </a:r>
            <a:r>
              <a:rPr lang="en-US" sz="4000" dirty="0">
                <a:solidFill>
                  <a:schemeClr val="bg1"/>
                </a:solidFill>
                <a:latin typeface="+mj-lt"/>
                <a:ea typeface="+mj-ea"/>
                <a:cs typeface="+mj-cs"/>
              </a:rPr>
              <a:t> di </a:t>
            </a:r>
            <a:r>
              <a:rPr lang="en-US" sz="4000" dirty="0" err="1">
                <a:solidFill>
                  <a:schemeClr val="bg1"/>
                </a:solidFill>
                <a:latin typeface="+mj-lt"/>
                <a:ea typeface="+mj-ea"/>
                <a:cs typeface="+mj-cs"/>
              </a:rPr>
              <a:t>Londra</a:t>
            </a:r>
            <a:endParaRPr lang="en-US" sz="4000" dirty="0">
              <a:solidFill>
                <a:schemeClr val="bg1"/>
              </a:solidFill>
              <a:latin typeface="+mj-lt"/>
              <a:ea typeface="+mj-ea"/>
              <a:cs typeface="+mj-cs"/>
            </a:endParaRPr>
          </a:p>
          <a:p>
            <a:pPr>
              <a:lnSpc>
                <a:spcPct val="90000"/>
              </a:lnSpc>
              <a:spcBef>
                <a:spcPct val="0"/>
              </a:spcBef>
              <a:spcAft>
                <a:spcPts val="600"/>
              </a:spcAft>
            </a:pPr>
            <a:endParaRPr lang="en-US" sz="3800" dirty="0">
              <a:solidFill>
                <a:schemeClr val="bg1"/>
              </a:solidFill>
              <a:latin typeface="+mj-lt"/>
              <a:ea typeface="+mj-ea"/>
              <a:cs typeface="+mj-cs"/>
            </a:endParaRPr>
          </a:p>
          <a:p>
            <a:pPr>
              <a:lnSpc>
                <a:spcPct val="90000"/>
              </a:lnSpc>
              <a:spcBef>
                <a:spcPct val="0"/>
              </a:spcBef>
              <a:spcAft>
                <a:spcPts val="600"/>
              </a:spcAft>
            </a:pPr>
            <a:endParaRPr lang="en-US" sz="3800" dirty="0">
              <a:solidFill>
                <a:schemeClr val="bg1"/>
              </a:solidFill>
              <a:latin typeface="+mj-lt"/>
              <a:ea typeface="+mj-ea"/>
              <a:cs typeface="+mj-cs"/>
            </a:endParaRPr>
          </a:p>
          <a:p>
            <a:pPr>
              <a:lnSpc>
                <a:spcPct val="90000"/>
              </a:lnSpc>
              <a:spcBef>
                <a:spcPct val="0"/>
              </a:spcBef>
              <a:spcAft>
                <a:spcPts val="600"/>
              </a:spcAft>
            </a:pPr>
            <a:r>
              <a:rPr lang="en-US" sz="1400" dirty="0" err="1">
                <a:solidFill>
                  <a:schemeClr val="bg1"/>
                </a:solidFill>
                <a:latin typeface="+mj-lt"/>
                <a:ea typeface="+mj-ea"/>
                <a:cs typeface="+mj-cs"/>
              </a:rPr>
              <a:t>Cartina</a:t>
            </a:r>
            <a:r>
              <a:rPr lang="en-US" sz="1400" dirty="0">
                <a:solidFill>
                  <a:schemeClr val="bg1"/>
                </a:solidFill>
                <a:latin typeface="+mj-lt"/>
                <a:ea typeface="+mj-ea"/>
                <a:cs typeface="+mj-cs"/>
              </a:rPr>
              <a:t> di </a:t>
            </a:r>
          </a:p>
          <a:p>
            <a:pPr>
              <a:lnSpc>
                <a:spcPct val="90000"/>
              </a:lnSpc>
              <a:spcBef>
                <a:spcPct val="0"/>
              </a:spcBef>
              <a:spcAft>
                <a:spcPts val="600"/>
              </a:spcAft>
            </a:pPr>
            <a:r>
              <a:rPr lang="en-US" sz="1400" dirty="0">
                <a:solidFill>
                  <a:schemeClr val="bg1"/>
                </a:solidFill>
                <a:latin typeface="+mj-lt"/>
                <a:ea typeface="+mj-ea"/>
                <a:cs typeface="+mj-cs"/>
              </a:rPr>
              <a:t>F. </a:t>
            </a:r>
            <a:r>
              <a:rPr lang="en-US" sz="1400" dirty="0" err="1">
                <a:solidFill>
                  <a:schemeClr val="bg1"/>
                </a:solidFill>
                <a:latin typeface="+mj-lt"/>
                <a:ea typeface="+mj-ea"/>
                <a:cs typeface="+mj-cs"/>
              </a:rPr>
              <a:t>Cecotti</a:t>
            </a:r>
            <a:endParaRPr lang="en-US" sz="1400" dirty="0">
              <a:solidFill>
                <a:schemeClr val="bg1"/>
              </a:solidFill>
              <a:latin typeface="+mj-lt"/>
              <a:ea typeface="+mj-ea"/>
              <a:cs typeface="+mj-cs"/>
            </a:endParaRPr>
          </a:p>
        </p:txBody>
      </p:sp>
      <p:pic>
        <p:nvPicPr>
          <p:cNvPr id="1026" name="Picture 2" descr="C:\Users\Fabio\Desktop\CORSO GRANDE GUERRA\CARTE\Londra.jpg"/>
          <p:cNvPicPr>
            <a:picLocks noChangeAspect="1" noChangeArrowheads="1"/>
          </p:cNvPicPr>
          <p:nvPr/>
        </p:nvPicPr>
        <p:blipFill rotWithShape="1">
          <a:blip r:embed="rId2" cstate="print"/>
          <a:srcRect r="7638"/>
          <a:stretch/>
        </p:blipFill>
        <p:spPr bwMode="auto">
          <a:xfrm>
            <a:off x="3490722" y="10"/>
            <a:ext cx="5653278" cy="685799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abio\Desktop\A. Bianchi, La partenza per il fronte.jpg"/>
          <p:cNvPicPr>
            <a:picLocks noChangeAspect="1" noChangeArrowheads="1"/>
          </p:cNvPicPr>
          <p:nvPr/>
        </p:nvPicPr>
        <p:blipFill>
          <a:blip r:embed="rId2" cstate="print"/>
          <a:srcRect/>
          <a:stretch>
            <a:fillRect/>
          </a:stretch>
        </p:blipFill>
        <p:spPr bwMode="auto">
          <a:xfrm>
            <a:off x="2555776" y="196954"/>
            <a:ext cx="4032448" cy="646409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5589240"/>
            <a:ext cx="6264696" cy="1200329"/>
          </a:xfrm>
          <a:prstGeom prst="rect">
            <a:avLst/>
          </a:prstGeom>
          <a:noFill/>
        </p:spPr>
        <p:txBody>
          <a:bodyPr wrap="square" rtlCol="0">
            <a:spAutoFit/>
          </a:bodyPr>
          <a:lstStyle/>
          <a:p>
            <a:r>
              <a:rPr lang="it-IT" b="1" dirty="0">
                <a:solidFill>
                  <a:srgbClr val="FF0000"/>
                </a:solidFill>
              </a:rPr>
              <a:t>Confine 1915</a:t>
            </a:r>
          </a:p>
          <a:p>
            <a:r>
              <a:rPr lang="it-IT" b="1" dirty="0"/>
              <a:t>Fronte 1915-1917</a:t>
            </a:r>
          </a:p>
          <a:p>
            <a:r>
              <a:rPr lang="it-IT" b="1" dirty="0">
                <a:solidFill>
                  <a:schemeClr val="tx2"/>
                </a:solidFill>
              </a:rPr>
              <a:t>Fronte 1917-1918</a:t>
            </a:r>
          </a:p>
          <a:p>
            <a:r>
              <a:rPr lang="it-IT" b="1" dirty="0" err="1"/>
              <a:t>NB</a:t>
            </a:r>
            <a:r>
              <a:rPr lang="it-IT" b="1" dirty="0"/>
              <a:t>. La dislocazione delle Armate si riferisce al 1915</a:t>
            </a:r>
          </a:p>
        </p:txBody>
      </p:sp>
      <p:sp>
        <p:nvSpPr>
          <p:cNvPr id="4" name="Rettangolo 3"/>
          <p:cNvSpPr/>
          <p:nvPr/>
        </p:nvSpPr>
        <p:spPr>
          <a:xfrm>
            <a:off x="7884368" y="5949280"/>
            <a:ext cx="4572000" cy="646331"/>
          </a:xfrm>
          <a:prstGeom prst="rect">
            <a:avLst/>
          </a:prstGeom>
        </p:spPr>
        <p:txBody>
          <a:bodyPr>
            <a:spAutoFit/>
          </a:bodyPr>
          <a:lstStyle/>
          <a:p>
            <a:r>
              <a:rPr lang="it-IT" dirty="0">
                <a:latin typeface="Arial" pitchFamily="34" charset="0"/>
                <a:cs typeface="Arial" pitchFamily="34" charset="0"/>
              </a:rPr>
              <a:t>Cartina di </a:t>
            </a:r>
          </a:p>
          <a:p>
            <a:r>
              <a:rPr lang="it-IT" dirty="0">
                <a:latin typeface="Arial" pitchFamily="34" charset="0"/>
                <a:cs typeface="Arial" pitchFamily="34" charset="0"/>
              </a:rPr>
              <a:t>F. </a:t>
            </a:r>
            <a:r>
              <a:rPr lang="it-IT" dirty="0" err="1">
                <a:latin typeface="Arial" pitchFamily="34" charset="0"/>
                <a:cs typeface="Arial" pitchFamily="34" charset="0"/>
              </a:rPr>
              <a:t>Cecotti</a:t>
            </a:r>
            <a:endParaRPr lang="it-IT" dirty="0">
              <a:latin typeface="Arial" pitchFamily="34" charset="0"/>
              <a:cs typeface="Arial" pitchFamily="34" charset="0"/>
            </a:endParaRPr>
          </a:p>
        </p:txBody>
      </p:sp>
      <p:pic>
        <p:nvPicPr>
          <p:cNvPr id="1027" name="Picture 3" descr="C:\Users\Fabio\Desktop\CORSO GRANDE GUERRA\CARTE\Fronte.png"/>
          <p:cNvPicPr>
            <a:picLocks noChangeAspect="1" noChangeArrowheads="1"/>
          </p:cNvPicPr>
          <p:nvPr/>
        </p:nvPicPr>
        <p:blipFill>
          <a:blip r:embed="rId2" cstate="print"/>
          <a:srcRect/>
          <a:stretch>
            <a:fillRect/>
          </a:stretch>
        </p:blipFill>
        <p:spPr bwMode="auto">
          <a:xfrm>
            <a:off x="-11048" y="0"/>
            <a:ext cx="9155048" cy="538209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abio\Desktop\fronte dell'isonzo.jpg"/>
          <p:cNvPicPr>
            <a:picLocks noChangeAspect="1" noChangeArrowheads="1"/>
          </p:cNvPicPr>
          <p:nvPr/>
        </p:nvPicPr>
        <p:blipFill>
          <a:blip r:embed="rId2" cstate="print"/>
          <a:srcRect/>
          <a:stretch>
            <a:fillRect/>
          </a:stretch>
        </p:blipFill>
        <p:spPr bwMode="auto">
          <a:xfrm>
            <a:off x="0" y="260648"/>
            <a:ext cx="8979234" cy="6015028"/>
          </a:xfrm>
          <a:prstGeom prst="rect">
            <a:avLst/>
          </a:prstGeom>
          <a:noFill/>
        </p:spPr>
      </p:pic>
      <p:sp>
        <p:nvSpPr>
          <p:cNvPr id="5" name="CasellaDiTesto 4"/>
          <p:cNvSpPr txBox="1"/>
          <p:nvPr/>
        </p:nvSpPr>
        <p:spPr>
          <a:xfrm>
            <a:off x="0" y="6309320"/>
            <a:ext cx="9144000" cy="615553"/>
          </a:xfrm>
          <a:prstGeom prst="rect">
            <a:avLst/>
          </a:prstGeom>
          <a:noFill/>
        </p:spPr>
        <p:txBody>
          <a:bodyPr wrap="square" rtlCol="0">
            <a:spAutoFit/>
          </a:bodyPr>
          <a:lstStyle/>
          <a:p>
            <a:pPr algn="just"/>
            <a:r>
              <a:rPr lang="it-IT" b="1" dirty="0">
                <a:latin typeface="Arial" pitchFamily="34" charset="0"/>
                <a:cs typeface="Arial" pitchFamily="34" charset="0"/>
              </a:rPr>
              <a:t>Il fronte del Carso </a:t>
            </a:r>
            <a:r>
              <a:rPr lang="it-IT" sz="1600" dirty="0">
                <a:latin typeface="Arial" pitchFamily="34" charset="0"/>
                <a:cs typeface="Arial" pitchFamily="34" charset="0"/>
              </a:rPr>
              <a:t>(da L. </a:t>
            </a:r>
            <a:r>
              <a:rPr lang="it-IT" sz="1600" dirty="0" err="1">
                <a:latin typeface="Arial" pitchFamily="34" charset="0"/>
                <a:cs typeface="Arial" pitchFamily="34" charset="0"/>
              </a:rPr>
              <a:t>Fabi</a:t>
            </a:r>
            <a:r>
              <a:rPr lang="it-IT" sz="1600" dirty="0">
                <a:latin typeface="Arial" pitchFamily="34" charset="0"/>
                <a:cs typeface="Arial" pitchFamily="34" charset="0"/>
              </a:rPr>
              <a:t>, </a:t>
            </a:r>
            <a:r>
              <a:rPr lang="it-IT" sz="1600" i="1" dirty="0">
                <a:latin typeface="Arial" pitchFamily="34" charset="0"/>
                <a:cs typeface="Arial" pitchFamily="34" charset="0"/>
              </a:rPr>
              <a:t>Uomini, armi e campi di battaglia della Grande guerra. Fronte italiano 1915-1918</a:t>
            </a:r>
            <a:r>
              <a:rPr lang="it-IT" sz="1600" dirty="0">
                <a:latin typeface="Arial" pitchFamily="34" charset="0"/>
                <a:cs typeface="Arial" pitchFamily="34" charset="0"/>
              </a:rPr>
              <a:t>, Mursia, Milano 1995</a:t>
            </a:r>
            <a:endParaRPr lang="it-IT"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FABIO_EX_DESKTOP\FABIO bis\Orizzonti di guerra\FOTO ORIZZONTI\ccm_30.jpg"/>
          <p:cNvPicPr>
            <a:picLocks noChangeAspect="1" noChangeArrowheads="1"/>
          </p:cNvPicPr>
          <p:nvPr/>
        </p:nvPicPr>
        <p:blipFill>
          <a:blip r:embed="rId2" cstate="print"/>
          <a:srcRect/>
          <a:stretch>
            <a:fillRect/>
          </a:stretch>
        </p:blipFill>
        <p:spPr bwMode="auto">
          <a:xfrm>
            <a:off x="76169" y="404664"/>
            <a:ext cx="8991663" cy="5721118"/>
          </a:xfrm>
          <a:prstGeom prst="rect">
            <a:avLst/>
          </a:prstGeom>
          <a:noFill/>
        </p:spPr>
      </p:pic>
      <p:sp>
        <p:nvSpPr>
          <p:cNvPr id="3" name="CasellaDiTesto 2"/>
          <p:cNvSpPr txBox="1"/>
          <p:nvPr/>
        </p:nvSpPr>
        <p:spPr>
          <a:xfrm>
            <a:off x="2415737" y="6237312"/>
            <a:ext cx="4621778" cy="369332"/>
          </a:xfrm>
          <a:prstGeom prst="rect">
            <a:avLst/>
          </a:prstGeom>
          <a:noFill/>
        </p:spPr>
        <p:txBody>
          <a:bodyPr wrap="none" rtlCol="0">
            <a:spAutoFit/>
          </a:bodyPr>
          <a:lstStyle/>
          <a:p>
            <a:r>
              <a:rPr lang="it-IT" dirty="0">
                <a:latin typeface="Arial" pitchFamily="34" charset="0"/>
                <a:cs typeface="Arial" pitchFamily="34" charset="0"/>
              </a:rPr>
              <a:t>Foto: Consorzio culturale del Monfalconese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40386" y="6093296"/>
            <a:ext cx="4063228" cy="369332"/>
          </a:xfrm>
          <a:prstGeom prst="rect">
            <a:avLst/>
          </a:prstGeom>
        </p:spPr>
        <p:txBody>
          <a:bodyPr wrap="none">
            <a:spAutoFit/>
          </a:bodyPr>
          <a:lstStyle/>
          <a:p>
            <a:r>
              <a:rPr lang="it-IT" dirty="0"/>
              <a:t>http://www.storiaememoriadibologna.it/</a:t>
            </a:r>
          </a:p>
        </p:txBody>
      </p:sp>
      <p:pic>
        <p:nvPicPr>
          <p:cNvPr id="2050" name="Picture 2" descr="C:\Users\Fabio\Desktop\Podgora.jpg"/>
          <p:cNvPicPr>
            <a:picLocks noChangeAspect="1" noChangeArrowheads="1"/>
          </p:cNvPicPr>
          <p:nvPr/>
        </p:nvPicPr>
        <p:blipFill>
          <a:blip r:embed="rId2" cstate="print"/>
          <a:srcRect/>
          <a:stretch>
            <a:fillRect/>
          </a:stretch>
        </p:blipFill>
        <p:spPr bwMode="auto">
          <a:xfrm>
            <a:off x="0" y="0"/>
            <a:ext cx="9144000" cy="57889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CCF91EA3-F39D-4E6D-91C2-D872FAAA74A7}"/>
              </a:ext>
            </a:extLst>
          </p:cNvPr>
          <p:cNvSpPr>
            <a:spLocks noGrp="1"/>
          </p:cNvSpPr>
          <p:nvPr>
            <p:ph type="title"/>
          </p:nvPr>
        </p:nvSpPr>
        <p:spPr>
          <a:xfrm>
            <a:off x="603503" y="640263"/>
            <a:ext cx="2463248" cy="5254510"/>
          </a:xfrm>
        </p:spPr>
        <p:txBody>
          <a:bodyPr vert="horz" lIns="91440" tIns="45720" rIns="91440" bIns="45720" rtlCol="0" anchor="ctr">
            <a:normAutofit/>
          </a:bodyPr>
          <a:lstStyle/>
          <a:p>
            <a:pPr algn="l">
              <a:lnSpc>
                <a:spcPct val="90000"/>
              </a:lnSpc>
            </a:pPr>
            <a:r>
              <a:rPr lang="en-US" sz="4100" kern="1200">
                <a:solidFill>
                  <a:schemeClr val="tx1"/>
                </a:solidFill>
                <a:latin typeface="+mj-lt"/>
                <a:ea typeface="+mj-ea"/>
                <a:cs typeface="+mj-cs"/>
              </a:rPr>
              <a:t>Un testimone</a:t>
            </a:r>
          </a:p>
        </p:txBody>
      </p:sp>
      <p:sp>
        <p:nvSpPr>
          <p:cNvPr id="3" name="Segnaposto contenuto 2">
            <a:extLst>
              <a:ext uri="{FF2B5EF4-FFF2-40B4-BE49-F238E27FC236}">
                <a16:creationId xmlns:a16="http://schemas.microsoft.com/office/drawing/2014/main" id="{393C5230-48F1-4233-B673-066306E67DF2}"/>
              </a:ext>
            </a:extLst>
          </p:cNvPr>
          <p:cNvSpPr>
            <a:spLocks noGrp="1"/>
          </p:cNvSpPr>
          <p:nvPr>
            <p:ph idx="1"/>
          </p:nvPr>
        </p:nvSpPr>
        <p:spPr>
          <a:xfrm>
            <a:off x="4018788" y="0"/>
            <a:ext cx="4521708" cy="6381328"/>
          </a:xfrm>
        </p:spPr>
        <p:txBody>
          <a:bodyPr vert="horz" lIns="91440" tIns="45720" rIns="91440" bIns="45720" rtlCol="0" anchor="ctr">
            <a:normAutofit/>
          </a:bodyPr>
          <a:lstStyle/>
          <a:p>
            <a:pPr marL="0" marR="0" lvl="0" indent="0" fontAlgn="base">
              <a:lnSpc>
                <a:spcPct val="90000"/>
              </a:lnSpc>
              <a:spcBef>
                <a:spcPct val="0"/>
              </a:spcBef>
              <a:spcAft>
                <a:spcPts val="600"/>
              </a:spcAft>
              <a:buClrTx/>
              <a:buSzTx/>
              <a:buNone/>
              <a:tabLst/>
            </a:pPr>
            <a:r>
              <a:rPr kumimoji="0" lang="en-US" sz="2000" b="0" i="0" u="none" strike="noStrike" cap="none" normalizeH="0" baseline="0" dirty="0">
                <a:ln>
                  <a:noFill/>
                </a:ln>
                <a:solidFill>
                  <a:schemeClr val="bg1"/>
                </a:solidFill>
                <a:effectLst/>
              </a:rPr>
              <a:t>«A un </a:t>
            </a:r>
            <a:r>
              <a:rPr kumimoji="0" lang="en-US" sz="2000" b="0" i="0" u="none" strike="noStrike" cap="none" normalizeH="0" baseline="0" dirty="0" err="1">
                <a:ln>
                  <a:noFill/>
                </a:ln>
                <a:solidFill>
                  <a:schemeClr val="bg1"/>
                </a:solidFill>
                <a:effectLst/>
              </a:rPr>
              <a:t>tratto</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ecco</a:t>
            </a:r>
            <a:r>
              <a:rPr kumimoji="0" lang="en-US" sz="2000" b="0" i="0" u="none" strike="noStrike" cap="none" normalizeH="0" baseline="0" dirty="0">
                <a:ln>
                  <a:noFill/>
                </a:ln>
                <a:solidFill>
                  <a:schemeClr val="bg1"/>
                </a:solidFill>
                <a:effectLst/>
              </a:rPr>
              <a:t> uno </a:t>
            </a:r>
            <a:r>
              <a:rPr kumimoji="0" lang="en-US" sz="2000" b="0" i="0" u="none" strike="noStrike" cap="none" normalizeH="0" baseline="0" dirty="0" err="1">
                <a:ln>
                  <a:noFill/>
                </a:ln>
                <a:solidFill>
                  <a:schemeClr val="bg1"/>
                </a:solidFill>
                <a:effectLst/>
              </a:rPr>
              <a:t>scoppio</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lacerante</a:t>
            </a:r>
            <a:r>
              <a:rPr kumimoji="0" lang="en-US" sz="2000" b="0" i="0" u="none" strike="noStrike" cap="none" normalizeH="0" baseline="0" dirty="0">
                <a:ln>
                  <a:noFill/>
                </a:ln>
                <a:solidFill>
                  <a:schemeClr val="bg1"/>
                </a:solidFill>
                <a:effectLst/>
              </a:rPr>
              <a:t>, una </a:t>
            </a:r>
            <a:r>
              <a:rPr kumimoji="0" lang="en-US" sz="2000" b="0" i="0" u="none" strike="noStrike" cap="none" normalizeH="0" baseline="0" dirty="0" err="1">
                <a:ln>
                  <a:noFill/>
                </a:ln>
                <a:solidFill>
                  <a:schemeClr val="bg1"/>
                </a:solidFill>
                <a:effectLst/>
              </a:rPr>
              <a:t>grande</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fiammata</a:t>
            </a:r>
            <a:r>
              <a:rPr kumimoji="0" lang="en-US" sz="2000" b="0" i="0" u="none" strike="noStrike" cap="none" normalizeH="0" baseline="0" dirty="0">
                <a:ln>
                  <a:noFill/>
                </a:ln>
                <a:solidFill>
                  <a:schemeClr val="bg1"/>
                </a:solidFill>
                <a:effectLst/>
              </a:rPr>
              <a:t>, una </a:t>
            </a:r>
            <a:r>
              <a:rPr kumimoji="0" lang="en-US" sz="2000" b="0" i="0" u="none" strike="noStrike" cap="none" normalizeH="0" baseline="0" dirty="0" err="1">
                <a:ln>
                  <a:noFill/>
                </a:ln>
                <a:solidFill>
                  <a:schemeClr val="bg1"/>
                </a:solidFill>
                <a:effectLst/>
              </a:rPr>
              <a:t>nube</a:t>
            </a:r>
            <a:r>
              <a:rPr kumimoji="0" lang="en-US" sz="2000" b="0" i="0" u="none" strike="noStrike" cap="none" normalizeH="0" baseline="0" dirty="0">
                <a:ln>
                  <a:noFill/>
                </a:ln>
                <a:solidFill>
                  <a:schemeClr val="bg1"/>
                </a:solidFill>
                <a:effectLst/>
              </a:rPr>
              <a:t> di </a:t>
            </a:r>
            <a:r>
              <a:rPr kumimoji="0" lang="en-US" sz="2000" b="0" i="0" u="none" strike="noStrike" cap="none" normalizeH="0" baseline="0" dirty="0" err="1">
                <a:ln>
                  <a:noFill/>
                </a:ln>
                <a:solidFill>
                  <a:schemeClr val="bg1"/>
                </a:solidFill>
                <a:effectLst/>
              </a:rPr>
              <a:t>fumo</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bianchiccio</a:t>
            </a:r>
            <a:r>
              <a:rPr kumimoji="0" lang="en-US" sz="2000" b="0" i="0" u="none" strike="noStrike" cap="none" normalizeH="0" baseline="0" dirty="0">
                <a:ln>
                  <a:noFill/>
                </a:ln>
                <a:solidFill>
                  <a:schemeClr val="bg1"/>
                </a:solidFill>
                <a:effectLst/>
              </a:rPr>
              <a:t>. … Dalla </a:t>
            </a:r>
            <a:r>
              <a:rPr kumimoji="0" lang="en-US" sz="2000" b="0" i="0" u="none" strike="noStrike" cap="none" normalizeH="0" baseline="0" dirty="0" err="1">
                <a:ln>
                  <a:noFill/>
                </a:ln>
                <a:solidFill>
                  <a:schemeClr val="bg1"/>
                </a:solidFill>
                <a:effectLst/>
              </a:rPr>
              <a:t>trincea</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intanto</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si</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alza</a:t>
            </a:r>
            <a:r>
              <a:rPr kumimoji="0" lang="en-US" sz="2000" b="0" i="0" u="none" strike="noStrike" cap="none" normalizeH="0" baseline="0" dirty="0">
                <a:ln>
                  <a:noFill/>
                </a:ln>
                <a:solidFill>
                  <a:schemeClr val="bg1"/>
                </a:solidFill>
                <a:effectLst/>
              </a:rPr>
              <a:t> un </a:t>
            </a:r>
            <a:r>
              <a:rPr kumimoji="0" lang="en-US" sz="2000" b="0" i="0" u="none" strike="noStrike" cap="none" normalizeH="0" baseline="0" dirty="0" err="1">
                <a:ln>
                  <a:noFill/>
                </a:ln>
                <a:solidFill>
                  <a:schemeClr val="bg1"/>
                </a:solidFill>
                <a:effectLst/>
              </a:rPr>
              <a:t>razzo</a:t>
            </a:r>
            <a:r>
              <a:rPr kumimoji="0" lang="en-US" sz="2000" b="0" i="0" u="none" strike="noStrike" cap="none" normalizeH="0" baseline="0" dirty="0">
                <a:ln>
                  <a:noFill/>
                </a:ln>
                <a:solidFill>
                  <a:schemeClr val="bg1"/>
                </a:solidFill>
                <a:effectLst/>
              </a:rPr>
              <a:t>, poi </a:t>
            </a:r>
            <a:r>
              <a:rPr kumimoji="0" lang="en-US" sz="2000" b="0" i="0" u="none" strike="noStrike" cap="none" normalizeH="0" baseline="0" dirty="0" err="1">
                <a:ln>
                  <a:noFill/>
                </a:ln>
                <a:solidFill>
                  <a:schemeClr val="bg1"/>
                </a:solidFill>
                <a:effectLst/>
              </a:rPr>
              <a:t>parte</a:t>
            </a:r>
            <a:r>
              <a:rPr kumimoji="0" lang="en-US" sz="2000" b="0" i="0" u="none" strike="noStrike" cap="none" normalizeH="0" baseline="0" dirty="0">
                <a:ln>
                  <a:noFill/>
                </a:ln>
                <a:solidFill>
                  <a:schemeClr val="bg1"/>
                </a:solidFill>
                <a:effectLst/>
              </a:rPr>
              <a:t> una </a:t>
            </a:r>
            <a:r>
              <a:rPr kumimoji="0" lang="en-US" sz="2000" b="0" i="0" u="none" strike="noStrike" cap="none" normalizeH="0" baseline="0" dirty="0" err="1">
                <a:ln>
                  <a:noFill/>
                </a:ln>
                <a:solidFill>
                  <a:schemeClr val="bg1"/>
                </a:solidFill>
                <a:effectLst/>
              </a:rPr>
              <a:t>fucilata</a:t>
            </a:r>
            <a:r>
              <a:rPr kumimoji="0" lang="en-US" sz="2000" b="0" i="0" u="none" strike="noStrike" cap="none" normalizeH="0" baseline="0" dirty="0">
                <a:ln>
                  <a:noFill/>
                </a:ln>
                <a:solidFill>
                  <a:schemeClr val="bg1"/>
                </a:solidFill>
                <a:effectLst/>
              </a:rPr>
              <a:t>, due, </a:t>
            </a:r>
            <a:r>
              <a:rPr kumimoji="0" lang="en-US" sz="2000" b="0" i="0" u="none" strike="noStrike" cap="none" normalizeH="0" baseline="0" dirty="0" err="1">
                <a:ln>
                  <a:noFill/>
                </a:ln>
                <a:solidFill>
                  <a:schemeClr val="bg1"/>
                </a:solidFill>
                <a:effectLst/>
              </a:rPr>
              <a:t>dieci</a:t>
            </a:r>
            <a:r>
              <a:rPr kumimoji="0" lang="en-US" sz="2000" b="0" i="0" u="none" strike="noStrike" cap="none" normalizeH="0" baseline="0" dirty="0">
                <a:ln>
                  <a:noFill/>
                </a:ln>
                <a:solidFill>
                  <a:schemeClr val="bg1"/>
                </a:solidFill>
                <a:effectLst/>
              </a:rPr>
              <a:t>, cento. </a:t>
            </a:r>
            <a:r>
              <a:rPr kumimoji="0" lang="en-US" sz="2000" b="0" i="0" u="none" strike="noStrike" cap="none" normalizeH="0" baseline="0" dirty="0" err="1">
                <a:ln>
                  <a:noFill/>
                </a:ln>
                <a:solidFill>
                  <a:schemeClr val="bg1"/>
                </a:solidFill>
                <a:effectLst/>
              </a:rPr>
              <a:t>Gli</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assalitori</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rispondono</a:t>
            </a:r>
            <a:r>
              <a:rPr kumimoji="0" lang="en-US" sz="2000" b="0" i="0" u="none" strike="noStrike" cap="none" normalizeH="0" baseline="0" dirty="0">
                <a:ln>
                  <a:noFill/>
                </a:ln>
                <a:solidFill>
                  <a:schemeClr val="bg1"/>
                </a:solidFill>
                <a:effectLst/>
              </a:rPr>
              <a:t> con </a:t>
            </a:r>
            <a:r>
              <a:rPr kumimoji="0" lang="en-US" sz="2000" b="0" i="0" u="none" strike="noStrike" cap="none" normalizeH="0" baseline="0" dirty="0" err="1">
                <a:ln>
                  <a:noFill/>
                </a:ln>
                <a:solidFill>
                  <a:schemeClr val="bg1"/>
                </a:solidFill>
                <a:effectLst/>
              </a:rPr>
              <a:t>il</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grido</a:t>
            </a:r>
            <a:r>
              <a:rPr kumimoji="0" lang="en-US" sz="2000" b="0" i="0" u="none" strike="noStrike" cap="none" normalizeH="0" baseline="0" dirty="0">
                <a:ln>
                  <a:noFill/>
                </a:ln>
                <a:solidFill>
                  <a:schemeClr val="bg1"/>
                </a:solidFill>
                <a:effectLst/>
              </a:rPr>
              <a:t> di ‘</a:t>
            </a:r>
            <a:r>
              <a:rPr kumimoji="0" lang="en-US" sz="2000" b="0" i="0" u="none" strike="noStrike" cap="none" normalizeH="0" baseline="0" dirty="0" err="1">
                <a:ln>
                  <a:noFill/>
                </a:ln>
                <a:solidFill>
                  <a:schemeClr val="bg1"/>
                </a:solidFill>
                <a:effectLst/>
              </a:rPr>
              <a:t>Savoia</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grido</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che</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si</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ripercuote</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nella</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notte</a:t>
            </a:r>
            <a:r>
              <a:rPr kumimoji="0" lang="en-US" sz="2000" b="0" i="0" u="none" strike="noStrike" cap="none" normalizeH="0" baseline="0" dirty="0">
                <a:ln>
                  <a:noFill/>
                </a:ln>
                <a:solidFill>
                  <a:schemeClr val="bg1"/>
                </a:solidFill>
                <a:effectLst/>
              </a:rPr>
              <a:t> con la </a:t>
            </a:r>
            <a:r>
              <a:rPr kumimoji="0" lang="en-US" sz="2000" b="0" i="0" u="none" strike="noStrike" cap="none" normalizeH="0" baseline="0" dirty="0" err="1">
                <a:ln>
                  <a:noFill/>
                </a:ln>
                <a:solidFill>
                  <a:schemeClr val="bg1"/>
                </a:solidFill>
                <a:effectLst/>
              </a:rPr>
              <a:t>potenza</a:t>
            </a:r>
            <a:r>
              <a:rPr kumimoji="0" lang="en-US" sz="2000" b="0" i="0" u="none" strike="noStrike" cap="none" normalizeH="0" baseline="0" dirty="0">
                <a:ln>
                  <a:noFill/>
                </a:ln>
                <a:solidFill>
                  <a:schemeClr val="bg1"/>
                </a:solidFill>
                <a:effectLst/>
              </a:rPr>
              <a:t> del </a:t>
            </a:r>
            <a:r>
              <a:rPr kumimoji="0" lang="en-US" sz="2000" b="0" i="0" u="none" strike="noStrike" cap="none" normalizeH="0" baseline="0" dirty="0" err="1">
                <a:ln>
                  <a:noFill/>
                </a:ln>
                <a:solidFill>
                  <a:schemeClr val="bg1"/>
                </a:solidFill>
                <a:effectLst/>
              </a:rPr>
              <a:t>tuono</a:t>
            </a:r>
            <a:r>
              <a:rPr kumimoji="0" lang="en-US" sz="2000" b="0" i="0" u="none" strike="noStrike" cap="none" normalizeH="0" baseline="0" dirty="0">
                <a:ln>
                  <a:noFill/>
                </a:ln>
                <a:solidFill>
                  <a:schemeClr val="bg1"/>
                </a:solidFill>
                <a:effectLst/>
              </a:rPr>
              <a:t>; poi </a:t>
            </a:r>
            <a:r>
              <a:rPr kumimoji="0" lang="en-US" sz="2000" b="0" i="0" u="none" strike="noStrike" cap="none" normalizeH="0" baseline="0" dirty="0" err="1">
                <a:ln>
                  <a:noFill/>
                </a:ln>
                <a:solidFill>
                  <a:schemeClr val="bg1"/>
                </a:solidFill>
                <a:effectLst/>
              </a:rPr>
              <a:t>mentre</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i</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tagliatori</a:t>
            </a:r>
            <a:r>
              <a:rPr kumimoji="0" lang="en-US" sz="2000" b="0" i="0" u="none" strike="noStrike" cap="none" normalizeH="0" baseline="0" dirty="0">
                <a:ln>
                  <a:noFill/>
                </a:ln>
                <a:solidFill>
                  <a:schemeClr val="bg1"/>
                </a:solidFill>
                <a:effectLst/>
              </a:rPr>
              <a:t>, per </a:t>
            </a:r>
            <a:r>
              <a:rPr kumimoji="0" lang="en-US" sz="2000" b="0" i="0" u="none" strike="noStrike" cap="none" normalizeH="0" baseline="0" dirty="0" err="1">
                <a:ln>
                  <a:noFill/>
                </a:ln>
                <a:solidFill>
                  <a:schemeClr val="bg1"/>
                </a:solidFill>
                <a:effectLst/>
              </a:rPr>
              <a:t>quanto</a:t>
            </a:r>
            <a:r>
              <a:rPr kumimoji="0" lang="en-US" sz="2000" b="0" i="0" u="none" strike="noStrike" cap="none" normalizeH="0" baseline="0" dirty="0">
                <a:ln>
                  <a:noFill/>
                </a:ln>
                <a:solidFill>
                  <a:schemeClr val="bg1"/>
                </a:solidFill>
                <a:effectLst/>
              </a:rPr>
              <a:t> lentamente, </a:t>
            </a:r>
            <a:r>
              <a:rPr kumimoji="0" lang="en-US" sz="2000" b="0" i="0" u="none" strike="noStrike" cap="none" normalizeH="0" baseline="0" dirty="0" err="1">
                <a:ln>
                  <a:noFill/>
                </a:ln>
                <a:solidFill>
                  <a:schemeClr val="bg1"/>
                </a:solidFill>
                <a:effectLst/>
              </a:rPr>
              <a:t>avanzano</a:t>
            </a:r>
            <a:r>
              <a:rPr kumimoji="0" lang="en-US" sz="2000" b="0" i="0" u="none" strike="noStrike" cap="none" normalizeH="0" baseline="0" dirty="0">
                <a:ln>
                  <a:noFill/>
                </a:ln>
                <a:solidFill>
                  <a:schemeClr val="bg1"/>
                </a:solidFill>
                <a:effectLst/>
              </a:rPr>
              <a:t> in </a:t>
            </a:r>
            <a:r>
              <a:rPr kumimoji="0" lang="en-US" sz="2000" b="0" i="0" u="none" strike="noStrike" cap="none" normalizeH="0" baseline="0" dirty="0" err="1">
                <a:ln>
                  <a:noFill/>
                </a:ln>
                <a:solidFill>
                  <a:schemeClr val="bg1"/>
                </a:solidFill>
                <a:effectLst/>
              </a:rPr>
              <a:t>quel</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groviglio</a:t>
            </a:r>
            <a:r>
              <a:rPr kumimoji="0" lang="en-US" sz="2000" b="0" i="0" u="none" strike="noStrike" cap="none" normalizeH="0" baseline="0" dirty="0">
                <a:ln>
                  <a:noFill/>
                </a:ln>
                <a:solidFill>
                  <a:schemeClr val="bg1"/>
                </a:solidFill>
                <a:effectLst/>
              </a:rPr>
              <a:t> di </a:t>
            </a:r>
            <a:r>
              <a:rPr kumimoji="0" lang="en-US" sz="2000" b="0" i="0" u="none" strike="noStrike" cap="none" normalizeH="0" baseline="0" dirty="0" err="1">
                <a:ln>
                  <a:noFill/>
                </a:ln>
                <a:solidFill>
                  <a:schemeClr val="bg1"/>
                </a:solidFill>
                <a:effectLst/>
              </a:rPr>
              <a:t>morte</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i</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compagni</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sparano</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fucilate</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alla</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cieca</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nell’oscuro</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ammasso</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della</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ridotta</a:t>
            </a:r>
            <a:r>
              <a:rPr kumimoji="0" lang="en-US" sz="2000" b="0" i="0" u="none" strike="noStrike" cap="none" normalizeH="0" baseline="0" dirty="0">
                <a:ln>
                  <a:noFill/>
                </a:ln>
                <a:solidFill>
                  <a:schemeClr val="bg1"/>
                </a:solidFill>
                <a:effectLst/>
              </a:rPr>
              <a:t>. La </a:t>
            </a:r>
            <a:r>
              <a:rPr kumimoji="0" lang="en-US" sz="2000" b="0" i="0" u="none" strike="noStrike" cap="none" normalizeH="0" baseline="0" dirty="0" err="1">
                <a:ln>
                  <a:noFill/>
                </a:ln>
                <a:solidFill>
                  <a:schemeClr val="bg1"/>
                </a:solidFill>
                <a:effectLst/>
              </a:rPr>
              <a:t>scena</a:t>
            </a:r>
            <a:r>
              <a:rPr kumimoji="0" lang="en-US" sz="2000" b="0" i="0" u="none" strike="noStrike" cap="none" normalizeH="0" baseline="0" dirty="0">
                <a:ln>
                  <a:noFill/>
                </a:ln>
                <a:solidFill>
                  <a:schemeClr val="bg1"/>
                </a:solidFill>
                <a:effectLst/>
              </a:rPr>
              <a:t> è </a:t>
            </a:r>
            <a:r>
              <a:rPr kumimoji="0" lang="en-US" sz="2000" b="0" i="0" u="none" strike="noStrike" cap="none" normalizeH="0" baseline="0" dirty="0" err="1">
                <a:ln>
                  <a:noFill/>
                </a:ln>
                <a:solidFill>
                  <a:schemeClr val="bg1"/>
                </a:solidFill>
                <a:effectLst/>
              </a:rPr>
              <a:t>terribile</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i</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Granatieri</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privi</a:t>
            </a:r>
            <a:r>
              <a:rPr kumimoji="0" lang="en-US" sz="2000" b="0" i="0" u="none" strike="noStrike" cap="none" normalizeH="0" baseline="0" dirty="0">
                <a:ln>
                  <a:noFill/>
                </a:ln>
                <a:solidFill>
                  <a:schemeClr val="bg1"/>
                </a:solidFill>
                <a:effectLst/>
              </a:rPr>
              <a:t> di </a:t>
            </a:r>
            <a:r>
              <a:rPr kumimoji="0" lang="en-US" sz="2000" b="0" i="0" u="none" strike="noStrike" cap="none" normalizeH="0" baseline="0" dirty="0" err="1">
                <a:ln>
                  <a:noFill/>
                </a:ln>
                <a:solidFill>
                  <a:schemeClr val="bg1"/>
                </a:solidFill>
                <a:effectLst/>
              </a:rPr>
              <a:t>pinze</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cercano</a:t>
            </a:r>
            <a:r>
              <a:rPr kumimoji="0" lang="en-US" sz="2000" b="0" i="0" u="none" strike="noStrike" cap="none" normalizeH="0" baseline="0" dirty="0">
                <a:ln>
                  <a:noFill/>
                </a:ln>
                <a:solidFill>
                  <a:schemeClr val="bg1"/>
                </a:solidFill>
                <a:effectLst/>
              </a:rPr>
              <a:t> di </a:t>
            </a:r>
            <a:r>
              <a:rPr kumimoji="0" lang="en-US" sz="2000" b="0" i="0" u="none" strike="noStrike" cap="none" normalizeH="0" baseline="0" dirty="0" err="1">
                <a:ln>
                  <a:noFill/>
                </a:ln>
                <a:solidFill>
                  <a:schemeClr val="bg1"/>
                </a:solidFill>
                <a:effectLst/>
              </a:rPr>
              <a:t>strappare</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il</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reticolato</a:t>
            </a:r>
            <a:r>
              <a:rPr kumimoji="0" lang="en-US" sz="2000" b="0" i="0" u="none" strike="noStrike" cap="none" normalizeH="0" baseline="0" dirty="0">
                <a:ln>
                  <a:noFill/>
                </a:ln>
                <a:solidFill>
                  <a:schemeClr val="bg1"/>
                </a:solidFill>
                <a:effectLst/>
              </a:rPr>
              <a:t> con le </a:t>
            </a:r>
            <a:r>
              <a:rPr kumimoji="0" lang="en-US" sz="2000" b="0" i="0" u="none" strike="noStrike" cap="none" normalizeH="0" baseline="0" dirty="0" err="1">
                <a:ln>
                  <a:noFill/>
                </a:ln>
                <a:solidFill>
                  <a:schemeClr val="bg1"/>
                </a:solidFill>
                <a:effectLst/>
              </a:rPr>
              <a:t>mani</a:t>
            </a:r>
            <a:r>
              <a:rPr kumimoji="0" lang="en-US" sz="2000" b="0" i="0" u="none" strike="noStrike" cap="none" normalizeH="0" baseline="0" dirty="0">
                <a:ln>
                  <a:noFill/>
                </a:ln>
                <a:solidFill>
                  <a:schemeClr val="bg1"/>
                </a:solidFill>
                <a:effectLst/>
              </a:rPr>
              <a:t> e con </a:t>
            </a:r>
            <a:r>
              <a:rPr kumimoji="0" lang="en-US" sz="2000" b="0" i="0" u="none" strike="noStrike" cap="none" normalizeH="0" baseline="0" dirty="0" err="1">
                <a:ln>
                  <a:noFill/>
                </a:ln>
                <a:solidFill>
                  <a:schemeClr val="bg1"/>
                </a:solidFill>
                <a:effectLst/>
              </a:rPr>
              <a:t>i</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calci</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dei</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fucili</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Trincheri</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l’ufficiale</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della</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pattuglia</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NdR</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avanti</a:t>
            </a:r>
            <a:r>
              <a:rPr kumimoji="0" lang="en-US" sz="2000" b="0" i="0" u="none" strike="noStrike" cap="none" normalizeH="0" baseline="0" dirty="0">
                <a:ln>
                  <a:noFill/>
                </a:ln>
                <a:solidFill>
                  <a:schemeClr val="bg1"/>
                </a:solidFill>
                <a:effectLst/>
              </a:rPr>
              <a:t> a </a:t>
            </a:r>
            <a:r>
              <a:rPr kumimoji="0" lang="en-US" sz="2000" b="0" i="0" u="none" strike="noStrike" cap="none" normalizeH="0" baseline="0" dirty="0" err="1">
                <a:ln>
                  <a:noFill/>
                </a:ln>
                <a:solidFill>
                  <a:schemeClr val="bg1"/>
                </a:solidFill>
                <a:effectLst/>
              </a:rPr>
              <a:t>tutti</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viene</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colpito</a:t>
            </a:r>
            <a:r>
              <a:rPr kumimoji="0" lang="en-US" sz="2000" b="0" i="0" u="none" strike="noStrike" cap="none" normalizeH="0" baseline="0" dirty="0">
                <a:ln>
                  <a:noFill/>
                </a:ln>
                <a:solidFill>
                  <a:schemeClr val="bg1"/>
                </a:solidFill>
                <a:effectLst/>
              </a:rPr>
              <a:t> al </a:t>
            </a:r>
            <a:r>
              <a:rPr kumimoji="0" lang="en-US" sz="2000" b="0" i="0" u="none" strike="noStrike" cap="none" normalizeH="0" baseline="0" dirty="0" err="1">
                <a:ln>
                  <a:noFill/>
                </a:ln>
                <a:solidFill>
                  <a:schemeClr val="bg1"/>
                </a:solidFill>
                <a:effectLst/>
              </a:rPr>
              <a:t>petto</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egli</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alza</a:t>
            </a:r>
            <a:r>
              <a:rPr kumimoji="0" lang="en-US" sz="2000" b="0" i="0" u="none" strike="noStrike" cap="none" normalizeH="0" baseline="0" dirty="0">
                <a:ln>
                  <a:noFill/>
                </a:ln>
                <a:solidFill>
                  <a:schemeClr val="bg1"/>
                </a:solidFill>
                <a:effectLst/>
              </a:rPr>
              <a:t> la mano </a:t>
            </a:r>
            <a:r>
              <a:rPr kumimoji="0" lang="en-US" sz="2000" b="0" i="0" u="none" strike="noStrike" cap="none" normalizeH="0" baseline="0" dirty="0" err="1">
                <a:ln>
                  <a:noFill/>
                </a:ln>
                <a:solidFill>
                  <a:schemeClr val="bg1"/>
                </a:solidFill>
                <a:effectLst/>
              </a:rPr>
              <a:t>armata</a:t>
            </a:r>
            <a:r>
              <a:rPr kumimoji="0" lang="en-US" sz="2000" b="0" i="0" u="none" strike="noStrike" cap="none" normalizeH="0" baseline="0" dirty="0">
                <a:ln>
                  <a:noFill/>
                </a:ln>
                <a:solidFill>
                  <a:schemeClr val="bg1"/>
                </a:solidFill>
                <a:effectLst/>
              </a:rPr>
              <a:t> di </a:t>
            </a:r>
            <a:r>
              <a:rPr kumimoji="0" lang="en-US" sz="2000" b="0" i="0" u="none" strike="noStrike" cap="none" normalizeH="0" baseline="0" dirty="0" err="1">
                <a:ln>
                  <a:noFill/>
                </a:ln>
                <a:solidFill>
                  <a:schemeClr val="bg1"/>
                </a:solidFill>
                <a:effectLst/>
              </a:rPr>
              <a:t>pinza</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vacilla</a:t>
            </a:r>
            <a:r>
              <a:rPr kumimoji="0" lang="en-US" sz="2000" b="0" i="0" u="none" strike="noStrike" cap="none" normalizeH="0" baseline="0" dirty="0">
                <a:ln>
                  <a:noFill/>
                </a:ln>
                <a:solidFill>
                  <a:schemeClr val="bg1"/>
                </a:solidFill>
                <a:effectLst/>
              </a:rPr>
              <a:t> un po’, poi cade, </a:t>
            </a:r>
            <a:r>
              <a:rPr kumimoji="0" lang="en-US" sz="2000" b="0" i="0" u="none" strike="noStrike" cap="none" normalizeH="0" baseline="0" dirty="0" err="1">
                <a:ln>
                  <a:noFill/>
                </a:ln>
                <a:solidFill>
                  <a:schemeClr val="bg1"/>
                </a:solidFill>
                <a:effectLst/>
              </a:rPr>
              <a:t>impigliandosi</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nei</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ferri</a:t>
            </a:r>
            <a:r>
              <a:rPr kumimoji="0" lang="en-US" sz="2000" b="0" i="0" u="none" strike="noStrike" cap="none" normalizeH="0" baseline="0" dirty="0">
                <a:ln>
                  <a:noFill/>
                </a:ln>
                <a:solidFill>
                  <a:schemeClr val="bg1"/>
                </a:solidFill>
                <a:effectLst/>
              </a:rPr>
              <a:t> </a:t>
            </a:r>
            <a:r>
              <a:rPr kumimoji="0" lang="en-US" sz="2000" b="0" i="0" u="none" strike="noStrike" cap="none" normalizeH="0" baseline="0" dirty="0" err="1">
                <a:ln>
                  <a:noFill/>
                </a:ln>
                <a:solidFill>
                  <a:schemeClr val="bg1"/>
                </a:solidFill>
                <a:effectLst/>
              </a:rPr>
              <a:t>che</a:t>
            </a:r>
            <a:r>
              <a:rPr kumimoji="0" lang="en-US" sz="2000" b="0" i="0" u="none" strike="noStrike" cap="none" normalizeH="0" baseline="0" dirty="0">
                <a:ln>
                  <a:noFill/>
                </a:ln>
                <a:solidFill>
                  <a:schemeClr val="bg1"/>
                </a:solidFill>
                <a:effectLst/>
              </a:rPr>
              <a:t> lo </a:t>
            </a:r>
            <a:r>
              <a:rPr kumimoji="0" lang="en-US" sz="2000" b="0" i="0" u="none" strike="noStrike" cap="none" normalizeH="0" baseline="0" dirty="0" err="1">
                <a:ln>
                  <a:noFill/>
                </a:ln>
                <a:solidFill>
                  <a:schemeClr val="bg1"/>
                </a:solidFill>
                <a:effectLst/>
              </a:rPr>
              <a:t>sostengono</a:t>
            </a:r>
            <a:r>
              <a:rPr kumimoji="0" lang="en-US" sz="2000" b="0" i="0" u="none" strike="noStrike" cap="none" normalizeH="0" baseline="0" dirty="0">
                <a:ln>
                  <a:noFill/>
                </a:ln>
                <a:solidFill>
                  <a:schemeClr val="bg1"/>
                </a:solidFill>
                <a:effectLst/>
              </a:rPr>
              <a:t>». </a:t>
            </a:r>
          </a:p>
          <a:p>
            <a:pPr marL="0" marR="0" lvl="0" indent="0" fontAlgn="base">
              <a:lnSpc>
                <a:spcPct val="90000"/>
              </a:lnSpc>
              <a:spcBef>
                <a:spcPct val="0"/>
              </a:spcBef>
              <a:spcAft>
                <a:spcPts val="600"/>
              </a:spcAft>
              <a:buClrTx/>
              <a:buSzTx/>
              <a:buNone/>
              <a:tabLst/>
            </a:pPr>
            <a:endParaRPr lang="en-US" sz="1600" dirty="0">
              <a:solidFill>
                <a:schemeClr val="bg1"/>
              </a:solidFill>
            </a:endParaRPr>
          </a:p>
          <a:p>
            <a:pPr marL="0" marR="0" lvl="0" indent="0" fontAlgn="base">
              <a:lnSpc>
                <a:spcPct val="90000"/>
              </a:lnSpc>
              <a:spcBef>
                <a:spcPct val="0"/>
              </a:spcBef>
              <a:spcAft>
                <a:spcPts val="600"/>
              </a:spcAft>
              <a:buClrTx/>
              <a:buSzTx/>
              <a:buNone/>
              <a:tabLst/>
            </a:pPr>
            <a:r>
              <a:rPr kumimoji="0" lang="en-US" sz="1600" b="0" i="0" u="none" strike="noStrike" cap="none" normalizeH="0" baseline="0" dirty="0">
                <a:ln>
                  <a:noFill/>
                </a:ln>
                <a:solidFill>
                  <a:schemeClr val="bg1"/>
                </a:solidFill>
                <a:effectLst/>
              </a:rPr>
              <a:t>(M. </a:t>
            </a:r>
            <a:r>
              <a:rPr kumimoji="0" lang="en-US" sz="1600" b="0" i="0" u="none" strike="noStrike" cap="none" normalizeH="0" baseline="0" dirty="0" err="1">
                <a:ln>
                  <a:noFill/>
                </a:ln>
                <a:solidFill>
                  <a:schemeClr val="bg1"/>
                </a:solidFill>
                <a:effectLst/>
              </a:rPr>
              <a:t>Perrini</a:t>
            </a:r>
            <a:r>
              <a:rPr kumimoji="0" lang="en-US" sz="1600" b="0" i="0" u="none" strike="noStrike" cap="none" normalizeH="0" baseline="0" dirty="0">
                <a:ln>
                  <a:noFill/>
                </a:ln>
                <a:solidFill>
                  <a:schemeClr val="bg1"/>
                </a:solidFill>
                <a:effectLst/>
              </a:rPr>
              <a:t>, </a:t>
            </a:r>
            <a:r>
              <a:rPr kumimoji="0" lang="en-US" sz="1600" b="0" i="1" u="none" strike="noStrike" cap="none" normalizeH="0" baseline="0" dirty="0">
                <a:ln>
                  <a:noFill/>
                </a:ln>
                <a:solidFill>
                  <a:schemeClr val="bg1"/>
                </a:solidFill>
                <a:effectLst/>
              </a:rPr>
              <a:t>I </a:t>
            </a:r>
            <a:r>
              <a:rPr kumimoji="0" lang="en-US" sz="1600" b="0" i="1" u="none" strike="noStrike" cap="none" normalizeH="0" baseline="0" dirty="0" err="1">
                <a:ln>
                  <a:noFill/>
                </a:ln>
                <a:solidFill>
                  <a:schemeClr val="bg1"/>
                </a:solidFill>
                <a:effectLst/>
              </a:rPr>
              <a:t>Granatieri</a:t>
            </a:r>
            <a:r>
              <a:rPr kumimoji="0" lang="en-US" sz="1600" b="0" i="1" u="none" strike="noStrike" cap="none" normalizeH="0" baseline="0" dirty="0">
                <a:ln>
                  <a:noFill/>
                </a:ln>
                <a:solidFill>
                  <a:schemeClr val="bg1"/>
                </a:solidFill>
                <a:effectLst/>
              </a:rPr>
              <a:t> a </a:t>
            </a:r>
            <a:r>
              <a:rPr kumimoji="0" lang="en-US" sz="1600" b="0" i="1" u="none" strike="noStrike" cap="none" normalizeH="0" baseline="0" dirty="0" err="1">
                <a:ln>
                  <a:noFill/>
                </a:ln>
                <a:solidFill>
                  <a:schemeClr val="bg1"/>
                </a:solidFill>
                <a:effectLst/>
              </a:rPr>
              <a:t>Monfalcone</a:t>
            </a:r>
            <a:r>
              <a:rPr kumimoji="0" lang="en-US" sz="1600" b="0" i="1" u="none" strike="noStrike" cap="none" normalizeH="0" baseline="0" dirty="0">
                <a:ln>
                  <a:noFill/>
                </a:ln>
                <a:solidFill>
                  <a:schemeClr val="bg1"/>
                </a:solidFill>
                <a:effectLst/>
              </a:rPr>
              <a:t>. </a:t>
            </a:r>
            <a:r>
              <a:rPr kumimoji="0" lang="en-US" sz="1600" b="0" i="1" u="none" strike="noStrike" cap="none" normalizeH="0" baseline="0" dirty="0" err="1">
                <a:ln>
                  <a:noFill/>
                </a:ln>
                <a:solidFill>
                  <a:schemeClr val="bg1"/>
                </a:solidFill>
                <a:effectLst/>
              </a:rPr>
              <a:t>Episodi</a:t>
            </a:r>
            <a:r>
              <a:rPr kumimoji="0" lang="en-US" sz="1600" b="0" i="1" u="none" strike="noStrike" cap="none" normalizeH="0" baseline="0" dirty="0">
                <a:ln>
                  <a:noFill/>
                </a:ln>
                <a:solidFill>
                  <a:schemeClr val="bg1"/>
                </a:solidFill>
                <a:effectLst/>
              </a:rPr>
              <a:t> </a:t>
            </a:r>
            <a:r>
              <a:rPr kumimoji="0" lang="en-US" sz="1600" b="0" i="1" u="none" strike="noStrike" cap="none" normalizeH="0" baseline="0" dirty="0" err="1">
                <a:ln>
                  <a:noFill/>
                </a:ln>
                <a:solidFill>
                  <a:schemeClr val="bg1"/>
                </a:solidFill>
                <a:effectLst/>
              </a:rPr>
              <a:t>della</a:t>
            </a:r>
            <a:r>
              <a:rPr kumimoji="0" lang="en-US" sz="1600" b="0" i="1" u="none" strike="noStrike" cap="none" normalizeH="0" baseline="0" dirty="0">
                <a:ln>
                  <a:noFill/>
                </a:ln>
                <a:solidFill>
                  <a:schemeClr val="bg1"/>
                </a:solidFill>
                <a:effectLst/>
              </a:rPr>
              <a:t> Grande </a:t>
            </a:r>
            <a:r>
              <a:rPr kumimoji="0" lang="en-US" sz="1600" b="0" i="1" u="none" strike="noStrike" cap="none" normalizeH="0" baseline="0" dirty="0" err="1">
                <a:ln>
                  <a:noFill/>
                </a:ln>
                <a:solidFill>
                  <a:schemeClr val="bg1"/>
                </a:solidFill>
                <a:effectLst/>
              </a:rPr>
              <a:t>guerra</a:t>
            </a:r>
            <a:r>
              <a:rPr kumimoji="0" lang="en-US" sz="1600" b="0" i="1" u="none" strike="noStrike" cap="none" normalizeH="0" baseline="0" dirty="0">
                <a:ln>
                  <a:noFill/>
                </a:ln>
                <a:solidFill>
                  <a:schemeClr val="bg1"/>
                </a:solidFill>
                <a:effectLst/>
              </a:rPr>
              <a:t> </a:t>
            </a:r>
            <a:r>
              <a:rPr kumimoji="0" lang="en-US" sz="1600" b="0" i="1" u="none" strike="noStrike" cap="none" normalizeH="0" baseline="0" dirty="0" err="1">
                <a:ln>
                  <a:noFill/>
                </a:ln>
                <a:solidFill>
                  <a:schemeClr val="bg1"/>
                </a:solidFill>
                <a:effectLst/>
              </a:rPr>
              <a:t>tratti</a:t>
            </a:r>
            <a:r>
              <a:rPr kumimoji="0" lang="en-US" sz="1600" b="0" i="1" u="none" strike="noStrike" cap="none" normalizeH="0" baseline="0" dirty="0">
                <a:ln>
                  <a:noFill/>
                </a:ln>
                <a:solidFill>
                  <a:schemeClr val="bg1"/>
                </a:solidFill>
                <a:effectLst/>
              </a:rPr>
              <a:t> </a:t>
            </a:r>
            <a:r>
              <a:rPr kumimoji="0" lang="en-US" sz="1600" b="0" i="0" u="none" strike="noStrike" cap="none" normalizeH="0" baseline="0" dirty="0">
                <a:ln>
                  <a:noFill/>
                </a:ln>
                <a:solidFill>
                  <a:schemeClr val="bg1"/>
                </a:solidFill>
                <a:effectLst/>
              </a:rPr>
              <a:t>dal </a:t>
            </a:r>
            <a:r>
              <a:rPr kumimoji="0" lang="en-US" sz="1600" b="0" i="1" u="none" strike="noStrike" cap="none" normalizeH="0" baseline="0" dirty="0" err="1">
                <a:ln>
                  <a:noFill/>
                </a:ln>
                <a:solidFill>
                  <a:schemeClr val="bg1"/>
                </a:solidFill>
                <a:effectLst/>
              </a:rPr>
              <a:t>Diario</a:t>
            </a:r>
            <a:r>
              <a:rPr kumimoji="0" lang="en-US" sz="1600" b="0" i="1" u="none" strike="noStrike" cap="none" normalizeH="0" baseline="0" dirty="0">
                <a:ln>
                  <a:noFill/>
                </a:ln>
                <a:solidFill>
                  <a:schemeClr val="bg1"/>
                </a:solidFill>
                <a:effectLst/>
              </a:rPr>
              <a:t> di un </a:t>
            </a:r>
            <a:r>
              <a:rPr kumimoji="0" lang="en-US" sz="1600" b="0" i="1" u="none" strike="noStrike" cap="none" normalizeH="0" baseline="0" dirty="0" err="1">
                <a:ln>
                  <a:noFill/>
                </a:ln>
                <a:solidFill>
                  <a:schemeClr val="bg1"/>
                </a:solidFill>
                <a:effectLst/>
              </a:rPr>
              <a:t>Granatiere</a:t>
            </a:r>
            <a:r>
              <a:rPr kumimoji="0" lang="en-US" sz="1600" b="0" i="0" u="none" strike="noStrike" cap="none" normalizeH="0" baseline="0" dirty="0">
                <a:ln>
                  <a:noFill/>
                </a:ln>
                <a:solidFill>
                  <a:schemeClr val="bg1"/>
                </a:solidFill>
                <a:effectLst/>
              </a:rPr>
              <a:t>, </a:t>
            </a:r>
            <a:r>
              <a:rPr kumimoji="0" lang="en-US" sz="1600" b="0" i="0" u="none" strike="noStrike" cap="none" normalizeH="0" baseline="0" dirty="0" err="1">
                <a:ln>
                  <a:noFill/>
                </a:ln>
                <a:solidFill>
                  <a:schemeClr val="bg1"/>
                </a:solidFill>
                <a:effectLst/>
              </a:rPr>
              <a:t>Luzzati</a:t>
            </a:r>
            <a:r>
              <a:rPr kumimoji="0" lang="en-US" sz="1600" b="0" i="0" u="none" strike="noStrike" cap="none" normalizeH="0" baseline="0" dirty="0">
                <a:ln>
                  <a:noFill/>
                </a:ln>
                <a:solidFill>
                  <a:schemeClr val="bg1"/>
                </a:solidFill>
                <a:effectLst/>
              </a:rPr>
              <a:t>, Roma 1926)  </a:t>
            </a:r>
          </a:p>
        </p:txBody>
      </p:sp>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p:cNvGraphicFramePr/>
          <p:nvPr/>
        </p:nvGraphicFramePr>
        <p:xfrm>
          <a:off x="1475656" y="1700808"/>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olo 3"/>
          <p:cNvSpPr>
            <a:spLocks noGrp="1"/>
          </p:cNvSpPr>
          <p:nvPr>
            <p:ph type="title"/>
          </p:nvPr>
        </p:nvSpPr>
        <p:spPr/>
        <p:txBody>
          <a:bodyPr>
            <a:normAutofit fontScale="90000"/>
          </a:bodyPr>
          <a:lstStyle/>
          <a:p>
            <a:r>
              <a:rPr lang="it-IT" dirty="0">
                <a:latin typeface="Arial" pitchFamily="34" charset="0"/>
                <a:cs typeface="Arial" pitchFamily="34" charset="0"/>
              </a:rPr>
              <a:t>Esercito italiano: incremento produzione mitragliatrici</a:t>
            </a:r>
          </a:p>
        </p:txBody>
      </p:sp>
      <p:sp>
        <p:nvSpPr>
          <p:cNvPr id="5" name="CasellaDiTesto 4"/>
          <p:cNvSpPr txBox="1"/>
          <p:nvPr/>
        </p:nvSpPr>
        <p:spPr>
          <a:xfrm>
            <a:off x="856881" y="6165304"/>
            <a:ext cx="7430239" cy="369332"/>
          </a:xfrm>
          <a:prstGeom prst="rect">
            <a:avLst/>
          </a:prstGeom>
          <a:noFill/>
        </p:spPr>
        <p:txBody>
          <a:bodyPr wrap="none" rtlCol="0">
            <a:spAutoFit/>
          </a:bodyPr>
          <a:lstStyle/>
          <a:p>
            <a:r>
              <a:rPr lang="it-IT" dirty="0">
                <a:latin typeface="Arial" pitchFamily="34" charset="0"/>
                <a:cs typeface="Arial" pitchFamily="34" charset="0"/>
              </a:rPr>
              <a:t>Fonte: G. Liuzzi, </a:t>
            </a:r>
            <a:r>
              <a:rPr lang="it-IT" i="1" dirty="0">
                <a:latin typeface="Arial" pitchFamily="34" charset="0"/>
                <a:cs typeface="Arial" pitchFamily="34" charset="0"/>
              </a:rPr>
              <a:t>I servizi logistici nella guerra</a:t>
            </a:r>
            <a:r>
              <a:rPr lang="it-IT" dirty="0">
                <a:latin typeface="Arial" pitchFamily="34" charset="0"/>
                <a:cs typeface="Arial" pitchFamily="34" charset="0"/>
              </a:rPr>
              <a:t>, Corbaccio, Milano 1934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 name="Rectangle 145">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3"/>
          <p:cNvSpPr>
            <a:spLocks noGrp="1"/>
          </p:cNvSpPr>
          <p:nvPr>
            <p:ph type="title"/>
          </p:nvPr>
        </p:nvSpPr>
        <p:spPr>
          <a:xfrm>
            <a:off x="867638" y="637762"/>
            <a:ext cx="7416372" cy="900131"/>
          </a:xfrm>
        </p:spPr>
        <p:txBody>
          <a:bodyPr vert="horz" lIns="91440" tIns="45720" rIns="91440" bIns="45720" rtlCol="0" anchor="t">
            <a:normAutofit/>
          </a:bodyPr>
          <a:lstStyle/>
          <a:p>
            <a:pPr algn="l">
              <a:lnSpc>
                <a:spcPct val="90000"/>
              </a:lnSpc>
            </a:pPr>
            <a:r>
              <a:rPr lang="en-US" sz="3500" kern="1200">
                <a:solidFill>
                  <a:schemeClr val="bg1"/>
                </a:solidFill>
                <a:latin typeface="+mj-lt"/>
                <a:ea typeface="+mj-ea"/>
                <a:cs typeface="+mj-cs"/>
              </a:rPr>
              <a:t>Triplice Alleanza</a:t>
            </a:r>
          </a:p>
        </p:txBody>
      </p:sp>
      <p:sp>
        <p:nvSpPr>
          <p:cNvPr id="148" name="Rectangle 147">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2"/>
          <p:cNvSpPr>
            <a:spLocks noChangeArrowheads="1"/>
          </p:cNvSpPr>
          <p:nvPr/>
        </p:nvSpPr>
        <p:spPr bwMode="auto">
          <a:xfrm>
            <a:off x="866661" y="2217343"/>
            <a:ext cx="7410669" cy="3959619"/>
          </a:xfrm>
          <a:prstGeom prst="rect">
            <a:avLst/>
          </a:prstGeom>
        </p:spPr>
        <p:txBody>
          <a:bodyPr vert="horz" lIns="91440" tIns="45720" rIns="91440" bIns="45720" numCol="1" rtlCol="0" anchorCtr="0" compatLnSpc="1">
            <a:prstTxWarp prst="textNoShape">
              <a:avLst/>
            </a:prstTxWarp>
            <a:normAutofit/>
          </a:bodyPr>
          <a:lstStyle/>
          <a:p>
            <a:pPr marR="0" lvl="0" fontAlgn="base">
              <a:lnSpc>
                <a:spcPct val="90000"/>
              </a:lnSpc>
              <a:spcBef>
                <a:spcPct val="0"/>
              </a:spcBef>
              <a:spcAft>
                <a:spcPts val="600"/>
              </a:spcAft>
              <a:buClrTx/>
              <a:buSzTx/>
              <a:tabLst/>
            </a:pPr>
            <a:r>
              <a:rPr kumimoji="0" lang="en-US" sz="2400" b="0" i="0" u="none" strike="noStrike" cap="none" normalizeH="0" baseline="0" dirty="0">
                <a:ln>
                  <a:noFill/>
                </a:ln>
                <a:effectLst/>
              </a:rPr>
              <a:t>Art. 7. </a:t>
            </a:r>
            <a:r>
              <a:rPr kumimoji="0" lang="en-US" sz="2400" b="0" i="0" u="none" strike="noStrike" cap="none" normalizeH="0" baseline="0" dirty="0" err="1">
                <a:ln>
                  <a:noFill/>
                </a:ln>
                <a:effectLst/>
              </a:rPr>
              <a:t>L'Austria-Ungheria</a:t>
            </a:r>
            <a:r>
              <a:rPr kumimoji="0" lang="en-US" sz="2400" b="0" i="0" u="none" strike="noStrike" cap="none" normalizeH="0" baseline="0" dirty="0">
                <a:ln>
                  <a:noFill/>
                </a:ln>
                <a:effectLst/>
              </a:rPr>
              <a:t> e </a:t>
            </a:r>
            <a:r>
              <a:rPr kumimoji="0" lang="en-US" sz="2400" b="0" i="0" u="none" strike="noStrike" cap="none" normalizeH="0" baseline="0" dirty="0" err="1">
                <a:ln>
                  <a:noFill/>
                </a:ln>
                <a:effectLst/>
              </a:rPr>
              <a:t>l'Italia</a:t>
            </a:r>
            <a:r>
              <a:rPr kumimoji="0" lang="en-US" sz="2400" b="0" i="0" u="none" strike="noStrike" cap="none" normalizeH="0" baseline="0" dirty="0">
                <a:ln>
                  <a:noFill/>
                </a:ln>
                <a:effectLst/>
              </a:rPr>
              <a:t>, non </a:t>
            </a:r>
            <a:r>
              <a:rPr kumimoji="0" lang="en-US" sz="2400" b="0" i="0" u="none" strike="noStrike" cap="none" normalizeH="0" baseline="0" dirty="0" err="1">
                <a:ln>
                  <a:noFill/>
                </a:ln>
                <a:effectLst/>
              </a:rPr>
              <a:t>mirando</a:t>
            </a:r>
            <a:r>
              <a:rPr kumimoji="0" lang="en-US" sz="2400" b="0" i="0" u="none" strike="noStrike" cap="none" normalizeH="0" baseline="0" dirty="0">
                <a:ln>
                  <a:noFill/>
                </a:ln>
                <a:effectLst/>
              </a:rPr>
              <a:t> </a:t>
            </a:r>
            <a:r>
              <a:rPr kumimoji="0" lang="en-US" sz="2400" b="0" i="0" u="none" strike="noStrike" cap="none" normalizeH="0" baseline="0" dirty="0" err="1">
                <a:ln>
                  <a:noFill/>
                </a:ln>
                <a:effectLst/>
              </a:rPr>
              <a:t>che</a:t>
            </a:r>
            <a:r>
              <a:rPr kumimoji="0" lang="en-US" sz="2400" b="0" i="0" u="none" strike="noStrike" cap="none" normalizeH="0" baseline="0" dirty="0">
                <a:ln>
                  <a:noFill/>
                </a:ln>
                <a:effectLst/>
              </a:rPr>
              <a:t> al </a:t>
            </a:r>
            <a:r>
              <a:rPr kumimoji="0" lang="en-US" sz="2400" b="0" i="0" u="none" strike="noStrike" cap="none" normalizeH="0" baseline="0" dirty="0" err="1">
                <a:ln>
                  <a:noFill/>
                </a:ln>
                <a:effectLst/>
              </a:rPr>
              <a:t>mantenimento</a:t>
            </a:r>
            <a:r>
              <a:rPr kumimoji="0" lang="en-US" sz="2400" b="0" i="0" u="none" strike="noStrike" cap="none" normalizeH="0" baseline="0" dirty="0">
                <a:ln>
                  <a:noFill/>
                </a:ln>
                <a:effectLst/>
              </a:rPr>
              <a:t>, in </a:t>
            </a:r>
            <a:r>
              <a:rPr kumimoji="0" lang="en-US" sz="2400" b="0" i="0" u="none" strike="noStrike" cap="none" normalizeH="0" baseline="0" dirty="0" err="1">
                <a:ln>
                  <a:noFill/>
                </a:ln>
                <a:effectLst/>
              </a:rPr>
              <a:t>quanto</a:t>
            </a:r>
            <a:r>
              <a:rPr kumimoji="0" lang="en-US" sz="2400" b="0" i="0" u="none" strike="noStrike" cap="none" normalizeH="0" baseline="0" dirty="0">
                <a:ln>
                  <a:noFill/>
                </a:ln>
                <a:effectLst/>
              </a:rPr>
              <a:t> </a:t>
            </a:r>
            <a:r>
              <a:rPr kumimoji="0" lang="en-US" sz="2400" b="0" i="0" u="none" strike="noStrike" cap="none" normalizeH="0" baseline="0" dirty="0" err="1">
                <a:ln>
                  <a:noFill/>
                </a:ln>
                <a:effectLst/>
              </a:rPr>
              <a:t>possibile</a:t>
            </a:r>
            <a:r>
              <a:rPr kumimoji="0" lang="en-US" sz="2400" b="0" i="0" u="none" strike="noStrike" cap="none" normalizeH="0" baseline="0" dirty="0">
                <a:ln>
                  <a:noFill/>
                </a:ln>
                <a:effectLst/>
              </a:rPr>
              <a:t>, </a:t>
            </a:r>
            <a:r>
              <a:rPr kumimoji="0" lang="en-US" sz="2400" b="0" i="0" u="none" strike="noStrike" cap="none" normalizeH="0" baseline="0" dirty="0" err="1">
                <a:ln>
                  <a:noFill/>
                </a:ln>
                <a:effectLst/>
              </a:rPr>
              <a:t>dello</a:t>
            </a:r>
            <a:r>
              <a:rPr kumimoji="0" lang="en-US" sz="2400" b="0" i="0" u="none" strike="noStrike" cap="none" normalizeH="0" baseline="0" dirty="0">
                <a:ln>
                  <a:noFill/>
                </a:ln>
                <a:effectLst/>
              </a:rPr>
              <a:t> </a:t>
            </a:r>
            <a:r>
              <a:rPr kumimoji="0" lang="en-US" sz="2400" b="0" i="0" u="none" strike="noStrike" cap="none" normalizeH="0" baseline="0" dirty="0" err="1">
                <a:ln>
                  <a:noFill/>
                </a:ln>
                <a:effectLst/>
              </a:rPr>
              <a:t>statu</a:t>
            </a:r>
            <a:r>
              <a:rPr kumimoji="0" lang="en-US" sz="2400" b="0" i="0" u="none" strike="noStrike" cap="none" normalizeH="0" baseline="0" dirty="0">
                <a:ln>
                  <a:noFill/>
                </a:ln>
                <a:effectLst/>
              </a:rPr>
              <a:t> quo </a:t>
            </a:r>
            <a:r>
              <a:rPr kumimoji="0" lang="en-US" sz="2400" b="0" i="0" u="none" strike="noStrike" cap="none" normalizeH="0" baseline="0" dirty="0" err="1">
                <a:ln>
                  <a:noFill/>
                </a:ln>
                <a:effectLst/>
              </a:rPr>
              <a:t>territoriale</a:t>
            </a:r>
            <a:r>
              <a:rPr kumimoji="0" lang="en-US" sz="2400" b="0" i="0" u="none" strike="noStrike" cap="none" normalizeH="0" baseline="0" dirty="0">
                <a:ln>
                  <a:noFill/>
                </a:ln>
                <a:effectLst/>
              </a:rPr>
              <a:t> in </a:t>
            </a:r>
            <a:r>
              <a:rPr kumimoji="0" lang="en-US" sz="2400" b="0" i="0" u="none" strike="noStrike" cap="none" normalizeH="0" baseline="0" dirty="0" err="1">
                <a:ln>
                  <a:noFill/>
                </a:ln>
                <a:effectLst/>
              </a:rPr>
              <a:t>Oriente</a:t>
            </a:r>
            <a:r>
              <a:rPr kumimoji="0" lang="en-US" sz="2400" b="0" i="0" u="none" strike="noStrike" cap="none" normalizeH="0" baseline="0" dirty="0">
                <a:ln>
                  <a:noFill/>
                </a:ln>
                <a:effectLst/>
              </a:rPr>
              <a:t>, </a:t>
            </a:r>
            <a:r>
              <a:rPr kumimoji="0" lang="en-US" sz="2400" b="0" i="0" u="none" strike="noStrike" cap="none" normalizeH="0" baseline="0" dirty="0" err="1">
                <a:ln>
                  <a:noFill/>
                </a:ln>
                <a:effectLst/>
              </a:rPr>
              <a:t>si</a:t>
            </a:r>
            <a:r>
              <a:rPr kumimoji="0" lang="en-US" sz="2400" b="0" i="0" u="none" strike="noStrike" cap="none" normalizeH="0" baseline="0" dirty="0">
                <a:ln>
                  <a:noFill/>
                </a:ln>
                <a:effectLst/>
              </a:rPr>
              <a:t> </a:t>
            </a:r>
            <a:r>
              <a:rPr kumimoji="0" lang="en-US" sz="2400" b="0" i="0" u="none" strike="noStrike" cap="none" normalizeH="0" baseline="0" dirty="0" err="1">
                <a:ln>
                  <a:noFill/>
                </a:ln>
                <a:effectLst/>
              </a:rPr>
              <a:t>impegnano</a:t>
            </a:r>
            <a:r>
              <a:rPr kumimoji="0" lang="en-US" sz="2400" b="0" i="0" u="none" strike="noStrike" cap="none" normalizeH="0" baseline="0" dirty="0">
                <a:ln>
                  <a:noFill/>
                </a:ln>
                <a:effectLst/>
              </a:rPr>
              <a:t> a </a:t>
            </a:r>
            <a:r>
              <a:rPr kumimoji="0" lang="en-US" sz="2400" b="0" i="0" u="none" strike="noStrike" cap="none" normalizeH="0" baseline="0" dirty="0" err="1">
                <a:ln>
                  <a:noFill/>
                </a:ln>
                <a:effectLst/>
              </a:rPr>
              <a:t>usare</a:t>
            </a:r>
            <a:r>
              <a:rPr kumimoji="0" lang="en-US" sz="2400" b="0" i="0" u="none" strike="noStrike" cap="none" normalizeH="0" baseline="0" dirty="0">
                <a:ln>
                  <a:noFill/>
                </a:ln>
                <a:effectLst/>
              </a:rPr>
              <a:t> la </a:t>
            </a:r>
            <a:r>
              <a:rPr kumimoji="0" lang="en-US" sz="2400" b="0" i="0" u="none" strike="noStrike" cap="none" normalizeH="0" baseline="0" dirty="0" err="1">
                <a:ln>
                  <a:noFill/>
                </a:ln>
                <a:effectLst/>
              </a:rPr>
              <a:t>loro</a:t>
            </a:r>
            <a:r>
              <a:rPr kumimoji="0" lang="en-US" sz="2400" b="0" i="0" u="none" strike="noStrike" cap="none" normalizeH="0" baseline="0" dirty="0">
                <a:ln>
                  <a:noFill/>
                </a:ln>
                <a:effectLst/>
              </a:rPr>
              <a:t> influenza per </a:t>
            </a:r>
            <a:r>
              <a:rPr kumimoji="0" lang="en-US" sz="2400" b="0" i="0" u="none" strike="noStrike" cap="none" normalizeH="0" baseline="0" dirty="0" err="1">
                <a:ln>
                  <a:noFill/>
                </a:ln>
                <a:effectLst/>
              </a:rPr>
              <a:t>prevenire</a:t>
            </a:r>
            <a:r>
              <a:rPr kumimoji="0" lang="en-US" sz="2400" b="0" i="0" u="none" strike="noStrike" cap="none" normalizeH="0" baseline="0" dirty="0">
                <a:ln>
                  <a:noFill/>
                </a:ln>
                <a:effectLst/>
              </a:rPr>
              <a:t> </a:t>
            </a:r>
            <a:r>
              <a:rPr kumimoji="0" lang="en-US" sz="2400" b="0" i="0" u="none" strike="noStrike" cap="none" normalizeH="0" baseline="0" dirty="0" err="1">
                <a:ln>
                  <a:noFill/>
                </a:ln>
                <a:effectLst/>
              </a:rPr>
              <a:t>qualunque</a:t>
            </a:r>
            <a:r>
              <a:rPr kumimoji="0" lang="en-US" sz="2400" b="0" i="0" u="none" strike="noStrike" cap="none" normalizeH="0" baseline="0" dirty="0">
                <a:ln>
                  <a:noFill/>
                </a:ln>
                <a:effectLst/>
              </a:rPr>
              <a:t> </a:t>
            </a:r>
            <a:r>
              <a:rPr kumimoji="0" lang="en-US" sz="2400" b="0" i="0" u="none" strike="noStrike" cap="none" normalizeH="0" baseline="0" dirty="0" err="1">
                <a:ln>
                  <a:noFill/>
                </a:ln>
                <a:effectLst/>
              </a:rPr>
              <a:t>modificazione</a:t>
            </a:r>
            <a:r>
              <a:rPr kumimoji="0" lang="en-US" sz="2400" b="0" i="0" u="none" strike="noStrike" cap="none" normalizeH="0" baseline="0" dirty="0">
                <a:ln>
                  <a:noFill/>
                </a:ln>
                <a:effectLst/>
              </a:rPr>
              <a:t> </a:t>
            </a:r>
            <a:r>
              <a:rPr kumimoji="0" lang="en-US" sz="2400" b="0" i="0" u="none" strike="noStrike" cap="none" normalizeH="0" baseline="0" dirty="0" err="1">
                <a:ln>
                  <a:noFill/>
                </a:ln>
                <a:effectLst/>
              </a:rPr>
              <a:t>territoriale</a:t>
            </a:r>
            <a:r>
              <a:rPr kumimoji="0" lang="en-US" sz="2400" b="0" i="0" u="none" strike="noStrike" cap="none" normalizeH="0" baseline="0" dirty="0">
                <a:ln>
                  <a:noFill/>
                </a:ln>
                <a:effectLst/>
              </a:rPr>
              <a:t> </a:t>
            </a:r>
            <a:r>
              <a:rPr kumimoji="0" lang="en-US" sz="2400" b="0" i="0" u="none" strike="noStrike" cap="none" normalizeH="0" baseline="0" dirty="0" err="1">
                <a:ln>
                  <a:noFill/>
                </a:ln>
                <a:effectLst/>
              </a:rPr>
              <a:t>che</a:t>
            </a:r>
            <a:r>
              <a:rPr kumimoji="0" lang="en-US" sz="2400" b="0" i="0" u="none" strike="noStrike" cap="none" normalizeH="0" baseline="0" dirty="0">
                <a:ln>
                  <a:noFill/>
                </a:ln>
                <a:effectLst/>
              </a:rPr>
              <a:t> </a:t>
            </a:r>
            <a:r>
              <a:rPr kumimoji="0" lang="en-US" sz="2400" b="0" i="0" u="none" strike="noStrike" cap="none" normalizeH="0" baseline="0" dirty="0" err="1">
                <a:ln>
                  <a:noFill/>
                </a:ln>
                <a:effectLst/>
              </a:rPr>
              <a:t>potesse</a:t>
            </a:r>
            <a:r>
              <a:rPr kumimoji="0" lang="en-US" sz="2400" b="0" i="0" u="none" strike="noStrike" cap="none" normalizeH="0" baseline="0" dirty="0">
                <a:ln>
                  <a:noFill/>
                </a:ln>
                <a:effectLst/>
              </a:rPr>
              <a:t> </a:t>
            </a:r>
            <a:r>
              <a:rPr kumimoji="0" lang="en-US" sz="2400" b="0" i="0" u="none" strike="noStrike" cap="none" normalizeH="0" baseline="0" dirty="0" err="1">
                <a:ln>
                  <a:noFill/>
                </a:ln>
                <a:effectLst/>
              </a:rPr>
              <a:t>portare</a:t>
            </a:r>
            <a:r>
              <a:rPr kumimoji="0" lang="en-US" sz="2400" b="0" i="0" u="none" strike="noStrike" cap="none" normalizeH="0" baseline="0" dirty="0">
                <a:ln>
                  <a:noFill/>
                </a:ln>
                <a:effectLst/>
              </a:rPr>
              <a:t> </a:t>
            </a:r>
            <a:r>
              <a:rPr kumimoji="0" lang="en-US" sz="2400" b="0" i="0" u="none" strike="noStrike" cap="none" normalizeH="0" baseline="0" dirty="0" err="1">
                <a:ln>
                  <a:noFill/>
                </a:ln>
                <a:effectLst/>
              </a:rPr>
              <a:t>danno</a:t>
            </a:r>
            <a:r>
              <a:rPr kumimoji="0" lang="en-US" sz="2400" b="0" i="0" u="none" strike="noStrike" cap="none" normalizeH="0" baseline="0" dirty="0">
                <a:ln>
                  <a:noFill/>
                </a:ln>
                <a:effectLst/>
              </a:rPr>
              <a:t> </a:t>
            </a:r>
            <a:r>
              <a:rPr kumimoji="0" lang="en-US" sz="2400" b="0" i="0" u="none" strike="noStrike" cap="none" normalizeH="0" baseline="0" dirty="0" err="1">
                <a:ln>
                  <a:noFill/>
                </a:ln>
                <a:effectLst/>
              </a:rPr>
              <a:t>all'una</a:t>
            </a:r>
            <a:r>
              <a:rPr kumimoji="0" lang="en-US" sz="2400" b="0" i="0" u="none" strike="noStrike" cap="none" normalizeH="0" baseline="0" dirty="0">
                <a:ln>
                  <a:noFill/>
                </a:ln>
                <a:effectLst/>
              </a:rPr>
              <a:t> o </a:t>
            </a:r>
            <a:r>
              <a:rPr kumimoji="0" lang="en-US" sz="2400" b="0" i="0" u="none" strike="noStrike" cap="none" normalizeH="0" baseline="0" dirty="0" err="1">
                <a:ln>
                  <a:noFill/>
                </a:ln>
                <a:effectLst/>
              </a:rPr>
              <a:t>all'altra</a:t>
            </a:r>
            <a:r>
              <a:rPr kumimoji="0" lang="en-US" sz="2400" b="0" i="0" u="none" strike="noStrike" cap="none" normalizeH="0" baseline="0" dirty="0">
                <a:ln>
                  <a:noFill/>
                </a:ln>
                <a:effectLst/>
              </a:rPr>
              <a:t> </a:t>
            </a:r>
            <a:r>
              <a:rPr kumimoji="0" lang="en-US" sz="2400" b="0" i="0" u="none" strike="noStrike" cap="none" normalizeH="0" baseline="0" dirty="0" err="1">
                <a:ln>
                  <a:noFill/>
                </a:ln>
                <a:effectLst/>
              </a:rPr>
              <a:t>delle</a:t>
            </a:r>
            <a:r>
              <a:rPr kumimoji="0" lang="en-US" sz="2400" b="0" i="0" u="none" strike="noStrike" cap="none" normalizeH="0" baseline="0" dirty="0">
                <a:ln>
                  <a:noFill/>
                </a:ln>
                <a:effectLst/>
              </a:rPr>
              <a:t> </a:t>
            </a:r>
            <a:r>
              <a:rPr kumimoji="0" lang="en-US" sz="2400" b="0" i="0" u="none" strike="noStrike" cap="none" normalizeH="0" baseline="0" dirty="0" err="1">
                <a:ln>
                  <a:noFill/>
                </a:ln>
                <a:effectLst/>
              </a:rPr>
              <a:t>Potenze</a:t>
            </a:r>
            <a:r>
              <a:rPr kumimoji="0" lang="en-US" sz="2400" b="0" i="0" u="none" strike="noStrike" cap="none" normalizeH="0" baseline="0" dirty="0">
                <a:ln>
                  <a:noFill/>
                </a:ln>
                <a:effectLst/>
              </a:rPr>
              <a:t> </a:t>
            </a:r>
            <a:r>
              <a:rPr kumimoji="0" lang="en-US" sz="2400" b="0" i="0" u="none" strike="noStrike" cap="none" normalizeH="0" baseline="0" dirty="0" err="1">
                <a:ln>
                  <a:noFill/>
                </a:ln>
                <a:effectLst/>
              </a:rPr>
              <a:t>firmatarie</a:t>
            </a:r>
            <a:r>
              <a:rPr kumimoji="0" lang="en-US" sz="2400" b="0" i="0" u="none" strike="noStrike" cap="none" normalizeH="0" baseline="0" dirty="0">
                <a:ln>
                  <a:noFill/>
                </a:ln>
                <a:effectLst/>
              </a:rPr>
              <a:t> del </a:t>
            </a:r>
            <a:r>
              <a:rPr kumimoji="0" lang="en-US" sz="2400" b="0" i="0" u="none" strike="noStrike" cap="none" normalizeH="0" baseline="0" dirty="0" err="1">
                <a:ln>
                  <a:noFill/>
                </a:ln>
                <a:effectLst/>
              </a:rPr>
              <a:t>presente</a:t>
            </a:r>
            <a:r>
              <a:rPr kumimoji="0" lang="en-US" sz="2400" b="0" i="0" u="none" strike="noStrike" cap="none" normalizeH="0" baseline="0" dirty="0">
                <a:ln>
                  <a:noFill/>
                </a:ln>
                <a:effectLst/>
              </a:rPr>
              <a:t> </a:t>
            </a:r>
            <a:r>
              <a:rPr kumimoji="0" lang="en-US" sz="2400" b="0" i="0" u="none" strike="noStrike" cap="none" normalizeH="0" baseline="0" dirty="0" err="1">
                <a:ln>
                  <a:noFill/>
                </a:ln>
                <a:effectLst/>
              </a:rPr>
              <a:t>Trattato</a:t>
            </a:r>
            <a:r>
              <a:rPr kumimoji="0" lang="en-US" sz="2400" b="0" i="0" u="none" strike="noStrike" cap="none" normalizeH="0" baseline="0" dirty="0">
                <a:ln>
                  <a:noFill/>
                </a:ln>
                <a:effectLst/>
              </a:rPr>
              <a:t>. </a:t>
            </a:r>
            <a:r>
              <a:rPr kumimoji="0" lang="en-US" sz="2400" b="0" i="0" u="none" strike="noStrike" cap="none" normalizeH="0" baseline="0" dirty="0" err="1">
                <a:ln>
                  <a:noFill/>
                </a:ln>
                <a:effectLst/>
              </a:rPr>
              <a:t>Esse</a:t>
            </a:r>
            <a:r>
              <a:rPr kumimoji="0" lang="en-US" sz="2400" b="0" i="0" u="none" strike="noStrike" cap="none" normalizeH="0" baseline="0" dirty="0">
                <a:ln>
                  <a:noFill/>
                </a:ln>
                <a:effectLst/>
              </a:rPr>
              <a:t> </a:t>
            </a:r>
            <a:r>
              <a:rPr lang="en-US" sz="2400" dirty="0" err="1"/>
              <a:t>si</a:t>
            </a:r>
            <a:r>
              <a:rPr lang="en-US" sz="2400" dirty="0"/>
              <a:t> </a:t>
            </a:r>
            <a:r>
              <a:rPr lang="en-US" sz="2400" dirty="0" err="1"/>
              <a:t>comunicheranno</a:t>
            </a:r>
            <a:r>
              <a:rPr lang="en-US" sz="2400" dirty="0"/>
              <a:t> a tale </a:t>
            </a:r>
            <a:r>
              <a:rPr lang="en-US" sz="2400" dirty="0" err="1"/>
              <a:t>scopo</a:t>
            </a:r>
            <a:r>
              <a:rPr lang="en-US" sz="2400" dirty="0"/>
              <a:t> </a:t>
            </a:r>
            <a:r>
              <a:rPr lang="en-US" sz="2400" dirty="0" err="1"/>
              <a:t>tutte</a:t>
            </a:r>
            <a:r>
              <a:rPr lang="en-US" sz="2400" dirty="0"/>
              <a:t> le </a:t>
            </a:r>
            <a:r>
              <a:rPr lang="en-US" sz="2400" dirty="0" err="1"/>
              <a:t>informazioni</a:t>
            </a:r>
            <a:r>
              <a:rPr lang="en-US" sz="2400" dirty="0"/>
              <a:t> </a:t>
            </a:r>
            <a:r>
              <a:rPr lang="en-US" sz="2400" dirty="0" err="1"/>
              <a:t>suscettibili</a:t>
            </a:r>
            <a:r>
              <a:rPr lang="en-US" sz="2400" dirty="0"/>
              <a:t> di </a:t>
            </a:r>
            <a:r>
              <a:rPr lang="en-US" sz="2400" dirty="0" err="1"/>
              <a:t>illuminarle</a:t>
            </a:r>
            <a:r>
              <a:rPr lang="en-US" sz="2400" dirty="0"/>
              <a:t> </a:t>
            </a:r>
            <a:r>
              <a:rPr lang="en-US" sz="2400" dirty="0" err="1"/>
              <a:t>mutualmente</a:t>
            </a:r>
            <a:r>
              <a:rPr lang="en-US" sz="2400" dirty="0"/>
              <a:t> </a:t>
            </a:r>
            <a:r>
              <a:rPr lang="en-US" sz="2400" dirty="0" err="1"/>
              <a:t>sulle</a:t>
            </a:r>
            <a:r>
              <a:rPr lang="en-US" sz="2400" dirty="0"/>
              <a:t> </a:t>
            </a:r>
            <a:r>
              <a:rPr lang="en-US" sz="2400" dirty="0" err="1"/>
              <a:t>loro</a:t>
            </a:r>
            <a:r>
              <a:rPr lang="en-US" sz="2400" dirty="0"/>
              <a:t> </a:t>
            </a:r>
            <a:r>
              <a:rPr lang="en-US" sz="2400" dirty="0" err="1"/>
              <a:t>proprie</a:t>
            </a:r>
            <a:r>
              <a:rPr lang="en-US" sz="2400" dirty="0"/>
              <a:t> </a:t>
            </a:r>
            <a:r>
              <a:rPr lang="en-US" sz="2400" dirty="0" err="1"/>
              <a:t>disposizioni</a:t>
            </a:r>
            <a:r>
              <a:rPr kumimoji="0" lang="en-US" sz="2400" b="0" i="0" u="none" strike="noStrike" cap="none" normalizeH="0" baseline="0" dirty="0">
                <a:ln>
                  <a:noFill/>
                </a:ln>
                <a:effectLst/>
              </a:rPr>
              <a:t> come </a:t>
            </a:r>
            <a:r>
              <a:rPr kumimoji="0" lang="en-US" sz="2400" b="0" i="0" u="none" strike="noStrike" cap="none" normalizeH="0" baseline="0" dirty="0" err="1">
                <a:ln>
                  <a:noFill/>
                </a:ln>
                <a:effectLst/>
              </a:rPr>
              <a:t>su</a:t>
            </a:r>
            <a:r>
              <a:rPr kumimoji="0" lang="en-US" sz="2400" b="0" i="0" u="none" strike="noStrike" cap="none" normalizeH="0" baseline="0" dirty="0">
                <a:ln>
                  <a:noFill/>
                </a:ln>
                <a:effectLst/>
              </a:rPr>
              <a:t> quelle di </a:t>
            </a:r>
            <a:r>
              <a:rPr kumimoji="0" lang="en-US" sz="2400" b="0" i="0" u="none" strike="noStrike" cap="none" normalizeH="0" baseline="0" dirty="0" err="1">
                <a:ln>
                  <a:noFill/>
                </a:ln>
                <a:effectLst/>
              </a:rPr>
              <a:t>altre</a:t>
            </a:r>
            <a:r>
              <a:rPr kumimoji="0" lang="en-US" sz="2400" b="0" i="0" u="none" strike="noStrike" cap="none" normalizeH="0" baseline="0" dirty="0">
                <a:ln>
                  <a:noFill/>
                </a:ln>
                <a:effectLst/>
              </a:rPr>
              <a:t> </a:t>
            </a:r>
            <a:r>
              <a:rPr kumimoji="0" lang="en-US" sz="2400" b="0" i="0" u="none" strike="noStrike" cap="none" normalizeH="0" baseline="0" dirty="0" err="1">
                <a:ln>
                  <a:noFill/>
                </a:ln>
                <a:effectLst/>
              </a:rPr>
              <a:t>Potenze</a:t>
            </a:r>
            <a:r>
              <a:rPr kumimoji="0" lang="en-US" sz="2400" b="0" i="0" u="none" strike="noStrike" cap="none" normalizeH="0" baseline="0" dirty="0">
                <a:ln>
                  <a:noFill/>
                </a:ln>
                <a:effectLst/>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a:latin typeface="Arial" pitchFamily="34" charset="0"/>
                <a:cs typeface="Arial" pitchFamily="34" charset="0"/>
              </a:rPr>
              <a:t>1^ e 2^ offensiva sull’Isonzo</a:t>
            </a:r>
          </a:p>
        </p:txBody>
      </p:sp>
      <p:graphicFrame>
        <p:nvGraphicFramePr>
          <p:cNvPr id="3" name="Tabella 2"/>
          <p:cNvGraphicFramePr>
            <a:graphicFrameLocks noGrp="1"/>
          </p:cNvGraphicFramePr>
          <p:nvPr/>
        </p:nvGraphicFramePr>
        <p:xfrm>
          <a:off x="971600" y="1556792"/>
          <a:ext cx="7272809" cy="3960440"/>
        </p:xfrm>
        <a:graphic>
          <a:graphicData uri="http://schemas.openxmlformats.org/drawingml/2006/table">
            <a:tbl>
              <a:tblPr/>
              <a:tblGrid>
                <a:gridCol w="1818911">
                  <a:extLst>
                    <a:ext uri="{9D8B030D-6E8A-4147-A177-3AD203B41FA5}">
                      <a16:colId xmlns:a16="http://schemas.microsoft.com/office/drawing/2014/main" val="20000"/>
                    </a:ext>
                  </a:extLst>
                </a:gridCol>
                <a:gridCol w="1818911">
                  <a:extLst>
                    <a:ext uri="{9D8B030D-6E8A-4147-A177-3AD203B41FA5}">
                      <a16:colId xmlns:a16="http://schemas.microsoft.com/office/drawing/2014/main" val="20001"/>
                    </a:ext>
                  </a:extLst>
                </a:gridCol>
                <a:gridCol w="1817021">
                  <a:extLst>
                    <a:ext uri="{9D8B030D-6E8A-4147-A177-3AD203B41FA5}">
                      <a16:colId xmlns:a16="http://schemas.microsoft.com/office/drawing/2014/main" val="20002"/>
                    </a:ext>
                  </a:extLst>
                </a:gridCol>
                <a:gridCol w="1817966">
                  <a:extLst>
                    <a:ext uri="{9D8B030D-6E8A-4147-A177-3AD203B41FA5}">
                      <a16:colId xmlns:a16="http://schemas.microsoft.com/office/drawing/2014/main" val="20003"/>
                    </a:ext>
                  </a:extLst>
                </a:gridCol>
              </a:tblGrid>
              <a:tr h="1305396">
                <a:tc>
                  <a:txBody>
                    <a:bodyPr/>
                    <a:lstStyle/>
                    <a:p>
                      <a:pPr algn="ctr">
                        <a:lnSpc>
                          <a:spcPct val="115000"/>
                        </a:lnSpc>
                        <a:spcAft>
                          <a:spcPts val="1000"/>
                        </a:spcAft>
                      </a:pPr>
                      <a:r>
                        <a:rPr lang="it-IT" sz="2400" b="1" dirty="0">
                          <a:solidFill>
                            <a:schemeClr val="tx2">
                              <a:lumMod val="60000"/>
                              <a:lumOff val="40000"/>
                            </a:schemeClr>
                          </a:solidFill>
                          <a:latin typeface="Arial"/>
                          <a:ea typeface="Calibri"/>
                          <a:cs typeface="Times New Roman"/>
                        </a:rPr>
                        <a:t>Evento</a:t>
                      </a:r>
                      <a:endParaRPr lang="it-IT" sz="2000" dirty="0">
                        <a:solidFill>
                          <a:schemeClr val="tx2">
                            <a:lumMod val="60000"/>
                            <a:lumOff val="4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2400" b="1" dirty="0">
                          <a:solidFill>
                            <a:schemeClr val="tx2">
                              <a:lumMod val="60000"/>
                              <a:lumOff val="40000"/>
                            </a:schemeClr>
                          </a:solidFill>
                          <a:latin typeface="Arial"/>
                          <a:ea typeface="Calibri"/>
                          <a:cs typeface="Times New Roman"/>
                        </a:rPr>
                        <a:t>Durata</a:t>
                      </a:r>
                      <a:endParaRPr lang="it-IT" sz="2000" dirty="0">
                        <a:solidFill>
                          <a:schemeClr val="tx2">
                            <a:lumMod val="60000"/>
                            <a:lumOff val="4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2400" b="1" dirty="0">
                          <a:solidFill>
                            <a:schemeClr val="tx2">
                              <a:lumMod val="60000"/>
                              <a:lumOff val="40000"/>
                            </a:schemeClr>
                          </a:solidFill>
                          <a:latin typeface="Arial"/>
                          <a:ea typeface="Calibri"/>
                          <a:cs typeface="Times New Roman"/>
                        </a:rPr>
                        <a:t>Perdite Italia</a:t>
                      </a:r>
                      <a:endParaRPr lang="it-IT" sz="2000" dirty="0">
                        <a:solidFill>
                          <a:schemeClr val="tx2">
                            <a:lumMod val="60000"/>
                            <a:lumOff val="4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2400" b="1" dirty="0">
                          <a:solidFill>
                            <a:schemeClr val="tx2">
                              <a:lumMod val="60000"/>
                              <a:lumOff val="40000"/>
                            </a:schemeClr>
                          </a:solidFill>
                          <a:latin typeface="Arial"/>
                          <a:ea typeface="Calibri"/>
                          <a:cs typeface="Times New Roman"/>
                        </a:rPr>
                        <a:t>Perdite AU</a:t>
                      </a:r>
                      <a:endParaRPr lang="it-IT" sz="2000" dirty="0">
                        <a:solidFill>
                          <a:schemeClr val="tx2">
                            <a:lumMod val="60000"/>
                            <a:lumOff val="4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27522">
                <a:tc>
                  <a:txBody>
                    <a:bodyPr/>
                    <a:lstStyle/>
                    <a:p>
                      <a:pPr algn="ctr">
                        <a:lnSpc>
                          <a:spcPct val="150000"/>
                        </a:lnSpc>
                        <a:spcAft>
                          <a:spcPts val="1000"/>
                        </a:spcAft>
                      </a:pPr>
                      <a:r>
                        <a:rPr lang="it-IT" sz="1600" dirty="0">
                          <a:latin typeface="Arial"/>
                          <a:ea typeface="Calibri"/>
                          <a:cs typeface="Times New Roman"/>
                        </a:rPr>
                        <a:t>1^ offensiva sull’Isonzo</a:t>
                      </a:r>
                      <a:endParaRPr lang="it-IT"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it-IT" sz="1600" dirty="0">
                          <a:latin typeface="Arial"/>
                          <a:ea typeface="Calibri"/>
                          <a:cs typeface="Times New Roman"/>
                        </a:rPr>
                        <a:t>23 giugno-7 luglio</a:t>
                      </a:r>
                      <a:endParaRPr lang="it-IT"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it-IT" sz="2400" dirty="0">
                          <a:latin typeface="Arial"/>
                          <a:ea typeface="Calibri"/>
                          <a:cs typeface="Times New Roman"/>
                        </a:rPr>
                        <a:t>14.947</a:t>
                      </a:r>
                      <a:endParaRPr lang="it-IT"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it-IT" sz="2400">
                          <a:latin typeface="Arial"/>
                          <a:ea typeface="Calibri"/>
                          <a:cs typeface="Times New Roman"/>
                        </a:rPr>
                        <a:t>9.950</a:t>
                      </a:r>
                      <a:endParaRPr lang="it-IT"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27522">
                <a:tc>
                  <a:txBody>
                    <a:bodyPr/>
                    <a:lstStyle/>
                    <a:p>
                      <a:pPr algn="ctr">
                        <a:lnSpc>
                          <a:spcPct val="150000"/>
                        </a:lnSpc>
                        <a:spcAft>
                          <a:spcPts val="1000"/>
                        </a:spcAft>
                      </a:pPr>
                      <a:r>
                        <a:rPr lang="it-IT" sz="1600">
                          <a:latin typeface="Arial"/>
                          <a:ea typeface="Calibri"/>
                          <a:cs typeface="Times New Roman"/>
                        </a:rPr>
                        <a:t>2^ offensiva sull’Isonzo</a:t>
                      </a:r>
                      <a:endParaRPr lang="it-IT"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it-IT" sz="1600" dirty="0">
                          <a:latin typeface="Arial"/>
                          <a:ea typeface="Calibri"/>
                          <a:cs typeface="Times New Roman"/>
                        </a:rPr>
                        <a:t>18 luglio-3 agosto</a:t>
                      </a:r>
                      <a:endParaRPr lang="it-IT"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it-IT" sz="2400" dirty="0">
                          <a:latin typeface="Arial"/>
                          <a:ea typeface="Calibri"/>
                          <a:cs typeface="Times New Roman"/>
                        </a:rPr>
                        <a:t>41.866</a:t>
                      </a:r>
                      <a:endParaRPr lang="it-IT"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it-IT" sz="2400" dirty="0">
                          <a:latin typeface="Arial"/>
                          <a:ea typeface="Calibri"/>
                          <a:cs typeface="Times New Roman"/>
                        </a:rPr>
                        <a:t>46.640</a:t>
                      </a:r>
                      <a:endParaRPr lang="it-IT"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 Percentuale feriti leggeri</a:t>
            </a:r>
            <a:br>
              <a:rPr lang="it-IT" dirty="0"/>
            </a:br>
            <a:r>
              <a:rPr lang="it-IT" dirty="0"/>
              <a:t>settore Carso</a:t>
            </a:r>
          </a:p>
        </p:txBody>
      </p:sp>
      <p:graphicFrame>
        <p:nvGraphicFramePr>
          <p:cNvPr id="4" name="Grafico 3"/>
          <p:cNvGraphicFramePr/>
          <p:nvPr/>
        </p:nvGraphicFramePr>
        <p:xfrm>
          <a:off x="1547664" y="1700808"/>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3^ e 4^ offensiva sull’Isonzo</a:t>
            </a:r>
          </a:p>
        </p:txBody>
      </p:sp>
      <p:graphicFrame>
        <p:nvGraphicFramePr>
          <p:cNvPr id="3" name="Tabella 2"/>
          <p:cNvGraphicFramePr>
            <a:graphicFrameLocks noGrp="1"/>
          </p:cNvGraphicFramePr>
          <p:nvPr/>
        </p:nvGraphicFramePr>
        <p:xfrm>
          <a:off x="1187624" y="1556792"/>
          <a:ext cx="6768751" cy="3960440"/>
        </p:xfrm>
        <a:graphic>
          <a:graphicData uri="http://schemas.openxmlformats.org/drawingml/2006/table">
            <a:tbl>
              <a:tblPr/>
              <a:tblGrid>
                <a:gridCol w="1692847">
                  <a:extLst>
                    <a:ext uri="{9D8B030D-6E8A-4147-A177-3AD203B41FA5}">
                      <a16:colId xmlns:a16="http://schemas.microsoft.com/office/drawing/2014/main" val="20000"/>
                    </a:ext>
                  </a:extLst>
                </a:gridCol>
                <a:gridCol w="1692847">
                  <a:extLst>
                    <a:ext uri="{9D8B030D-6E8A-4147-A177-3AD203B41FA5}">
                      <a16:colId xmlns:a16="http://schemas.microsoft.com/office/drawing/2014/main" val="20001"/>
                    </a:ext>
                  </a:extLst>
                </a:gridCol>
                <a:gridCol w="1691088">
                  <a:extLst>
                    <a:ext uri="{9D8B030D-6E8A-4147-A177-3AD203B41FA5}">
                      <a16:colId xmlns:a16="http://schemas.microsoft.com/office/drawing/2014/main" val="20002"/>
                    </a:ext>
                  </a:extLst>
                </a:gridCol>
                <a:gridCol w="1691969">
                  <a:extLst>
                    <a:ext uri="{9D8B030D-6E8A-4147-A177-3AD203B41FA5}">
                      <a16:colId xmlns:a16="http://schemas.microsoft.com/office/drawing/2014/main" val="20003"/>
                    </a:ext>
                  </a:extLst>
                </a:gridCol>
              </a:tblGrid>
              <a:tr h="1305396">
                <a:tc>
                  <a:txBody>
                    <a:bodyPr/>
                    <a:lstStyle/>
                    <a:p>
                      <a:pPr marL="0" algn="ctr" defTabSz="914400" rtl="0" eaLnBrk="1" latinLnBrk="0" hangingPunct="1">
                        <a:lnSpc>
                          <a:spcPct val="115000"/>
                        </a:lnSpc>
                        <a:spcAft>
                          <a:spcPts val="1000"/>
                        </a:spcAft>
                      </a:pPr>
                      <a:r>
                        <a:rPr lang="it-IT" sz="2400" b="1" kern="1200" dirty="0">
                          <a:solidFill>
                            <a:schemeClr val="tx2">
                              <a:lumMod val="60000"/>
                              <a:lumOff val="40000"/>
                            </a:schemeClr>
                          </a:solidFill>
                          <a:latin typeface="Arial"/>
                          <a:ea typeface="Calibri"/>
                          <a:cs typeface="Times New Roman"/>
                        </a:rPr>
                        <a:t>Evento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lang="it-IT" sz="2400" b="1" kern="1200" dirty="0">
                          <a:solidFill>
                            <a:schemeClr val="tx2">
                              <a:lumMod val="60000"/>
                              <a:lumOff val="40000"/>
                            </a:schemeClr>
                          </a:solidFill>
                          <a:latin typeface="Arial"/>
                          <a:ea typeface="Calibri"/>
                          <a:cs typeface="Times New Roman"/>
                        </a:rPr>
                        <a:t>Durata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lang="it-IT" sz="2400" b="1" kern="1200" dirty="0">
                          <a:solidFill>
                            <a:schemeClr val="tx2">
                              <a:lumMod val="60000"/>
                              <a:lumOff val="40000"/>
                            </a:schemeClr>
                          </a:solidFill>
                          <a:latin typeface="Arial"/>
                          <a:ea typeface="Calibri"/>
                          <a:cs typeface="Times New Roman"/>
                        </a:rPr>
                        <a:t>Perdite Italia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lang="it-IT" sz="2400" b="1" kern="1200" dirty="0">
                          <a:solidFill>
                            <a:schemeClr val="tx2">
                              <a:lumMod val="60000"/>
                              <a:lumOff val="40000"/>
                            </a:schemeClr>
                          </a:solidFill>
                          <a:latin typeface="Arial"/>
                          <a:ea typeface="Calibri"/>
                          <a:cs typeface="Times New Roman"/>
                        </a:rPr>
                        <a:t>Perdite AU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27522">
                <a:tc>
                  <a:txBody>
                    <a:bodyPr/>
                    <a:lstStyle/>
                    <a:p>
                      <a:pPr marL="0" algn="ctr" defTabSz="914400" rtl="0" eaLnBrk="1" latinLnBrk="0" hangingPunct="1">
                        <a:lnSpc>
                          <a:spcPct val="150000"/>
                        </a:lnSpc>
                        <a:spcAft>
                          <a:spcPts val="1000"/>
                        </a:spcAft>
                      </a:pPr>
                      <a:r>
                        <a:rPr lang="it-IT" sz="1600" kern="1200" dirty="0">
                          <a:solidFill>
                            <a:schemeClr val="tx1"/>
                          </a:solidFill>
                          <a:latin typeface="Arial"/>
                          <a:ea typeface="Calibri"/>
                          <a:cs typeface="Times New Roman"/>
                        </a:rPr>
                        <a:t>3^ offensiva sull’Isonzo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1000"/>
                        </a:spcAft>
                      </a:pPr>
                      <a:r>
                        <a:rPr lang="it-IT" sz="1600" kern="1200" dirty="0">
                          <a:solidFill>
                            <a:schemeClr val="tx1"/>
                          </a:solidFill>
                          <a:latin typeface="Arial"/>
                          <a:ea typeface="Calibri"/>
                          <a:cs typeface="Times New Roman"/>
                        </a:rPr>
                        <a:t>18 ottobre-</a:t>
                      </a:r>
                    </a:p>
                    <a:p>
                      <a:pPr marL="0" algn="ctr" defTabSz="914400" rtl="0" eaLnBrk="1" latinLnBrk="0" hangingPunct="1">
                        <a:lnSpc>
                          <a:spcPct val="150000"/>
                        </a:lnSpc>
                        <a:spcAft>
                          <a:spcPts val="1000"/>
                        </a:spcAft>
                      </a:pPr>
                      <a:r>
                        <a:rPr lang="it-IT" sz="1600" kern="1200" dirty="0">
                          <a:solidFill>
                            <a:schemeClr val="tx1"/>
                          </a:solidFill>
                          <a:latin typeface="Arial"/>
                          <a:ea typeface="Calibri"/>
                          <a:cs typeface="Times New Roman"/>
                        </a:rPr>
                        <a:t>4 novembre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1000"/>
                        </a:spcAft>
                      </a:pPr>
                      <a:r>
                        <a:rPr lang="it-IT" sz="2400" kern="1200" dirty="0">
                          <a:solidFill>
                            <a:schemeClr val="tx1"/>
                          </a:solidFill>
                          <a:latin typeface="Arial"/>
                          <a:ea typeface="Calibri"/>
                          <a:cs typeface="Times New Roman"/>
                        </a:rPr>
                        <a:t>67.000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1000"/>
                        </a:spcAft>
                      </a:pPr>
                      <a:r>
                        <a:rPr lang="it-IT" sz="2400" kern="1200" dirty="0">
                          <a:solidFill>
                            <a:schemeClr val="tx1"/>
                          </a:solidFill>
                          <a:latin typeface="Arial"/>
                          <a:ea typeface="Calibri"/>
                          <a:cs typeface="Times New Roman"/>
                        </a:rPr>
                        <a:t>42.000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27522">
                <a:tc>
                  <a:txBody>
                    <a:bodyPr/>
                    <a:lstStyle/>
                    <a:p>
                      <a:pPr marL="0" algn="ctr" defTabSz="914400" rtl="0" eaLnBrk="1" latinLnBrk="0" hangingPunct="1">
                        <a:lnSpc>
                          <a:spcPct val="150000"/>
                        </a:lnSpc>
                        <a:spcAft>
                          <a:spcPts val="1000"/>
                        </a:spcAft>
                      </a:pPr>
                      <a:r>
                        <a:rPr lang="it-IT" sz="1600" kern="1200" dirty="0">
                          <a:solidFill>
                            <a:schemeClr val="tx1"/>
                          </a:solidFill>
                          <a:latin typeface="Arial"/>
                          <a:ea typeface="Calibri"/>
                          <a:cs typeface="Times New Roman"/>
                        </a:rPr>
                        <a:t>4^ offensiva sull’Isonzo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1000"/>
                        </a:spcAft>
                      </a:pPr>
                      <a:r>
                        <a:rPr lang="it-IT" sz="1600" kern="1200" dirty="0">
                          <a:solidFill>
                            <a:schemeClr val="tx1"/>
                          </a:solidFill>
                          <a:latin typeface="Arial"/>
                          <a:ea typeface="Calibri"/>
                          <a:cs typeface="Times New Roman"/>
                        </a:rPr>
                        <a:t>10 novembre-</a:t>
                      </a:r>
                    </a:p>
                    <a:p>
                      <a:pPr marL="0" algn="ctr" defTabSz="914400" rtl="0" eaLnBrk="1" latinLnBrk="0" hangingPunct="1">
                        <a:lnSpc>
                          <a:spcPct val="150000"/>
                        </a:lnSpc>
                        <a:spcAft>
                          <a:spcPts val="1000"/>
                        </a:spcAft>
                      </a:pPr>
                      <a:r>
                        <a:rPr lang="it-IT" sz="1600" kern="1200" dirty="0">
                          <a:solidFill>
                            <a:schemeClr val="tx1"/>
                          </a:solidFill>
                          <a:latin typeface="Arial"/>
                          <a:ea typeface="Calibri"/>
                          <a:cs typeface="Times New Roman"/>
                        </a:rPr>
                        <a:t>5 dicembre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1000"/>
                        </a:spcAft>
                      </a:pPr>
                      <a:r>
                        <a:rPr lang="it-IT" sz="2400" kern="1200" dirty="0">
                          <a:solidFill>
                            <a:schemeClr val="tx1"/>
                          </a:solidFill>
                          <a:latin typeface="Arial"/>
                          <a:ea typeface="Calibri"/>
                          <a:cs typeface="Times New Roman"/>
                        </a:rPr>
                        <a:t>49.000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1000"/>
                        </a:spcAft>
                      </a:pPr>
                      <a:r>
                        <a:rPr lang="it-IT" sz="2400" kern="1200" dirty="0">
                          <a:solidFill>
                            <a:schemeClr val="tx1"/>
                          </a:solidFill>
                          <a:latin typeface="Arial"/>
                          <a:ea typeface="Calibri"/>
                          <a:cs typeface="Times New Roman"/>
                        </a:rPr>
                        <a:t>25.000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603503" y="640263"/>
            <a:ext cx="2463248" cy="5254510"/>
          </a:xfrm>
        </p:spPr>
        <p:txBody>
          <a:bodyPr>
            <a:normAutofit/>
          </a:bodyPr>
          <a:lstStyle/>
          <a:p>
            <a:r>
              <a:rPr lang="it-IT" dirty="0"/>
              <a:t>L’anno delle battaglie</a:t>
            </a:r>
          </a:p>
        </p:txBody>
      </p:sp>
      <p:sp>
        <p:nvSpPr>
          <p:cNvPr id="3" name="Segnaposto contenuto 2"/>
          <p:cNvSpPr>
            <a:spLocks noGrp="1"/>
          </p:cNvSpPr>
          <p:nvPr>
            <p:ph idx="1"/>
          </p:nvPr>
        </p:nvSpPr>
        <p:spPr>
          <a:xfrm>
            <a:off x="4018788" y="640263"/>
            <a:ext cx="4521708" cy="5254510"/>
          </a:xfrm>
        </p:spPr>
        <p:txBody>
          <a:bodyPr anchor="ctr">
            <a:normAutofit/>
          </a:bodyPr>
          <a:lstStyle/>
          <a:p>
            <a:r>
              <a:rPr lang="it-IT" sz="2400" dirty="0">
                <a:solidFill>
                  <a:schemeClr val="bg1"/>
                </a:solidFill>
              </a:rPr>
              <a:t>Verdun (febbraio-giugno; 37 mln. colpi di artiglieria; &gt; 200.000†)</a:t>
            </a:r>
          </a:p>
          <a:p>
            <a:r>
              <a:rPr lang="it-IT" sz="2400" dirty="0">
                <a:solidFill>
                  <a:schemeClr val="bg1"/>
                </a:solidFill>
              </a:rPr>
              <a:t>Somme: 1° luglio, 20.000†, 40.000 feriti su 100.000 entrati nella terra di nessuno; la &gt; perdita di vita umane nella storia militare britannica. Poi, comparsa dei carri armati. Offensiva fermata il 19 novembre. Perdite tot.: 1.200.000</a:t>
            </a:r>
          </a:p>
        </p:txBody>
      </p:sp>
    </p:spTree>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603503" y="640263"/>
            <a:ext cx="2463248" cy="5254510"/>
          </a:xfrm>
        </p:spPr>
        <p:txBody>
          <a:bodyPr>
            <a:normAutofit/>
          </a:bodyPr>
          <a:lstStyle/>
          <a:p>
            <a:r>
              <a:rPr lang="it-IT" dirty="0"/>
              <a:t>L’anno delle battaglie</a:t>
            </a:r>
          </a:p>
        </p:txBody>
      </p:sp>
      <p:sp>
        <p:nvSpPr>
          <p:cNvPr id="3" name="Segnaposto contenuto 2"/>
          <p:cNvSpPr>
            <a:spLocks noGrp="1"/>
          </p:cNvSpPr>
          <p:nvPr>
            <p:ph idx="1"/>
          </p:nvPr>
        </p:nvSpPr>
        <p:spPr>
          <a:xfrm>
            <a:off x="4018788" y="640263"/>
            <a:ext cx="4521708" cy="5254510"/>
          </a:xfrm>
        </p:spPr>
        <p:txBody>
          <a:bodyPr anchor="ctr">
            <a:normAutofit/>
          </a:bodyPr>
          <a:lstStyle/>
          <a:p>
            <a:r>
              <a:rPr lang="it-IT" sz="2400" dirty="0">
                <a:solidFill>
                  <a:schemeClr val="bg1"/>
                </a:solidFill>
              </a:rPr>
              <a:t>Offensiva di primavera (AU vs. I)</a:t>
            </a:r>
          </a:p>
          <a:p>
            <a:r>
              <a:rPr lang="it-IT" sz="2400" dirty="0">
                <a:solidFill>
                  <a:schemeClr val="bg1"/>
                </a:solidFill>
              </a:rPr>
              <a:t>Offensiva </a:t>
            </a:r>
            <a:r>
              <a:rPr lang="it-IT" sz="2400" dirty="0" err="1">
                <a:solidFill>
                  <a:schemeClr val="bg1"/>
                </a:solidFill>
              </a:rPr>
              <a:t>Brusilov</a:t>
            </a:r>
            <a:r>
              <a:rPr lang="it-IT" sz="2400" dirty="0">
                <a:solidFill>
                  <a:schemeClr val="bg1"/>
                </a:solidFill>
              </a:rPr>
              <a:t> (4 giugno) 600.000 perdite inflitte agli AU</a:t>
            </a:r>
          </a:p>
          <a:p>
            <a:r>
              <a:rPr lang="it-IT" sz="2400" dirty="0">
                <a:solidFill>
                  <a:schemeClr val="bg1"/>
                </a:solidFill>
              </a:rPr>
              <a:t>6a battaglia dell’Isonzo (Gorizia)</a:t>
            </a:r>
          </a:p>
        </p:txBody>
      </p:sp>
    </p:spTree>
    <p:extLst>
      <p:ext uri="{BB962C8B-B14F-4D97-AF65-F5344CB8AC3E}">
        <p14:creationId xmlns:p14="http://schemas.microsoft.com/office/powerpoint/2010/main" val="89841967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p:cNvSpPr>
            <a:spLocks noGrp="1"/>
          </p:cNvSpPr>
          <p:nvPr>
            <p:ph idx="1"/>
          </p:nvPr>
        </p:nvSpPr>
        <p:spPr>
          <a:xfrm>
            <a:off x="4018788" y="640263"/>
            <a:ext cx="4521708" cy="5254510"/>
          </a:xfrm>
        </p:spPr>
        <p:txBody>
          <a:bodyPr anchor="ctr">
            <a:normAutofit/>
          </a:bodyPr>
          <a:lstStyle/>
          <a:p>
            <a:pPr marL="0" indent="0">
              <a:buNone/>
            </a:pPr>
            <a:r>
              <a:rPr lang="it-IT" sz="1900" dirty="0">
                <a:solidFill>
                  <a:schemeClr val="bg1"/>
                </a:solidFill>
              </a:rPr>
              <a:t>«La semplice verità della guerra di trincea del 1914-18 è che l’ammassarsi di un gran numero di soldati protetti solo dalle loro uniformi, per quanto potessero essere addestrati, equipaggiati, contro grandi masse di altri soldati protetti dalle trincee, dal filo spinato e dotati di armi a tiro rapido, si risolveva necessariamente in pesanti perdite per gli attaccanti. … le condizioni del conflitto tra il 1914 e il 1918 portavano necessariamente al macello». </a:t>
            </a:r>
          </a:p>
          <a:p>
            <a:pPr marL="0" indent="0">
              <a:buNone/>
            </a:pPr>
            <a:endParaRPr lang="it-IT" sz="1900" dirty="0">
              <a:solidFill>
                <a:schemeClr val="bg1"/>
              </a:solidFill>
            </a:endParaRPr>
          </a:p>
          <a:p>
            <a:pPr marL="0" indent="0">
              <a:buNone/>
            </a:pPr>
            <a:r>
              <a:rPr lang="it-IT" sz="1900" dirty="0">
                <a:solidFill>
                  <a:schemeClr val="bg1"/>
                </a:solidFill>
              </a:rPr>
              <a:t>(J. Keegan, </a:t>
            </a:r>
            <a:r>
              <a:rPr lang="it-IT" sz="1900" i="1" dirty="0">
                <a:solidFill>
                  <a:schemeClr val="bg1"/>
                </a:solidFill>
              </a:rPr>
              <a:t>La prima guerra mondiale. Una storia politico militare</a:t>
            </a:r>
            <a:r>
              <a:rPr lang="it-IT" sz="1900" dirty="0">
                <a:solidFill>
                  <a:schemeClr val="bg1"/>
                </a:solidFill>
              </a:rPr>
              <a:t>, Carocci, Roma 2000)  </a:t>
            </a:r>
          </a:p>
        </p:txBody>
      </p:sp>
    </p:spTree>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olo 2"/>
          <p:cNvSpPr>
            <a:spLocks noGrp="1"/>
          </p:cNvSpPr>
          <p:nvPr>
            <p:ph type="title"/>
          </p:nvPr>
        </p:nvSpPr>
        <p:spPr>
          <a:xfrm>
            <a:off x="3288029" y="365125"/>
            <a:ext cx="5373370" cy="1325563"/>
          </a:xfrm>
        </p:spPr>
        <p:txBody>
          <a:bodyPr vert="horz" lIns="91440" tIns="45720" rIns="91440" bIns="45720" rtlCol="0" anchor="ctr">
            <a:normAutofit/>
          </a:bodyPr>
          <a:lstStyle/>
          <a:p>
            <a:pPr algn="l">
              <a:lnSpc>
                <a:spcPct val="90000"/>
              </a:lnSpc>
            </a:pPr>
            <a:r>
              <a:rPr lang="en-US" kern="1200">
                <a:solidFill>
                  <a:schemeClr val="tx1"/>
                </a:solidFill>
                <a:latin typeface="+mj-lt"/>
                <a:ea typeface="+mj-ea"/>
                <a:cs typeface="+mj-cs"/>
              </a:rPr>
              <a:t>San Michele, 29 giugno 1916</a:t>
            </a:r>
          </a:p>
        </p:txBody>
      </p:sp>
      <p:pic>
        <p:nvPicPr>
          <p:cNvPr id="7" name="Content Placeholder 6" descr="scan0001">
            <a:extLst>
              <a:ext uri="{FF2B5EF4-FFF2-40B4-BE49-F238E27FC236}">
                <a16:creationId xmlns:a16="http://schemas.microsoft.com/office/drawing/2014/main" id="{1A586E9C-E09E-4E49-93F0-14E084EFACED}"/>
              </a:ext>
            </a:extLst>
          </p:cNvPr>
          <p:cNvPicPr>
            <a:picLocks noGrp="1" noChangeAspect="1" noChangeArrowheads="1"/>
          </p:cNvPicPr>
          <p:nvPr>
            <p:ph sz="half" idx="1"/>
          </p:nvPr>
        </p:nvPicPr>
        <p:blipFill>
          <a:blip r:embed="rId2" cstate="print"/>
          <a:stretch>
            <a:fillRect/>
          </a:stretch>
        </p:blipFill>
        <p:spPr bwMode="auto">
          <a:xfrm>
            <a:off x="360045" y="2097430"/>
            <a:ext cx="2569467" cy="2662659"/>
          </a:xfrm>
          <a:prstGeom prst="rect">
            <a:avLst/>
          </a:prstGeom>
          <a:noFill/>
        </p:spPr>
      </p:pic>
      <p:sp>
        <p:nvSpPr>
          <p:cNvPr id="5" name="Segnaposto contenuto 4"/>
          <p:cNvSpPr>
            <a:spLocks noGrp="1"/>
          </p:cNvSpPr>
          <p:nvPr>
            <p:ph sz="half" idx="2"/>
          </p:nvPr>
        </p:nvSpPr>
        <p:spPr>
          <a:xfrm>
            <a:off x="3290636" y="2022601"/>
            <a:ext cx="5370763" cy="4154361"/>
          </a:xfrm>
        </p:spPr>
        <p:txBody>
          <a:bodyPr vert="horz" lIns="91440" tIns="45720" rIns="91440" bIns="45720" rtlCol="0">
            <a:normAutofit/>
          </a:bodyPr>
          <a:lstStyle/>
          <a:p>
            <a:pPr indent="-228600">
              <a:lnSpc>
                <a:spcPct val="90000"/>
              </a:lnSpc>
            </a:pPr>
            <a:r>
              <a:rPr lang="en-US" dirty="0"/>
              <a:t>Gas </a:t>
            </a:r>
            <a:r>
              <a:rPr lang="en-US" dirty="0" err="1"/>
              <a:t>Fosgene</a:t>
            </a:r>
            <a:r>
              <a:rPr lang="en-US" dirty="0"/>
              <a:t> (</a:t>
            </a:r>
            <a:r>
              <a:rPr lang="en-US" dirty="0" err="1"/>
              <a:t>cloro</a:t>
            </a:r>
            <a:r>
              <a:rPr lang="en-US" dirty="0"/>
              <a:t> e </a:t>
            </a:r>
            <a:r>
              <a:rPr lang="en-US" dirty="0" err="1"/>
              <a:t>ossido</a:t>
            </a:r>
            <a:r>
              <a:rPr lang="en-US" dirty="0"/>
              <a:t> di </a:t>
            </a:r>
            <a:r>
              <a:rPr lang="en-US" dirty="0" err="1"/>
              <a:t>carbonio</a:t>
            </a:r>
            <a:r>
              <a:rPr lang="en-US" dirty="0"/>
              <a:t>)</a:t>
            </a:r>
          </a:p>
          <a:p>
            <a:pPr indent="-228600">
              <a:lnSpc>
                <a:spcPct val="90000"/>
              </a:lnSpc>
            </a:pPr>
            <a:r>
              <a:rPr lang="en-US" dirty="0" err="1"/>
              <a:t>Maschere</a:t>
            </a:r>
            <a:r>
              <a:rPr lang="en-US" dirty="0"/>
              <a:t> </a:t>
            </a:r>
            <a:r>
              <a:rPr lang="en-US" dirty="0" err="1"/>
              <a:t>antigas</a:t>
            </a:r>
            <a:r>
              <a:rPr lang="en-US" dirty="0"/>
              <a:t> mod. </a:t>
            </a:r>
            <a:r>
              <a:rPr lang="en-US" dirty="0" err="1"/>
              <a:t>Ciamician</a:t>
            </a:r>
            <a:r>
              <a:rPr lang="en-US" dirty="0"/>
              <a:t>-Pesci</a:t>
            </a:r>
          </a:p>
          <a:p>
            <a:pPr indent="-228600">
              <a:lnSpc>
                <a:spcPct val="90000"/>
              </a:lnSpc>
            </a:pPr>
            <a:r>
              <a:rPr lang="en-US" dirty="0" err="1"/>
              <a:t>Perdite</a:t>
            </a:r>
            <a:r>
              <a:rPr lang="en-US" dirty="0"/>
              <a:t> </a:t>
            </a:r>
            <a:r>
              <a:rPr lang="en-US" dirty="0" err="1"/>
              <a:t>italiane</a:t>
            </a:r>
            <a:r>
              <a:rPr lang="en-US" dirty="0"/>
              <a:t> </a:t>
            </a:r>
            <a:r>
              <a:rPr lang="en-US" dirty="0" err="1"/>
              <a:t>brg</a:t>
            </a:r>
            <a:r>
              <a:rPr lang="en-US" dirty="0"/>
              <a:t>. Pisa, Regina, Ferrara: 10.000, di cui  6000 †</a:t>
            </a:r>
          </a:p>
        </p:txBody>
      </p:sp>
    </p:spTree>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43000"/>
          </a:xfrm>
        </p:spPr>
        <p:txBody>
          <a:bodyPr>
            <a:noAutofit/>
          </a:bodyPr>
          <a:lstStyle/>
          <a:p>
            <a:r>
              <a:rPr lang="it-IT" sz="2800" dirty="0">
                <a:latin typeface="Arial" pitchFamily="34" charset="0"/>
                <a:cs typeface="Arial" pitchFamily="34" charset="0"/>
              </a:rPr>
              <a:t>Offensiva di primavera: 15 maggio – 16 giugno 1916 </a:t>
            </a:r>
          </a:p>
        </p:txBody>
      </p:sp>
      <p:sp>
        <p:nvSpPr>
          <p:cNvPr id="3" name="CasellaDiTesto 2"/>
          <p:cNvSpPr txBox="1"/>
          <p:nvPr/>
        </p:nvSpPr>
        <p:spPr>
          <a:xfrm>
            <a:off x="2328918" y="6237312"/>
            <a:ext cx="4486165" cy="369332"/>
          </a:xfrm>
          <a:prstGeom prst="rect">
            <a:avLst/>
          </a:prstGeom>
          <a:noFill/>
        </p:spPr>
        <p:txBody>
          <a:bodyPr wrap="none" rtlCol="0">
            <a:spAutoFit/>
          </a:bodyPr>
          <a:lstStyle/>
          <a:p>
            <a:r>
              <a:rPr lang="it-IT" dirty="0"/>
              <a:t>http://www.lagrandeguerra.net/</a:t>
            </a:r>
            <a:r>
              <a:rPr lang="it-IT" dirty="0" err="1"/>
              <a:t>ggstrafe.html</a:t>
            </a:r>
            <a:endParaRPr lang="it-IT" dirty="0"/>
          </a:p>
        </p:txBody>
      </p:sp>
      <p:pic>
        <p:nvPicPr>
          <p:cNvPr id="2050" name="Picture 2" descr="C:\Users\Fabio\Desktop\MAP.jpg"/>
          <p:cNvPicPr>
            <a:picLocks noChangeAspect="1" noChangeArrowheads="1"/>
          </p:cNvPicPr>
          <p:nvPr/>
        </p:nvPicPr>
        <p:blipFill>
          <a:blip r:embed="rId2" cstate="print"/>
          <a:srcRect/>
          <a:stretch>
            <a:fillRect/>
          </a:stretch>
        </p:blipFill>
        <p:spPr bwMode="auto">
          <a:xfrm>
            <a:off x="227536" y="908720"/>
            <a:ext cx="8688929" cy="532859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603503" y="640263"/>
            <a:ext cx="2463248" cy="5254510"/>
          </a:xfrm>
        </p:spPr>
        <p:txBody>
          <a:bodyPr>
            <a:normAutofit/>
          </a:bodyPr>
          <a:lstStyle/>
          <a:p>
            <a:r>
              <a:rPr lang="it-IT" dirty="0">
                <a:latin typeface="Arial" pitchFamily="34" charset="0"/>
                <a:cs typeface="Arial" pitchFamily="34" charset="0"/>
              </a:rPr>
              <a:t>La battaglia di Gorizia</a:t>
            </a:r>
            <a:br>
              <a:rPr lang="it-IT" dirty="0">
                <a:latin typeface="Arial" pitchFamily="34" charset="0"/>
                <a:cs typeface="Arial" pitchFamily="34" charset="0"/>
              </a:rPr>
            </a:br>
            <a:r>
              <a:rPr lang="it-IT" sz="2400" dirty="0">
                <a:latin typeface="Arial" pitchFamily="34" charset="0"/>
                <a:cs typeface="Arial" pitchFamily="34" charset="0"/>
              </a:rPr>
              <a:t>(agosto 1916)</a:t>
            </a:r>
            <a:endParaRPr lang="it-IT" dirty="0">
              <a:latin typeface="Arial" pitchFamily="34" charset="0"/>
              <a:cs typeface="Arial" pitchFamily="34" charset="0"/>
            </a:endParaRPr>
          </a:p>
        </p:txBody>
      </p:sp>
      <p:sp>
        <p:nvSpPr>
          <p:cNvPr id="5" name="Segnaposto contenuto 4"/>
          <p:cNvSpPr>
            <a:spLocks noGrp="1"/>
          </p:cNvSpPr>
          <p:nvPr>
            <p:ph idx="1"/>
          </p:nvPr>
        </p:nvSpPr>
        <p:spPr>
          <a:xfrm>
            <a:off x="4018788" y="640263"/>
            <a:ext cx="4521708" cy="5254510"/>
          </a:xfrm>
        </p:spPr>
        <p:txBody>
          <a:bodyPr anchor="ctr">
            <a:normAutofit/>
          </a:bodyPr>
          <a:lstStyle/>
          <a:p>
            <a:r>
              <a:rPr lang="it-IT" sz="1900">
                <a:solidFill>
                  <a:schemeClr val="bg1"/>
                </a:solidFill>
              </a:rPr>
              <a:t>Oltre 300.000 altri soldati italiani si aggiunsero alle truppe già impegnate nel settore</a:t>
            </a:r>
          </a:p>
          <a:p>
            <a:r>
              <a:rPr lang="it-IT" sz="1900">
                <a:solidFill>
                  <a:schemeClr val="bg1"/>
                </a:solidFill>
              </a:rPr>
              <a:t>100.000 AU in posizione. </a:t>
            </a:r>
          </a:p>
          <a:p>
            <a:r>
              <a:rPr lang="it-IT" sz="1900">
                <a:solidFill>
                  <a:schemeClr val="bg1"/>
                </a:solidFill>
              </a:rPr>
              <a:t>Tra il monte Nero e il mare, notevole il divario tra le artiglierie: 1250 cannoni e 745 bombarde degli italiani, contro 384 cannoni AU. </a:t>
            </a:r>
          </a:p>
          <a:p>
            <a:r>
              <a:rPr lang="it-IT" sz="1900">
                <a:solidFill>
                  <a:schemeClr val="bg1"/>
                </a:solidFill>
              </a:rPr>
              <a:t>Nei settori prescelti per lo sforzo maggiore (San Michele, Sei Busi, Sabotino e Podgora) gli attaccanti erano di 12 volte superiori ai difensori. </a:t>
            </a:r>
          </a:p>
        </p:txBody>
      </p:sp>
    </p:spTree>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068DA7-219A-4D86-A434-0236B6E3A6B0}"/>
              </a:ext>
            </a:extLst>
          </p:cNvPr>
          <p:cNvSpPr>
            <a:spLocks noGrp="1"/>
          </p:cNvSpPr>
          <p:nvPr>
            <p:ph type="title"/>
          </p:nvPr>
        </p:nvSpPr>
        <p:spPr>
          <a:xfrm>
            <a:off x="3802455" y="365124"/>
            <a:ext cx="4629150" cy="1828800"/>
          </a:xfrm>
        </p:spPr>
        <p:txBody>
          <a:bodyPr vert="horz" lIns="91440" tIns="45720" rIns="91440" bIns="45720" rtlCol="0" anchor="ctr">
            <a:normAutofit/>
          </a:bodyPr>
          <a:lstStyle/>
          <a:p>
            <a:pPr algn="l">
              <a:lnSpc>
                <a:spcPct val="90000"/>
              </a:lnSpc>
            </a:pPr>
            <a:r>
              <a:rPr lang="en-US" dirty="0" err="1"/>
              <a:t>Bombarda</a:t>
            </a:r>
            <a:endParaRPr lang="en-US" dirty="0"/>
          </a:p>
        </p:txBody>
      </p:sp>
      <p:pic>
        <p:nvPicPr>
          <p:cNvPr id="1026" name="Picture 2" descr="C:\Users\Fabio\Desktop\bobarda.JPG"/>
          <p:cNvPicPr>
            <a:picLocks noChangeAspect="1" noChangeArrowheads="1"/>
          </p:cNvPicPr>
          <p:nvPr/>
        </p:nvPicPr>
        <p:blipFill rotWithShape="1">
          <a:blip r:embed="rId2" cstate="print"/>
          <a:srcRect r="23121"/>
          <a:stretch/>
        </p:blipFill>
        <p:spPr bwMode="auto">
          <a:xfrm>
            <a:off x="20" y="10"/>
            <a:ext cx="3479779" cy="6857990"/>
          </a:xfrm>
          <a:prstGeom prst="rect">
            <a:avLst/>
          </a:prstGeom>
          <a:noFill/>
        </p:spPr>
      </p:pic>
      <p:sp>
        <p:nvSpPr>
          <p:cNvPr id="3" name="Segnaposto contenuto 2">
            <a:extLst>
              <a:ext uri="{FF2B5EF4-FFF2-40B4-BE49-F238E27FC236}">
                <a16:creationId xmlns:a16="http://schemas.microsoft.com/office/drawing/2014/main" id="{2478CE68-E642-4CE3-8397-05908BBB76DF}"/>
              </a:ext>
            </a:extLst>
          </p:cNvPr>
          <p:cNvSpPr>
            <a:spLocks noGrp="1"/>
          </p:cNvSpPr>
          <p:nvPr>
            <p:ph idx="1"/>
          </p:nvPr>
        </p:nvSpPr>
        <p:spPr>
          <a:xfrm>
            <a:off x="3802455" y="2322576"/>
            <a:ext cx="4629150" cy="3858768"/>
          </a:xfrm>
        </p:spPr>
        <p:txBody>
          <a:bodyPr vert="horz" lIns="91440" tIns="45720" rIns="91440" bIns="45720" rtlCol="0">
            <a:normAutofit/>
          </a:bodyPr>
          <a:lstStyle/>
          <a:p>
            <a:pPr marL="114300" indent="0">
              <a:lnSpc>
                <a:spcPct val="90000"/>
              </a:lnSpc>
              <a:buNone/>
            </a:pPr>
            <a:r>
              <a:rPr lang="en-US" sz="2100" dirty="0"/>
              <a:t>(Arch. E. </a:t>
            </a:r>
            <a:r>
              <a:rPr lang="en-US" sz="2100" dirty="0" err="1"/>
              <a:t>Mastrociani</a:t>
            </a:r>
            <a:r>
              <a:rPr lang="en-US" sz="2100" dirty="0"/>
              <a:t>-F. Todero)</a:t>
            </a:r>
          </a:p>
        </p:txBody>
      </p:sp>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2">
            <a:extLst>
              <a:ext uri="{FF2B5EF4-FFF2-40B4-BE49-F238E27FC236}">
                <a16:creationId xmlns:a16="http://schemas.microsoft.com/office/drawing/2014/main" id="{5B4E4D04-317E-4451-8AFC-1FAC3C1B9F4E}"/>
              </a:ext>
            </a:extLst>
          </p:cNvPr>
          <p:cNvSpPr>
            <a:spLocks noGrp="1"/>
          </p:cNvSpPr>
          <p:nvPr>
            <p:ph type="title"/>
          </p:nvPr>
        </p:nvSpPr>
        <p:spPr>
          <a:xfrm>
            <a:off x="867638" y="637762"/>
            <a:ext cx="7416372" cy="900131"/>
          </a:xfrm>
        </p:spPr>
        <p:txBody>
          <a:bodyPr anchor="t">
            <a:normAutofit/>
          </a:bodyPr>
          <a:lstStyle/>
          <a:p>
            <a:pPr algn="l"/>
            <a:r>
              <a:rPr lang="it-IT" sz="3500">
                <a:solidFill>
                  <a:schemeClr val="bg1"/>
                </a:solidFill>
              </a:rPr>
              <a:t>Triplice Alleanza</a:t>
            </a:r>
          </a:p>
        </p:txBody>
      </p:sp>
      <p:sp>
        <p:nvSpPr>
          <p:cNvPr id="11" name="Rectangle 10">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contenuto 3">
            <a:extLst>
              <a:ext uri="{FF2B5EF4-FFF2-40B4-BE49-F238E27FC236}">
                <a16:creationId xmlns:a16="http://schemas.microsoft.com/office/drawing/2014/main" id="{294A0957-B295-4B3D-A755-47564C0BB103}"/>
              </a:ext>
            </a:extLst>
          </p:cNvPr>
          <p:cNvSpPr>
            <a:spLocks noGrp="1"/>
          </p:cNvSpPr>
          <p:nvPr>
            <p:ph idx="1"/>
          </p:nvPr>
        </p:nvSpPr>
        <p:spPr>
          <a:xfrm>
            <a:off x="866661" y="2217343"/>
            <a:ext cx="7410669" cy="3959619"/>
          </a:xfrm>
        </p:spPr>
        <p:txBody>
          <a:bodyPr>
            <a:normAutofit/>
          </a:bodyPr>
          <a:lstStyle/>
          <a:p>
            <a:pPr marL="0" indent="0">
              <a:lnSpc>
                <a:spcPct val="90000"/>
              </a:lnSpc>
              <a:buNone/>
            </a:pPr>
            <a:r>
              <a:rPr lang="it-IT" sz="2100">
                <a:latin typeface="Arial" pitchFamily="34" charset="0"/>
                <a:ea typeface="Calibri" pitchFamily="34" charset="0"/>
                <a:cs typeface="Times New Roman" pitchFamily="18" charset="0"/>
              </a:rPr>
              <a:t>In ogni modo, nel caso che, in forza degli avvenimenti, il mantenimento dello statu quo nelle regioni dei Balcani o delle coste e isole ottomane nell'Adriatico e nel mare Egeo divenisse impossibile e che, sia in conseguenza dell'azione di una terza Potenza, sia altrimenti, l'Austria Ungheria o l'Italia si vedessero nelle necessità di modificarlo con una occupazione temporanea o permanente da parte loro, </a:t>
            </a:r>
            <a:r>
              <a:rPr lang="it-IT" sz="2100">
                <a:latin typeface="Arial" pitchFamily="34" charset="0"/>
                <a:cs typeface="Times New Roman" pitchFamily="18" charset="0"/>
              </a:rPr>
              <a:t>questa occupazione non avrà luogo che dopo un preventivo accordo tra le due Potenze, basate sul principio di un compenso reciproco per qualunque vantaggio, territoriale o d'altra natura</a:t>
            </a:r>
            <a:r>
              <a:rPr lang="it-IT" sz="2100">
                <a:latin typeface="Arial" pitchFamily="34" charset="0"/>
                <a:ea typeface="Calibri" pitchFamily="34" charset="0"/>
                <a:cs typeface="Times New Roman" pitchFamily="18" charset="0"/>
              </a:rPr>
              <a:t>, che ciascuna ottenesse in più dello statu quo attuale, e che dia soddisfazione agli interessi e alle pretese ben fondate delle due Parti.</a:t>
            </a:r>
            <a:endParaRPr lang="it-IT" sz="2100"/>
          </a:p>
        </p:txBody>
      </p:sp>
    </p:spTree>
    <p:extLst>
      <p:ext uri="{BB962C8B-B14F-4D97-AF65-F5344CB8AC3E}">
        <p14:creationId xmlns:p14="http://schemas.microsoft.com/office/powerpoint/2010/main" val="3397665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olo 3">
            <a:extLst>
              <a:ext uri="{FF2B5EF4-FFF2-40B4-BE49-F238E27FC236}">
                <a16:creationId xmlns:a16="http://schemas.microsoft.com/office/drawing/2014/main" id="{51497C9E-5E2B-48F4-8777-A4EBEDA53C67}"/>
              </a:ext>
            </a:extLst>
          </p:cNvPr>
          <p:cNvSpPr>
            <a:spLocks noGrp="1"/>
          </p:cNvSpPr>
          <p:nvPr>
            <p:ph type="title"/>
          </p:nvPr>
        </p:nvSpPr>
        <p:spPr>
          <a:xfrm>
            <a:off x="603503" y="640263"/>
            <a:ext cx="2463248" cy="5254510"/>
          </a:xfrm>
        </p:spPr>
        <p:txBody>
          <a:bodyPr>
            <a:normAutofit/>
          </a:bodyPr>
          <a:lstStyle/>
          <a:p>
            <a:r>
              <a:rPr lang="it-IT" sz="4100" dirty="0"/>
              <a:t>Un testimone</a:t>
            </a:r>
          </a:p>
        </p:txBody>
      </p:sp>
      <p:sp>
        <p:nvSpPr>
          <p:cNvPr id="5" name="Segnaposto contenuto 4">
            <a:extLst>
              <a:ext uri="{FF2B5EF4-FFF2-40B4-BE49-F238E27FC236}">
                <a16:creationId xmlns:a16="http://schemas.microsoft.com/office/drawing/2014/main" id="{0C5B72DC-D7C8-4654-977E-322A0D60A8FA}"/>
              </a:ext>
            </a:extLst>
          </p:cNvPr>
          <p:cNvSpPr>
            <a:spLocks noGrp="1"/>
          </p:cNvSpPr>
          <p:nvPr>
            <p:ph idx="1"/>
          </p:nvPr>
        </p:nvSpPr>
        <p:spPr>
          <a:xfrm>
            <a:off x="4018788" y="640263"/>
            <a:ext cx="4521708" cy="5254510"/>
          </a:xfrm>
        </p:spPr>
        <p:txBody>
          <a:bodyPr anchor="ctr">
            <a:normAutofit fontScale="92500" lnSpcReduction="20000"/>
          </a:bodyPr>
          <a:lstStyle/>
          <a:p>
            <a:pPr marL="0" indent="0">
              <a:lnSpc>
                <a:spcPct val="90000"/>
              </a:lnSpc>
              <a:buNone/>
            </a:pPr>
            <a:r>
              <a:rPr lang="it-IT" sz="2200" dirty="0">
                <a:solidFill>
                  <a:schemeClr val="bg1"/>
                </a:solidFill>
                <a:latin typeface="Arial" pitchFamily="34" charset="0"/>
                <a:cs typeface="Arial" pitchFamily="34" charset="0"/>
              </a:rPr>
              <a:t>«Con l’avanzare delle ore, il fuoco italiano aumentava d’intensità. Nel vortice caotico degli spari, delle esplosioni assordanti, degli zampilli di sassi, delle masse di terra catapultate in aria, nessuno riusciva più a farsi un’idea della situazione. … Le trincee erano spianate, i reticolati scomparsi. Davanti all’imboccatura delle caverne si erano ammonticchiati blocchi di pietra e le centinaia di occupanti ne erano rimasti prigionieri. … Tutt’intorno una bolgia fumosa di fiamme e di piombo sibilante. Cadaveri che lo spostamento d’aria provocato dallo scoppio delle granate muoveva senza posa, membra umane che sporgevano fra le rovine, travi, paletti di ferro dei reticolati». </a:t>
            </a:r>
            <a:br>
              <a:rPr lang="it-IT" sz="1800" dirty="0">
                <a:solidFill>
                  <a:schemeClr val="bg1"/>
                </a:solidFill>
                <a:latin typeface="Arial" pitchFamily="34" charset="0"/>
                <a:cs typeface="Arial" pitchFamily="34" charset="0"/>
              </a:rPr>
            </a:br>
            <a:br>
              <a:rPr lang="it-IT" sz="1800" dirty="0">
                <a:solidFill>
                  <a:schemeClr val="bg1"/>
                </a:solidFill>
                <a:latin typeface="Arial" pitchFamily="34" charset="0"/>
                <a:cs typeface="Arial" pitchFamily="34" charset="0"/>
              </a:rPr>
            </a:br>
            <a:r>
              <a:rPr lang="it-IT" sz="1800" dirty="0">
                <a:solidFill>
                  <a:schemeClr val="bg1"/>
                </a:solidFill>
                <a:latin typeface="Arial" pitchFamily="34" charset="0"/>
                <a:cs typeface="Arial" pitchFamily="34" charset="0"/>
              </a:rPr>
              <a:t>F. Weber, </a:t>
            </a:r>
            <a:r>
              <a:rPr lang="it-IT" sz="1800" i="1" dirty="0">
                <a:solidFill>
                  <a:schemeClr val="bg1"/>
                </a:solidFill>
                <a:latin typeface="Arial" pitchFamily="34" charset="0"/>
                <a:cs typeface="Arial" pitchFamily="34" charset="0"/>
              </a:rPr>
              <a:t>Dal Monte Nero a Caporetto</a:t>
            </a:r>
            <a:r>
              <a:rPr lang="it-IT" sz="1800" dirty="0">
                <a:solidFill>
                  <a:schemeClr val="bg1"/>
                </a:solidFill>
                <a:latin typeface="Arial" pitchFamily="34" charset="0"/>
                <a:cs typeface="Arial" pitchFamily="34" charset="0"/>
              </a:rPr>
              <a:t>, Mursia, Milano 1994 </a:t>
            </a:r>
            <a:endParaRPr lang="it-IT" sz="1800" dirty="0">
              <a:solidFill>
                <a:schemeClr val="bg1"/>
              </a:solidFill>
            </a:endParaRPr>
          </a:p>
        </p:txBody>
      </p:sp>
    </p:spTree>
    <p:extLst>
      <p:ext uri="{BB962C8B-B14F-4D97-AF65-F5344CB8AC3E}">
        <p14:creationId xmlns:p14="http://schemas.microsoft.com/office/powerpoint/2010/main" val="3617839495"/>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603503" y="640263"/>
            <a:ext cx="2463248" cy="5254510"/>
          </a:xfrm>
        </p:spPr>
        <p:txBody>
          <a:bodyPr>
            <a:normAutofit/>
          </a:bodyPr>
          <a:lstStyle/>
          <a:p>
            <a:r>
              <a:rPr lang="it-IT" dirty="0"/>
              <a:t>Le perdite</a:t>
            </a:r>
          </a:p>
        </p:txBody>
      </p:sp>
      <p:sp>
        <p:nvSpPr>
          <p:cNvPr id="3" name="Segnaposto contenuto 2"/>
          <p:cNvSpPr>
            <a:spLocks noGrp="1"/>
          </p:cNvSpPr>
          <p:nvPr>
            <p:ph idx="1"/>
          </p:nvPr>
        </p:nvSpPr>
        <p:spPr>
          <a:xfrm>
            <a:off x="4018788" y="640263"/>
            <a:ext cx="4521708" cy="5254510"/>
          </a:xfrm>
        </p:spPr>
        <p:txBody>
          <a:bodyPr anchor="ctr">
            <a:normAutofit/>
          </a:bodyPr>
          <a:lstStyle/>
          <a:p>
            <a:r>
              <a:rPr lang="it-IT" sz="2400" dirty="0">
                <a:solidFill>
                  <a:schemeClr val="bg1"/>
                </a:solidFill>
              </a:rPr>
              <a:t>Italia 		140.000</a:t>
            </a:r>
          </a:p>
          <a:p>
            <a:pPr marL="0" indent="0">
              <a:buNone/>
            </a:pPr>
            <a:endParaRPr lang="it-IT" sz="2000" dirty="0">
              <a:solidFill>
                <a:schemeClr val="bg1"/>
              </a:solidFill>
            </a:endParaRPr>
          </a:p>
          <a:p>
            <a:r>
              <a:rPr lang="it-IT" sz="2400" dirty="0">
                <a:solidFill>
                  <a:schemeClr val="bg1"/>
                </a:solidFill>
              </a:rPr>
              <a:t>Austria-Ungheria 	   50.000 </a:t>
            </a:r>
          </a:p>
          <a:p>
            <a:pPr>
              <a:buNone/>
            </a:pPr>
            <a:r>
              <a:rPr lang="it-IT" sz="2000" dirty="0">
                <a:solidFill>
                  <a:schemeClr val="bg1"/>
                </a:solidFill>
              </a:rPr>
              <a:t>	(50% delle truppe schierate nel settore)</a:t>
            </a:r>
          </a:p>
          <a:p>
            <a:pPr>
              <a:buNone/>
            </a:pPr>
            <a:endParaRPr lang="it-IT" sz="1900" dirty="0">
              <a:solidFill>
                <a:schemeClr val="bg1"/>
              </a:solidFill>
            </a:endParaRPr>
          </a:p>
          <a:p>
            <a:r>
              <a:rPr lang="it-IT" sz="2400" dirty="0">
                <a:solidFill>
                  <a:schemeClr val="bg1"/>
                </a:solidFill>
              </a:rPr>
              <a:t>8 agosto: entrata delle truppe italiane a Gorizia</a:t>
            </a:r>
          </a:p>
          <a:p>
            <a:pPr>
              <a:buNone/>
            </a:pPr>
            <a:endParaRPr lang="it-IT" sz="1900" dirty="0">
              <a:solidFill>
                <a:schemeClr val="bg1"/>
              </a:solidFill>
            </a:endParaRPr>
          </a:p>
          <a:p>
            <a:r>
              <a:rPr lang="it-IT" sz="1900" dirty="0">
                <a:solidFill>
                  <a:schemeClr val="bg1"/>
                </a:solidFill>
              </a:rPr>
              <a:t>«O Gorizia tu sei maledetta</a:t>
            </a:r>
          </a:p>
          <a:p>
            <a:pPr>
              <a:buNone/>
            </a:pPr>
            <a:r>
              <a:rPr lang="it-IT" sz="1900" dirty="0">
                <a:solidFill>
                  <a:schemeClr val="bg1"/>
                </a:solidFill>
              </a:rPr>
              <a:t>	per ogni cuore che sente coscienza</a:t>
            </a:r>
          </a:p>
          <a:p>
            <a:pPr>
              <a:buNone/>
            </a:pPr>
            <a:r>
              <a:rPr lang="it-IT" sz="1900" dirty="0">
                <a:solidFill>
                  <a:schemeClr val="bg1"/>
                </a:solidFill>
              </a:rPr>
              <a:t>	Dolorosa ci fu la partenza</a:t>
            </a:r>
          </a:p>
          <a:p>
            <a:pPr>
              <a:buNone/>
            </a:pPr>
            <a:r>
              <a:rPr lang="it-IT" sz="1900" dirty="0">
                <a:solidFill>
                  <a:schemeClr val="bg1"/>
                </a:solidFill>
              </a:rPr>
              <a:t>	e per molti ritorno non fu».</a:t>
            </a:r>
          </a:p>
        </p:txBody>
      </p:sp>
    </p:spTree>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Fabio\Desktop\gorizia.JPG"/>
          <p:cNvPicPr>
            <a:picLocks noChangeAspect="1" noChangeArrowheads="1"/>
          </p:cNvPicPr>
          <p:nvPr/>
        </p:nvPicPr>
        <p:blipFill>
          <a:blip r:embed="rId2" cstate="print"/>
          <a:srcRect/>
          <a:stretch>
            <a:fillRect/>
          </a:stretch>
        </p:blipFill>
        <p:spPr bwMode="auto">
          <a:xfrm>
            <a:off x="0" y="0"/>
            <a:ext cx="5030547" cy="6858000"/>
          </a:xfrm>
          <a:prstGeom prst="rect">
            <a:avLst/>
          </a:prstGeom>
          <a:noFill/>
        </p:spPr>
      </p:pic>
      <p:sp>
        <p:nvSpPr>
          <p:cNvPr id="3" name="CasellaDiTesto 2"/>
          <p:cNvSpPr txBox="1"/>
          <p:nvPr/>
        </p:nvSpPr>
        <p:spPr>
          <a:xfrm>
            <a:off x="5004048" y="620688"/>
            <a:ext cx="4139952" cy="2585323"/>
          </a:xfrm>
          <a:prstGeom prst="rect">
            <a:avLst/>
          </a:prstGeom>
          <a:noFill/>
        </p:spPr>
        <p:txBody>
          <a:bodyPr wrap="square" rtlCol="0">
            <a:spAutoFit/>
          </a:bodyPr>
          <a:lstStyle/>
          <a:p>
            <a:r>
              <a:rPr lang="it-IT" sz="2400" dirty="0">
                <a:latin typeface="Arial" pitchFamily="34" charset="0"/>
                <a:cs typeface="Arial" pitchFamily="34" charset="0"/>
              </a:rPr>
              <a:t>“Gorizia italiana. L’ingresso delle truppe vittoriose nella città conquistata”</a:t>
            </a:r>
          </a:p>
          <a:p>
            <a:r>
              <a:rPr lang="it-IT" sz="2400" dirty="0">
                <a:latin typeface="Arial" pitchFamily="34" charset="0"/>
                <a:cs typeface="Arial" pitchFamily="34" charset="0"/>
              </a:rPr>
              <a:t> </a:t>
            </a:r>
          </a:p>
          <a:p>
            <a:r>
              <a:rPr lang="it-IT" sz="2400" dirty="0">
                <a:latin typeface="Arial" pitchFamily="34" charset="0"/>
                <a:cs typeface="Arial" pitchFamily="34" charset="0"/>
              </a:rPr>
              <a:t>«La Domenica del Corriere»,</a:t>
            </a:r>
          </a:p>
          <a:p>
            <a:r>
              <a:rPr lang="it-IT" sz="2400" dirty="0">
                <a:latin typeface="Arial" pitchFamily="34" charset="0"/>
                <a:cs typeface="Arial" pitchFamily="34" charset="0"/>
              </a:rPr>
              <a:t>20-27 agosto 1916</a:t>
            </a:r>
          </a:p>
          <a:p>
            <a:endParaRPr lang="it-IT"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E63F3B2-2F1A-48FF-B53C-8725A9CB0E7E}"/>
              </a:ext>
            </a:extLst>
          </p:cNvPr>
          <p:cNvSpPr>
            <a:spLocks noGrp="1"/>
          </p:cNvSpPr>
          <p:nvPr>
            <p:ph type="title"/>
          </p:nvPr>
        </p:nvSpPr>
        <p:spPr>
          <a:xfrm>
            <a:off x="486696" y="629266"/>
            <a:ext cx="2750280" cy="1676603"/>
          </a:xfrm>
        </p:spPr>
        <p:txBody>
          <a:bodyPr vert="horz" lIns="91440" tIns="45720" rIns="91440" bIns="45720" rtlCol="0" anchor="ctr">
            <a:normAutofit/>
          </a:bodyPr>
          <a:lstStyle/>
          <a:p>
            <a:pPr>
              <a:lnSpc>
                <a:spcPct val="90000"/>
              </a:lnSpc>
            </a:pPr>
            <a:r>
              <a:rPr lang="en-US" sz="1900"/>
              <a:t>«Gorizia italiana. L’ingresso delle truppe vittoriose nella città conquistata»</a:t>
            </a:r>
            <a:br>
              <a:rPr lang="en-US" sz="1900"/>
            </a:br>
            <a:r>
              <a:rPr lang="en-US" sz="1900"/>
              <a:t> </a:t>
            </a:r>
            <a:br>
              <a:rPr lang="en-US" sz="1900"/>
            </a:br>
            <a:endParaRPr lang="en-US" sz="1900" dirty="0"/>
          </a:p>
        </p:txBody>
      </p:sp>
      <p:sp>
        <p:nvSpPr>
          <p:cNvPr id="7" name="Segnaposto testo 6">
            <a:extLst>
              <a:ext uri="{FF2B5EF4-FFF2-40B4-BE49-F238E27FC236}">
                <a16:creationId xmlns:a16="http://schemas.microsoft.com/office/drawing/2014/main" id="{8A8EB559-CF6D-439A-8A75-55EA5340AAE8}"/>
              </a:ext>
            </a:extLst>
          </p:cNvPr>
          <p:cNvSpPr>
            <a:spLocks noGrp="1"/>
          </p:cNvSpPr>
          <p:nvPr>
            <p:ph type="body" sz="half" idx="2"/>
          </p:nvPr>
        </p:nvSpPr>
        <p:spPr>
          <a:xfrm>
            <a:off x="486698" y="2438401"/>
            <a:ext cx="2750277" cy="3779520"/>
          </a:xfrm>
        </p:spPr>
        <p:txBody>
          <a:bodyPr vert="horz" lIns="91440" tIns="45720" rIns="91440" bIns="45720" rtlCol="0">
            <a:normAutofit/>
          </a:bodyPr>
          <a:lstStyle/>
          <a:p>
            <a:pPr>
              <a:lnSpc>
                <a:spcPct val="90000"/>
              </a:lnSpc>
            </a:pPr>
            <a:r>
              <a:rPr lang="en-US" sz="1600" dirty="0"/>
              <a:t>«La Domenica del Corriere»,</a:t>
            </a:r>
          </a:p>
          <a:p>
            <a:pPr>
              <a:lnSpc>
                <a:spcPct val="90000"/>
              </a:lnSpc>
            </a:pPr>
            <a:r>
              <a:rPr lang="en-US" sz="1600" dirty="0"/>
              <a:t>20-27 </a:t>
            </a:r>
            <a:r>
              <a:rPr lang="en-US" sz="1600" dirty="0" err="1"/>
              <a:t>agosto</a:t>
            </a:r>
            <a:r>
              <a:rPr lang="en-US" sz="1600" dirty="0"/>
              <a:t> 1916</a:t>
            </a:r>
          </a:p>
          <a:p>
            <a:pPr indent="-228600">
              <a:lnSpc>
                <a:spcPct val="90000"/>
              </a:lnSpc>
              <a:buFont typeface="Arial" panose="020B0604020202020204" pitchFamily="34" charset="0"/>
              <a:buChar char="•"/>
            </a:pPr>
            <a:endParaRPr lang="en-US" sz="1600" dirty="0"/>
          </a:p>
        </p:txBody>
      </p:sp>
      <p:sp>
        <p:nvSpPr>
          <p:cNvPr id="20" name="Rectangle 17">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2"/>
            <a:ext cx="5666994"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Fabio\Desktop\gorizia.JPG">
            <a:extLst>
              <a:ext uri="{FF2B5EF4-FFF2-40B4-BE49-F238E27FC236}">
                <a16:creationId xmlns:a16="http://schemas.microsoft.com/office/drawing/2014/main" id="{E18AA6F8-88FC-46BA-A199-A06430403A67}"/>
              </a:ext>
            </a:extLst>
          </p:cNvPr>
          <p:cNvPicPr>
            <a:picLocks noGrp="1" noChangeAspect="1" noChangeArrowheads="1"/>
          </p:cNvPicPr>
          <p:nvPr>
            <p:ph type="pic" idx="1"/>
          </p:nvPr>
        </p:nvPicPr>
        <p:blipFill rotWithShape="1">
          <a:blip r:embed="rId2" cstate="print"/>
          <a:srcRect t="9671" r="-3" b="3528"/>
          <a:stretch/>
        </p:blipFill>
        <p:spPr bwMode="auto">
          <a:xfrm>
            <a:off x="3957066" y="640082"/>
            <a:ext cx="4707187" cy="5577838"/>
          </a:xfrm>
          <a:prstGeom prst="rect">
            <a:avLst/>
          </a:prstGeom>
          <a:noFill/>
          <a:effectLst/>
        </p:spPr>
      </p:pic>
    </p:spTree>
    <p:extLst>
      <p:ext uri="{BB962C8B-B14F-4D97-AF65-F5344CB8AC3E}">
        <p14:creationId xmlns:p14="http://schemas.microsoft.com/office/powerpoint/2010/main" val="192352992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67638" y="637762"/>
            <a:ext cx="7416372" cy="900131"/>
          </a:xfrm>
        </p:spPr>
        <p:txBody>
          <a:bodyPr anchor="t">
            <a:normAutofit/>
          </a:bodyPr>
          <a:lstStyle/>
          <a:p>
            <a:pPr algn="l">
              <a:lnSpc>
                <a:spcPct val="90000"/>
              </a:lnSpc>
            </a:pPr>
            <a:br>
              <a:rPr lang="it-IT" sz="1100">
                <a:solidFill>
                  <a:schemeClr val="bg1"/>
                </a:solidFill>
              </a:rPr>
            </a:br>
            <a:br>
              <a:rPr lang="it-IT" sz="1100">
                <a:solidFill>
                  <a:schemeClr val="bg1"/>
                </a:solidFill>
              </a:rPr>
            </a:br>
            <a:br>
              <a:rPr lang="it-IT" sz="1100">
                <a:solidFill>
                  <a:schemeClr val="bg1"/>
                </a:solidFill>
              </a:rPr>
            </a:br>
            <a:br>
              <a:rPr lang="it-IT" sz="1100">
                <a:solidFill>
                  <a:schemeClr val="bg1"/>
                </a:solidFill>
              </a:rPr>
            </a:br>
            <a:endParaRPr lang="it-IT" sz="11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866661" y="2217343"/>
            <a:ext cx="7410669" cy="3959619"/>
          </a:xfrm>
        </p:spPr>
        <p:txBody>
          <a:bodyPr>
            <a:normAutofit lnSpcReduction="10000"/>
          </a:bodyPr>
          <a:lstStyle/>
          <a:p>
            <a:pPr marL="0" indent="0">
              <a:buNone/>
            </a:pPr>
            <a:r>
              <a:rPr lang="it-IT" sz="2800" dirty="0">
                <a:latin typeface="Arial" pitchFamily="34" charset="0"/>
                <a:cs typeface="Arial" pitchFamily="34" charset="0"/>
              </a:rPr>
              <a:t>31 luglio 1914: “L’interesse nostro non può non collimare con l’interesse generale del gruppo di alleanze al quale partecipiamo”. (L. Cadorna, capo di SM)</a:t>
            </a:r>
            <a:br>
              <a:rPr lang="it-IT" sz="2800" dirty="0">
                <a:latin typeface="Arial" pitchFamily="34" charset="0"/>
                <a:cs typeface="Arial" pitchFamily="34" charset="0"/>
              </a:rPr>
            </a:br>
            <a:br>
              <a:rPr lang="it-IT" sz="2800" dirty="0">
                <a:latin typeface="Arial" pitchFamily="34" charset="0"/>
                <a:cs typeface="Arial" pitchFamily="34" charset="0"/>
              </a:rPr>
            </a:br>
            <a:r>
              <a:rPr lang="it-IT" sz="2800" dirty="0">
                <a:latin typeface="Arial" pitchFamily="34" charset="0"/>
                <a:cs typeface="Arial" pitchFamily="34" charset="0"/>
              </a:rPr>
              <a:t>2 agosto 1914:  l’Italia dichiara la propria neutralità</a:t>
            </a:r>
            <a:br>
              <a:rPr lang="it-IT" sz="2800" dirty="0">
                <a:latin typeface="Arial" pitchFamily="34" charset="0"/>
                <a:cs typeface="Arial" pitchFamily="34" charset="0"/>
              </a:rPr>
            </a:br>
            <a:br>
              <a:rPr lang="it-IT" sz="2800" dirty="0">
                <a:latin typeface="Arial" pitchFamily="34" charset="0"/>
                <a:cs typeface="Arial" pitchFamily="34" charset="0"/>
              </a:rPr>
            </a:br>
            <a:r>
              <a:rPr lang="it-IT" sz="2800" dirty="0">
                <a:latin typeface="Arial" pitchFamily="34" charset="0"/>
                <a:cs typeface="Arial" pitchFamily="34" charset="0"/>
              </a:rPr>
              <a:t>3 agosto 1914: </a:t>
            </a:r>
            <a:r>
              <a:rPr lang="it-IT" sz="2800" dirty="0" err="1">
                <a:latin typeface="Arial" pitchFamily="34" charset="0"/>
                <a:cs typeface="Arial" pitchFamily="34" charset="0"/>
              </a:rPr>
              <a:t>cadorna</a:t>
            </a:r>
            <a:r>
              <a:rPr lang="it-IT" sz="2800" dirty="0">
                <a:latin typeface="Arial" pitchFamily="34" charset="0"/>
                <a:cs typeface="Arial" pitchFamily="34" charset="0"/>
              </a:rPr>
              <a:t> pretende la mobilitazione generale verso l’Austria</a:t>
            </a:r>
            <a:endParaRPr lang="it-IT"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866661" y="2217343"/>
            <a:ext cx="7410669" cy="3959619"/>
          </a:xfrm>
        </p:spPr>
        <p:txBody>
          <a:bodyPr>
            <a:normAutofit/>
          </a:bodyPr>
          <a:lstStyle/>
          <a:p>
            <a:pPr marL="0" indent="0">
              <a:buNone/>
            </a:pPr>
            <a:r>
              <a:rPr lang="it-IT" sz="2800" dirty="0"/>
              <a:t>«…ma intanto la neutralità … ha affermato una cosa: l’autonomia dell’Italia, che in questo conflitto ha degli interessi propri , degli interessi che non sono quelli delle nazioni alla coda delle quali ci vorrebbero portare…». </a:t>
            </a:r>
          </a:p>
          <a:p>
            <a:pPr marL="0" indent="0">
              <a:buNone/>
            </a:pPr>
            <a:r>
              <a:rPr lang="it-IT" sz="2100" dirty="0"/>
              <a:t>(G. Prezzolini, </a:t>
            </a:r>
            <a:r>
              <a:rPr lang="it-IT" sz="2100" i="1" dirty="0"/>
              <a:t>Facciamo la guerra</a:t>
            </a:r>
            <a:r>
              <a:rPr lang="it-IT" sz="2100" dirty="0"/>
              <a:t>, “La Voce”, 28 agosto 1914)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olo 2"/>
          <p:cNvSpPr>
            <a:spLocks noGrp="1"/>
          </p:cNvSpPr>
          <p:nvPr>
            <p:ph type="title"/>
          </p:nvPr>
        </p:nvSpPr>
        <p:spPr>
          <a:xfrm>
            <a:off x="628650" y="1412488"/>
            <a:ext cx="2174391" cy="4363844"/>
          </a:xfrm>
        </p:spPr>
        <p:txBody>
          <a:bodyPr anchor="t">
            <a:normAutofit/>
          </a:bodyPr>
          <a:lstStyle/>
          <a:p>
            <a:r>
              <a:rPr lang="it-IT" sz="3000">
                <a:solidFill>
                  <a:srgbClr val="FFFFFF"/>
                </a:solidFill>
                <a:latin typeface="Arial" pitchFamily="34" charset="0"/>
                <a:cs typeface="Arial" pitchFamily="34" charset="0"/>
              </a:rPr>
              <a:t>Neutralisti e interventisti in Italia</a:t>
            </a:r>
          </a:p>
        </p:txBody>
      </p:sp>
      <p:sp>
        <p:nvSpPr>
          <p:cNvPr id="4" name="Segnaposto contenuto 3"/>
          <p:cNvSpPr>
            <a:spLocks noGrp="1"/>
          </p:cNvSpPr>
          <p:nvPr>
            <p:ph sz="quarter" idx="1"/>
          </p:nvPr>
        </p:nvSpPr>
        <p:spPr>
          <a:xfrm>
            <a:off x="3285641" y="1412489"/>
            <a:ext cx="2570462" cy="4363844"/>
          </a:xfrm>
        </p:spPr>
        <p:txBody>
          <a:bodyPr>
            <a:normAutofit fontScale="85000" lnSpcReduction="20000"/>
          </a:bodyPr>
          <a:lstStyle/>
          <a:p>
            <a:r>
              <a:rPr lang="it-IT" sz="2400" dirty="0">
                <a:latin typeface="Arial" pitchFamily="34" charset="0"/>
                <a:cs typeface="Arial" pitchFamily="34" charset="0"/>
              </a:rPr>
              <a:t>Giolitti e maggioranza parlamentare</a:t>
            </a:r>
          </a:p>
          <a:p>
            <a:r>
              <a:rPr lang="it-IT" sz="2400" dirty="0">
                <a:latin typeface="Arial" pitchFamily="34" charset="0"/>
                <a:cs typeface="Arial" pitchFamily="34" charset="0"/>
              </a:rPr>
              <a:t>Partito socialista italiano (né aderire né sabotare)</a:t>
            </a:r>
          </a:p>
          <a:p>
            <a:r>
              <a:rPr lang="it-IT" sz="2400" dirty="0">
                <a:latin typeface="Arial" pitchFamily="34" charset="0"/>
                <a:cs typeface="Arial" pitchFamily="34" charset="0"/>
              </a:rPr>
              <a:t>Una parte del mondo cattolico</a:t>
            </a:r>
          </a:p>
          <a:p>
            <a:r>
              <a:rPr lang="it-IT" sz="2400" dirty="0">
                <a:latin typeface="Arial" pitchFamily="34" charset="0"/>
                <a:cs typeface="Arial" pitchFamily="34" charset="0"/>
              </a:rPr>
              <a:t>Masse contadine/</a:t>
            </a:r>
          </a:p>
          <a:p>
            <a:r>
              <a:rPr lang="it-IT" sz="2400" dirty="0">
                <a:latin typeface="Arial" pitchFamily="34" charset="0"/>
                <a:cs typeface="Arial" pitchFamily="34" charset="0"/>
              </a:rPr>
              <a:t>maggior parte della popolazione italiana</a:t>
            </a:r>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Segnaposto contenuto 4"/>
          <p:cNvSpPr>
            <a:spLocks noGrp="1"/>
          </p:cNvSpPr>
          <p:nvPr>
            <p:ph sz="quarter" idx="2"/>
          </p:nvPr>
        </p:nvSpPr>
        <p:spPr>
          <a:xfrm>
            <a:off x="6338703" y="1412489"/>
            <a:ext cx="2398275" cy="4363844"/>
          </a:xfrm>
        </p:spPr>
        <p:txBody>
          <a:bodyPr>
            <a:normAutofit fontScale="85000" lnSpcReduction="20000"/>
          </a:bodyPr>
          <a:lstStyle/>
          <a:p>
            <a:r>
              <a:rPr lang="it-IT" sz="2400" dirty="0">
                <a:latin typeface="Arial" pitchFamily="34" charset="0"/>
                <a:cs typeface="Arial" pitchFamily="34" charset="0"/>
              </a:rPr>
              <a:t>Mondo dell’industria</a:t>
            </a:r>
          </a:p>
          <a:p>
            <a:r>
              <a:rPr lang="it-IT" sz="2400" dirty="0">
                <a:latin typeface="Arial" pitchFamily="34" charset="0"/>
                <a:cs typeface="Arial" pitchFamily="34" charset="0"/>
              </a:rPr>
              <a:t>Nazionalisti</a:t>
            </a:r>
          </a:p>
          <a:p>
            <a:r>
              <a:rPr lang="it-IT" sz="2400" dirty="0">
                <a:latin typeface="Arial" pitchFamily="34" charset="0"/>
                <a:cs typeface="Arial" pitchFamily="34" charset="0"/>
              </a:rPr>
              <a:t>Mondo intellettuale e giovanile</a:t>
            </a:r>
          </a:p>
          <a:p>
            <a:r>
              <a:rPr lang="it-IT" sz="2400" dirty="0">
                <a:latin typeface="Arial" pitchFamily="34" charset="0"/>
                <a:cs typeface="Arial" pitchFamily="34" charset="0"/>
              </a:rPr>
              <a:t>Futuristi</a:t>
            </a:r>
          </a:p>
          <a:p>
            <a:r>
              <a:rPr lang="it-IT" sz="2400" dirty="0">
                <a:latin typeface="Arial" pitchFamily="34" charset="0"/>
                <a:cs typeface="Arial" pitchFamily="34" charset="0"/>
              </a:rPr>
              <a:t>Interventismo democratico (repubblicani,  anarcosindacalisti, alcuni esponenti socialisti) </a:t>
            </a:r>
          </a:p>
          <a:p>
            <a:r>
              <a:rPr lang="it-IT" sz="2400" dirty="0">
                <a:latin typeface="Arial" pitchFamily="34" charset="0"/>
                <a:cs typeface="Arial" pitchFamily="34" charset="0"/>
              </a:rPr>
              <a:t>Irredentisti</a:t>
            </a:r>
          </a:p>
          <a:p>
            <a:r>
              <a:rPr lang="it-IT" sz="2400" dirty="0">
                <a:latin typeface="Arial" pitchFamily="34" charset="0"/>
                <a:cs typeface="Arial" pitchFamily="34" charset="0"/>
              </a:rPr>
              <a:t>Mussolini</a:t>
            </a:r>
          </a:p>
          <a:p>
            <a:endParaRPr lang="it-IT" sz="1700" dirty="0"/>
          </a:p>
          <a:p>
            <a:endParaRPr lang="it-IT" sz="1700" dirty="0"/>
          </a:p>
        </p:txBody>
      </p:sp>
      <p:sp>
        <p:nvSpPr>
          <p:cNvPr id="2" name="Segnaposto numero diapositiva 1"/>
          <p:cNvSpPr>
            <a:spLocks noGrp="1"/>
          </p:cNvSpPr>
          <p:nvPr>
            <p:ph type="sldNum" sz="quarter" idx="12"/>
          </p:nvPr>
        </p:nvSpPr>
        <p:spPr>
          <a:xfrm>
            <a:off x="6901774" y="6356350"/>
            <a:ext cx="1613576" cy="365125"/>
          </a:xfrm>
        </p:spPr>
        <p:txBody>
          <a:bodyPr>
            <a:normAutofit/>
          </a:bodyPr>
          <a:lstStyle/>
          <a:p>
            <a:pPr>
              <a:spcAft>
                <a:spcPts val="600"/>
              </a:spcAft>
            </a:pPr>
            <a:fld id="{8049B412-94AB-4D5D-884F-7B025A7F9871}" type="slidenum">
              <a:rPr lang="it-IT" smtClean="0"/>
              <a:pPr>
                <a:spcAft>
                  <a:spcPts val="600"/>
                </a:spcAft>
              </a:pPr>
              <a:t>6</a:t>
            </a:fld>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07" name="Titolo 3"/>
          <p:cNvSpPr>
            <a:spLocks noGrp="1"/>
          </p:cNvSpPr>
          <p:nvPr>
            <p:ph type="title"/>
          </p:nvPr>
        </p:nvSpPr>
        <p:spPr>
          <a:xfrm>
            <a:off x="603503" y="640263"/>
            <a:ext cx="2463248" cy="5254510"/>
          </a:xfrm>
        </p:spPr>
        <p:txBody>
          <a:bodyPr>
            <a:normAutofit/>
          </a:bodyPr>
          <a:lstStyle/>
          <a:p>
            <a:pPr eaLnBrk="1" hangingPunct="1"/>
            <a:r>
              <a:rPr lang="it-IT"/>
              <a:t>Renato Serra</a:t>
            </a:r>
          </a:p>
        </p:txBody>
      </p:sp>
      <p:sp>
        <p:nvSpPr>
          <p:cNvPr id="21509" name="Segnaposto contenuto 5"/>
          <p:cNvSpPr>
            <a:spLocks noGrp="1"/>
          </p:cNvSpPr>
          <p:nvPr>
            <p:ph idx="1"/>
          </p:nvPr>
        </p:nvSpPr>
        <p:spPr>
          <a:xfrm>
            <a:off x="4018788" y="640263"/>
            <a:ext cx="4521708" cy="5254510"/>
          </a:xfrm>
        </p:spPr>
        <p:txBody>
          <a:bodyPr anchor="ctr">
            <a:normAutofit/>
          </a:bodyPr>
          <a:lstStyle/>
          <a:p>
            <a:pPr marL="0" indent="0" eaLnBrk="1" hangingPunct="1">
              <a:buFontTx/>
              <a:buNone/>
            </a:pPr>
            <a:r>
              <a:rPr lang="it-IT" sz="2800" dirty="0">
                <a:solidFill>
                  <a:schemeClr val="bg1"/>
                </a:solidFill>
              </a:rPr>
              <a:t>«Andare insieme. Uno dopo l’altro per i sentieri fra i monti, che odorano di ginestre e di menta; si sfila come formiche per la parete…».</a:t>
            </a:r>
          </a:p>
          <a:p>
            <a:pPr marL="0" indent="0" eaLnBrk="1" hangingPunct="1">
              <a:buFontTx/>
              <a:buNone/>
            </a:pPr>
            <a:endParaRPr lang="it-IT" sz="1900" dirty="0">
              <a:solidFill>
                <a:schemeClr val="bg1"/>
              </a:solidFill>
            </a:endParaRPr>
          </a:p>
          <a:p>
            <a:pPr marL="0" indent="0" eaLnBrk="1" hangingPunct="1">
              <a:buFontTx/>
              <a:buNone/>
            </a:pPr>
            <a:r>
              <a:rPr lang="it-IT" sz="1900" i="1" dirty="0">
                <a:solidFill>
                  <a:schemeClr val="bg1"/>
                </a:solidFill>
              </a:rPr>
              <a:t>Esame di coscienza di un letterato</a:t>
            </a:r>
            <a:r>
              <a:rPr lang="it-IT" sz="1900" dirty="0">
                <a:solidFill>
                  <a:schemeClr val="bg1"/>
                </a:solidFill>
              </a:rPr>
              <a:t>, 1915 </a:t>
            </a:r>
          </a:p>
        </p:txBody>
      </p:sp>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3" name="Rectangle 70">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534" name="Rectangle 72">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530" name="Titolo 1"/>
          <p:cNvSpPr>
            <a:spLocks noGrp="1"/>
          </p:cNvSpPr>
          <p:nvPr>
            <p:ph type="title"/>
          </p:nvPr>
        </p:nvSpPr>
        <p:spPr>
          <a:xfrm>
            <a:off x="603503" y="640263"/>
            <a:ext cx="2463248" cy="5254510"/>
          </a:xfrm>
        </p:spPr>
        <p:txBody>
          <a:bodyPr vert="horz" lIns="91440" tIns="45720" rIns="91440" bIns="45720" rtlCol="0" anchor="ctr">
            <a:normAutofit/>
          </a:bodyPr>
          <a:lstStyle/>
          <a:p>
            <a:pPr algn="l">
              <a:lnSpc>
                <a:spcPct val="90000"/>
              </a:lnSpc>
            </a:pPr>
            <a:r>
              <a:rPr lang="en-US" kern="1200">
                <a:solidFill>
                  <a:schemeClr val="tx1"/>
                </a:solidFill>
                <a:latin typeface="+mj-lt"/>
                <a:ea typeface="+mj-ea"/>
                <a:cs typeface="+mj-cs"/>
              </a:rPr>
              <a:t>Giovanni Papini</a:t>
            </a:r>
          </a:p>
        </p:txBody>
      </p:sp>
      <p:sp>
        <p:nvSpPr>
          <p:cNvPr id="4" name="Segnaposto contenuto 3"/>
          <p:cNvSpPr>
            <a:spLocks noGrp="1"/>
          </p:cNvSpPr>
          <p:nvPr>
            <p:ph sz="half" idx="2"/>
          </p:nvPr>
        </p:nvSpPr>
        <p:spPr>
          <a:xfrm>
            <a:off x="4018788" y="640263"/>
            <a:ext cx="4521708" cy="5254510"/>
          </a:xfrm>
        </p:spPr>
        <p:txBody>
          <a:bodyPr vert="horz" lIns="91440" tIns="45720" rIns="91440" bIns="45720" rtlCol="0" anchor="ctr">
            <a:normAutofit/>
          </a:bodyPr>
          <a:lstStyle/>
          <a:p>
            <a:pPr marL="0" indent="0">
              <a:lnSpc>
                <a:spcPct val="90000"/>
              </a:lnSpc>
              <a:buNone/>
              <a:defRPr/>
            </a:pPr>
            <a:r>
              <a:rPr lang="en-US" sz="3200" dirty="0">
                <a:solidFill>
                  <a:schemeClr val="bg1"/>
                </a:solidFill>
              </a:rPr>
              <a:t>«Ci </a:t>
            </a:r>
            <a:r>
              <a:rPr lang="en-US" sz="3200" dirty="0" err="1">
                <a:solidFill>
                  <a:schemeClr val="bg1"/>
                </a:solidFill>
              </a:rPr>
              <a:t>voleva</a:t>
            </a:r>
            <a:r>
              <a:rPr lang="en-US" sz="3200" dirty="0">
                <a:solidFill>
                  <a:schemeClr val="bg1"/>
                </a:solidFill>
              </a:rPr>
              <a:t>, </a:t>
            </a:r>
            <a:r>
              <a:rPr lang="en-US" sz="3200" dirty="0" err="1">
                <a:solidFill>
                  <a:schemeClr val="bg1"/>
                </a:solidFill>
              </a:rPr>
              <a:t>alla</a:t>
            </a:r>
            <a:r>
              <a:rPr lang="en-US" sz="3200" dirty="0">
                <a:solidFill>
                  <a:schemeClr val="bg1"/>
                </a:solidFill>
              </a:rPr>
              <a:t> fine, un </a:t>
            </a:r>
            <a:r>
              <a:rPr lang="en-US" sz="3200" dirty="0" err="1">
                <a:solidFill>
                  <a:schemeClr val="bg1"/>
                </a:solidFill>
              </a:rPr>
              <a:t>caldo</a:t>
            </a:r>
            <a:r>
              <a:rPr lang="en-US" sz="3200" dirty="0">
                <a:solidFill>
                  <a:schemeClr val="bg1"/>
                </a:solidFill>
              </a:rPr>
              <a:t> </a:t>
            </a:r>
            <a:r>
              <a:rPr lang="en-US" sz="3200" dirty="0" err="1">
                <a:solidFill>
                  <a:schemeClr val="bg1"/>
                </a:solidFill>
              </a:rPr>
              <a:t>bagno</a:t>
            </a:r>
            <a:r>
              <a:rPr lang="en-US" sz="3200" dirty="0">
                <a:solidFill>
                  <a:schemeClr val="bg1"/>
                </a:solidFill>
              </a:rPr>
              <a:t> di </a:t>
            </a:r>
            <a:r>
              <a:rPr lang="en-US" sz="3200" dirty="0" err="1">
                <a:solidFill>
                  <a:schemeClr val="bg1"/>
                </a:solidFill>
              </a:rPr>
              <a:t>sangue</a:t>
            </a:r>
            <a:r>
              <a:rPr lang="en-US" sz="3200" dirty="0">
                <a:solidFill>
                  <a:schemeClr val="bg1"/>
                </a:solidFill>
              </a:rPr>
              <a:t> </a:t>
            </a:r>
            <a:r>
              <a:rPr lang="en-US" sz="3200" dirty="0" err="1">
                <a:solidFill>
                  <a:schemeClr val="bg1"/>
                </a:solidFill>
              </a:rPr>
              <a:t>nero</a:t>
            </a:r>
            <a:r>
              <a:rPr lang="en-US" sz="3200" dirty="0">
                <a:solidFill>
                  <a:schemeClr val="bg1"/>
                </a:solidFill>
              </a:rPr>
              <a:t> </a:t>
            </a:r>
            <a:r>
              <a:rPr lang="en-US" sz="3200" dirty="0" err="1">
                <a:solidFill>
                  <a:schemeClr val="bg1"/>
                </a:solidFill>
              </a:rPr>
              <a:t>dopo</a:t>
            </a:r>
            <a:r>
              <a:rPr lang="en-US" sz="3200" dirty="0">
                <a:solidFill>
                  <a:schemeClr val="bg1"/>
                </a:solidFill>
              </a:rPr>
              <a:t> </a:t>
            </a:r>
            <a:r>
              <a:rPr lang="en-US" sz="3200" dirty="0" err="1">
                <a:solidFill>
                  <a:schemeClr val="bg1"/>
                </a:solidFill>
              </a:rPr>
              <a:t>tanti</a:t>
            </a:r>
            <a:r>
              <a:rPr lang="en-US" sz="3200" dirty="0">
                <a:solidFill>
                  <a:schemeClr val="bg1"/>
                </a:solidFill>
              </a:rPr>
              <a:t> </a:t>
            </a:r>
            <a:r>
              <a:rPr lang="en-US" sz="3200" dirty="0" err="1">
                <a:solidFill>
                  <a:schemeClr val="bg1"/>
                </a:solidFill>
              </a:rPr>
              <a:t>umidicci</a:t>
            </a:r>
            <a:r>
              <a:rPr lang="en-US" sz="3200" dirty="0">
                <a:solidFill>
                  <a:schemeClr val="bg1"/>
                </a:solidFill>
              </a:rPr>
              <a:t> e </a:t>
            </a:r>
            <a:r>
              <a:rPr lang="en-US" sz="3200" dirty="0" err="1">
                <a:solidFill>
                  <a:schemeClr val="bg1"/>
                </a:solidFill>
              </a:rPr>
              <a:t>tiepidumi</a:t>
            </a:r>
            <a:r>
              <a:rPr lang="en-US" sz="3200" dirty="0">
                <a:solidFill>
                  <a:schemeClr val="bg1"/>
                </a:solidFill>
              </a:rPr>
              <a:t> di latte </a:t>
            </a:r>
            <a:r>
              <a:rPr lang="en-US" sz="3200" dirty="0" err="1">
                <a:solidFill>
                  <a:schemeClr val="bg1"/>
                </a:solidFill>
              </a:rPr>
              <a:t>materno</a:t>
            </a:r>
            <a:r>
              <a:rPr lang="en-US" sz="3200" dirty="0">
                <a:solidFill>
                  <a:schemeClr val="bg1"/>
                </a:solidFill>
              </a:rPr>
              <a:t>. Ci </a:t>
            </a:r>
            <a:r>
              <a:rPr lang="en-US" sz="3200" dirty="0" err="1">
                <a:solidFill>
                  <a:schemeClr val="bg1"/>
                </a:solidFill>
              </a:rPr>
              <a:t>voleva</a:t>
            </a:r>
            <a:r>
              <a:rPr lang="en-US" sz="3200" dirty="0">
                <a:solidFill>
                  <a:schemeClr val="bg1"/>
                </a:solidFill>
              </a:rPr>
              <a:t> una </a:t>
            </a:r>
            <a:r>
              <a:rPr lang="en-US" sz="3200" dirty="0" err="1">
                <a:solidFill>
                  <a:schemeClr val="bg1"/>
                </a:solidFill>
              </a:rPr>
              <a:t>bella</a:t>
            </a:r>
            <a:r>
              <a:rPr lang="en-US" sz="3200" dirty="0">
                <a:solidFill>
                  <a:schemeClr val="bg1"/>
                </a:solidFill>
              </a:rPr>
              <a:t> </a:t>
            </a:r>
            <a:r>
              <a:rPr lang="en-US" sz="3200" dirty="0" err="1">
                <a:solidFill>
                  <a:schemeClr val="bg1"/>
                </a:solidFill>
              </a:rPr>
              <a:t>innaffiatura</a:t>
            </a:r>
            <a:r>
              <a:rPr lang="en-US" sz="3200" dirty="0">
                <a:solidFill>
                  <a:schemeClr val="bg1"/>
                </a:solidFill>
              </a:rPr>
              <a:t> di </a:t>
            </a:r>
            <a:r>
              <a:rPr lang="en-US" sz="3200" dirty="0" err="1">
                <a:solidFill>
                  <a:schemeClr val="bg1"/>
                </a:solidFill>
              </a:rPr>
              <a:t>sangue</a:t>
            </a:r>
            <a:r>
              <a:rPr lang="en-US" sz="3200" dirty="0">
                <a:solidFill>
                  <a:schemeClr val="bg1"/>
                </a:solidFill>
              </a:rPr>
              <a:t>…».</a:t>
            </a:r>
          </a:p>
          <a:p>
            <a:pPr marL="114300" indent="0">
              <a:lnSpc>
                <a:spcPct val="90000"/>
              </a:lnSpc>
              <a:buNone/>
              <a:defRPr/>
            </a:pPr>
            <a:endParaRPr lang="en-US" sz="1900" dirty="0">
              <a:solidFill>
                <a:schemeClr val="bg1"/>
              </a:solidFill>
            </a:endParaRPr>
          </a:p>
          <a:p>
            <a:pPr marL="114300" indent="0">
              <a:lnSpc>
                <a:spcPct val="90000"/>
              </a:lnSpc>
              <a:buNone/>
              <a:defRPr/>
            </a:pPr>
            <a:r>
              <a:rPr lang="en-US" sz="2000" i="1" dirty="0" err="1">
                <a:solidFill>
                  <a:schemeClr val="bg1"/>
                </a:solidFill>
              </a:rPr>
              <a:t>Amiamo</a:t>
            </a:r>
            <a:r>
              <a:rPr lang="en-US" sz="2000" i="1" dirty="0">
                <a:solidFill>
                  <a:schemeClr val="bg1"/>
                </a:solidFill>
              </a:rPr>
              <a:t> la </a:t>
            </a:r>
            <a:r>
              <a:rPr lang="en-US" sz="2000" i="1" dirty="0" err="1">
                <a:solidFill>
                  <a:schemeClr val="bg1"/>
                </a:solidFill>
              </a:rPr>
              <a:t>guerra</a:t>
            </a:r>
            <a:r>
              <a:rPr lang="en-US" sz="2000" i="1" dirty="0">
                <a:solidFill>
                  <a:schemeClr val="bg1"/>
                </a:solidFill>
              </a:rPr>
              <a:t>, «</a:t>
            </a:r>
            <a:r>
              <a:rPr lang="en-US" sz="2000" dirty="0" err="1">
                <a:solidFill>
                  <a:schemeClr val="bg1"/>
                </a:solidFill>
              </a:rPr>
              <a:t>Lacerba</a:t>
            </a:r>
            <a:r>
              <a:rPr lang="en-US" sz="2000" dirty="0">
                <a:solidFill>
                  <a:schemeClr val="bg1"/>
                </a:solidFill>
              </a:rPr>
              <a:t>»</a:t>
            </a:r>
            <a:r>
              <a:rPr lang="en-US" sz="2000" i="1" dirty="0">
                <a:solidFill>
                  <a:schemeClr val="bg1"/>
                </a:solidFill>
              </a:rPr>
              <a:t> </a:t>
            </a:r>
            <a:r>
              <a:rPr lang="en-US" sz="2000" dirty="0">
                <a:solidFill>
                  <a:schemeClr val="bg1"/>
                </a:solidFill>
              </a:rPr>
              <a:t>1914</a:t>
            </a:r>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54" name="Titolo 6"/>
          <p:cNvSpPr>
            <a:spLocks noGrp="1"/>
          </p:cNvSpPr>
          <p:nvPr>
            <p:ph type="title"/>
          </p:nvPr>
        </p:nvSpPr>
        <p:spPr>
          <a:xfrm>
            <a:off x="603503" y="640263"/>
            <a:ext cx="2463248" cy="5254510"/>
          </a:xfrm>
        </p:spPr>
        <p:txBody>
          <a:bodyPr>
            <a:normAutofit/>
          </a:bodyPr>
          <a:lstStyle/>
          <a:p>
            <a:pPr eaLnBrk="1" hangingPunct="1"/>
            <a:r>
              <a:rPr lang="it-IT"/>
              <a:t>Filippo Tommaso Marinetti</a:t>
            </a:r>
          </a:p>
        </p:txBody>
      </p:sp>
      <p:sp>
        <p:nvSpPr>
          <p:cNvPr id="23555" name="Segnaposto contenuto 8"/>
          <p:cNvSpPr>
            <a:spLocks noGrp="1"/>
          </p:cNvSpPr>
          <p:nvPr>
            <p:ph idx="1"/>
          </p:nvPr>
        </p:nvSpPr>
        <p:spPr>
          <a:xfrm>
            <a:off x="4018788" y="640263"/>
            <a:ext cx="4521708" cy="5254510"/>
          </a:xfrm>
        </p:spPr>
        <p:txBody>
          <a:bodyPr anchor="ctr">
            <a:normAutofit/>
          </a:bodyPr>
          <a:lstStyle/>
          <a:p>
            <a:pPr marL="0" indent="0" eaLnBrk="1" hangingPunct="1">
              <a:buFontTx/>
              <a:buNone/>
            </a:pPr>
            <a:r>
              <a:rPr lang="it-IT" sz="2800" dirty="0">
                <a:solidFill>
                  <a:schemeClr val="bg1"/>
                </a:solidFill>
              </a:rPr>
              <a:t>«9. Noi vogliamo glorificare la guerra - sola igiene del mondo - il militarismo, il patriottismo, il gesto distruttore dei libertari, le belle idee per cui si muore e il disprezzo della donna».</a:t>
            </a:r>
          </a:p>
          <a:p>
            <a:pPr marL="0" indent="0" eaLnBrk="1" hangingPunct="1">
              <a:buFontTx/>
              <a:buNone/>
            </a:pPr>
            <a:r>
              <a:rPr lang="it-IT" sz="1900" i="1" dirty="0">
                <a:solidFill>
                  <a:schemeClr val="bg1"/>
                </a:solidFill>
              </a:rPr>
              <a:t>Manifesto del futurismo</a:t>
            </a:r>
            <a:r>
              <a:rPr lang="it-IT" sz="1900" dirty="0">
                <a:solidFill>
                  <a:schemeClr val="bg1"/>
                </a:solidFill>
              </a:rPr>
              <a:t>, 1909</a:t>
            </a:r>
          </a:p>
        </p:txBody>
      </p:sp>
    </p:spTree>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1553</Words>
  <Application>Microsoft Office PowerPoint</Application>
  <PresentationFormat>Presentazione su schermo (4:3)</PresentationFormat>
  <Paragraphs>138</Paragraphs>
  <Slides>33</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33</vt:i4>
      </vt:variant>
    </vt:vector>
  </HeadingPairs>
  <TitlesOfParts>
    <vt:vector size="36" baseType="lpstr">
      <vt:lpstr>Arial</vt:lpstr>
      <vt:lpstr>Calibri</vt:lpstr>
      <vt:lpstr>Tema di Office</vt:lpstr>
      <vt:lpstr>Il grande trauma. La transizione dalla Grande guerra alla pace</vt:lpstr>
      <vt:lpstr>Triplice Alleanza</vt:lpstr>
      <vt:lpstr>Triplice Alleanza</vt:lpstr>
      <vt:lpstr>    </vt:lpstr>
      <vt:lpstr>Presentazione standard di PowerPoint</vt:lpstr>
      <vt:lpstr>Neutralisti e interventisti in Italia</vt:lpstr>
      <vt:lpstr>Renato Serra</vt:lpstr>
      <vt:lpstr>Giovanni Papini</vt:lpstr>
      <vt:lpstr>Filippo Tommaso Marinetti</vt:lpstr>
      <vt:lpstr>Piero Jahier</vt:lpstr>
      <vt:lpstr>Carlo Stuparich</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 testimone</vt:lpstr>
      <vt:lpstr>Esercito italiano: incremento produzione mitragliatrici</vt:lpstr>
      <vt:lpstr>1^ e 2^ offensiva sull’Isonzo</vt:lpstr>
      <vt:lpstr>% Percentuale feriti leggeri settore Carso</vt:lpstr>
      <vt:lpstr>3^ e 4^ offensiva sull’Isonzo</vt:lpstr>
      <vt:lpstr>L’anno delle battaglie</vt:lpstr>
      <vt:lpstr>L’anno delle battaglie</vt:lpstr>
      <vt:lpstr>Presentazione standard di PowerPoint</vt:lpstr>
      <vt:lpstr>San Michele, 29 giugno 1916</vt:lpstr>
      <vt:lpstr>Offensiva di primavera: 15 maggio – 16 giugno 1916 </vt:lpstr>
      <vt:lpstr>La battaglia di Gorizia (agosto 1916)</vt:lpstr>
      <vt:lpstr>Bombarda</vt:lpstr>
      <vt:lpstr>Un testimone</vt:lpstr>
      <vt:lpstr>Le perdite</vt:lpstr>
      <vt:lpstr>Presentazione standard di PowerPoint</vt:lpstr>
      <vt:lpstr>«Gorizia italiana. L’ingresso delle truppe vittoriose nella città conquistata»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grande trauma. La transizione dalla Grande guerra alla pace</dc:title>
  <dc:creator>Fabio Todero</dc:creator>
  <cp:lastModifiedBy>Fabio Todero</cp:lastModifiedBy>
  <cp:revision>1</cp:revision>
  <dcterms:created xsi:type="dcterms:W3CDTF">2020-03-31T16:24:35Z</dcterms:created>
  <dcterms:modified xsi:type="dcterms:W3CDTF">2020-03-31T16:25:07Z</dcterms:modified>
</cp:coreProperties>
</file>