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4" r:id="rId2"/>
    <p:sldId id="273" r:id="rId3"/>
    <p:sldId id="271" r:id="rId4"/>
    <p:sldId id="292" r:id="rId5"/>
    <p:sldId id="293" r:id="rId6"/>
    <p:sldId id="294" r:id="rId7"/>
    <p:sldId id="288" r:id="rId8"/>
    <p:sldId id="289" r:id="rId9"/>
    <p:sldId id="290" r:id="rId10"/>
    <p:sldId id="285" r:id="rId11"/>
    <p:sldId id="257" r:id="rId12"/>
    <p:sldId id="291" r:id="rId13"/>
    <p:sldId id="295" r:id="rId14"/>
    <p:sldId id="275" r:id="rId15"/>
    <p:sldId id="276" r:id="rId16"/>
    <p:sldId id="277" r:id="rId17"/>
    <p:sldId id="278" r:id="rId18"/>
    <p:sldId id="279" r:id="rId19"/>
    <p:sldId id="260" r:id="rId20"/>
    <p:sldId id="280" r:id="rId21"/>
    <p:sldId id="263" r:id="rId22"/>
    <p:sldId id="281" r:id="rId23"/>
    <p:sldId id="282" r:id="rId24"/>
    <p:sldId id="261" r:id="rId25"/>
    <p:sldId id="264" r:id="rId26"/>
    <p:sldId id="283" r:id="rId27"/>
    <p:sldId id="269" r:id="rId28"/>
    <p:sldId id="272" r:id="rId29"/>
    <p:sldId id="262" r:id="rId30"/>
    <p:sldId id="265" r:id="rId31"/>
    <p:sldId id="256" r:id="rId32"/>
    <p:sldId id="286" r:id="rId33"/>
    <p:sldId id="284" r:id="rId34"/>
    <p:sldId id="268" r:id="rId35"/>
    <p:sldId id="259" r:id="rId36"/>
    <p:sldId id="267" r:id="rId37"/>
    <p:sldId id="266" r:id="rId38"/>
    <p:sldId id="270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LD_C\tesi%20e%20tesine\kokmann\4-petrochimica\Terre%20rare\terre%20rare%20spide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LD_C\lavori%20pubblicati\Bovec\Geologica%20carpatica\Tesi%20Alessandro\REE%20Nancyangelo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corso\petro\angelo%20marano%201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corso\petro\angelo%20marano%201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corso\petro\angelo%20marano%20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4593437267654041"/>
          <c:y val="2.5362343998815002E-2"/>
          <c:w val="0.8813237944239003"/>
          <c:h val="0.82153969582285957"/>
        </c:manualLayout>
      </c:layout>
      <c:lineChart>
        <c:grouping val="standard"/>
        <c:ser>
          <c:idx val="2"/>
          <c:order val="0"/>
          <c:tx>
            <c:strRef>
              <c:f>Foglio1!$AD$3</c:f>
              <c:strCache>
                <c:ptCount val="1"/>
                <c:pt idx="0">
                  <c:v>N-MORB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10"/>
            <c:spPr>
              <a:solidFill>
                <a:srgbClr val="0070C0"/>
              </a:solidFill>
              <a:ln>
                <a:solidFill>
                  <a:prstClr val="black"/>
                </a:solidFill>
              </a:ln>
            </c:spPr>
          </c:marker>
          <c:cat>
            <c:strRef>
              <c:f>Foglio1!$A$23:$A$36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Foglio1!$AD$23:$AD$36</c:f>
              <c:numCache>
                <c:formatCode>0.00</c:formatCode>
                <c:ptCount val="14"/>
                <c:pt idx="0">
                  <c:v>8.0645161290322598</c:v>
                </c:pt>
                <c:pt idx="1">
                  <c:v>9.282178217821782</c:v>
                </c:pt>
                <c:pt idx="2">
                  <c:v>10.81967213114755</c:v>
                </c:pt>
                <c:pt idx="3">
                  <c:v>12.166666666666707</c:v>
                </c:pt>
                <c:pt idx="4">
                  <c:v>13.487179487179468</c:v>
                </c:pt>
                <c:pt idx="5">
                  <c:v>13.877551020408164</c:v>
                </c:pt>
                <c:pt idx="6">
                  <c:v>14.208494208494226</c:v>
                </c:pt>
                <c:pt idx="7">
                  <c:v>14.135021097046415</c:v>
                </c:pt>
                <c:pt idx="8">
                  <c:v>14.130434782608702</c:v>
                </c:pt>
                <c:pt idx="9">
                  <c:v>14.06685236768806</c:v>
                </c:pt>
                <c:pt idx="10">
                  <c:v>14.142857142857141</c:v>
                </c:pt>
                <c:pt idx="11">
                  <c:v>14.074074074074073</c:v>
                </c:pt>
                <c:pt idx="12">
                  <c:v>14.593301435406699</c:v>
                </c:pt>
                <c:pt idx="13">
                  <c:v>14.130434782608702</c:v>
                </c:pt>
              </c:numCache>
            </c:numRef>
          </c:val>
        </c:ser>
        <c:ser>
          <c:idx val="1"/>
          <c:order val="1"/>
          <c:tx>
            <c:strRef>
              <c:f>Foglio1!$AF$3</c:f>
              <c:strCache>
                <c:ptCount val="1"/>
                <c:pt idx="0">
                  <c:v>OIB</c:v>
                </c:pt>
              </c:strCache>
            </c:strRef>
          </c:tx>
          <c:spPr>
            <a:ln w="12700">
              <a:solidFill>
                <a:schemeClr val="tx1"/>
              </a:solidFill>
              <a:prstDash val="solid"/>
            </a:ln>
          </c:spPr>
          <c:marker>
            <c:symbol val="square"/>
            <c:size val="10"/>
            <c:spPr>
              <a:solidFill>
                <a:srgbClr val="FF00FF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strRef>
              <c:f>Foglio1!$A$23:$A$36</c:f>
              <c:strCache>
                <c:ptCount val="14"/>
                <c:pt idx="0">
                  <c:v>La</c:v>
                </c:pt>
                <c:pt idx="1">
                  <c:v>Ce</c:v>
                </c:pt>
                <c:pt idx="2">
                  <c:v>Pr</c:v>
                </c:pt>
                <c:pt idx="3">
                  <c:v>Nd</c:v>
                </c:pt>
                <c:pt idx="4">
                  <c:v>Sm</c:v>
                </c:pt>
                <c:pt idx="5">
                  <c:v>Eu</c:v>
                </c:pt>
                <c:pt idx="6">
                  <c:v>Gd</c:v>
                </c:pt>
                <c:pt idx="7">
                  <c:v>Tb</c:v>
                </c:pt>
                <c:pt idx="8">
                  <c:v>Dy</c:v>
                </c:pt>
                <c:pt idx="9">
                  <c:v>Ho</c:v>
                </c:pt>
                <c:pt idx="10">
                  <c:v>Er</c:v>
                </c:pt>
                <c:pt idx="11">
                  <c:v>Tm</c:v>
                </c:pt>
                <c:pt idx="12">
                  <c:v>Yb</c:v>
                </c:pt>
                <c:pt idx="13">
                  <c:v>Lu</c:v>
                </c:pt>
              </c:strCache>
            </c:strRef>
          </c:cat>
          <c:val>
            <c:numRef>
              <c:f>Foglio1!$AF$23:$AF$36</c:f>
              <c:numCache>
                <c:formatCode>0.00</c:formatCode>
                <c:ptCount val="14"/>
                <c:pt idx="0">
                  <c:v>119.35483870967741</c:v>
                </c:pt>
                <c:pt idx="1">
                  <c:v>99.009900990098998</c:v>
                </c:pt>
                <c:pt idx="2">
                  <c:v>79.508196721311492</c:v>
                </c:pt>
                <c:pt idx="3">
                  <c:v>64.166666666666671</c:v>
                </c:pt>
                <c:pt idx="4">
                  <c:v>51.282051282051313</c:v>
                </c:pt>
                <c:pt idx="5">
                  <c:v>40.816326530612002</c:v>
                </c:pt>
                <c:pt idx="6">
                  <c:v>29.420849420849425</c:v>
                </c:pt>
                <c:pt idx="7">
                  <c:v>22.15189873417723</c:v>
                </c:pt>
                <c:pt idx="8">
                  <c:v>17.39130434782609</c:v>
                </c:pt>
                <c:pt idx="9">
                  <c:v>14.763231197771551</c:v>
                </c:pt>
                <c:pt idx="10">
                  <c:v>12.476190476190473</c:v>
                </c:pt>
                <c:pt idx="11">
                  <c:v>10.802469135802516</c:v>
                </c:pt>
                <c:pt idx="12">
                  <c:v>10.334928229665071</c:v>
                </c:pt>
                <c:pt idx="13">
                  <c:v>9.3167701863353987</c:v>
                </c:pt>
              </c:numCache>
            </c:numRef>
          </c:val>
        </c:ser>
        <c:marker val="1"/>
        <c:axId val="63417728"/>
        <c:axId val="63518208"/>
      </c:lineChart>
      <c:catAx>
        <c:axId val="634177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518208"/>
        <c:crosses val="autoZero"/>
        <c:auto val="1"/>
        <c:lblAlgn val="ctr"/>
        <c:lblOffset val="100"/>
        <c:tickLblSkip val="1"/>
        <c:tickMarkSkip val="1"/>
      </c:catAx>
      <c:valAx>
        <c:axId val="63518208"/>
        <c:scaling>
          <c:logBase val="10"/>
          <c:orientation val="minMax"/>
          <c:max val="1000"/>
        </c:scaling>
        <c:axPos val="l"/>
        <c:numFmt formatCode="0" sourceLinked="0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417728"/>
        <c:crosses val="autoZero"/>
        <c:crossBetween val="between"/>
      </c:valAx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2905498398711587"/>
          <c:y val="2.5362343998814946E-2"/>
          <c:w val="0.8907435508346"/>
          <c:h val="0.83585401324372499"/>
        </c:manualLayout>
      </c:layout>
      <c:lineChart>
        <c:grouping val="standard"/>
        <c:ser>
          <c:idx val="5"/>
          <c:order val="0"/>
          <c:tx>
            <c:strRef>
              <c:f>'REE Nancy'!$N$3</c:f>
              <c:strCache>
                <c:ptCount val="1"/>
                <c:pt idx="0">
                  <c:v>U-Crust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1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'REE Nancy'!$G$19:$G$31</c:f>
              <c:strCache>
                <c:ptCount val="13"/>
                <c:pt idx="0">
                  <c:v>La</c:v>
                </c:pt>
                <c:pt idx="1">
                  <c:v>Ce</c:v>
                </c:pt>
                <c:pt idx="2">
                  <c:v>Nd</c:v>
                </c:pt>
                <c:pt idx="3">
                  <c:v>Sm</c:v>
                </c:pt>
                <c:pt idx="4">
                  <c:v>Eu</c:v>
                </c:pt>
                <c:pt idx="5">
                  <c:v>Gd</c:v>
                </c:pt>
                <c:pt idx="6">
                  <c:v>Tb</c:v>
                </c:pt>
                <c:pt idx="7">
                  <c:v>Dy</c:v>
                </c:pt>
                <c:pt idx="8">
                  <c:v>Ho</c:v>
                </c:pt>
                <c:pt idx="9">
                  <c:v>Er</c:v>
                </c:pt>
                <c:pt idx="10">
                  <c:v>Tm</c:v>
                </c:pt>
                <c:pt idx="11">
                  <c:v>Yb</c:v>
                </c:pt>
                <c:pt idx="12">
                  <c:v>Lu</c:v>
                </c:pt>
              </c:strCache>
            </c:strRef>
          </c:cat>
          <c:val>
            <c:numRef>
              <c:f>'REE Nancy'!$N$19:$N$31</c:f>
              <c:numCache>
                <c:formatCode>General</c:formatCode>
                <c:ptCount val="13"/>
                <c:pt idx="0">
                  <c:v>96.77419354838743</c:v>
                </c:pt>
                <c:pt idx="1">
                  <c:v>79.207920792079207</c:v>
                </c:pt>
                <c:pt idx="2">
                  <c:v>43.333333333333336</c:v>
                </c:pt>
                <c:pt idx="3">
                  <c:v>24.861878453038798</c:v>
                </c:pt>
                <c:pt idx="4">
                  <c:v>11.972789115646343</c:v>
                </c:pt>
                <c:pt idx="5">
                  <c:v>15.261044176706827</c:v>
                </c:pt>
                <c:pt idx="6">
                  <c:v>13.502109704641352</c:v>
                </c:pt>
                <c:pt idx="7">
                  <c:v>10.869565217391369</c:v>
                </c:pt>
                <c:pt idx="8">
                  <c:v>11.142061281337048</c:v>
                </c:pt>
                <c:pt idx="9">
                  <c:v>10.952380952381008</c:v>
                </c:pt>
                <c:pt idx="10">
                  <c:v>10.185185185185187</c:v>
                </c:pt>
                <c:pt idx="11">
                  <c:v>10.526315789473648</c:v>
                </c:pt>
                <c:pt idx="12">
                  <c:v>9.937888198757765</c:v>
                </c:pt>
              </c:numCache>
            </c:numRef>
          </c:val>
        </c:ser>
        <c:marker val="1"/>
        <c:axId val="63537152"/>
        <c:axId val="63539072"/>
      </c:lineChart>
      <c:catAx>
        <c:axId val="635371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539072"/>
        <c:crosses val="autoZero"/>
        <c:auto val="1"/>
        <c:lblAlgn val="ctr"/>
        <c:lblOffset val="100"/>
        <c:tickLblSkip val="1"/>
        <c:tickMarkSkip val="1"/>
      </c:catAx>
      <c:valAx>
        <c:axId val="63539072"/>
        <c:scaling>
          <c:logBase val="10"/>
          <c:orientation val="minMax"/>
          <c:max val="1000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537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4375000000000004"/>
          <c:y val="9.1911764705882401E-2"/>
          <c:w val="0.76562500000000044"/>
          <c:h val="0.75735294117647067"/>
        </c:manualLayout>
      </c:layout>
      <c:scatterChart>
        <c:scatterStyle val="lineMarker"/>
        <c:ser>
          <c:idx val="0"/>
          <c:order val="0"/>
          <c:tx>
            <c:v>Bocche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Ubicazione!$B$25:$I$25</c:f>
              <c:numCache>
                <c:formatCode>0.00</c:formatCode>
                <c:ptCount val="8"/>
                <c:pt idx="0">
                  <c:v>1.3506154419992542</c:v>
                </c:pt>
                <c:pt idx="1">
                  <c:v>1.5488054607508532</c:v>
                </c:pt>
                <c:pt idx="2">
                  <c:v>1.881161971830986</c:v>
                </c:pt>
                <c:pt idx="3">
                  <c:v>1.3578660436137071</c:v>
                </c:pt>
                <c:pt idx="4">
                  <c:v>2.9128856624319424</c:v>
                </c:pt>
                <c:pt idx="5">
                  <c:v>4.1361355081555837</c:v>
                </c:pt>
                <c:pt idx="6">
                  <c:v>10.163558106169297</c:v>
                </c:pt>
                <c:pt idx="7">
                  <c:v>2.5326576576576572</c:v>
                </c:pt>
              </c:numCache>
            </c:numRef>
          </c:xVal>
          <c:yVal>
            <c:numRef>
              <c:f>Ubicazione!$B$68:$I$68</c:f>
              <c:numCache>
                <c:formatCode>0.00</c:formatCode>
                <c:ptCount val="8"/>
                <c:pt idx="0">
                  <c:v>0.29130434782608694</c:v>
                </c:pt>
                <c:pt idx="1">
                  <c:v>0.39555555555555555</c:v>
                </c:pt>
                <c:pt idx="2">
                  <c:v>0.25347222222222221</c:v>
                </c:pt>
                <c:pt idx="3">
                  <c:v>0.47333333333333333</c:v>
                </c:pt>
                <c:pt idx="4">
                  <c:v>0.14634146341463414</c:v>
                </c:pt>
                <c:pt idx="5">
                  <c:v>0.12472160356347439</c:v>
                </c:pt>
                <c:pt idx="6">
                  <c:v>6.8531468531468534E-2</c:v>
                </c:pt>
                <c:pt idx="7">
                  <c:v>0.29104477611940299</c:v>
                </c:pt>
              </c:numCache>
            </c:numRef>
          </c:yVal>
        </c:ser>
        <c:ser>
          <c:idx val="1"/>
          <c:order val="1"/>
          <c:tx>
            <c:v>Foci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xVal>
            <c:numRef>
              <c:f>Ubicazione!$K$25:$O$25</c:f>
              <c:numCache>
                <c:formatCode>0.00</c:formatCode>
                <c:ptCount val="5"/>
                <c:pt idx="0">
                  <c:v>1.2361183186299949</c:v>
                </c:pt>
                <c:pt idx="1">
                  <c:v>1.4204498977505111</c:v>
                </c:pt>
                <c:pt idx="2">
                  <c:v>1.5981620718462821</c:v>
                </c:pt>
                <c:pt idx="4">
                  <c:v>1.5806962025316456</c:v>
                </c:pt>
              </c:numCache>
            </c:numRef>
          </c:xVal>
          <c:yVal>
            <c:numRef>
              <c:f>Ubicazione!$K$68:$O$68</c:f>
              <c:numCache>
                <c:formatCode>0.00</c:formatCode>
                <c:ptCount val="5"/>
                <c:pt idx="0">
                  <c:v>0.49444444444444446</c:v>
                </c:pt>
                <c:pt idx="1">
                  <c:v>0.35159817351598172</c:v>
                </c:pt>
                <c:pt idx="4">
                  <c:v>0.57062146892655363</c:v>
                </c:pt>
              </c:numCache>
            </c:numRef>
          </c:yVal>
        </c:ser>
        <c:ser>
          <c:idx val="2"/>
          <c:order val="2"/>
          <c:tx>
            <c:v>Laguna O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Ubicazione!$B$25:$AE$25</c:f>
              <c:numCache>
                <c:formatCode>0.00</c:formatCode>
                <c:ptCount val="30"/>
                <c:pt idx="0">
                  <c:v>1.3506154419992542</c:v>
                </c:pt>
                <c:pt idx="1">
                  <c:v>1.5488054607508532</c:v>
                </c:pt>
                <c:pt idx="2">
                  <c:v>1.881161971830986</c:v>
                </c:pt>
                <c:pt idx="3">
                  <c:v>1.3578660436137071</c:v>
                </c:pt>
                <c:pt idx="4">
                  <c:v>2.9128856624319424</c:v>
                </c:pt>
                <c:pt idx="5">
                  <c:v>4.1361355081555837</c:v>
                </c:pt>
                <c:pt idx="6">
                  <c:v>10.163558106169297</c:v>
                </c:pt>
                <c:pt idx="7">
                  <c:v>2.5326576576576572</c:v>
                </c:pt>
                <c:pt idx="9">
                  <c:v>1.2361183186299949</c:v>
                </c:pt>
                <c:pt idx="10">
                  <c:v>1.4204498977505111</c:v>
                </c:pt>
                <c:pt idx="11">
                  <c:v>1.5981620718462821</c:v>
                </c:pt>
                <c:pt idx="13">
                  <c:v>1.5806962025316456</c:v>
                </c:pt>
                <c:pt idx="15">
                  <c:v>1.922092585622883</c:v>
                </c:pt>
                <c:pt idx="16">
                  <c:v>1.337851929092805</c:v>
                </c:pt>
                <c:pt idx="17">
                  <c:v>1.2261567516525023</c:v>
                </c:pt>
                <c:pt idx="18">
                  <c:v>1.3927101704879483</c:v>
                </c:pt>
                <c:pt idx="19">
                  <c:v>1.6583941605839416</c:v>
                </c:pt>
                <c:pt idx="21">
                  <c:v>1.8233050847457626</c:v>
                </c:pt>
                <c:pt idx="22">
                  <c:v>1.6441515650741352</c:v>
                </c:pt>
                <c:pt idx="23">
                  <c:v>2.625317742755465</c:v>
                </c:pt>
                <c:pt idx="24">
                  <c:v>1.5020949720670391</c:v>
                </c:pt>
                <c:pt idx="25">
                  <c:v>1.8106930693069307</c:v>
                </c:pt>
                <c:pt idx="26">
                  <c:v>3.5902901124925992</c:v>
                </c:pt>
                <c:pt idx="27">
                  <c:v>1.3073194377120698</c:v>
                </c:pt>
                <c:pt idx="29">
                  <c:v>1.3796296296296295</c:v>
                </c:pt>
              </c:numCache>
            </c:numRef>
          </c:xVal>
          <c:yVal>
            <c:numRef>
              <c:f>Ubicazione!$B$68:$AE$68</c:f>
              <c:numCache>
                <c:formatCode>0.00</c:formatCode>
                <c:ptCount val="30"/>
                <c:pt idx="0">
                  <c:v>0.29130434782608694</c:v>
                </c:pt>
                <c:pt idx="1">
                  <c:v>0.39555555555555555</c:v>
                </c:pt>
                <c:pt idx="2">
                  <c:v>0.25347222222222221</c:v>
                </c:pt>
                <c:pt idx="3">
                  <c:v>0.47333333333333333</c:v>
                </c:pt>
                <c:pt idx="4">
                  <c:v>0.14634146341463414</c:v>
                </c:pt>
                <c:pt idx="5">
                  <c:v>0.12472160356347439</c:v>
                </c:pt>
                <c:pt idx="6">
                  <c:v>6.8531468531468534E-2</c:v>
                </c:pt>
                <c:pt idx="7">
                  <c:v>0.29104477611940299</c:v>
                </c:pt>
                <c:pt idx="9">
                  <c:v>0.49444444444444446</c:v>
                </c:pt>
                <c:pt idx="10">
                  <c:v>0.35159817351598172</c:v>
                </c:pt>
                <c:pt idx="13">
                  <c:v>0.57062146892655363</c:v>
                </c:pt>
                <c:pt idx="15">
                  <c:v>0.22743682310469315</c:v>
                </c:pt>
                <c:pt idx="16">
                  <c:v>0.36097560975609755</c:v>
                </c:pt>
                <c:pt idx="17">
                  <c:v>0.35648148148148145</c:v>
                </c:pt>
                <c:pt idx="18">
                  <c:v>0.41708542713567837</c:v>
                </c:pt>
                <c:pt idx="19">
                  <c:v>0.3574660633484163</c:v>
                </c:pt>
                <c:pt idx="21">
                  <c:v>0.29875518672199169</c:v>
                </c:pt>
                <c:pt idx="22">
                  <c:v>0.46534653465346537</c:v>
                </c:pt>
                <c:pt idx="23">
                  <c:v>0.19553072625698323</c:v>
                </c:pt>
                <c:pt idx="24">
                  <c:v>0.5337078651685393</c:v>
                </c:pt>
                <c:pt idx="25">
                  <c:v>0.26122448979591839</c:v>
                </c:pt>
                <c:pt idx="26">
                  <c:v>0.14726840855106887</c:v>
                </c:pt>
                <c:pt idx="27">
                  <c:v>0.41293532338308458</c:v>
                </c:pt>
                <c:pt idx="29">
                  <c:v>0.44262295081967212</c:v>
                </c:pt>
              </c:numCache>
            </c:numRef>
          </c:yVal>
        </c:ser>
        <c:ser>
          <c:idx val="4"/>
          <c:order val="3"/>
          <c:tx>
            <c:v>Aussa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Ubicazione!$AL$25:$AR$25</c:f>
              <c:numCache>
                <c:formatCode>0.00</c:formatCode>
                <c:ptCount val="7"/>
                <c:pt idx="0">
                  <c:v>1.803921568627451</c:v>
                </c:pt>
                <c:pt idx="1">
                  <c:v>1.90616854908775</c:v>
                </c:pt>
                <c:pt idx="2">
                  <c:v>1.6493880489560835</c:v>
                </c:pt>
                <c:pt idx="3">
                  <c:v>1.24</c:v>
                </c:pt>
                <c:pt idx="5">
                  <c:v>1.4803719008264464</c:v>
                </c:pt>
                <c:pt idx="6">
                  <c:v>1.5611038107752957</c:v>
                </c:pt>
              </c:numCache>
            </c:numRef>
          </c:xVal>
          <c:yVal>
            <c:numRef>
              <c:f>Ubicazione!$AL$68:$AR$68</c:f>
              <c:numCache>
                <c:formatCode>0.00</c:formatCode>
                <c:ptCount val="7"/>
                <c:pt idx="0">
                  <c:v>0.39705882352941174</c:v>
                </c:pt>
                <c:pt idx="1">
                  <c:v>0.22962962962962963</c:v>
                </c:pt>
                <c:pt idx="2">
                  <c:v>0.36363636363636365</c:v>
                </c:pt>
                <c:pt idx="3">
                  <c:v>0.41954022988505746</c:v>
                </c:pt>
                <c:pt idx="5">
                  <c:v>0.5485714285714286</c:v>
                </c:pt>
                <c:pt idx="6">
                  <c:v>0.72483221476510062</c:v>
                </c:pt>
              </c:numCache>
            </c:numRef>
          </c:yVal>
        </c:ser>
        <c:ser>
          <c:idx val="5"/>
          <c:order val="4"/>
          <c:tx>
            <c:v>CRUST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 w="9525">
                <a:noFill/>
              </a:ln>
            </c:spPr>
          </c:marker>
          <c:xVal>
            <c:numRef>
              <c:f>Ubicazione!$V$111</c:f>
              <c:numCache>
                <c:formatCode>General</c:formatCode>
                <c:ptCount val="1"/>
              </c:numCache>
            </c:numRef>
          </c:xVal>
          <c:yVal>
            <c:numRef>
              <c:f>Ubicazione!$W$111</c:f>
              <c:numCache>
                <c:formatCode>General</c:formatCode>
                <c:ptCount val="1"/>
              </c:numCache>
            </c:numRef>
          </c:yVal>
        </c:ser>
        <c:axId val="51835648"/>
        <c:axId val="51837568"/>
      </c:scatterChart>
      <c:valAx>
        <c:axId val="51835648"/>
        <c:scaling>
          <c:orientation val="minMax"/>
          <c:max val="15"/>
        </c:scaling>
        <c:axPos val="b"/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837568"/>
        <c:crosses val="autoZero"/>
        <c:crossBetween val="midCat"/>
      </c:valAx>
      <c:valAx>
        <c:axId val="51837568"/>
        <c:scaling>
          <c:orientation val="minMax"/>
        </c:scaling>
        <c:axPos val="l"/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83564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9.062500000000008E-2"/>
          <c:y val="9.9547511312217202E-2"/>
          <c:w val="0.84687500000000038"/>
          <c:h val="0.68778280542986425"/>
        </c:manualLayout>
      </c:layout>
      <c:scatterChart>
        <c:scatterStyle val="lineMarker"/>
        <c:ser>
          <c:idx val="0"/>
          <c:order val="0"/>
          <c:tx>
            <c:v>Laguna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[1]bivariata!$N$4:$N$26</c:f>
              <c:numCache>
                <c:formatCode>General</c:formatCode>
                <c:ptCount val="23"/>
                <c:pt idx="0">
                  <c:v>0.51974040021633328</c:v>
                </c:pt>
                <c:pt idx="1">
                  <c:v>0.4107142857142857</c:v>
                </c:pt>
                <c:pt idx="2">
                  <c:v>0.53445635528330793</c:v>
                </c:pt>
                <c:pt idx="3">
                  <c:v>0.40600575894693536</c:v>
                </c:pt>
                <c:pt idx="4">
                  <c:v>0.41421457673155276</c:v>
                </c:pt>
                <c:pt idx="5">
                  <c:v>0.43023255813953498</c:v>
                </c:pt>
                <c:pt idx="6">
                  <c:v>0.41329904481998531</c:v>
                </c:pt>
                <c:pt idx="7">
                  <c:v>0.40720474236206111</c:v>
                </c:pt>
                <c:pt idx="8">
                  <c:v>0.40754098360655738</c:v>
                </c:pt>
                <c:pt idx="9">
                  <c:v>0.49060880829015541</c:v>
                </c:pt>
                <c:pt idx="10">
                  <c:v>0.54387926215762994</c:v>
                </c:pt>
                <c:pt idx="11">
                  <c:v>0.38720316622691292</c:v>
                </c:pt>
                <c:pt idx="12">
                  <c:v>0.39721401435204728</c:v>
                </c:pt>
                <c:pt idx="13">
                  <c:v>0.41833616298811549</c:v>
                </c:pt>
                <c:pt idx="14">
                  <c:v>0.4250545341227796</c:v>
                </c:pt>
                <c:pt idx="15">
                  <c:v>0.39772727272727271</c:v>
                </c:pt>
                <c:pt idx="16">
                  <c:v>0.29745989304812831</c:v>
                </c:pt>
                <c:pt idx="17">
                  <c:v>0.4674796747967479</c:v>
                </c:pt>
                <c:pt idx="18">
                  <c:v>0.42332526230831308</c:v>
                </c:pt>
                <c:pt idx="19">
                  <c:v>0.40554962646744935</c:v>
                </c:pt>
                <c:pt idx="20">
                  <c:v>0.47129337539432176</c:v>
                </c:pt>
                <c:pt idx="21">
                  <c:v>0.57010402532790594</c:v>
                </c:pt>
                <c:pt idx="22">
                  <c:v>0.50387396694214881</c:v>
                </c:pt>
              </c:numCache>
            </c:numRef>
          </c:xVal>
          <c:yVal>
            <c:numRef>
              <c:f>[1]bivariata!$M$4:$M$26</c:f>
              <c:numCache>
                <c:formatCode>General</c:formatCode>
                <c:ptCount val="23"/>
                <c:pt idx="0">
                  <c:v>0.34883720930232565</c:v>
                </c:pt>
                <c:pt idx="1">
                  <c:v>0.30026455026455023</c:v>
                </c:pt>
                <c:pt idx="2">
                  <c:v>0.39050535987748852</c:v>
                </c:pt>
                <c:pt idx="3">
                  <c:v>0.24557795146030442</c:v>
                </c:pt>
                <c:pt idx="4">
                  <c:v>0.32141240380262565</c:v>
                </c:pt>
                <c:pt idx="5">
                  <c:v>0.32834994462901446</c:v>
                </c:pt>
                <c:pt idx="6">
                  <c:v>0.28986039676708303</c:v>
                </c:pt>
                <c:pt idx="7">
                  <c:v>0.33424532603739171</c:v>
                </c:pt>
                <c:pt idx="8">
                  <c:v>0.29836065573770493</c:v>
                </c:pt>
                <c:pt idx="9">
                  <c:v>0.34715025906735753</c:v>
                </c:pt>
                <c:pt idx="10">
                  <c:v>0.35103409726103968</c:v>
                </c:pt>
                <c:pt idx="11">
                  <c:v>0.32387862796833777</c:v>
                </c:pt>
                <c:pt idx="12">
                  <c:v>0.20430561418319967</c:v>
                </c:pt>
                <c:pt idx="13">
                  <c:v>0.26112054329371814</c:v>
                </c:pt>
                <c:pt idx="14">
                  <c:v>0.29354939233406041</c:v>
                </c:pt>
                <c:pt idx="15">
                  <c:v>0.265993265993266</c:v>
                </c:pt>
                <c:pt idx="16">
                  <c:v>0.26804812834224601</c:v>
                </c:pt>
                <c:pt idx="17">
                  <c:v>0.16531165311653115</c:v>
                </c:pt>
                <c:pt idx="18">
                  <c:v>0.33575464083938661</c:v>
                </c:pt>
                <c:pt idx="19">
                  <c:v>0.35112059765208115</c:v>
                </c:pt>
                <c:pt idx="20">
                  <c:v>0.4567823343848581</c:v>
                </c:pt>
                <c:pt idx="21">
                  <c:v>0.41610131162369962</c:v>
                </c:pt>
                <c:pt idx="22">
                  <c:v>0.37345041322314054</c:v>
                </c:pt>
              </c:numCache>
            </c:numRef>
          </c:yVal>
        </c:ser>
        <c:ser>
          <c:idx val="1"/>
          <c:order val="1"/>
          <c:tx>
            <c:v>C. Cialisia</c:v>
          </c:tx>
          <c:spPr>
            <a:ln w="28575">
              <a:noFill/>
            </a:ln>
          </c:spPr>
          <c:marker>
            <c:symbol val="diamond"/>
            <c:size val="11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xVal>
            <c:numRef>
              <c:f>[1]bivariata!$N$28:$N$32</c:f>
              <c:numCache>
                <c:formatCode>General</c:formatCode>
                <c:ptCount val="5"/>
                <c:pt idx="0">
                  <c:v>3.8543417366946784</c:v>
                </c:pt>
                <c:pt idx="1">
                  <c:v>3.735632183908046</c:v>
                </c:pt>
                <c:pt idx="2">
                  <c:v>4.0326530612244902</c:v>
                </c:pt>
                <c:pt idx="3">
                  <c:v>3.7722772277227725</c:v>
                </c:pt>
                <c:pt idx="4">
                  <c:v>4.0809248554913289</c:v>
                </c:pt>
              </c:numCache>
            </c:numRef>
          </c:xVal>
          <c:yVal>
            <c:numRef>
              <c:f>[1]bivariata!$M$28:$M$32</c:f>
              <c:numCache>
                <c:formatCode>General</c:formatCode>
                <c:ptCount val="5"/>
                <c:pt idx="0">
                  <c:v>2.5350140056022412</c:v>
                </c:pt>
                <c:pt idx="1">
                  <c:v>3.4022988505747129</c:v>
                </c:pt>
                <c:pt idx="2">
                  <c:v>2.8979591836734695</c:v>
                </c:pt>
                <c:pt idx="3">
                  <c:v>3.3069306930693068</c:v>
                </c:pt>
                <c:pt idx="4">
                  <c:v>2.554913294797688</c:v>
                </c:pt>
              </c:numCache>
            </c:numRef>
          </c:yVal>
        </c:ser>
        <c:ser>
          <c:idx val="2"/>
          <c:order val="2"/>
          <c:tx>
            <c:v>F. Aussa</c:v>
          </c:tx>
          <c:spPr>
            <a:ln w="3175">
              <a:solidFill>
                <a:srgbClr val="FFFFFF"/>
              </a:solidFill>
              <a:prstDash val="solid"/>
            </a:ln>
          </c:spPr>
          <c:marker>
            <c:symbol val="x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[1]bivariata!$N$34:$N$39</c:f>
              <c:numCache>
                <c:formatCode>General</c:formatCode>
                <c:ptCount val="6"/>
                <c:pt idx="0">
                  <c:v>1.7256637168141593</c:v>
                </c:pt>
                <c:pt idx="1">
                  <c:v>1.6557093425605536</c:v>
                </c:pt>
                <c:pt idx="2">
                  <c:v>1.4238095238095241</c:v>
                </c:pt>
                <c:pt idx="3">
                  <c:v>1.5331928345626975</c:v>
                </c:pt>
                <c:pt idx="4">
                  <c:v>1.4526748971193415</c:v>
                </c:pt>
                <c:pt idx="5">
                  <c:v>1.8594024604569419</c:v>
                </c:pt>
              </c:numCache>
            </c:numRef>
          </c:xVal>
          <c:yVal>
            <c:numRef>
              <c:f>[1]bivariata!$M$34:$M$39</c:f>
              <c:numCache>
                <c:formatCode>General</c:formatCode>
                <c:ptCount val="6"/>
                <c:pt idx="0">
                  <c:v>2.7168141592920358</c:v>
                </c:pt>
                <c:pt idx="1">
                  <c:v>2.0034602076124566</c:v>
                </c:pt>
                <c:pt idx="2">
                  <c:v>2.9650793650793652</c:v>
                </c:pt>
                <c:pt idx="3">
                  <c:v>3.084299262381454</c:v>
                </c:pt>
                <c:pt idx="4">
                  <c:v>4.1390946502057613</c:v>
                </c:pt>
                <c:pt idx="5">
                  <c:v>3.1159929701230227</c:v>
                </c:pt>
              </c:numCache>
            </c:numRef>
          </c:yVal>
        </c:ser>
        <c:ser>
          <c:idx val="3"/>
          <c:order val="3"/>
          <c:tx>
            <c:v>Flysch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FFFF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[1]bivariata!$N$41:$N$54</c:f>
              <c:numCache>
                <c:formatCode>General</c:formatCode>
                <c:ptCount val="14"/>
                <c:pt idx="0">
                  <c:v>0.1565098272758331</c:v>
                </c:pt>
                <c:pt idx="1">
                  <c:v>0.12897249959900262</c:v>
                </c:pt>
                <c:pt idx="2">
                  <c:v>0.39777299282140693</c:v>
                </c:pt>
                <c:pt idx="3">
                  <c:v>0.1781973225516873</c:v>
                </c:pt>
                <c:pt idx="4">
                  <c:v>0.21214483836599166</c:v>
                </c:pt>
                <c:pt idx="5">
                  <c:v>0.47270343699259754</c:v>
                </c:pt>
                <c:pt idx="6">
                  <c:v>0.31243665495791939</c:v>
                </c:pt>
                <c:pt idx="7">
                  <c:v>0.1786349113450682</c:v>
                </c:pt>
                <c:pt idx="8">
                  <c:v>0.21288828899914569</c:v>
                </c:pt>
                <c:pt idx="9">
                  <c:v>0.23086670198954631</c:v>
                </c:pt>
                <c:pt idx="10">
                  <c:v>0.23263537443100155</c:v>
                </c:pt>
                <c:pt idx="11">
                  <c:v>0.20947819463449469</c:v>
                </c:pt>
                <c:pt idx="12">
                  <c:v>0.17334590904621169</c:v>
                </c:pt>
                <c:pt idx="13">
                  <c:v>0.26523294951602089</c:v>
                </c:pt>
              </c:numCache>
            </c:numRef>
          </c:xVal>
          <c:yVal>
            <c:numRef>
              <c:f>[1]bivariata!$M$41:$M$54</c:f>
              <c:numCache>
                <c:formatCode>General</c:formatCode>
                <c:ptCount val="14"/>
                <c:pt idx="0">
                  <c:v>0.5522622529549277</c:v>
                </c:pt>
                <c:pt idx="1">
                  <c:v>0.3943598649972308</c:v>
                </c:pt>
                <c:pt idx="2">
                  <c:v>0.48680755422918376</c:v>
                </c:pt>
                <c:pt idx="3">
                  <c:v>0.25699829995590756</c:v>
                </c:pt>
                <c:pt idx="4">
                  <c:v>0.36650207709972776</c:v>
                </c:pt>
                <c:pt idx="5">
                  <c:v>0.83226221823952895</c:v>
                </c:pt>
                <c:pt idx="6">
                  <c:v>1.0151870192893022</c:v>
                </c:pt>
                <c:pt idx="7">
                  <c:v>0.45498970319913912</c:v>
                </c:pt>
                <c:pt idx="8">
                  <c:v>0.62406518051045656</c:v>
                </c:pt>
                <c:pt idx="9">
                  <c:v>0.38245966830909284</c:v>
                </c:pt>
                <c:pt idx="10">
                  <c:v>0.71991117908021374</c:v>
                </c:pt>
                <c:pt idx="11">
                  <c:v>0.32413728228638583</c:v>
                </c:pt>
                <c:pt idx="12">
                  <c:v>0.28728876800084258</c:v>
                </c:pt>
                <c:pt idx="13">
                  <c:v>0.58540459857324856</c:v>
                </c:pt>
              </c:numCache>
            </c:numRef>
          </c:yVal>
        </c:ser>
        <c:ser>
          <c:idx val="4"/>
          <c:order val="4"/>
          <c:tx>
            <c:v>Crosta superiore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xVal>
            <c:numRef>
              <c:f>[1]bivariata!$N$55</c:f>
              <c:numCache>
                <c:formatCode>General</c:formatCode>
                <c:ptCount val="1"/>
                <c:pt idx="0">
                  <c:v>0.28169014084507044</c:v>
                </c:pt>
              </c:numCache>
            </c:numRef>
          </c:xVal>
          <c:yVal>
            <c:numRef>
              <c:f>[1]bivariata!$M$55</c:f>
              <c:numCache>
                <c:formatCode>General</c:formatCode>
                <c:ptCount val="1"/>
                <c:pt idx="0">
                  <c:v>0.352112676056338</c:v>
                </c:pt>
              </c:numCache>
            </c:numRef>
          </c:yVal>
        </c:ser>
        <c:ser>
          <c:idx val="5"/>
          <c:order val="5"/>
          <c:tx>
            <c:v>suoli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[1]bivariata!$N$57:$N$98</c:f>
              <c:numCache>
                <c:formatCode>General</c:formatCode>
                <c:ptCount val="42"/>
                <c:pt idx="0">
                  <c:v>0.41428571428571431</c:v>
                </c:pt>
                <c:pt idx="1">
                  <c:v>0.52542372881355937</c:v>
                </c:pt>
                <c:pt idx="2">
                  <c:v>0.35454545454545455</c:v>
                </c:pt>
                <c:pt idx="3">
                  <c:v>0.82352941176470584</c:v>
                </c:pt>
                <c:pt idx="4">
                  <c:v>0.44303797468354428</c:v>
                </c:pt>
                <c:pt idx="5">
                  <c:v>0.53846153846153844</c:v>
                </c:pt>
                <c:pt idx="6">
                  <c:v>0.50684931506849318</c:v>
                </c:pt>
                <c:pt idx="7">
                  <c:v>0.42465753424657532</c:v>
                </c:pt>
                <c:pt idx="8">
                  <c:v>0.32894736842105265</c:v>
                </c:pt>
                <c:pt idx="9">
                  <c:v>0.48809523809523808</c:v>
                </c:pt>
                <c:pt idx="10">
                  <c:v>0.51219512195121952</c:v>
                </c:pt>
                <c:pt idx="11">
                  <c:v>0.57352941176470584</c:v>
                </c:pt>
                <c:pt idx="12">
                  <c:v>0.47058823529411764</c:v>
                </c:pt>
                <c:pt idx="13">
                  <c:v>0.59210526315789469</c:v>
                </c:pt>
                <c:pt idx="14">
                  <c:v>0.58333333333333337</c:v>
                </c:pt>
                <c:pt idx="15">
                  <c:v>0.52830188679245282</c:v>
                </c:pt>
                <c:pt idx="16">
                  <c:v>0.45714285714285713</c:v>
                </c:pt>
                <c:pt idx="17">
                  <c:v>0.42222222222222222</c:v>
                </c:pt>
                <c:pt idx="18">
                  <c:v>0.49019607843137253</c:v>
                </c:pt>
                <c:pt idx="19">
                  <c:v>0.41428571428571431</c:v>
                </c:pt>
                <c:pt idx="20">
                  <c:v>0.45783132530120479</c:v>
                </c:pt>
                <c:pt idx="21">
                  <c:v>0.33333333333333331</c:v>
                </c:pt>
                <c:pt idx="22">
                  <c:v>0.3611111111111111</c:v>
                </c:pt>
                <c:pt idx="23">
                  <c:v>0.42391304347826086</c:v>
                </c:pt>
                <c:pt idx="24">
                  <c:v>0.515625</c:v>
                </c:pt>
                <c:pt idx="25">
                  <c:v>0.83333333333333337</c:v>
                </c:pt>
                <c:pt idx="26">
                  <c:v>0.54</c:v>
                </c:pt>
                <c:pt idx="27">
                  <c:v>0.375</c:v>
                </c:pt>
                <c:pt idx="28">
                  <c:v>0.44927536231884058</c:v>
                </c:pt>
                <c:pt idx="29">
                  <c:v>0.53488372093023251</c:v>
                </c:pt>
                <c:pt idx="30">
                  <c:v>0.37349397590361444</c:v>
                </c:pt>
                <c:pt idx="31">
                  <c:v>0.58490566037735847</c:v>
                </c:pt>
                <c:pt idx="32">
                  <c:v>0.60344827586206895</c:v>
                </c:pt>
                <c:pt idx="33">
                  <c:v>0.3300970873786408</c:v>
                </c:pt>
                <c:pt idx="34">
                  <c:v>1.0555555555555556</c:v>
                </c:pt>
                <c:pt idx="35">
                  <c:v>1.064516129032258</c:v>
                </c:pt>
                <c:pt idx="36">
                  <c:v>1.0681818181818181</c:v>
                </c:pt>
                <c:pt idx="37">
                  <c:v>0.40277777777777779</c:v>
                </c:pt>
                <c:pt idx="38">
                  <c:v>0.3888888888888889</c:v>
                </c:pt>
                <c:pt idx="39">
                  <c:v>0.39130434782608697</c:v>
                </c:pt>
                <c:pt idx="40">
                  <c:v>0.43023255813953487</c:v>
                </c:pt>
                <c:pt idx="41">
                  <c:v>0.55932203389830504</c:v>
                </c:pt>
              </c:numCache>
            </c:numRef>
          </c:xVal>
          <c:yVal>
            <c:numRef>
              <c:f>[1]bivariata!$M$57:$M$98</c:f>
              <c:numCache>
                <c:formatCode>General</c:formatCode>
                <c:ptCount val="42"/>
                <c:pt idx="0">
                  <c:v>0.44285714285714284</c:v>
                </c:pt>
                <c:pt idx="1">
                  <c:v>0.3559322033898305</c:v>
                </c:pt>
                <c:pt idx="2">
                  <c:v>0.44545454545454544</c:v>
                </c:pt>
                <c:pt idx="3">
                  <c:v>0.45098039215686275</c:v>
                </c:pt>
                <c:pt idx="4">
                  <c:v>0.620253164556962</c:v>
                </c:pt>
                <c:pt idx="5">
                  <c:v>0.47692307692307695</c:v>
                </c:pt>
                <c:pt idx="6">
                  <c:v>0.45205479452054792</c:v>
                </c:pt>
                <c:pt idx="7">
                  <c:v>0.38356164383561642</c:v>
                </c:pt>
                <c:pt idx="8">
                  <c:v>0.47368421052631576</c:v>
                </c:pt>
                <c:pt idx="9">
                  <c:v>0.32142857142857145</c:v>
                </c:pt>
                <c:pt idx="10">
                  <c:v>2.1463414634146343</c:v>
                </c:pt>
                <c:pt idx="11">
                  <c:v>0.41176470588235292</c:v>
                </c:pt>
                <c:pt idx="12">
                  <c:v>0.57352941176470584</c:v>
                </c:pt>
                <c:pt idx="13">
                  <c:v>0.64473684210526316</c:v>
                </c:pt>
                <c:pt idx="14">
                  <c:v>0.70833333333333337</c:v>
                </c:pt>
                <c:pt idx="15">
                  <c:v>0.39622641509433965</c:v>
                </c:pt>
                <c:pt idx="16">
                  <c:v>0.4</c:v>
                </c:pt>
                <c:pt idx="17">
                  <c:v>0.34444444444444444</c:v>
                </c:pt>
                <c:pt idx="18">
                  <c:v>0.35294117647058826</c:v>
                </c:pt>
                <c:pt idx="19">
                  <c:v>0.37142857142857144</c:v>
                </c:pt>
                <c:pt idx="20">
                  <c:v>0.44578313253012047</c:v>
                </c:pt>
                <c:pt idx="21">
                  <c:v>0.43478260869565216</c:v>
                </c:pt>
                <c:pt idx="22">
                  <c:v>0.44444444444444442</c:v>
                </c:pt>
                <c:pt idx="23">
                  <c:v>0.28260869565217389</c:v>
                </c:pt>
                <c:pt idx="24">
                  <c:v>0.375</c:v>
                </c:pt>
                <c:pt idx="25">
                  <c:v>0.38095238095238093</c:v>
                </c:pt>
                <c:pt idx="26">
                  <c:v>0.3</c:v>
                </c:pt>
                <c:pt idx="27">
                  <c:v>0.26785714285714285</c:v>
                </c:pt>
                <c:pt idx="28">
                  <c:v>0.46376811594202899</c:v>
                </c:pt>
                <c:pt idx="29">
                  <c:v>0.56976744186046513</c:v>
                </c:pt>
                <c:pt idx="30">
                  <c:v>0.44578313253012047</c:v>
                </c:pt>
                <c:pt idx="31">
                  <c:v>0.67924528301886788</c:v>
                </c:pt>
                <c:pt idx="32">
                  <c:v>0.41379310344827586</c:v>
                </c:pt>
                <c:pt idx="33">
                  <c:v>0.59223300970873782</c:v>
                </c:pt>
                <c:pt idx="34">
                  <c:v>0.41666666666666669</c:v>
                </c:pt>
                <c:pt idx="35">
                  <c:v>0.70967741935483875</c:v>
                </c:pt>
                <c:pt idx="36">
                  <c:v>0.70454545454545459</c:v>
                </c:pt>
                <c:pt idx="37">
                  <c:v>0.40277777777777779</c:v>
                </c:pt>
                <c:pt idx="38">
                  <c:v>0.41666666666666669</c:v>
                </c:pt>
                <c:pt idx="39">
                  <c:v>0.43478260869565216</c:v>
                </c:pt>
                <c:pt idx="40">
                  <c:v>0.55813953488372092</c:v>
                </c:pt>
                <c:pt idx="41">
                  <c:v>0.3559322033898305</c:v>
                </c:pt>
              </c:numCache>
            </c:numRef>
          </c:yVal>
        </c:ser>
        <c:axId val="74374144"/>
        <c:axId val="82483072"/>
      </c:scatterChart>
      <c:valAx>
        <c:axId val="743741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483072"/>
        <c:crosses val="autoZero"/>
        <c:crossBetween val="midCat"/>
      </c:valAx>
      <c:valAx>
        <c:axId val="82483072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374144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7352066929133858"/>
          <c:y val="0.78945238180069077"/>
          <c:w val="0.65295866141732284"/>
          <c:h val="0.17434852317668439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9.5975232198142482E-2"/>
          <c:y val="5.5578745218785211E-2"/>
          <c:w val="0.84127387206410176"/>
          <c:h val="0.85892162775564618"/>
        </c:manualLayout>
      </c:layout>
      <c:scatterChart>
        <c:scatterStyle val="lineMarker"/>
        <c:ser>
          <c:idx val="0"/>
          <c:order val="0"/>
          <c:tx>
            <c:v>laguna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[1]bivariata!$M$4:$M$26</c:f>
              <c:numCache>
                <c:formatCode>General</c:formatCode>
                <c:ptCount val="23"/>
                <c:pt idx="0">
                  <c:v>0.34883720930232565</c:v>
                </c:pt>
                <c:pt idx="1">
                  <c:v>0.30026455026455023</c:v>
                </c:pt>
                <c:pt idx="2">
                  <c:v>0.39050535987748852</c:v>
                </c:pt>
                <c:pt idx="3">
                  <c:v>0.24557795146030442</c:v>
                </c:pt>
                <c:pt idx="4">
                  <c:v>0.32141240380262565</c:v>
                </c:pt>
                <c:pt idx="5">
                  <c:v>0.32834994462901446</c:v>
                </c:pt>
                <c:pt idx="6">
                  <c:v>0.28986039676708303</c:v>
                </c:pt>
                <c:pt idx="7">
                  <c:v>0.33424532603739171</c:v>
                </c:pt>
                <c:pt idx="8">
                  <c:v>0.29836065573770493</c:v>
                </c:pt>
                <c:pt idx="9">
                  <c:v>0.34715025906735753</c:v>
                </c:pt>
                <c:pt idx="10">
                  <c:v>0.35103409726103968</c:v>
                </c:pt>
                <c:pt idx="11">
                  <c:v>0.32387862796833777</c:v>
                </c:pt>
                <c:pt idx="12">
                  <c:v>0.20430561418319967</c:v>
                </c:pt>
                <c:pt idx="13">
                  <c:v>0.26112054329371814</c:v>
                </c:pt>
                <c:pt idx="14">
                  <c:v>0.29354939233406041</c:v>
                </c:pt>
                <c:pt idx="15">
                  <c:v>0.265993265993266</c:v>
                </c:pt>
                <c:pt idx="16">
                  <c:v>0.26804812834224601</c:v>
                </c:pt>
                <c:pt idx="17">
                  <c:v>0.16531165311653115</c:v>
                </c:pt>
                <c:pt idx="18">
                  <c:v>0.33575464083938661</c:v>
                </c:pt>
                <c:pt idx="19">
                  <c:v>0.35112059765208115</c:v>
                </c:pt>
                <c:pt idx="20">
                  <c:v>0.4567823343848581</c:v>
                </c:pt>
                <c:pt idx="21">
                  <c:v>0.41610131162369962</c:v>
                </c:pt>
                <c:pt idx="22">
                  <c:v>0.37345041322314054</c:v>
                </c:pt>
              </c:numCache>
            </c:numRef>
          </c:xVal>
          <c:yVal>
            <c:numRef>
              <c:f>[1]bivariata!$P$4:$P$26</c:f>
              <c:numCache>
                <c:formatCode>General</c:formatCode>
                <c:ptCount val="23"/>
                <c:pt idx="0">
                  <c:v>0.83288263926446737</c:v>
                </c:pt>
                <c:pt idx="1">
                  <c:v>1.2526455026455026</c:v>
                </c:pt>
                <c:pt idx="2">
                  <c:v>0.91628381827463001</c:v>
                </c:pt>
                <c:pt idx="3">
                  <c:v>1.034965034965035</c:v>
                </c:pt>
                <c:pt idx="4">
                  <c:v>1.2666364870982345</c:v>
                </c:pt>
                <c:pt idx="5">
                  <c:v>1.743632336655593</c:v>
                </c:pt>
                <c:pt idx="6">
                  <c:v>1.5025716385011021</c:v>
                </c:pt>
                <c:pt idx="7">
                  <c:v>1.55859553123575</c:v>
                </c:pt>
                <c:pt idx="8">
                  <c:v>1.3796721311475411</c:v>
                </c:pt>
                <c:pt idx="9">
                  <c:v>1.0945595854922276</c:v>
                </c:pt>
                <c:pt idx="10">
                  <c:v>1.1190609278926773</c:v>
                </c:pt>
                <c:pt idx="11">
                  <c:v>1.3218997361477574</c:v>
                </c:pt>
                <c:pt idx="12">
                  <c:v>1.4529337273111018</c:v>
                </c:pt>
                <c:pt idx="13">
                  <c:v>1.5606112054329373</c:v>
                </c:pt>
                <c:pt idx="14">
                  <c:v>1.6026799626051726</c:v>
                </c:pt>
                <c:pt idx="15">
                  <c:v>1.5088383838383841</c:v>
                </c:pt>
                <c:pt idx="16">
                  <c:v>2.0621657754010694</c:v>
                </c:pt>
                <c:pt idx="17">
                  <c:v>1.3902439024390243</c:v>
                </c:pt>
                <c:pt idx="18">
                  <c:v>1.3535108958837772</c:v>
                </c:pt>
                <c:pt idx="19">
                  <c:v>1.5085378868729991</c:v>
                </c:pt>
                <c:pt idx="20">
                  <c:v>1.3618296529968454</c:v>
                </c:pt>
                <c:pt idx="21">
                  <c:v>1.6352329262777023</c:v>
                </c:pt>
                <c:pt idx="22">
                  <c:v>1.4072830578512396</c:v>
                </c:pt>
              </c:numCache>
            </c:numRef>
          </c:yVal>
        </c:ser>
        <c:ser>
          <c:idx val="1"/>
          <c:order val="1"/>
          <c:tx>
            <c:v>calisia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[1]bivariata!$M$28:$M$32</c:f>
              <c:numCache>
                <c:formatCode>General</c:formatCode>
                <c:ptCount val="5"/>
                <c:pt idx="0">
                  <c:v>2.5350140056022412</c:v>
                </c:pt>
                <c:pt idx="1">
                  <c:v>3.4022988505747129</c:v>
                </c:pt>
                <c:pt idx="2">
                  <c:v>2.8979591836734695</c:v>
                </c:pt>
                <c:pt idx="3">
                  <c:v>3.3069306930693068</c:v>
                </c:pt>
                <c:pt idx="4">
                  <c:v>2.554913294797688</c:v>
                </c:pt>
              </c:numCache>
            </c:numRef>
          </c:xVal>
          <c:yVal>
            <c:numRef>
              <c:f>[1]bivariata!$P$28:$P$32</c:f>
              <c:numCache>
                <c:formatCode>General</c:formatCode>
                <c:ptCount val="5"/>
                <c:pt idx="0">
                  <c:v>6.7394957983193287</c:v>
                </c:pt>
                <c:pt idx="1">
                  <c:v>4.9961685823754785</c:v>
                </c:pt>
                <c:pt idx="2">
                  <c:v>6.8</c:v>
                </c:pt>
                <c:pt idx="3">
                  <c:v>4.0049504950495045</c:v>
                </c:pt>
                <c:pt idx="4">
                  <c:v>7.4393063583815024</c:v>
                </c:pt>
              </c:numCache>
            </c:numRef>
          </c:yVal>
        </c:ser>
        <c:ser>
          <c:idx val="2"/>
          <c:order val="2"/>
          <c:tx>
            <c:v>aussa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[1]bivariata!$M$34:$M$39</c:f>
              <c:numCache>
                <c:formatCode>General</c:formatCode>
                <c:ptCount val="6"/>
                <c:pt idx="0">
                  <c:v>2.7168141592920358</c:v>
                </c:pt>
                <c:pt idx="1">
                  <c:v>2.0034602076124566</c:v>
                </c:pt>
                <c:pt idx="2">
                  <c:v>2.9650793650793652</c:v>
                </c:pt>
                <c:pt idx="3">
                  <c:v>3.084299262381454</c:v>
                </c:pt>
                <c:pt idx="4">
                  <c:v>4.1390946502057613</c:v>
                </c:pt>
                <c:pt idx="5">
                  <c:v>3.1159929701230227</c:v>
                </c:pt>
              </c:numCache>
            </c:numRef>
          </c:xVal>
          <c:yVal>
            <c:numRef>
              <c:f>[1]bivariata!$P$34:$P$39</c:f>
              <c:numCache>
                <c:formatCode>General</c:formatCode>
                <c:ptCount val="6"/>
                <c:pt idx="0">
                  <c:v>2.1097345132743364</c:v>
                </c:pt>
                <c:pt idx="1">
                  <c:v>1.4325259515570932</c:v>
                </c:pt>
                <c:pt idx="2">
                  <c:v>1.5507936507936508</c:v>
                </c:pt>
                <c:pt idx="3">
                  <c:v>1.3962065331928346</c:v>
                </c:pt>
                <c:pt idx="4">
                  <c:v>2.2213991769547325</c:v>
                </c:pt>
                <c:pt idx="5">
                  <c:v>2.9314586994727594</c:v>
                </c:pt>
              </c:numCache>
            </c:numRef>
          </c:yVal>
        </c:ser>
        <c:ser>
          <c:idx val="3"/>
          <c:order val="3"/>
          <c:tx>
            <c:v>flis</c:v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[1]bivariata!$M$41:$M$54</c:f>
              <c:numCache>
                <c:formatCode>General</c:formatCode>
                <c:ptCount val="14"/>
                <c:pt idx="0">
                  <c:v>0.5522622529549277</c:v>
                </c:pt>
                <c:pt idx="1">
                  <c:v>0.3943598649972308</c:v>
                </c:pt>
                <c:pt idx="2">
                  <c:v>0.48680755422918376</c:v>
                </c:pt>
                <c:pt idx="3">
                  <c:v>0.25699829995590756</c:v>
                </c:pt>
                <c:pt idx="4">
                  <c:v>0.36650207709972776</c:v>
                </c:pt>
                <c:pt idx="5">
                  <c:v>0.83226221823952895</c:v>
                </c:pt>
                <c:pt idx="6">
                  <c:v>1.0151870192893022</c:v>
                </c:pt>
                <c:pt idx="7">
                  <c:v>0.45498970319913912</c:v>
                </c:pt>
                <c:pt idx="8">
                  <c:v>0.62406518051045656</c:v>
                </c:pt>
                <c:pt idx="9">
                  <c:v>0.38245966830909284</c:v>
                </c:pt>
                <c:pt idx="10">
                  <c:v>0.71991117908021374</c:v>
                </c:pt>
                <c:pt idx="11">
                  <c:v>0.32413728228638583</c:v>
                </c:pt>
                <c:pt idx="12">
                  <c:v>0.28728876800084258</c:v>
                </c:pt>
                <c:pt idx="13">
                  <c:v>0.58540459857324856</c:v>
                </c:pt>
              </c:numCache>
            </c:numRef>
          </c:xVal>
          <c:yVal>
            <c:numRef>
              <c:f>[1]bivariata!$P$41:$P$54</c:f>
              <c:numCache>
                <c:formatCode>General</c:formatCode>
                <c:ptCount val="14"/>
                <c:pt idx="0">
                  <c:v>1.1748924576407416</c:v>
                </c:pt>
                <c:pt idx="1">
                  <c:v>1.0020619418503323</c:v>
                </c:pt>
                <c:pt idx="2">
                  <c:v>2.0620998191326212</c:v>
                </c:pt>
                <c:pt idx="3">
                  <c:v>1.5054285041574753</c:v>
                </c:pt>
                <c:pt idx="4">
                  <c:v>1.835131833287845</c:v>
                </c:pt>
                <c:pt idx="5">
                  <c:v>2.3632978005451819</c:v>
                </c:pt>
                <c:pt idx="6">
                  <c:v>2.3778510896143699</c:v>
                </c:pt>
                <c:pt idx="7">
                  <c:v>1.3544472023155358</c:v>
                </c:pt>
                <c:pt idx="8">
                  <c:v>1.8396753199223894</c:v>
                </c:pt>
                <c:pt idx="9">
                  <c:v>2.6962142083106393</c:v>
                </c:pt>
                <c:pt idx="10">
                  <c:v>1.648889960853398</c:v>
                </c:pt>
                <c:pt idx="11">
                  <c:v>1.385947570229866</c:v>
                </c:pt>
                <c:pt idx="12">
                  <c:v>1.640506059225681</c:v>
                </c:pt>
                <c:pt idx="13">
                  <c:v>2.5272940176934471</c:v>
                </c:pt>
              </c:numCache>
            </c:numRef>
          </c:yVal>
        </c:ser>
        <c:ser>
          <c:idx val="4"/>
          <c:order val="4"/>
          <c:tx>
            <c:v>suoli</c:v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[1]bivariata!$M$57:$M$98</c:f>
              <c:numCache>
                <c:formatCode>General</c:formatCode>
                <c:ptCount val="42"/>
                <c:pt idx="0">
                  <c:v>0.44285714285714284</c:v>
                </c:pt>
                <c:pt idx="1">
                  <c:v>0.3559322033898305</c:v>
                </c:pt>
                <c:pt idx="2">
                  <c:v>0.44545454545454544</c:v>
                </c:pt>
                <c:pt idx="3">
                  <c:v>0.45098039215686275</c:v>
                </c:pt>
                <c:pt idx="4">
                  <c:v>0.620253164556962</c:v>
                </c:pt>
                <c:pt idx="5">
                  <c:v>0.47692307692307695</c:v>
                </c:pt>
                <c:pt idx="6">
                  <c:v>0.45205479452054792</c:v>
                </c:pt>
                <c:pt idx="7">
                  <c:v>0.38356164383561642</c:v>
                </c:pt>
                <c:pt idx="8">
                  <c:v>0.47368421052631576</c:v>
                </c:pt>
                <c:pt idx="9">
                  <c:v>0.32142857142857145</c:v>
                </c:pt>
                <c:pt idx="10">
                  <c:v>2.1463414634146343</c:v>
                </c:pt>
                <c:pt idx="11">
                  <c:v>0.41176470588235292</c:v>
                </c:pt>
                <c:pt idx="12">
                  <c:v>0.57352941176470584</c:v>
                </c:pt>
                <c:pt idx="13">
                  <c:v>0.64473684210526316</c:v>
                </c:pt>
                <c:pt idx="14">
                  <c:v>0.70833333333333337</c:v>
                </c:pt>
                <c:pt idx="15">
                  <c:v>0.39622641509433965</c:v>
                </c:pt>
                <c:pt idx="16">
                  <c:v>0.4</c:v>
                </c:pt>
                <c:pt idx="17">
                  <c:v>0.34444444444444444</c:v>
                </c:pt>
                <c:pt idx="18">
                  <c:v>0.35294117647058826</c:v>
                </c:pt>
                <c:pt idx="19">
                  <c:v>0.37142857142857144</c:v>
                </c:pt>
                <c:pt idx="20">
                  <c:v>0.44578313253012047</c:v>
                </c:pt>
                <c:pt idx="21">
                  <c:v>0.43478260869565216</c:v>
                </c:pt>
                <c:pt idx="22">
                  <c:v>0.44444444444444442</c:v>
                </c:pt>
                <c:pt idx="23">
                  <c:v>0.28260869565217389</c:v>
                </c:pt>
                <c:pt idx="24">
                  <c:v>0.375</c:v>
                </c:pt>
                <c:pt idx="25">
                  <c:v>0.38095238095238093</c:v>
                </c:pt>
                <c:pt idx="26">
                  <c:v>0.3</c:v>
                </c:pt>
                <c:pt idx="27">
                  <c:v>0.26785714285714285</c:v>
                </c:pt>
                <c:pt idx="28">
                  <c:v>0.46376811594202899</c:v>
                </c:pt>
                <c:pt idx="29">
                  <c:v>0.56976744186046513</c:v>
                </c:pt>
                <c:pt idx="30">
                  <c:v>0.44578313253012047</c:v>
                </c:pt>
                <c:pt idx="31">
                  <c:v>0.67924528301886788</c:v>
                </c:pt>
                <c:pt idx="32">
                  <c:v>0.41379310344827586</c:v>
                </c:pt>
                <c:pt idx="33">
                  <c:v>0.59223300970873782</c:v>
                </c:pt>
                <c:pt idx="34">
                  <c:v>0.41666666666666669</c:v>
                </c:pt>
                <c:pt idx="35">
                  <c:v>0.70967741935483875</c:v>
                </c:pt>
                <c:pt idx="36">
                  <c:v>0.70454545454545459</c:v>
                </c:pt>
                <c:pt idx="37">
                  <c:v>0.40277777777777779</c:v>
                </c:pt>
                <c:pt idx="38">
                  <c:v>0.41666666666666669</c:v>
                </c:pt>
                <c:pt idx="39">
                  <c:v>0.43478260869565216</c:v>
                </c:pt>
                <c:pt idx="40">
                  <c:v>0.55813953488372092</c:v>
                </c:pt>
                <c:pt idx="41">
                  <c:v>0.3559322033898305</c:v>
                </c:pt>
              </c:numCache>
            </c:numRef>
          </c:xVal>
          <c:yVal>
            <c:numRef>
              <c:f>[1]bivariata!$P$57:$P$98</c:f>
              <c:numCache>
                <c:formatCode>General</c:formatCode>
                <c:ptCount val="42"/>
                <c:pt idx="0">
                  <c:v>0.8</c:v>
                </c:pt>
                <c:pt idx="1">
                  <c:v>1.0847457627118644</c:v>
                </c:pt>
                <c:pt idx="2">
                  <c:v>0.65454545454545454</c:v>
                </c:pt>
                <c:pt idx="3">
                  <c:v>0.39215686274509803</c:v>
                </c:pt>
                <c:pt idx="4">
                  <c:v>0.60759493670886078</c:v>
                </c:pt>
                <c:pt idx="5">
                  <c:v>1.1076923076923078</c:v>
                </c:pt>
                <c:pt idx="6">
                  <c:v>1.095890410958904</c:v>
                </c:pt>
                <c:pt idx="7">
                  <c:v>0.82191780821917804</c:v>
                </c:pt>
                <c:pt idx="8">
                  <c:v>1.2105263157894737</c:v>
                </c:pt>
                <c:pt idx="9">
                  <c:v>0.90476190476190477</c:v>
                </c:pt>
                <c:pt idx="10">
                  <c:v>0.63414634146341464</c:v>
                </c:pt>
                <c:pt idx="11">
                  <c:v>1.1764705882352942</c:v>
                </c:pt>
                <c:pt idx="12">
                  <c:v>1.2352941176470589</c:v>
                </c:pt>
                <c:pt idx="13">
                  <c:v>1.368421052631579</c:v>
                </c:pt>
                <c:pt idx="14">
                  <c:v>1.5</c:v>
                </c:pt>
                <c:pt idx="15">
                  <c:v>1.0566037735849056</c:v>
                </c:pt>
                <c:pt idx="16">
                  <c:v>0.68571428571428572</c:v>
                </c:pt>
                <c:pt idx="17">
                  <c:v>0.8</c:v>
                </c:pt>
                <c:pt idx="18">
                  <c:v>0.62745098039215685</c:v>
                </c:pt>
                <c:pt idx="19">
                  <c:v>1.0285714285714285</c:v>
                </c:pt>
                <c:pt idx="20">
                  <c:v>1.5903614457831325</c:v>
                </c:pt>
                <c:pt idx="21">
                  <c:v>1.0289855072463767</c:v>
                </c:pt>
                <c:pt idx="22">
                  <c:v>1.1944444444444444</c:v>
                </c:pt>
                <c:pt idx="23">
                  <c:v>0.93478260869565222</c:v>
                </c:pt>
                <c:pt idx="24">
                  <c:v>1.0625</c:v>
                </c:pt>
                <c:pt idx="25">
                  <c:v>1.3571428571428572</c:v>
                </c:pt>
                <c:pt idx="26">
                  <c:v>1.28</c:v>
                </c:pt>
                <c:pt idx="27">
                  <c:v>1.0892857142857142</c:v>
                </c:pt>
                <c:pt idx="28">
                  <c:v>1.144927536231884</c:v>
                </c:pt>
                <c:pt idx="29">
                  <c:v>1.3720930232558139</c:v>
                </c:pt>
                <c:pt idx="30">
                  <c:v>1.3734939759036144</c:v>
                </c:pt>
                <c:pt idx="31">
                  <c:v>2.2830188679245285</c:v>
                </c:pt>
                <c:pt idx="32">
                  <c:v>1.4827586206896552</c:v>
                </c:pt>
                <c:pt idx="33">
                  <c:v>1.5631067961165048</c:v>
                </c:pt>
                <c:pt idx="34">
                  <c:v>2.0833333333333335</c:v>
                </c:pt>
                <c:pt idx="35">
                  <c:v>2.193548387096774</c:v>
                </c:pt>
                <c:pt idx="36">
                  <c:v>1.2954545454545454</c:v>
                </c:pt>
                <c:pt idx="37">
                  <c:v>0.84722222222222221</c:v>
                </c:pt>
                <c:pt idx="38">
                  <c:v>0.79166666666666663</c:v>
                </c:pt>
                <c:pt idx="39">
                  <c:v>1.2753623188405796</c:v>
                </c:pt>
                <c:pt idx="40">
                  <c:v>0.82558139534883723</c:v>
                </c:pt>
                <c:pt idx="41">
                  <c:v>1.271186440677966</c:v>
                </c:pt>
              </c:numCache>
            </c:numRef>
          </c:yVal>
        </c:ser>
        <c:ser>
          <c:idx val="5"/>
          <c:order val="5"/>
          <c:tx>
            <c:v>mare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[1]bivariata!$M$216:$M$241</c:f>
              <c:numCache>
                <c:formatCode>General</c:formatCode>
                <c:ptCount val="26"/>
              </c:numCache>
            </c:numRef>
          </c:xVal>
          <c:yVal>
            <c:numRef>
              <c:f>[1]bivariata!$P$216:$P$241</c:f>
              <c:numCache>
                <c:formatCode>General</c:formatCode>
                <c:ptCount val="26"/>
              </c:numCache>
            </c:numRef>
          </c:yVal>
        </c:ser>
        <c:ser>
          <c:idx val="6"/>
          <c:order val="6"/>
          <c:tx>
            <c:v>crosta sup.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[1]bivariata!$M$55</c:f>
              <c:numCache>
                <c:formatCode>General</c:formatCode>
                <c:ptCount val="1"/>
                <c:pt idx="0">
                  <c:v>0.352112676056338</c:v>
                </c:pt>
              </c:numCache>
            </c:numRef>
          </c:xVal>
          <c:yVal>
            <c:numRef>
              <c:f>[1]bivariata!$P$55</c:f>
              <c:numCache>
                <c:formatCode>General</c:formatCode>
                <c:ptCount val="1"/>
                <c:pt idx="0">
                  <c:v>0.28169014084507044</c:v>
                </c:pt>
              </c:numCache>
            </c:numRef>
          </c:yVal>
        </c:ser>
        <c:axId val="52337280"/>
        <c:axId val="52344704"/>
      </c:scatterChart>
      <c:valAx>
        <c:axId val="523372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344704"/>
        <c:crosses val="autoZero"/>
        <c:crossBetween val="midCat"/>
      </c:valAx>
      <c:valAx>
        <c:axId val="5234470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337280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0.72332</cdr:x>
      <cdr:y>0.65679</cdr:y>
    </cdr:from>
    <cdr:to>
      <cdr:x>0.90643</cdr:x>
      <cdr:y>0.73964</cdr:y>
    </cdr:to>
    <cdr:sp macro="" textlink="">
      <cdr:nvSpPr>
        <cdr:cNvPr id="36761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14742" y="1711038"/>
          <a:ext cx="559870" cy="2154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CaO/MgO</a:t>
          </a:r>
        </a:p>
      </cdr:txBody>
    </cdr:sp>
  </cdr:relSizeAnchor>
  <cdr:relSizeAnchor xmlns:cdr="http://schemas.openxmlformats.org/drawingml/2006/chartDrawing">
    <cdr:from>
      <cdr:x>0.31713</cdr:x>
      <cdr:y>0.11273</cdr:y>
    </cdr:from>
    <cdr:to>
      <cdr:x>0.46754</cdr:x>
      <cdr:y>0.19558</cdr:y>
    </cdr:to>
    <cdr:sp macro="" textlink="">
      <cdr:nvSpPr>
        <cdr:cNvPr id="36761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72808" y="296297"/>
          <a:ext cx="459893" cy="2154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Rb/Sr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0.08848</cdr:x>
      <cdr:y>0.11706</cdr:y>
    </cdr:from>
    <cdr:to>
      <cdr:x>0.25367</cdr:x>
      <cdr:y>0.2116</cdr:y>
    </cdr:to>
    <cdr:sp macro="" textlink="">
      <cdr:nvSpPr>
        <cdr:cNvPr id="4198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3711" y="250711"/>
          <a:ext cx="505068" cy="1999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775" b="1" i="0" u="none" strike="noStrike" baseline="0">
              <a:solidFill>
                <a:srgbClr val="000000"/>
              </a:solidFill>
              <a:latin typeface="Arial"/>
              <a:cs typeface="Arial"/>
            </a:rPr>
            <a:t>Cu/Zn</a:t>
          </a:r>
        </a:p>
      </cdr:txBody>
    </cdr:sp>
  </cdr:relSizeAnchor>
  <cdr:relSizeAnchor xmlns:cdr="http://schemas.openxmlformats.org/drawingml/2006/chartDrawing">
    <cdr:from>
      <cdr:x>0.7565</cdr:x>
      <cdr:y>0.66186</cdr:y>
    </cdr:from>
    <cdr:to>
      <cdr:x>0.881</cdr:x>
      <cdr:y>0.73396</cdr:y>
    </cdr:to>
    <cdr:sp macro="" textlink="">
      <cdr:nvSpPr>
        <cdr:cNvPr id="4198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16200" y="1402721"/>
          <a:ext cx="380652" cy="152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18288" rIns="18288" bIns="1828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775" b="1" i="0" u="none" strike="noStrike" baseline="0">
              <a:solidFill>
                <a:srgbClr val="000000"/>
              </a:solidFill>
              <a:latin typeface="Arial"/>
              <a:cs typeface="Arial"/>
            </a:rPr>
            <a:t>Pb/Zn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0.7551</cdr:x>
      <cdr:y>0.74286</cdr:y>
    </cdr:from>
    <cdr:to>
      <cdr:x>0.88448</cdr:x>
      <cdr:y>0.87192</cdr:y>
    </cdr:to>
    <cdr:sp macro="" textlink="">
      <cdr:nvSpPr>
        <cdr:cNvPr id="430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64296" y="1872208"/>
          <a:ext cx="456504" cy="3252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Cu/Zn</a:t>
          </a:r>
        </a:p>
      </cdr:txBody>
    </cdr:sp>
  </cdr:relSizeAnchor>
  <cdr:relSizeAnchor xmlns:cdr="http://schemas.openxmlformats.org/drawingml/2006/chartDrawing">
    <cdr:from>
      <cdr:x>0.10204</cdr:x>
      <cdr:y>0.08571</cdr:y>
    </cdr:from>
    <cdr:to>
      <cdr:x>0.2193</cdr:x>
      <cdr:y>0.20676</cdr:y>
    </cdr:to>
    <cdr:sp macro="" textlink="">
      <cdr:nvSpPr>
        <cdr:cNvPr id="430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0040" y="216024"/>
          <a:ext cx="413739" cy="305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Ni/Zn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11285-DA14-4B96-9547-0E29BE48121A}" type="datetimeFigureOut">
              <a:rPr lang="en-GB" smtClean="0"/>
              <a:pPr/>
              <a:t>06/03/2014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1824C-A268-4746-8035-3C4848633129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Spiegare il significato di pattern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966CC-9D9A-43E5-8B82-585EE449457C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2CA83-6C5B-41A3-A135-D292619EED54}" type="slidenum">
              <a:rPr lang="en-US"/>
              <a:pPr/>
              <a:t>14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Other products = subatomic products and energy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7EF96-7CBE-4766-86F0-D9B98F9DFD64}" type="slidenum">
              <a:rPr lang="en-US"/>
              <a:pPr/>
              <a:t>15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cs typeface="Times New Roman" pitchFamily="18" charset="0"/>
              </a:rPr>
              <a:t>Practical limitations on age range to which apply:</a:t>
            </a:r>
          </a:p>
          <a:p>
            <a:r>
              <a:rPr lang="en-US">
                <a:cs typeface="Times New Roman" pitchFamily="18" charset="0"/>
              </a:rPr>
              <a:t>	Very young rocks: cannot measure tiny amount of daughter accurately</a:t>
            </a:r>
          </a:p>
          <a:p>
            <a:r>
              <a:rPr lang="en-US">
                <a:cs typeface="Times New Roman" pitchFamily="18" charset="0"/>
              </a:rPr>
              <a:t>	Very old rocks: cannot measure tiny amounts of parent left accurately</a:t>
            </a:r>
          </a:p>
          <a:p>
            <a:r>
              <a:rPr lang="en-US">
                <a:cs typeface="Times New Roman" pitchFamily="18" charset="0"/>
              </a:rPr>
              <a:t>	Range depends on </a:t>
            </a:r>
            <a:r>
              <a:rPr lang="en-US">
                <a:latin typeface="Symbol" pitchFamily="18" charset="2"/>
                <a:cs typeface="Times New Roman" pitchFamily="18" charset="0"/>
              </a:rPr>
              <a:t>lambda</a:t>
            </a:r>
            <a:endParaRPr lang="en-US">
              <a:cs typeface="Times New Roman" pitchFamily="18" charset="0"/>
            </a:endParaRPr>
          </a:p>
          <a:p>
            <a:r>
              <a:rPr lang="en-US" b="1">
                <a:cs typeface="Times New Roman" pitchFamily="18" charset="0"/>
              </a:rPr>
              <a:t>How can we distinguish radiogenic daughter isotopes from identical stable isotopes that were in a rock at its formation?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CE660-26C9-48CE-8056-B5CE798FBA85}" type="slidenum">
              <a:rPr lang="en-US"/>
              <a:pPr/>
              <a:t>16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/>
              <a:t>Add to end:</a:t>
            </a:r>
          </a:p>
          <a:p>
            <a:pPr>
              <a:spcBef>
                <a:spcPct val="60000"/>
              </a:spcBef>
            </a:pPr>
            <a:r>
              <a:rPr lang="en-US" baseline="30000"/>
              <a:t>	87</a:t>
            </a:r>
            <a:r>
              <a:rPr lang="en-US"/>
              <a:t>Sr is stable &amp; non-radiogenic Sr is present in nearly any rock</a:t>
            </a:r>
          </a:p>
          <a:p>
            <a:pPr>
              <a:spcBef>
                <a:spcPct val="60000"/>
              </a:spcBef>
            </a:pPr>
            <a:r>
              <a:rPr lang="en-US"/>
              <a:t>	The amount of </a:t>
            </a:r>
            <a:r>
              <a:rPr lang="en-US" baseline="30000"/>
              <a:t>87</a:t>
            </a:r>
            <a:r>
              <a:rPr lang="en-US"/>
              <a:t>Sr in any rock = original </a:t>
            </a:r>
            <a:r>
              <a:rPr lang="en-US" baseline="30000"/>
              <a:t>87</a:t>
            </a:r>
            <a:r>
              <a:rPr lang="en-US"/>
              <a:t>Sr + radiogenic </a:t>
            </a:r>
            <a:r>
              <a:rPr lang="en-US" baseline="30000"/>
              <a:t>87</a:t>
            </a:r>
            <a:r>
              <a:rPr lang="en-US"/>
              <a:t>Sr from </a:t>
            </a:r>
            <a:r>
              <a:rPr lang="en-US" baseline="30000"/>
              <a:t>87</a:t>
            </a:r>
            <a:r>
              <a:rPr lang="en-US"/>
              <a:t>Rb over time</a:t>
            </a:r>
          </a:p>
          <a:p>
            <a:pPr>
              <a:spcBef>
                <a:spcPct val="60000"/>
              </a:spcBef>
            </a:pPr>
            <a:r>
              <a:rPr lang="en-US"/>
              <a:t>	Thus a rock cannot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an unambiguous age if you don’t know what % or </a:t>
            </a:r>
            <a:r>
              <a:rPr lang="en-US" baseline="30000"/>
              <a:t>87</a:t>
            </a:r>
            <a:r>
              <a:rPr lang="en-US"/>
              <a:t>Sr is radiogenic</a:t>
            </a:r>
          </a:p>
          <a:p>
            <a:pPr>
              <a:spcBef>
                <a:spcPct val="60000"/>
              </a:spcBef>
            </a:pPr>
            <a:r>
              <a:rPr lang="en-US" b="1">
                <a:solidFill>
                  <a:srgbClr val="00CC00"/>
                </a:solidFill>
              </a:rPr>
              <a:t>Isochron technique</a:t>
            </a:r>
            <a:r>
              <a:rPr lang="en-US"/>
              <a:t> use to solve this problem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1AB22-ABFC-4F29-95AF-C5A4945A640B}" type="slidenum">
              <a:rPr lang="en-US"/>
              <a:pPr/>
              <a:t>18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Result: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400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</a:t>
            </a:r>
            <a:r>
              <a:rPr lang="en-US" sz="2400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2400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sz="24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still colinear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Slope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= f(t)</a:t>
            </a:r>
          </a:p>
          <a:p>
            <a:pPr>
              <a:spcBef>
                <a:spcPct val="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Intercept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at zero </a:t>
            </a:r>
            <a:r>
              <a:rPr lang="en-US" sz="24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87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Rb = (</a:t>
            </a:r>
            <a:r>
              <a:rPr lang="en-US" sz="24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87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Sr/</a:t>
            </a:r>
            <a:r>
              <a:rPr lang="en-US" sz="24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86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Sr)</a:t>
            </a:r>
            <a:r>
              <a:rPr lang="en-US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endParaRPr lang="en-US" baseline="-25000"/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7E103-7FA3-44B2-BAFC-C45822FAC71B}" type="slidenum">
              <a:rPr lang="en-US"/>
              <a:pPr/>
              <a:t>20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Isochron technique produces 2 valuable things:</a:t>
            </a:r>
          </a:p>
          <a:p>
            <a:pPr marL="1600200" lvl="3" indent="-228600">
              <a:spcBef>
                <a:spcPct val="20000"/>
              </a:spcBef>
              <a:buFontTx/>
              <a:buAutoNum type="arabicPeriod"/>
            </a:pP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 of the rocks</a:t>
            </a: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(from the slope = </a:t>
            </a: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lambda </a:t>
            </a: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t) </a:t>
            </a:r>
          </a:p>
          <a:p>
            <a:pPr marL="2057400" lvl="4" indent="-228600">
              <a:spcBef>
                <a:spcPct val="20000"/>
              </a:spcBef>
            </a:pP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t = slope/lambda = 0.00127/1.4 E-11 = 90.7 Ma</a:t>
            </a:r>
          </a:p>
          <a:p>
            <a:pPr marL="1600200" lvl="3" indent="-228600">
              <a:spcBef>
                <a:spcPct val="20000"/>
              </a:spcBef>
              <a:buFontTx/>
              <a:buAutoNum type="arabicPeriod" startAt="2"/>
            </a:pP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800" baseline="30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87</a:t>
            </a: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Sr/</a:t>
            </a:r>
            <a:r>
              <a:rPr lang="en-US" sz="2800" baseline="30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86</a:t>
            </a: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Sr)</a:t>
            </a:r>
            <a:r>
              <a:rPr lang="en-US" sz="2800" baseline="-25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the </a:t>
            </a: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initial value of </a:t>
            </a:r>
            <a:r>
              <a:rPr lang="en-US" sz="2800" b="1" baseline="300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87</a:t>
            </a: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Sr/</a:t>
            </a:r>
            <a:r>
              <a:rPr lang="en-US" sz="2800" b="1" baseline="300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86</a:t>
            </a: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</a:t>
            </a: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the time of crystallization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	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	WHY??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93C9E-6AD6-40C0-9CDF-C98E8E4DD0F5}" type="slidenum">
              <a:rPr lang="en-US"/>
              <a:pPr/>
              <a:t>22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Primordial mantle ~ chondrite</a:t>
            </a:r>
          </a:p>
          <a:p>
            <a:r>
              <a:rPr lang="en-US" sz="900"/>
              <a:t>Major melting event about 3 Ga ago </a:t>
            </a:r>
            <a:r>
              <a:rPr lang="en-US" sz="900">
                <a:sym typeface="Symbol" pitchFamily="18" charset="2"/>
              </a:rPr>
              <a:t> continental crust (hypothetical simplification)</a:t>
            </a:r>
          </a:p>
          <a:p>
            <a:pPr lvl="1"/>
            <a:r>
              <a:rPr lang="en-US" sz="900"/>
              <a:t>Crust has high Rb/Sr so evolution curve is steep</a:t>
            </a:r>
          </a:p>
          <a:p>
            <a:pPr lvl="1"/>
            <a:r>
              <a:rPr lang="en-US" sz="900"/>
              <a:t>Mantle is depleted in Rb, so lower Rb/Sr and shallower evolution curve</a:t>
            </a:r>
          </a:p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If a modern melt is derived from partial melting of the </a:t>
            </a:r>
            <a:r>
              <a:rPr lang="en-US" sz="24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mantle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	(</a:t>
            </a:r>
            <a:r>
              <a:rPr lang="en-US" sz="24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87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Sr/</a:t>
            </a:r>
            <a:r>
              <a:rPr lang="en-US" sz="24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86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Sr)</a:t>
            </a:r>
            <a:r>
              <a:rPr lang="en-US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4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&lt; 0.706</a:t>
            </a: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derived from </a:t>
            </a:r>
            <a:r>
              <a:rPr lang="en-US" sz="24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old</a:t>
            </a: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crust</a:t>
            </a: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  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4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87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Sr/</a:t>
            </a:r>
            <a:r>
              <a:rPr lang="en-US" sz="24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86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Sr)</a:t>
            </a:r>
            <a:r>
              <a:rPr lang="en-US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o  </a:t>
            </a:r>
            <a:r>
              <a:rPr lang="en-US" sz="24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 0.706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4C9FD-4FB9-4A16-A4F2-438703BEF5DE}" type="slidenum">
              <a:rPr lang="en-US"/>
              <a:pPr/>
              <a:t>23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>
                <a:solidFill>
                  <a:schemeClr val="accent2"/>
                </a:solidFill>
              </a:rPr>
              <a:t>Also requires the isochron technique to solve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8C276-2D98-4BE3-ACED-57B60ACD49D2}" type="slidenum">
              <a:rPr lang="en-US"/>
              <a:pPr/>
              <a:t>26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000"/>
              <a:t>Partial melting selectively depletes the mantle in the </a:t>
            </a:r>
            <a:r>
              <a:rPr lang="en-US" sz="1000" b="1">
                <a:solidFill>
                  <a:srgbClr val="00CC00"/>
                </a:solidFill>
              </a:rPr>
              <a:t>daughter</a:t>
            </a:r>
            <a:r>
              <a:rPr lang="en-US" sz="1000"/>
              <a:t> </a:t>
            </a:r>
            <a:r>
              <a:rPr lang="en-US" sz="1000">
                <a:solidFill>
                  <a:srgbClr val="00CC00"/>
                </a:solidFill>
              </a:rPr>
              <a:t>(Nd)</a:t>
            </a:r>
            <a:r>
              <a:rPr lang="en-US" sz="1000"/>
              <a:t> </a:t>
            </a:r>
          </a:p>
          <a:p>
            <a:r>
              <a:rPr lang="en-US" sz="1000"/>
              <a:t>	so Sm </a:t>
            </a:r>
            <a:r>
              <a:rPr lang="en-US" sz="1000">
                <a:sym typeface="Symbol" pitchFamily="18" charset="2"/>
              </a:rPr>
              <a:t> Nd and radiogenic swamps original Nd</a:t>
            </a:r>
          </a:p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Basalt derived from the mantle will have a </a:t>
            </a:r>
            <a:r>
              <a:rPr lang="en-US" sz="24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higher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initial </a:t>
            </a:r>
            <a:r>
              <a:rPr lang="en-US" sz="24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143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Nd/</a:t>
            </a:r>
            <a:r>
              <a:rPr lang="en-US" sz="24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144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Nd than a magma derived from the crust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765-48C9-4447-9A5B-8C24DE96493C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F2B-741C-4422-89FD-00693A9B58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765-48C9-4447-9A5B-8C24DE96493C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F2B-741C-4422-89FD-00693A9B58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765-48C9-4447-9A5B-8C24DE96493C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F2B-741C-4422-89FD-00693A9B58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765-48C9-4447-9A5B-8C24DE96493C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F2B-741C-4422-89FD-00693A9B58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765-48C9-4447-9A5B-8C24DE96493C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F2B-741C-4422-89FD-00693A9B58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765-48C9-4447-9A5B-8C24DE96493C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F2B-741C-4422-89FD-00693A9B58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765-48C9-4447-9A5B-8C24DE96493C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F2B-741C-4422-89FD-00693A9B58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765-48C9-4447-9A5B-8C24DE96493C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F2B-741C-4422-89FD-00693A9B58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765-48C9-4447-9A5B-8C24DE96493C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F2B-741C-4422-89FD-00693A9B58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765-48C9-4447-9A5B-8C24DE96493C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F2B-741C-4422-89FD-00693A9B58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E765-48C9-4447-9A5B-8C24DE96493C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F2B-741C-4422-89FD-00693A9B58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CE765-48C9-4447-9A5B-8C24DE96493C}" type="datetimeFigureOut">
              <a:rPr lang="it-IT" smtClean="0"/>
              <a:pPr/>
              <a:t>06/03/2014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6AF2B-741C-4422-89FD-00693A9B58D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1343025" y="490538"/>
            <a:ext cx="70421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tx2"/>
                </a:solidFill>
                <a:effectLst/>
                <a:latin typeface="Arial" charset="0"/>
              </a:rPr>
              <a:t>Table 9-6 A brief summary of some particularly useful trace elements in igneous petrology</a:t>
            </a: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1258888" y="1112838"/>
            <a:ext cx="6905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  <a:effectLst/>
                <a:latin typeface="Arial" charset="0"/>
              </a:rPr>
              <a:t>Element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3670300" y="1095375"/>
            <a:ext cx="3016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effectLst/>
                <a:latin typeface="Arial" charset="0"/>
              </a:rPr>
              <a:t>Use as a petrogenetic indicator</a:t>
            </a: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1282700" y="1511300"/>
            <a:ext cx="6683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Ni, Co, Cr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2057400" y="1511300"/>
            <a:ext cx="5967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Highly compatible elements. Ni (and Co) are concentrated in olivine, and Cr in spinel and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2057400" y="1716088"/>
            <a:ext cx="40941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clinopyroxene. High concentrations indicate a mantle source.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1282700" y="2046288"/>
            <a:ext cx="3143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V, Ti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2057400" y="2046288"/>
            <a:ext cx="6178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Both show strong fractionation into Fe-Ti oxides (ilmenite or titanomagnetite). If they behave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2057400" y="2249488"/>
            <a:ext cx="5746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differently, Ti probably fractionates into an accessory phase, such as sphene or rutile.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1282700" y="2581275"/>
            <a:ext cx="3825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Zr, Hf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2057400" y="2581275"/>
            <a:ext cx="6403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Very incompatible elements that do not substitute into major silicate phases (although they may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2057400" y="2782888"/>
            <a:ext cx="20097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replace Ti in sphene or rutile).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1282700" y="3116263"/>
            <a:ext cx="465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Ba, Rb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2057400" y="3116263"/>
            <a:ext cx="63230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Incompatible element that substitutes for K in K-feldspar, micas, or hornblende. Rb substitutes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64" name="Rectangle 16"/>
          <p:cNvSpPr>
            <a:spLocks noChangeArrowheads="1"/>
          </p:cNvSpPr>
          <p:nvPr/>
        </p:nvSpPr>
        <p:spPr bwMode="auto">
          <a:xfrm>
            <a:off x="2057400" y="3317875"/>
            <a:ext cx="64547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less readily in hornblende than K-spar and micas, such that the K/Ba ratio may distinguish these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65" name="Rectangle 17"/>
          <p:cNvSpPr>
            <a:spLocks noChangeArrowheads="1"/>
          </p:cNvSpPr>
          <p:nvPr/>
        </p:nvSpPr>
        <p:spPr bwMode="auto">
          <a:xfrm>
            <a:off x="2057400" y="3521075"/>
            <a:ext cx="5318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phases.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08088" y="1406525"/>
            <a:ext cx="7548562" cy="1619250"/>
            <a:chOff x="1253" y="864"/>
            <a:chExt cx="3401" cy="1020"/>
          </a:xfrm>
        </p:grpSpPr>
        <p:sp>
          <p:nvSpPr>
            <p:cNvPr id="130067" name="Rectangle 19"/>
            <p:cNvSpPr>
              <a:spLocks noChangeArrowheads="1"/>
            </p:cNvSpPr>
            <p:nvPr/>
          </p:nvSpPr>
          <p:spPr bwMode="auto">
            <a:xfrm>
              <a:off x="1253" y="864"/>
              <a:ext cx="3401" cy="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68" name="Rectangle 20"/>
            <p:cNvSpPr>
              <a:spLocks noChangeArrowheads="1"/>
            </p:cNvSpPr>
            <p:nvPr/>
          </p:nvSpPr>
          <p:spPr bwMode="auto">
            <a:xfrm>
              <a:off x="1253" y="1201"/>
              <a:ext cx="3401" cy="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69" name="Rectangle 21"/>
            <p:cNvSpPr>
              <a:spLocks noChangeArrowheads="1"/>
            </p:cNvSpPr>
            <p:nvPr/>
          </p:nvSpPr>
          <p:spPr bwMode="auto">
            <a:xfrm>
              <a:off x="1253" y="1875"/>
              <a:ext cx="3401" cy="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1282700" y="3852863"/>
            <a:ext cx="152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Sr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2057400" y="3852863"/>
            <a:ext cx="5953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Substitutes for Ca in plagioclase (but not in pyroxene), and, to a lesser extent, for K in K-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2057400" y="4057650"/>
            <a:ext cx="63261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feldspar. Behaves as a compatible element at low pressure where plagioclase forms early, but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2057400" y="4259263"/>
            <a:ext cx="5105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as an incompatible at higher pressure where plagioclase is no longer stable.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74" name="Rectangle 26"/>
          <p:cNvSpPr>
            <a:spLocks noChangeArrowheads="1"/>
          </p:cNvSpPr>
          <p:nvPr/>
        </p:nvSpPr>
        <p:spPr bwMode="auto">
          <a:xfrm>
            <a:off x="1282700" y="4591050"/>
            <a:ext cx="312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REE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75" name="Rectangle 27"/>
          <p:cNvSpPr>
            <a:spLocks noChangeArrowheads="1"/>
          </p:cNvSpPr>
          <p:nvPr/>
        </p:nvSpPr>
        <p:spPr bwMode="auto">
          <a:xfrm>
            <a:off x="2057400" y="4591050"/>
            <a:ext cx="63357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Garnet accommodates the HREE more than the LREE, and orthopyroxene and hornblende do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2057400" y="4791075"/>
            <a:ext cx="529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so to a lesser degree. Sphene and plagioclase accommodates more LREE. Eu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77" name="Rectangle 29"/>
          <p:cNvSpPr>
            <a:spLocks noChangeArrowheads="1"/>
          </p:cNvSpPr>
          <p:nvPr/>
        </p:nvSpPr>
        <p:spPr bwMode="auto">
          <a:xfrm>
            <a:off x="7359650" y="4765675"/>
            <a:ext cx="1158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chemeClr val="tx2"/>
                </a:solidFill>
                <a:effectLst/>
                <a:latin typeface="Arial" charset="0"/>
              </a:rPr>
              <a:t>2+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>
            <a:off x="7496175" y="4800600"/>
            <a:ext cx="727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 is strongly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79" name="Rectangle 31"/>
          <p:cNvSpPr>
            <a:spLocks noChangeArrowheads="1"/>
          </p:cNvSpPr>
          <p:nvPr/>
        </p:nvSpPr>
        <p:spPr bwMode="auto">
          <a:xfrm>
            <a:off x="2057400" y="4995863"/>
            <a:ext cx="18383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partitioned into plagioclase.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1282700" y="5330825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Y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81" name="Rectangle 33"/>
          <p:cNvSpPr>
            <a:spLocks noChangeArrowheads="1"/>
          </p:cNvSpPr>
          <p:nvPr/>
        </p:nvSpPr>
        <p:spPr bwMode="auto">
          <a:xfrm>
            <a:off x="2057400" y="5330825"/>
            <a:ext cx="6254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Commonly incompatible (like HREE). Strongly partitioned into garnet and amphibole. Sphene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2057400" y="5534025"/>
            <a:ext cx="57546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and apatite also concentrate Y, so the presence of these as accessories could have a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83" name="Rectangle 35"/>
          <p:cNvSpPr>
            <a:spLocks noChangeArrowheads="1"/>
          </p:cNvSpPr>
          <p:nvPr/>
        </p:nvSpPr>
        <p:spPr bwMode="auto">
          <a:xfrm>
            <a:off x="2057400" y="5735638"/>
            <a:ext cx="11334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Arial" charset="0"/>
              </a:rPr>
              <a:t>significant effect.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978025" y="1030288"/>
            <a:ext cx="11113" cy="4913312"/>
            <a:chOff x="1246" y="649"/>
            <a:chExt cx="7" cy="3095"/>
          </a:xfrm>
        </p:grpSpPr>
        <p:sp>
          <p:nvSpPr>
            <p:cNvPr id="130085" name="Rectangle 37"/>
            <p:cNvSpPr>
              <a:spLocks noChangeArrowheads="1"/>
            </p:cNvSpPr>
            <p:nvPr/>
          </p:nvSpPr>
          <p:spPr bwMode="auto">
            <a:xfrm>
              <a:off x="1246" y="649"/>
              <a:ext cx="7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86" name="Rectangle 38"/>
            <p:cNvSpPr>
              <a:spLocks noChangeArrowheads="1"/>
            </p:cNvSpPr>
            <p:nvPr/>
          </p:nvSpPr>
          <p:spPr bwMode="auto">
            <a:xfrm>
              <a:off x="1246" y="864"/>
              <a:ext cx="7" cy="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87" name="Rectangle 39"/>
            <p:cNvSpPr>
              <a:spLocks noChangeArrowheads="1"/>
            </p:cNvSpPr>
            <p:nvPr/>
          </p:nvSpPr>
          <p:spPr bwMode="auto">
            <a:xfrm>
              <a:off x="1246" y="874"/>
              <a:ext cx="7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88" name="Rectangle 40"/>
            <p:cNvSpPr>
              <a:spLocks noChangeArrowheads="1"/>
            </p:cNvSpPr>
            <p:nvPr/>
          </p:nvSpPr>
          <p:spPr bwMode="auto">
            <a:xfrm>
              <a:off x="1246" y="1201"/>
              <a:ext cx="7" cy="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89" name="Rectangle 41"/>
            <p:cNvSpPr>
              <a:spLocks noChangeArrowheads="1"/>
            </p:cNvSpPr>
            <p:nvPr/>
          </p:nvSpPr>
          <p:spPr bwMode="auto">
            <a:xfrm>
              <a:off x="1246" y="1210"/>
              <a:ext cx="7" cy="3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90" name="Rectangle 42"/>
            <p:cNvSpPr>
              <a:spLocks noChangeArrowheads="1"/>
            </p:cNvSpPr>
            <p:nvPr/>
          </p:nvSpPr>
          <p:spPr bwMode="auto">
            <a:xfrm>
              <a:off x="1246" y="1538"/>
              <a:ext cx="7" cy="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91" name="Rectangle 43"/>
            <p:cNvSpPr>
              <a:spLocks noChangeArrowheads="1"/>
            </p:cNvSpPr>
            <p:nvPr/>
          </p:nvSpPr>
          <p:spPr bwMode="auto">
            <a:xfrm>
              <a:off x="1246" y="1547"/>
              <a:ext cx="7" cy="3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92" name="Rectangle 44"/>
            <p:cNvSpPr>
              <a:spLocks noChangeArrowheads="1"/>
            </p:cNvSpPr>
            <p:nvPr/>
          </p:nvSpPr>
          <p:spPr bwMode="auto">
            <a:xfrm>
              <a:off x="1246" y="1875"/>
              <a:ext cx="7" cy="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93" name="Rectangle 45"/>
            <p:cNvSpPr>
              <a:spLocks noChangeArrowheads="1"/>
            </p:cNvSpPr>
            <p:nvPr/>
          </p:nvSpPr>
          <p:spPr bwMode="auto">
            <a:xfrm>
              <a:off x="1246" y="1884"/>
              <a:ext cx="7" cy="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94" name="Rectangle 46"/>
            <p:cNvSpPr>
              <a:spLocks noChangeArrowheads="1"/>
            </p:cNvSpPr>
            <p:nvPr/>
          </p:nvSpPr>
          <p:spPr bwMode="auto">
            <a:xfrm>
              <a:off x="1246" y="2340"/>
              <a:ext cx="7" cy="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95" name="Rectangle 47"/>
            <p:cNvSpPr>
              <a:spLocks noChangeArrowheads="1"/>
            </p:cNvSpPr>
            <p:nvPr/>
          </p:nvSpPr>
          <p:spPr bwMode="auto">
            <a:xfrm>
              <a:off x="1246" y="2349"/>
              <a:ext cx="7" cy="4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96" name="Rectangle 48"/>
            <p:cNvSpPr>
              <a:spLocks noChangeArrowheads="1"/>
            </p:cNvSpPr>
            <p:nvPr/>
          </p:nvSpPr>
          <p:spPr bwMode="auto">
            <a:xfrm>
              <a:off x="1246" y="2813"/>
              <a:ext cx="7" cy="4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97" name="Rectangle 49"/>
            <p:cNvSpPr>
              <a:spLocks noChangeArrowheads="1"/>
            </p:cNvSpPr>
            <p:nvPr/>
          </p:nvSpPr>
          <p:spPr bwMode="auto">
            <a:xfrm>
              <a:off x="1246" y="3280"/>
              <a:ext cx="7" cy="4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098" name="Rectangle 50"/>
            <p:cNvSpPr>
              <a:spLocks noChangeArrowheads="1"/>
            </p:cNvSpPr>
            <p:nvPr/>
          </p:nvSpPr>
          <p:spPr bwMode="auto">
            <a:xfrm>
              <a:off x="1246" y="3735"/>
              <a:ext cx="7" cy="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0099" name="Rectangle 51"/>
          <p:cNvSpPr>
            <a:spLocks noChangeArrowheads="1"/>
          </p:cNvSpPr>
          <p:nvPr/>
        </p:nvSpPr>
        <p:spPr bwMode="auto">
          <a:xfrm>
            <a:off x="1225550" y="3744913"/>
            <a:ext cx="7548563" cy="15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0100" name="Rectangle 52"/>
          <p:cNvSpPr>
            <a:spLocks noChangeArrowheads="1"/>
          </p:cNvSpPr>
          <p:nvPr/>
        </p:nvSpPr>
        <p:spPr bwMode="auto">
          <a:xfrm>
            <a:off x="1225550" y="4524375"/>
            <a:ext cx="7548563" cy="1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0101" name="Rectangle 53"/>
          <p:cNvSpPr>
            <a:spLocks noChangeArrowheads="1"/>
          </p:cNvSpPr>
          <p:nvPr/>
        </p:nvSpPr>
        <p:spPr bwMode="auto">
          <a:xfrm>
            <a:off x="1225550" y="5245100"/>
            <a:ext cx="7548563" cy="1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0103" name="Rectangle 55"/>
          <p:cNvSpPr>
            <a:spLocks noChangeArrowheads="1"/>
          </p:cNvSpPr>
          <p:nvPr/>
        </p:nvSpPr>
        <p:spPr bwMode="auto">
          <a:xfrm>
            <a:off x="0" y="6276975"/>
            <a:ext cx="584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130104" name="Rectangle 56"/>
          <p:cNvSpPr>
            <a:spLocks noChangeArrowheads="1"/>
          </p:cNvSpPr>
          <p:nvPr/>
        </p:nvSpPr>
        <p:spPr bwMode="auto">
          <a:xfrm>
            <a:off x="3427413" y="6022975"/>
            <a:ext cx="38306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120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Table 9-6.</a:t>
            </a: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After Green (1980). Tectonophys., </a:t>
            </a: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63</a:t>
            </a: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367-385. From Winter (2001) An Introduction to Igneous and Metamorphic Petrology. Prentice Hall.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544616" cy="686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67992"/>
            <a:ext cx="5904655" cy="627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4" descr="tettono mag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174111" cy="479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899592" y="5733256"/>
            <a:ext cx="549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Un Aiuto ed un pericolo: I diagrammi </a:t>
            </a:r>
            <a:r>
              <a:rPr lang="it-IT" b="1" dirty="0" err="1" smtClean="0"/>
              <a:t>tectonomagmatici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9"/>
          <p:cNvGraphicFramePr>
            <a:graphicFrameLocks/>
          </p:cNvGraphicFramePr>
          <p:nvPr/>
        </p:nvGraphicFramePr>
        <p:xfrm>
          <a:off x="755576" y="692696"/>
          <a:ext cx="3684240" cy="316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9"/>
          <p:cNvGraphicFramePr>
            <a:graphicFrameLocks/>
          </p:cNvGraphicFramePr>
          <p:nvPr/>
        </p:nvGraphicFramePr>
        <p:xfrm>
          <a:off x="4644008" y="692696"/>
          <a:ext cx="35283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0"/>
          <p:cNvGraphicFramePr>
            <a:graphicFrameLocks/>
          </p:cNvGraphicFramePr>
          <p:nvPr/>
        </p:nvGraphicFramePr>
        <p:xfrm>
          <a:off x="4644008" y="3933056"/>
          <a:ext cx="352839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650875" y="280988"/>
            <a:ext cx="77724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Radioactive Isotopes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685800" y="1441450"/>
            <a:ext cx="7772400" cy="520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Char char="l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Unstable isotopes decay to other nuclides</a:t>
            </a:r>
          </a:p>
          <a:p>
            <a:pPr marL="342900" indent="-342900"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Char char="l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rate of decay is constant, and not affected by P, T, X…</a:t>
            </a:r>
          </a:p>
          <a:p>
            <a:pPr marL="342900" indent="-342900"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Char char="l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Parent nuclide = radioactive nuclide that decays</a:t>
            </a:r>
          </a:p>
          <a:p>
            <a:pPr marL="342900" indent="-342900"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Char char="l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Daughter nuclide(s) are the radiogenic </a:t>
            </a:r>
            <a:r>
              <a:rPr lang="en-US" sz="3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atomic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611560" y="1988840"/>
            <a:ext cx="810101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600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32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 =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Ne</a:t>
            </a:r>
            <a:r>
              <a:rPr lang="en-US" sz="3200" baseline="30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sz="3200" baseline="30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N</a:t>
            </a:r>
            <a:r>
              <a:rPr lang="en-US" sz="32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 N(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3200" baseline="30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sz="3200" baseline="30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-1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 = formula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generale</a:t>
            </a:r>
            <a:endParaRPr lang="en-US" sz="3200" baseline="30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600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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age of a sample (t) if we know:</a:t>
            </a:r>
          </a:p>
          <a:p>
            <a:pPr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D   the amount of the daughter nuclide produced</a:t>
            </a:r>
          </a:p>
          <a:p>
            <a:pPr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N   the amount of the original parent nuclide remaining</a:t>
            </a:r>
          </a:p>
          <a:p>
            <a:pPr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the decay constant for the system in question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581025" y="263525"/>
            <a:ext cx="7772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Sr-Rb System </a:t>
            </a: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393700" y="1458913"/>
            <a:ext cx="8456613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3000"/>
              </a:spcBef>
              <a:buClr>
                <a:srgbClr val="00CC00"/>
              </a:buClr>
              <a:buFont typeface="Symbol" pitchFamily="18" charset="2"/>
              <a:buChar char="·"/>
            </a:pP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87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Rb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aseline="3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87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+ a beta particle     (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= 1.42 x 10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-11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>
              <a:spcBef>
                <a:spcPts val="3000"/>
              </a:spcBef>
              <a:buClr>
                <a:srgbClr val="00CC00"/>
              </a:buClr>
              <a:buFont typeface="Symbol" pitchFamily="18" charset="2"/>
              <a:buChar char="·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Rb behaves like K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micas and alkali feldspar</a:t>
            </a:r>
          </a:p>
          <a:p>
            <a:pPr marL="342900" indent="-342900">
              <a:spcBef>
                <a:spcPts val="3000"/>
              </a:spcBef>
              <a:buClr>
                <a:srgbClr val="00CC00"/>
              </a:buClr>
              <a:buFont typeface="Symbol" pitchFamily="18" charset="2"/>
              <a:buChar char="·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Sr behaves like Ca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plagioclase and apatite (but not 		clinopyroxene)</a:t>
            </a:r>
          </a:p>
          <a:p>
            <a:pPr marL="342900" indent="-342900">
              <a:spcBef>
                <a:spcPts val="3000"/>
              </a:spcBef>
              <a:buClr>
                <a:srgbClr val="00CC00"/>
              </a:buClr>
              <a:buFont typeface="Symbol" pitchFamily="18" charset="2"/>
              <a:buChar char="·"/>
            </a:pP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88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Sr : 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87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Sr : 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86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Sr : 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84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Sr ave. sample = 10 : 0.7 : 1 : 0.07</a:t>
            </a:r>
          </a:p>
          <a:p>
            <a:pPr marL="342900" indent="-342900">
              <a:spcBef>
                <a:spcPts val="3000"/>
              </a:spcBef>
              <a:buClr>
                <a:srgbClr val="00CC00"/>
              </a:buClr>
              <a:buFont typeface="Symbol" pitchFamily="18" charset="2"/>
              <a:buChar char="·"/>
            </a:pPr>
            <a:r>
              <a:rPr lang="en-US" sz="2800" baseline="3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86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is a stable isotope, and not created by breakdown 		of any other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685800" y="2736850"/>
            <a:ext cx="80327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ts val="24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values of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less than 0.1:   e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-1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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spcBef>
                <a:spcPts val="24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Thus for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 &lt; 70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Ga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(!!) reduces to:</a:t>
            </a:r>
          </a:p>
          <a:p>
            <a:pPr marL="742950" lvl="1" indent="-285750">
              <a:spcBef>
                <a:spcPts val="2400"/>
              </a:spcBef>
              <a:buClr>
                <a:srgbClr val="FF0066"/>
              </a:buClr>
              <a:buSzPct val="60000"/>
              <a:buFont typeface="Monotype Sorts" pitchFamily="2" charset="2"/>
              <a:buNone/>
            </a:pPr>
            <a:r>
              <a:rPr lang="en-U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87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Sr/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86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Sr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 (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87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Sr/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86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Sr)</a:t>
            </a:r>
            <a:r>
              <a:rPr lang="en-U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+ (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87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Rb/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86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Sr)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ts val="2400"/>
              </a:spcBef>
              <a:buClr>
                <a:srgbClr val="FF0066"/>
              </a:buClr>
              <a:buSzPct val="60000"/>
              <a:buFont typeface="Monotype Sorts" pitchFamily="2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	y      =          b       +         x       m </a:t>
            </a:r>
          </a:p>
          <a:p>
            <a:pPr marL="342900" indent="-342900">
              <a:spcBef>
                <a:spcPts val="24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 equation for a line in 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87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Sr/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86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Sr vs. 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87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Rb/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86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Sr plot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638175" y="338138"/>
            <a:ext cx="80327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Recast age equation by dividing through by stable 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86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Sr</a:t>
            </a:r>
          </a:p>
          <a:p>
            <a:pPr marL="342900" indent="-342900">
              <a:spcBef>
                <a:spcPts val="6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ts val="6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87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Sr/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86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Sr = (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87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Sr/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86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Sr)</a:t>
            </a:r>
            <a:r>
              <a:rPr lang="en-U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+ (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87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Rb/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86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Sr)(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800" baseline="30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sz="2800" baseline="30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-1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spcBef>
                <a:spcPts val="6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		l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1.4 x 10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-11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539750" y="158750"/>
            <a:ext cx="8086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After some time increment (t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t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1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each sample loses some 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87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Rb and gains an equivalent amount of 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87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2175" y="1854200"/>
            <a:ext cx="6856413" cy="4767263"/>
            <a:chOff x="562" y="1168"/>
            <a:chExt cx="4319" cy="3003"/>
          </a:xfrm>
        </p:grpSpPr>
        <p:sp>
          <p:nvSpPr>
            <p:cNvPr id="178180" name="Freeform 4"/>
            <p:cNvSpPr>
              <a:spLocks/>
            </p:cNvSpPr>
            <p:nvPr/>
          </p:nvSpPr>
          <p:spPr bwMode="auto">
            <a:xfrm>
              <a:off x="1086" y="1168"/>
              <a:ext cx="3759" cy="23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395"/>
                </a:cxn>
                <a:cxn ang="0">
                  <a:pos x="3759" y="2395"/>
                </a:cxn>
                <a:cxn ang="0">
                  <a:pos x="3759" y="2385"/>
                </a:cxn>
                <a:cxn ang="0">
                  <a:pos x="5" y="2385"/>
                </a:cxn>
                <a:cxn ang="0">
                  <a:pos x="10" y="239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3759" h="2395">
                  <a:moveTo>
                    <a:pt x="0" y="0"/>
                  </a:moveTo>
                  <a:lnTo>
                    <a:pt x="0" y="2395"/>
                  </a:lnTo>
                  <a:lnTo>
                    <a:pt x="3759" y="2395"/>
                  </a:lnTo>
                  <a:lnTo>
                    <a:pt x="3759" y="2385"/>
                  </a:lnTo>
                  <a:lnTo>
                    <a:pt x="5" y="2385"/>
                  </a:lnTo>
                  <a:lnTo>
                    <a:pt x="10" y="239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181" name="Freeform 5"/>
            <p:cNvSpPr>
              <a:spLocks/>
            </p:cNvSpPr>
            <p:nvPr/>
          </p:nvSpPr>
          <p:spPr bwMode="auto">
            <a:xfrm>
              <a:off x="1091" y="2031"/>
              <a:ext cx="3624" cy="964"/>
            </a:xfrm>
            <a:custGeom>
              <a:avLst/>
              <a:gdLst/>
              <a:ahLst/>
              <a:cxnLst>
                <a:cxn ang="0">
                  <a:pos x="3565" y="0"/>
                </a:cxn>
                <a:cxn ang="0">
                  <a:pos x="0" y="955"/>
                </a:cxn>
                <a:cxn ang="0">
                  <a:pos x="0" y="964"/>
                </a:cxn>
                <a:cxn ang="0">
                  <a:pos x="3624" y="964"/>
                </a:cxn>
                <a:cxn ang="0">
                  <a:pos x="3624" y="955"/>
                </a:cxn>
                <a:cxn ang="0">
                  <a:pos x="0" y="955"/>
                </a:cxn>
                <a:cxn ang="0">
                  <a:pos x="0" y="964"/>
                </a:cxn>
                <a:cxn ang="0">
                  <a:pos x="3565" y="9"/>
                </a:cxn>
                <a:cxn ang="0">
                  <a:pos x="3565" y="0"/>
                </a:cxn>
              </a:cxnLst>
              <a:rect l="0" t="0" r="r" b="b"/>
              <a:pathLst>
                <a:path w="3624" h="964">
                  <a:moveTo>
                    <a:pt x="3565" y="0"/>
                  </a:moveTo>
                  <a:lnTo>
                    <a:pt x="0" y="955"/>
                  </a:lnTo>
                  <a:lnTo>
                    <a:pt x="0" y="964"/>
                  </a:lnTo>
                  <a:lnTo>
                    <a:pt x="3624" y="964"/>
                  </a:lnTo>
                  <a:lnTo>
                    <a:pt x="3624" y="955"/>
                  </a:lnTo>
                  <a:lnTo>
                    <a:pt x="0" y="955"/>
                  </a:lnTo>
                  <a:lnTo>
                    <a:pt x="0" y="964"/>
                  </a:lnTo>
                  <a:lnTo>
                    <a:pt x="3565" y="9"/>
                  </a:lnTo>
                  <a:lnTo>
                    <a:pt x="3565" y="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182" name="Line 6"/>
            <p:cNvSpPr>
              <a:spLocks noChangeShapeType="1"/>
            </p:cNvSpPr>
            <p:nvPr/>
          </p:nvSpPr>
          <p:spPr bwMode="auto">
            <a:xfrm flipH="1" flipV="1">
              <a:off x="1944" y="2782"/>
              <a:ext cx="208" cy="209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183" name="Freeform 7"/>
            <p:cNvSpPr>
              <a:spLocks/>
            </p:cNvSpPr>
            <p:nvPr/>
          </p:nvSpPr>
          <p:spPr bwMode="auto">
            <a:xfrm>
              <a:off x="1944" y="2782"/>
              <a:ext cx="58" cy="58"/>
            </a:xfrm>
            <a:custGeom>
              <a:avLst/>
              <a:gdLst/>
              <a:ahLst/>
              <a:cxnLst>
                <a:cxn ang="0">
                  <a:pos x="19" y="58"/>
                </a:cxn>
                <a:cxn ang="0">
                  <a:pos x="0" y="0"/>
                </a:cxn>
                <a:cxn ang="0">
                  <a:pos x="58" y="20"/>
                </a:cxn>
                <a:cxn ang="0">
                  <a:pos x="19" y="20"/>
                </a:cxn>
                <a:cxn ang="0">
                  <a:pos x="19" y="58"/>
                </a:cxn>
              </a:cxnLst>
              <a:rect l="0" t="0" r="r" b="b"/>
              <a:pathLst>
                <a:path w="58" h="58">
                  <a:moveTo>
                    <a:pt x="19" y="58"/>
                  </a:moveTo>
                  <a:lnTo>
                    <a:pt x="0" y="0"/>
                  </a:lnTo>
                  <a:lnTo>
                    <a:pt x="58" y="20"/>
                  </a:lnTo>
                  <a:lnTo>
                    <a:pt x="19" y="20"/>
                  </a:lnTo>
                  <a:lnTo>
                    <a:pt x="19" y="58"/>
                  </a:lnTo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184" name="Line 8"/>
            <p:cNvSpPr>
              <a:spLocks noChangeShapeType="1"/>
            </p:cNvSpPr>
            <p:nvPr/>
          </p:nvSpPr>
          <p:spPr bwMode="auto">
            <a:xfrm flipH="1" flipV="1">
              <a:off x="2632" y="2637"/>
              <a:ext cx="358" cy="358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185" name="Freeform 9"/>
            <p:cNvSpPr>
              <a:spLocks/>
            </p:cNvSpPr>
            <p:nvPr/>
          </p:nvSpPr>
          <p:spPr bwMode="auto">
            <a:xfrm>
              <a:off x="2632" y="2637"/>
              <a:ext cx="58" cy="58"/>
            </a:xfrm>
            <a:custGeom>
              <a:avLst/>
              <a:gdLst/>
              <a:ahLst/>
              <a:cxnLst>
                <a:cxn ang="0">
                  <a:pos x="19" y="58"/>
                </a:cxn>
                <a:cxn ang="0">
                  <a:pos x="0" y="0"/>
                </a:cxn>
                <a:cxn ang="0">
                  <a:pos x="58" y="19"/>
                </a:cxn>
                <a:cxn ang="0">
                  <a:pos x="19" y="19"/>
                </a:cxn>
                <a:cxn ang="0">
                  <a:pos x="19" y="58"/>
                </a:cxn>
              </a:cxnLst>
              <a:rect l="0" t="0" r="r" b="b"/>
              <a:pathLst>
                <a:path w="58" h="58">
                  <a:moveTo>
                    <a:pt x="19" y="58"/>
                  </a:moveTo>
                  <a:lnTo>
                    <a:pt x="0" y="0"/>
                  </a:lnTo>
                  <a:lnTo>
                    <a:pt x="58" y="19"/>
                  </a:lnTo>
                  <a:lnTo>
                    <a:pt x="19" y="19"/>
                  </a:lnTo>
                  <a:lnTo>
                    <a:pt x="19" y="58"/>
                  </a:lnTo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186" name="Line 10"/>
            <p:cNvSpPr>
              <a:spLocks noChangeShapeType="1"/>
            </p:cNvSpPr>
            <p:nvPr/>
          </p:nvSpPr>
          <p:spPr bwMode="auto">
            <a:xfrm flipH="1" flipV="1">
              <a:off x="3450" y="2404"/>
              <a:ext cx="591" cy="591"/>
            </a:xfrm>
            <a:prstGeom prst="line">
              <a:avLst/>
            </a:prstGeom>
            <a:noFill/>
            <a:ln w="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187" name="Freeform 11"/>
            <p:cNvSpPr>
              <a:spLocks/>
            </p:cNvSpPr>
            <p:nvPr/>
          </p:nvSpPr>
          <p:spPr bwMode="auto">
            <a:xfrm>
              <a:off x="3450" y="2404"/>
              <a:ext cx="58" cy="58"/>
            </a:xfrm>
            <a:custGeom>
              <a:avLst/>
              <a:gdLst/>
              <a:ahLst/>
              <a:cxnLst>
                <a:cxn ang="0">
                  <a:pos x="20" y="58"/>
                </a:cxn>
                <a:cxn ang="0">
                  <a:pos x="0" y="0"/>
                </a:cxn>
                <a:cxn ang="0">
                  <a:pos x="58" y="19"/>
                </a:cxn>
                <a:cxn ang="0">
                  <a:pos x="20" y="19"/>
                </a:cxn>
                <a:cxn ang="0">
                  <a:pos x="20" y="58"/>
                </a:cxn>
              </a:cxnLst>
              <a:rect l="0" t="0" r="r" b="b"/>
              <a:pathLst>
                <a:path w="58" h="58">
                  <a:moveTo>
                    <a:pt x="20" y="58"/>
                  </a:moveTo>
                  <a:lnTo>
                    <a:pt x="0" y="0"/>
                  </a:lnTo>
                  <a:lnTo>
                    <a:pt x="58" y="19"/>
                  </a:lnTo>
                  <a:lnTo>
                    <a:pt x="20" y="19"/>
                  </a:lnTo>
                  <a:lnTo>
                    <a:pt x="20" y="58"/>
                  </a:lnTo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188" name="Rectangle 12"/>
            <p:cNvSpPr>
              <a:spLocks noChangeArrowheads="1"/>
            </p:cNvSpPr>
            <p:nvPr/>
          </p:nvSpPr>
          <p:spPr bwMode="auto">
            <a:xfrm>
              <a:off x="2128" y="3000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chemeClr val="tx2"/>
                  </a:solidFill>
                  <a:effectLst/>
                  <a:latin typeface="Arial" charset="0"/>
                </a:rPr>
                <a:t>a</a:t>
              </a:r>
              <a:endPara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8189" name="Rectangle 13"/>
            <p:cNvSpPr>
              <a:spLocks noChangeArrowheads="1"/>
            </p:cNvSpPr>
            <p:nvPr/>
          </p:nvSpPr>
          <p:spPr bwMode="auto">
            <a:xfrm>
              <a:off x="2956" y="3020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chemeClr val="tx2"/>
                  </a:solidFill>
                  <a:effectLst/>
                  <a:latin typeface="Arial" charset="0"/>
                </a:rPr>
                <a:t>b</a:t>
              </a:r>
              <a:endPara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8190" name="Rectangle 14"/>
            <p:cNvSpPr>
              <a:spLocks noChangeArrowheads="1"/>
            </p:cNvSpPr>
            <p:nvPr/>
          </p:nvSpPr>
          <p:spPr bwMode="auto">
            <a:xfrm>
              <a:off x="4017" y="3020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chemeClr val="tx2"/>
                  </a:solidFill>
                  <a:effectLst/>
                  <a:latin typeface="Arial" charset="0"/>
                </a:rPr>
                <a:t>c</a:t>
              </a:r>
              <a:endPara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8191" name="Rectangle 15"/>
            <p:cNvSpPr>
              <a:spLocks noChangeArrowheads="1"/>
            </p:cNvSpPr>
            <p:nvPr/>
          </p:nvSpPr>
          <p:spPr bwMode="auto">
            <a:xfrm>
              <a:off x="1835" y="2481"/>
              <a:ext cx="17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chemeClr val="tx2"/>
                  </a:solidFill>
                  <a:effectLst/>
                  <a:latin typeface="Arial" charset="0"/>
                </a:rPr>
                <a:t>a</a:t>
              </a:r>
              <a:r>
                <a:rPr lang="en-US" i="1" baseline="-25000">
                  <a:solidFill>
                    <a:schemeClr val="tx2"/>
                  </a:solidFill>
                  <a:effectLst/>
                  <a:latin typeface="Arial" charset="0"/>
                </a:rPr>
                <a:t>1</a:t>
              </a:r>
              <a:endPara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8192" name="Rectangle 16"/>
            <p:cNvSpPr>
              <a:spLocks noChangeArrowheads="1"/>
            </p:cNvSpPr>
            <p:nvPr/>
          </p:nvSpPr>
          <p:spPr bwMode="auto">
            <a:xfrm>
              <a:off x="2495" y="2309"/>
              <a:ext cx="17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chemeClr val="tx2"/>
                  </a:solidFill>
                  <a:effectLst/>
                  <a:latin typeface="Arial" charset="0"/>
                </a:rPr>
                <a:t>b</a:t>
              </a:r>
              <a:r>
                <a:rPr lang="en-US" i="1" baseline="-25000">
                  <a:solidFill>
                    <a:schemeClr val="tx2"/>
                  </a:solidFill>
                  <a:effectLst/>
                  <a:latin typeface="Arial" charset="0"/>
                </a:rPr>
                <a:t>1</a:t>
              </a:r>
              <a:endPara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8193" name="Rectangle 17"/>
            <p:cNvSpPr>
              <a:spLocks noChangeArrowheads="1"/>
            </p:cNvSpPr>
            <p:nvPr/>
          </p:nvSpPr>
          <p:spPr bwMode="auto">
            <a:xfrm>
              <a:off x="3321" y="2093"/>
              <a:ext cx="16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chemeClr val="tx2"/>
                  </a:solidFill>
                  <a:effectLst/>
                  <a:latin typeface="Arial" charset="0"/>
                </a:rPr>
                <a:t>c</a:t>
              </a:r>
              <a:r>
                <a:rPr lang="en-US" i="1" baseline="-25000">
                  <a:solidFill>
                    <a:schemeClr val="tx2"/>
                  </a:solidFill>
                  <a:effectLst/>
                  <a:latin typeface="Arial" charset="0"/>
                </a:rPr>
                <a:t>1</a:t>
              </a:r>
              <a:endPara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8194" name="Rectangle 18"/>
            <p:cNvSpPr>
              <a:spLocks noChangeArrowheads="1"/>
            </p:cNvSpPr>
            <p:nvPr/>
          </p:nvSpPr>
          <p:spPr bwMode="auto">
            <a:xfrm>
              <a:off x="4676" y="1929"/>
              <a:ext cx="14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chemeClr val="tx2"/>
                  </a:solidFill>
                  <a:effectLst/>
                  <a:latin typeface="Arial" charset="0"/>
                </a:rPr>
                <a:t>t</a:t>
              </a:r>
              <a:r>
                <a:rPr lang="en-US" sz="2800" i="1" baseline="-25000">
                  <a:solidFill>
                    <a:schemeClr val="tx2"/>
                  </a:solidFill>
                  <a:effectLst/>
                  <a:latin typeface="Arial" charset="0"/>
                </a:rPr>
                <a:t>1</a:t>
              </a:r>
              <a:endPara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8195" name="Rectangle 19"/>
            <p:cNvSpPr>
              <a:spLocks noChangeArrowheads="1"/>
            </p:cNvSpPr>
            <p:nvPr/>
          </p:nvSpPr>
          <p:spPr bwMode="auto">
            <a:xfrm>
              <a:off x="4734" y="2903"/>
              <a:ext cx="14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chemeClr val="tx2"/>
                  </a:solidFill>
                  <a:effectLst/>
                  <a:latin typeface="Arial" charset="0"/>
                </a:rPr>
                <a:t>t</a:t>
              </a:r>
              <a:r>
                <a:rPr lang="en-US" sz="2800" i="1" baseline="-25000">
                  <a:solidFill>
                    <a:schemeClr val="tx2"/>
                  </a:solidFill>
                  <a:effectLst/>
                  <a:latin typeface="Arial" charset="0"/>
                </a:rPr>
                <a:t>o</a:t>
              </a:r>
              <a:endPara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8196" name="Oval 20"/>
            <p:cNvSpPr>
              <a:spLocks noChangeArrowheads="1"/>
            </p:cNvSpPr>
            <p:nvPr/>
          </p:nvSpPr>
          <p:spPr bwMode="auto">
            <a:xfrm>
              <a:off x="1895" y="2738"/>
              <a:ext cx="63" cy="59"/>
            </a:xfrm>
            <a:prstGeom prst="ellipse">
              <a:avLst/>
            </a:pr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197" name="Oval 21"/>
            <p:cNvSpPr>
              <a:spLocks noChangeArrowheads="1"/>
            </p:cNvSpPr>
            <p:nvPr/>
          </p:nvSpPr>
          <p:spPr bwMode="auto">
            <a:xfrm>
              <a:off x="2123" y="2966"/>
              <a:ext cx="58" cy="59"/>
            </a:xfrm>
            <a:prstGeom prst="ellipse">
              <a:avLst/>
            </a:pr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198" name="Oval 22"/>
            <p:cNvSpPr>
              <a:spLocks noChangeArrowheads="1"/>
            </p:cNvSpPr>
            <p:nvPr/>
          </p:nvSpPr>
          <p:spPr bwMode="auto">
            <a:xfrm>
              <a:off x="2956" y="2966"/>
              <a:ext cx="58" cy="59"/>
            </a:xfrm>
            <a:prstGeom prst="ellipse">
              <a:avLst/>
            </a:pr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199" name="Oval 23"/>
            <p:cNvSpPr>
              <a:spLocks noChangeArrowheads="1"/>
            </p:cNvSpPr>
            <p:nvPr/>
          </p:nvSpPr>
          <p:spPr bwMode="auto">
            <a:xfrm>
              <a:off x="2564" y="2564"/>
              <a:ext cx="58" cy="58"/>
            </a:xfrm>
            <a:prstGeom prst="ellipse">
              <a:avLst/>
            </a:pr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200" name="Oval 24"/>
            <p:cNvSpPr>
              <a:spLocks noChangeArrowheads="1"/>
            </p:cNvSpPr>
            <p:nvPr/>
          </p:nvSpPr>
          <p:spPr bwMode="auto">
            <a:xfrm>
              <a:off x="4007" y="2971"/>
              <a:ext cx="58" cy="58"/>
            </a:xfrm>
            <a:prstGeom prst="ellipse">
              <a:avLst/>
            </a:pr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201" name="Oval 25"/>
            <p:cNvSpPr>
              <a:spLocks noChangeArrowheads="1"/>
            </p:cNvSpPr>
            <p:nvPr/>
          </p:nvSpPr>
          <p:spPr bwMode="auto">
            <a:xfrm>
              <a:off x="3397" y="2341"/>
              <a:ext cx="58" cy="58"/>
            </a:xfrm>
            <a:prstGeom prst="ellipse">
              <a:avLst/>
            </a:pr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582" y="1635"/>
              <a:ext cx="399" cy="518"/>
              <a:chOff x="2764" y="3729"/>
              <a:chExt cx="246" cy="288"/>
            </a:xfrm>
          </p:grpSpPr>
          <p:sp>
            <p:nvSpPr>
              <p:cNvPr id="178203" name="Rectangle 27"/>
              <p:cNvSpPr>
                <a:spLocks noChangeArrowheads="1"/>
              </p:cNvSpPr>
              <p:nvPr/>
            </p:nvSpPr>
            <p:spPr bwMode="auto">
              <a:xfrm>
                <a:off x="2767" y="3889"/>
                <a:ext cx="206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aseline="30000">
                    <a:solidFill>
                      <a:schemeClr val="tx2"/>
                    </a:solidFill>
                    <a:effectLst/>
                    <a:latin typeface="Arial" charset="0"/>
                  </a:rPr>
                  <a:t>86</a:t>
                </a:r>
                <a:r>
                  <a:rPr lang="en-US">
                    <a:solidFill>
                      <a:schemeClr val="tx2"/>
                    </a:solidFill>
                    <a:effectLst/>
                    <a:latin typeface="Arial" charset="0"/>
                  </a:rPr>
                  <a:t>Sr</a:t>
                </a:r>
                <a:endParaRPr lang="en-US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8204" name="Rectangle 28"/>
              <p:cNvSpPr>
                <a:spLocks noChangeArrowheads="1"/>
              </p:cNvSpPr>
              <p:nvPr/>
            </p:nvSpPr>
            <p:spPr bwMode="auto">
              <a:xfrm>
                <a:off x="2769" y="3729"/>
                <a:ext cx="206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aseline="30000">
                    <a:solidFill>
                      <a:schemeClr val="tx2"/>
                    </a:solidFill>
                    <a:effectLst/>
                    <a:latin typeface="Arial" charset="0"/>
                  </a:rPr>
                  <a:t>87</a:t>
                </a:r>
                <a:r>
                  <a:rPr lang="en-US">
                    <a:solidFill>
                      <a:schemeClr val="tx2"/>
                    </a:solidFill>
                    <a:effectLst/>
                    <a:latin typeface="Arial" charset="0"/>
                  </a:rPr>
                  <a:t>Sr</a:t>
                </a:r>
                <a:endParaRPr lang="en-US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8205" name="Line 29"/>
              <p:cNvSpPr>
                <a:spLocks noChangeShapeType="1"/>
              </p:cNvSpPr>
              <p:nvPr/>
            </p:nvSpPr>
            <p:spPr bwMode="auto">
              <a:xfrm>
                <a:off x="2764" y="3878"/>
                <a:ext cx="24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2862" y="3653"/>
              <a:ext cx="399" cy="518"/>
              <a:chOff x="2764" y="3729"/>
              <a:chExt cx="246" cy="288"/>
            </a:xfrm>
          </p:grpSpPr>
          <p:sp>
            <p:nvSpPr>
              <p:cNvPr id="178207" name="Rectangle 31"/>
              <p:cNvSpPr>
                <a:spLocks noChangeArrowheads="1"/>
              </p:cNvSpPr>
              <p:nvPr/>
            </p:nvSpPr>
            <p:spPr bwMode="auto">
              <a:xfrm>
                <a:off x="2767" y="3889"/>
                <a:ext cx="206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aseline="30000">
                    <a:solidFill>
                      <a:schemeClr val="tx2"/>
                    </a:solidFill>
                    <a:effectLst/>
                    <a:latin typeface="Arial" charset="0"/>
                  </a:rPr>
                  <a:t>86</a:t>
                </a:r>
                <a:r>
                  <a:rPr lang="en-US">
                    <a:solidFill>
                      <a:schemeClr val="tx2"/>
                    </a:solidFill>
                    <a:effectLst/>
                    <a:latin typeface="Arial" charset="0"/>
                  </a:rPr>
                  <a:t>Sr</a:t>
                </a:r>
                <a:endParaRPr lang="en-US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8208" name="Rectangle 32"/>
              <p:cNvSpPr>
                <a:spLocks noChangeArrowheads="1"/>
              </p:cNvSpPr>
              <p:nvPr/>
            </p:nvSpPr>
            <p:spPr bwMode="auto">
              <a:xfrm>
                <a:off x="2769" y="3729"/>
                <a:ext cx="239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aseline="30000">
                    <a:solidFill>
                      <a:schemeClr val="tx2"/>
                    </a:solidFill>
                    <a:effectLst/>
                    <a:latin typeface="Arial" charset="0"/>
                  </a:rPr>
                  <a:t>87</a:t>
                </a:r>
                <a:r>
                  <a:rPr lang="en-US">
                    <a:solidFill>
                      <a:schemeClr val="tx2"/>
                    </a:solidFill>
                    <a:effectLst/>
                    <a:latin typeface="Arial" charset="0"/>
                  </a:rPr>
                  <a:t>Rb</a:t>
                </a:r>
                <a:endParaRPr lang="en-US" sz="36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8209" name="Line 33"/>
              <p:cNvSpPr>
                <a:spLocks noChangeShapeType="1"/>
              </p:cNvSpPr>
              <p:nvPr/>
            </p:nvSpPr>
            <p:spPr bwMode="auto">
              <a:xfrm>
                <a:off x="2764" y="3878"/>
                <a:ext cx="24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562" y="2688"/>
              <a:ext cx="569" cy="414"/>
              <a:chOff x="562" y="2688"/>
              <a:chExt cx="569" cy="414"/>
            </a:xfrm>
          </p:grpSpPr>
          <p:sp>
            <p:nvSpPr>
              <p:cNvPr id="178211" name="Rectangle 35"/>
              <p:cNvSpPr>
                <a:spLocks noChangeArrowheads="1"/>
              </p:cNvSpPr>
              <p:nvPr/>
            </p:nvSpPr>
            <p:spPr bwMode="auto">
              <a:xfrm>
                <a:off x="689" y="2919"/>
                <a:ext cx="22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aseline="30000">
                    <a:solidFill>
                      <a:schemeClr val="tx2"/>
                    </a:solidFill>
                    <a:effectLst/>
                    <a:latin typeface="Arial" charset="0"/>
                  </a:rPr>
                  <a:t>86</a:t>
                </a:r>
                <a:r>
                  <a:rPr lang="en-US" sz="1600">
                    <a:solidFill>
                      <a:schemeClr val="tx2"/>
                    </a:solidFill>
                    <a:effectLst/>
                    <a:latin typeface="Arial" charset="0"/>
                  </a:rPr>
                  <a:t>Sr</a:t>
                </a:r>
                <a:endPara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8212" name="Rectangle 36"/>
              <p:cNvSpPr>
                <a:spLocks noChangeArrowheads="1"/>
              </p:cNvSpPr>
              <p:nvPr/>
            </p:nvSpPr>
            <p:spPr bwMode="auto">
              <a:xfrm>
                <a:off x="693" y="2769"/>
                <a:ext cx="22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aseline="30000">
                    <a:solidFill>
                      <a:schemeClr val="tx2"/>
                    </a:solidFill>
                    <a:effectLst/>
                    <a:latin typeface="Arial" charset="0"/>
                  </a:rPr>
                  <a:t>87</a:t>
                </a:r>
                <a:r>
                  <a:rPr lang="en-US" sz="1600">
                    <a:solidFill>
                      <a:schemeClr val="tx2"/>
                    </a:solidFill>
                    <a:effectLst/>
                    <a:latin typeface="Arial" charset="0"/>
                  </a:rPr>
                  <a:t>Sr</a:t>
                </a:r>
                <a:endPara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8213" name="Rectangle 37"/>
              <p:cNvSpPr>
                <a:spLocks noChangeArrowheads="1"/>
              </p:cNvSpPr>
              <p:nvPr/>
            </p:nvSpPr>
            <p:spPr bwMode="auto">
              <a:xfrm>
                <a:off x="992" y="3006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chemeClr val="tx2"/>
                    </a:solidFill>
                    <a:effectLst/>
                    <a:latin typeface="Arial" charset="0"/>
                  </a:rPr>
                  <a:t>o</a:t>
                </a:r>
                <a:endPara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8214" name="Rectangle 38"/>
              <p:cNvSpPr>
                <a:spLocks noChangeArrowheads="1"/>
              </p:cNvSpPr>
              <p:nvPr/>
            </p:nvSpPr>
            <p:spPr bwMode="auto">
              <a:xfrm>
                <a:off x="562" y="2688"/>
                <a:ext cx="202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200">
                    <a:solidFill>
                      <a:schemeClr val="tx2"/>
                    </a:solidFill>
                    <a:effectLst/>
                    <a:latin typeface="Courier New" pitchFamily="49" charset="0"/>
                  </a:rPr>
                  <a:t>(</a:t>
                </a:r>
                <a:endPara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8215" name="Rectangle 39"/>
              <p:cNvSpPr>
                <a:spLocks noChangeArrowheads="1"/>
              </p:cNvSpPr>
              <p:nvPr/>
            </p:nvSpPr>
            <p:spPr bwMode="auto">
              <a:xfrm>
                <a:off x="929" y="2688"/>
                <a:ext cx="202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200">
                    <a:solidFill>
                      <a:schemeClr val="tx2"/>
                    </a:solidFill>
                    <a:effectLst/>
                    <a:latin typeface="Courier New" pitchFamily="49" charset="0"/>
                  </a:rPr>
                  <a:t>)</a:t>
                </a:r>
                <a:endPara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8216" name="Line 40"/>
              <p:cNvSpPr>
                <a:spLocks noChangeShapeType="1"/>
              </p:cNvSpPr>
              <p:nvPr/>
            </p:nvSpPr>
            <p:spPr bwMode="auto">
              <a:xfrm>
                <a:off x="688" y="2918"/>
                <a:ext cx="24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76470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(</a:t>
            </a:r>
            <a:r>
              <a:rPr lang="it-IT" sz="2400" baseline="30000" dirty="0" smtClean="0"/>
              <a:t>87</a:t>
            </a:r>
            <a:r>
              <a:rPr lang="it-IT" sz="2400" dirty="0" smtClean="0"/>
              <a:t>Sr/</a:t>
            </a:r>
            <a:r>
              <a:rPr lang="it-IT" sz="2400" baseline="30000" dirty="0" smtClean="0"/>
              <a:t>86</a:t>
            </a:r>
            <a:r>
              <a:rPr lang="it-IT" sz="2400" dirty="0" smtClean="0"/>
              <a:t>Sr)t =  (</a:t>
            </a:r>
            <a:r>
              <a:rPr lang="it-IT" sz="2400" baseline="30000" dirty="0" smtClean="0"/>
              <a:t>87</a:t>
            </a:r>
            <a:r>
              <a:rPr lang="it-IT" sz="2400" dirty="0" smtClean="0"/>
              <a:t>Sr/</a:t>
            </a:r>
            <a:r>
              <a:rPr lang="it-IT" sz="2400" baseline="30000" dirty="0" smtClean="0"/>
              <a:t>86</a:t>
            </a:r>
            <a:r>
              <a:rPr lang="it-IT" sz="2400" dirty="0" smtClean="0"/>
              <a:t>/Sr)m - (</a:t>
            </a:r>
            <a:r>
              <a:rPr lang="it-IT" sz="2400" baseline="30000" dirty="0" smtClean="0"/>
              <a:t>87</a:t>
            </a:r>
            <a:r>
              <a:rPr lang="it-IT" sz="2400" dirty="0" smtClean="0"/>
              <a:t>Rb/</a:t>
            </a:r>
            <a:r>
              <a:rPr lang="it-IT" sz="2400" baseline="30000" dirty="0" smtClean="0"/>
              <a:t>86</a:t>
            </a:r>
            <a:r>
              <a:rPr lang="it-IT" sz="2400" dirty="0" smtClean="0"/>
              <a:t>Sr)</a:t>
            </a:r>
            <a:r>
              <a:rPr lang="it-IT" sz="2400" dirty="0" err="1" smtClean="0"/>
              <a:t>m*</a:t>
            </a:r>
            <a:r>
              <a:rPr lang="it-IT" sz="2400" dirty="0" smtClean="0"/>
              <a:t> e</a:t>
            </a:r>
            <a:r>
              <a:rPr lang="it-IT" sz="2400" baseline="30000" dirty="0" smtClean="0"/>
              <a:t>(</a:t>
            </a:r>
            <a:r>
              <a:rPr lang="el-GR" sz="2400" baseline="30000" dirty="0" smtClean="0"/>
              <a:t>λ</a:t>
            </a:r>
            <a:r>
              <a:rPr lang="it-IT" sz="2400" baseline="30000" dirty="0" smtClean="0"/>
              <a:t>t – 1)</a:t>
            </a:r>
            <a:endParaRPr lang="it-IT" sz="2400" baseline="30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71800" y="1700808"/>
            <a:ext cx="5178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Date le abbondanze relative si può approssimare</a:t>
            </a:r>
          </a:p>
          <a:p>
            <a:r>
              <a:rPr lang="it-IT" sz="2000" baseline="30000" dirty="0" smtClean="0"/>
              <a:t>87</a:t>
            </a:r>
            <a:r>
              <a:rPr lang="it-IT" sz="2000" dirty="0" smtClean="0"/>
              <a:t>Rb/</a:t>
            </a:r>
            <a:r>
              <a:rPr lang="it-IT" sz="2000" baseline="30000" dirty="0" smtClean="0"/>
              <a:t>86</a:t>
            </a:r>
            <a:r>
              <a:rPr lang="it-IT" sz="2000" dirty="0" smtClean="0"/>
              <a:t>Sr = 0.0032533/0.0011243 = 2.89362</a:t>
            </a:r>
          </a:p>
          <a:p>
            <a:r>
              <a:rPr lang="it-IT" sz="2000" baseline="30000" dirty="0" smtClean="0"/>
              <a:t>87</a:t>
            </a:r>
            <a:r>
              <a:rPr lang="it-IT" sz="2000" dirty="0" smtClean="0"/>
              <a:t>Rb/</a:t>
            </a:r>
            <a:r>
              <a:rPr lang="it-IT" sz="2000" baseline="30000" dirty="0" smtClean="0"/>
              <a:t>86</a:t>
            </a:r>
            <a:r>
              <a:rPr lang="it-IT" sz="2000" dirty="0" smtClean="0"/>
              <a:t>Sr = </a:t>
            </a:r>
            <a:r>
              <a:rPr lang="it-IT" sz="2000" dirty="0" err="1" smtClean="0"/>
              <a:t>Rb</a:t>
            </a:r>
            <a:r>
              <a:rPr lang="it-IT" sz="2000" dirty="0" smtClean="0"/>
              <a:t>/Sr*2.89362</a:t>
            </a:r>
            <a:endParaRPr lang="it-IT" sz="2000" dirty="0"/>
          </a:p>
        </p:txBody>
      </p:sp>
      <p:cxnSp>
        <p:nvCxnSpPr>
          <p:cNvPr id="7" name="Connettore 2 6"/>
          <p:cNvCxnSpPr>
            <a:stCxn id="5" idx="0"/>
          </p:cNvCxnSpPr>
          <p:nvPr/>
        </p:nvCxnSpPr>
        <p:spPr>
          <a:xfrm rot="16200000" flipV="1">
            <a:off x="4930580" y="1270225"/>
            <a:ext cx="576062" cy="285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915816" y="3140968"/>
            <a:ext cx="2219971" cy="480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λ</a:t>
            </a:r>
            <a:r>
              <a:rPr lang="it-IT" sz="2400" dirty="0" smtClean="0"/>
              <a:t> = 1.42*10</a:t>
            </a:r>
            <a:r>
              <a:rPr lang="it-IT" sz="2400" baseline="30000" dirty="0" smtClean="0"/>
              <a:t>-11</a:t>
            </a:r>
            <a:endParaRPr lang="it-IT" sz="2400" baseline="30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771800" y="3645024"/>
            <a:ext cx="3660361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</a:t>
            </a:r>
            <a:r>
              <a:rPr lang="it-IT" sz="2400" dirty="0" smtClean="0"/>
              <a:t> = misurato</a:t>
            </a:r>
          </a:p>
          <a:p>
            <a:r>
              <a:rPr lang="it-IT" sz="2400" dirty="0" smtClean="0"/>
              <a:t>t =  al tempo “t” nel passato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51520" y="4941168"/>
            <a:ext cx="8505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aseline="30000" dirty="0" smtClean="0"/>
              <a:t>85</a:t>
            </a:r>
            <a:r>
              <a:rPr lang="it-IT" sz="2000" dirty="0" smtClean="0"/>
              <a:t>Rb = 72.1654; </a:t>
            </a:r>
            <a:r>
              <a:rPr lang="it-IT" sz="2000" baseline="30000" dirty="0" smtClean="0"/>
              <a:t>87</a:t>
            </a:r>
            <a:r>
              <a:rPr lang="it-IT" sz="2000" dirty="0" smtClean="0"/>
              <a:t>Rb=27.8346; peso atomico </a:t>
            </a:r>
            <a:r>
              <a:rPr lang="it-IT" sz="2000" dirty="0" err="1" smtClean="0"/>
              <a:t>Rb</a:t>
            </a:r>
            <a:r>
              <a:rPr lang="it-IT" sz="2000" dirty="0" smtClean="0"/>
              <a:t> = 0.721654*85 + 0.27834*87=</a:t>
            </a:r>
          </a:p>
          <a:p>
            <a:r>
              <a:rPr lang="it-IT" sz="2000" dirty="0" smtClean="0"/>
              <a:t>=85.55617; 87Rb = 27.8346/85.55617 = 0.0032533</a:t>
            </a:r>
            <a:endParaRPr lang="it-IT" sz="2000" dirty="0"/>
          </a:p>
        </p:txBody>
      </p:sp>
      <p:sp>
        <p:nvSpPr>
          <p:cNvPr id="9" name="Rettangolo 8"/>
          <p:cNvSpPr/>
          <p:nvPr/>
        </p:nvSpPr>
        <p:spPr>
          <a:xfrm>
            <a:off x="4067944" y="764704"/>
            <a:ext cx="1728192" cy="432048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827584" y="1988840"/>
            <a:ext cx="1944216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3038" y="209550"/>
            <a:ext cx="4327525" cy="2917825"/>
            <a:chOff x="0" y="257"/>
            <a:chExt cx="2726" cy="1838"/>
          </a:xfrm>
        </p:grpSpPr>
        <p:sp>
          <p:nvSpPr>
            <p:cNvPr id="128003" name="Rectangle 3"/>
            <p:cNvSpPr>
              <a:spLocks noChangeAspect="1" noChangeArrowheads="1"/>
            </p:cNvSpPr>
            <p:nvPr/>
          </p:nvSpPr>
          <p:spPr bwMode="auto">
            <a:xfrm>
              <a:off x="0" y="257"/>
              <a:ext cx="2726" cy="183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04" name="Rectangle 4"/>
            <p:cNvSpPr>
              <a:spLocks noChangeAspect="1" noChangeArrowheads="1"/>
            </p:cNvSpPr>
            <p:nvPr/>
          </p:nvSpPr>
          <p:spPr bwMode="auto">
            <a:xfrm>
              <a:off x="441" y="447"/>
              <a:ext cx="2129" cy="14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05" name="Rectangle 5"/>
            <p:cNvSpPr>
              <a:spLocks noChangeAspect="1" noChangeArrowheads="1"/>
            </p:cNvSpPr>
            <p:nvPr/>
          </p:nvSpPr>
          <p:spPr bwMode="auto">
            <a:xfrm>
              <a:off x="441" y="447"/>
              <a:ext cx="2129" cy="1422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06" name="Line 6"/>
            <p:cNvSpPr>
              <a:spLocks noChangeAspect="1" noChangeShapeType="1"/>
            </p:cNvSpPr>
            <p:nvPr/>
          </p:nvSpPr>
          <p:spPr bwMode="auto">
            <a:xfrm>
              <a:off x="441" y="447"/>
              <a:ext cx="1" cy="14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07" name="Line 7"/>
            <p:cNvSpPr>
              <a:spLocks noChangeAspect="1" noChangeShapeType="1"/>
            </p:cNvSpPr>
            <p:nvPr/>
          </p:nvSpPr>
          <p:spPr bwMode="auto">
            <a:xfrm>
              <a:off x="441" y="1869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08" name="Line 8"/>
            <p:cNvSpPr>
              <a:spLocks noChangeAspect="1" noChangeShapeType="1"/>
            </p:cNvSpPr>
            <p:nvPr/>
          </p:nvSpPr>
          <p:spPr bwMode="auto">
            <a:xfrm>
              <a:off x="441" y="1728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09" name="Line 9"/>
            <p:cNvSpPr>
              <a:spLocks noChangeAspect="1" noChangeShapeType="1"/>
            </p:cNvSpPr>
            <p:nvPr/>
          </p:nvSpPr>
          <p:spPr bwMode="auto">
            <a:xfrm>
              <a:off x="441" y="158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10" name="Line 10"/>
            <p:cNvSpPr>
              <a:spLocks noChangeAspect="1" noChangeShapeType="1"/>
            </p:cNvSpPr>
            <p:nvPr/>
          </p:nvSpPr>
          <p:spPr bwMode="auto">
            <a:xfrm>
              <a:off x="441" y="144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11" name="Line 11"/>
            <p:cNvSpPr>
              <a:spLocks noChangeAspect="1" noChangeShapeType="1"/>
            </p:cNvSpPr>
            <p:nvPr/>
          </p:nvSpPr>
          <p:spPr bwMode="auto">
            <a:xfrm>
              <a:off x="441" y="130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12" name="Line 12"/>
            <p:cNvSpPr>
              <a:spLocks noChangeAspect="1" noChangeShapeType="1"/>
            </p:cNvSpPr>
            <p:nvPr/>
          </p:nvSpPr>
          <p:spPr bwMode="auto">
            <a:xfrm>
              <a:off x="441" y="116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13" name="Line 13"/>
            <p:cNvSpPr>
              <a:spLocks noChangeAspect="1" noChangeShapeType="1"/>
            </p:cNvSpPr>
            <p:nvPr/>
          </p:nvSpPr>
          <p:spPr bwMode="auto">
            <a:xfrm>
              <a:off x="441" y="101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14" name="Line 14"/>
            <p:cNvSpPr>
              <a:spLocks noChangeAspect="1" noChangeShapeType="1"/>
            </p:cNvSpPr>
            <p:nvPr/>
          </p:nvSpPr>
          <p:spPr bwMode="auto">
            <a:xfrm>
              <a:off x="441" y="87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15" name="Line 15"/>
            <p:cNvSpPr>
              <a:spLocks noChangeAspect="1" noChangeShapeType="1"/>
            </p:cNvSpPr>
            <p:nvPr/>
          </p:nvSpPr>
          <p:spPr bwMode="auto">
            <a:xfrm>
              <a:off x="441" y="73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16" name="Line 16"/>
            <p:cNvSpPr>
              <a:spLocks noChangeAspect="1" noChangeShapeType="1"/>
            </p:cNvSpPr>
            <p:nvPr/>
          </p:nvSpPr>
          <p:spPr bwMode="auto">
            <a:xfrm>
              <a:off x="441" y="588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17" name="Line 17"/>
            <p:cNvSpPr>
              <a:spLocks noChangeAspect="1" noChangeShapeType="1"/>
            </p:cNvSpPr>
            <p:nvPr/>
          </p:nvSpPr>
          <p:spPr bwMode="auto">
            <a:xfrm>
              <a:off x="441" y="447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18" name="Line 18"/>
            <p:cNvSpPr>
              <a:spLocks noChangeAspect="1" noChangeShapeType="1"/>
            </p:cNvSpPr>
            <p:nvPr/>
          </p:nvSpPr>
          <p:spPr bwMode="auto">
            <a:xfrm>
              <a:off x="441" y="1869"/>
              <a:ext cx="2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19" name="Line 19"/>
            <p:cNvSpPr>
              <a:spLocks noChangeAspect="1" noChangeShapeType="1"/>
            </p:cNvSpPr>
            <p:nvPr/>
          </p:nvSpPr>
          <p:spPr bwMode="auto">
            <a:xfrm>
              <a:off x="441" y="158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20" name="Line 20"/>
            <p:cNvSpPr>
              <a:spLocks noChangeAspect="1" noChangeShapeType="1"/>
            </p:cNvSpPr>
            <p:nvPr/>
          </p:nvSpPr>
          <p:spPr bwMode="auto">
            <a:xfrm>
              <a:off x="441" y="130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21" name="Line 21"/>
            <p:cNvSpPr>
              <a:spLocks noChangeAspect="1" noChangeShapeType="1"/>
            </p:cNvSpPr>
            <p:nvPr/>
          </p:nvSpPr>
          <p:spPr bwMode="auto">
            <a:xfrm>
              <a:off x="441" y="101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22" name="Line 22"/>
            <p:cNvSpPr>
              <a:spLocks noChangeAspect="1" noChangeShapeType="1"/>
            </p:cNvSpPr>
            <p:nvPr/>
          </p:nvSpPr>
          <p:spPr bwMode="auto">
            <a:xfrm>
              <a:off x="441" y="73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23" name="Line 23"/>
            <p:cNvSpPr>
              <a:spLocks noChangeAspect="1" noChangeShapeType="1"/>
            </p:cNvSpPr>
            <p:nvPr/>
          </p:nvSpPr>
          <p:spPr bwMode="auto">
            <a:xfrm>
              <a:off x="441" y="447"/>
              <a:ext cx="2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24" name="Line 24"/>
            <p:cNvSpPr>
              <a:spLocks noChangeAspect="1" noChangeShapeType="1"/>
            </p:cNvSpPr>
            <p:nvPr/>
          </p:nvSpPr>
          <p:spPr bwMode="auto">
            <a:xfrm>
              <a:off x="441" y="1869"/>
              <a:ext cx="21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25" name="Line 25"/>
            <p:cNvSpPr>
              <a:spLocks noChangeAspect="1" noChangeShapeType="1"/>
            </p:cNvSpPr>
            <p:nvPr/>
          </p:nvSpPr>
          <p:spPr bwMode="auto">
            <a:xfrm flipV="1">
              <a:off x="441" y="185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26" name="Line 26"/>
            <p:cNvSpPr>
              <a:spLocks noChangeAspect="1" noChangeShapeType="1"/>
            </p:cNvSpPr>
            <p:nvPr/>
          </p:nvSpPr>
          <p:spPr bwMode="auto">
            <a:xfrm flipV="1">
              <a:off x="576" y="185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27" name="Line 27"/>
            <p:cNvSpPr>
              <a:spLocks noChangeAspect="1" noChangeShapeType="1"/>
            </p:cNvSpPr>
            <p:nvPr/>
          </p:nvSpPr>
          <p:spPr bwMode="auto">
            <a:xfrm flipV="1">
              <a:off x="705" y="1851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28" name="Line 28"/>
            <p:cNvSpPr>
              <a:spLocks noChangeAspect="1" noChangeShapeType="1"/>
            </p:cNvSpPr>
            <p:nvPr/>
          </p:nvSpPr>
          <p:spPr bwMode="auto">
            <a:xfrm flipV="1">
              <a:off x="841" y="185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29" name="Line 29"/>
            <p:cNvSpPr>
              <a:spLocks noChangeAspect="1" noChangeShapeType="1"/>
            </p:cNvSpPr>
            <p:nvPr/>
          </p:nvSpPr>
          <p:spPr bwMode="auto">
            <a:xfrm flipV="1">
              <a:off x="976" y="185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30" name="Line 30"/>
            <p:cNvSpPr>
              <a:spLocks noChangeAspect="1" noChangeShapeType="1"/>
            </p:cNvSpPr>
            <p:nvPr/>
          </p:nvSpPr>
          <p:spPr bwMode="auto">
            <a:xfrm flipV="1">
              <a:off x="1105" y="1851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31" name="Line 31"/>
            <p:cNvSpPr>
              <a:spLocks noChangeAspect="1" noChangeShapeType="1"/>
            </p:cNvSpPr>
            <p:nvPr/>
          </p:nvSpPr>
          <p:spPr bwMode="auto">
            <a:xfrm flipV="1">
              <a:off x="1241" y="185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32" name="Line 32"/>
            <p:cNvSpPr>
              <a:spLocks noChangeAspect="1" noChangeShapeType="1"/>
            </p:cNvSpPr>
            <p:nvPr/>
          </p:nvSpPr>
          <p:spPr bwMode="auto">
            <a:xfrm flipV="1">
              <a:off x="1371" y="185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33" name="Line 33"/>
            <p:cNvSpPr>
              <a:spLocks noChangeAspect="1" noChangeShapeType="1"/>
            </p:cNvSpPr>
            <p:nvPr/>
          </p:nvSpPr>
          <p:spPr bwMode="auto">
            <a:xfrm flipV="1">
              <a:off x="1505" y="1851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34" name="Line 34"/>
            <p:cNvSpPr>
              <a:spLocks noChangeAspect="1" noChangeShapeType="1"/>
            </p:cNvSpPr>
            <p:nvPr/>
          </p:nvSpPr>
          <p:spPr bwMode="auto">
            <a:xfrm flipV="1">
              <a:off x="1641" y="1851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35" name="Line 35"/>
            <p:cNvSpPr>
              <a:spLocks noChangeAspect="1" noChangeShapeType="1"/>
            </p:cNvSpPr>
            <p:nvPr/>
          </p:nvSpPr>
          <p:spPr bwMode="auto">
            <a:xfrm flipV="1">
              <a:off x="1769" y="1851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36" name="Line 36"/>
            <p:cNvSpPr>
              <a:spLocks noChangeAspect="1" noChangeShapeType="1"/>
            </p:cNvSpPr>
            <p:nvPr/>
          </p:nvSpPr>
          <p:spPr bwMode="auto">
            <a:xfrm flipV="1">
              <a:off x="1905" y="1851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37" name="Line 37"/>
            <p:cNvSpPr>
              <a:spLocks noChangeAspect="1" noChangeShapeType="1"/>
            </p:cNvSpPr>
            <p:nvPr/>
          </p:nvSpPr>
          <p:spPr bwMode="auto">
            <a:xfrm flipV="1">
              <a:off x="2041" y="1851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38" name="Line 38"/>
            <p:cNvSpPr>
              <a:spLocks noChangeAspect="1" noChangeShapeType="1"/>
            </p:cNvSpPr>
            <p:nvPr/>
          </p:nvSpPr>
          <p:spPr bwMode="auto">
            <a:xfrm flipV="1">
              <a:off x="2170" y="185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39" name="Line 39"/>
            <p:cNvSpPr>
              <a:spLocks noChangeAspect="1" noChangeShapeType="1"/>
            </p:cNvSpPr>
            <p:nvPr/>
          </p:nvSpPr>
          <p:spPr bwMode="auto">
            <a:xfrm flipV="1">
              <a:off x="2305" y="1851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40" name="Line 40"/>
            <p:cNvSpPr>
              <a:spLocks noChangeAspect="1" noChangeShapeType="1"/>
            </p:cNvSpPr>
            <p:nvPr/>
          </p:nvSpPr>
          <p:spPr bwMode="auto">
            <a:xfrm flipV="1">
              <a:off x="2435" y="185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41" name="Line 41"/>
            <p:cNvSpPr>
              <a:spLocks noChangeAspect="1" noChangeShapeType="1"/>
            </p:cNvSpPr>
            <p:nvPr/>
          </p:nvSpPr>
          <p:spPr bwMode="auto">
            <a:xfrm flipV="1">
              <a:off x="2570" y="185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42" name="Line 42"/>
            <p:cNvSpPr>
              <a:spLocks noChangeAspect="1" noChangeShapeType="1"/>
            </p:cNvSpPr>
            <p:nvPr/>
          </p:nvSpPr>
          <p:spPr bwMode="auto">
            <a:xfrm flipV="1">
              <a:off x="441" y="184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43" name="Line 43"/>
            <p:cNvSpPr>
              <a:spLocks noChangeAspect="1" noChangeShapeType="1"/>
            </p:cNvSpPr>
            <p:nvPr/>
          </p:nvSpPr>
          <p:spPr bwMode="auto">
            <a:xfrm flipV="1">
              <a:off x="705" y="1845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44" name="Line 44"/>
            <p:cNvSpPr>
              <a:spLocks noChangeAspect="1" noChangeShapeType="1"/>
            </p:cNvSpPr>
            <p:nvPr/>
          </p:nvSpPr>
          <p:spPr bwMode="auto">
            <a:xfrm flipV="1">
              <a:off x="976" y="184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45" name="Line 45"/>
            <p:cNvSpPr>
              <a:spLocks noChangeAspect="1" noChangeShapeType="1"/>
            </p:cNvSpPr>
            <p:nvPr/>
          </p:nvSpPr>
          <p:spPr bwMode="auto">
            <a:xfrm flipV="1">
              <a:off x="1241" y="184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46" name="Line 46"/>
            <p:cNvSpPr>
              <a:spLocks noChangeAspect="1" noChangeShapeType="1"/>
            </p:cNvSpPr>
            <p:nvPr/>
          </p:nvSpPr>
          <p:spPr bwMode="auto">
            <a:xfrm flipV="1">
              <a:off x="1505" y="1845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47" name="Line 47"/>
            <p:cNvSpPr>
              <a:spLocks noChangeAspect="1" noChangeShapeType="1"/>
            </p:cNvSpPr>
            <p:nvPr/>
          </p:nvSpPr>
          <p:spPr bwMode="auto">
            <a:xfrm flipV="1">
              <a:off x="1769" y="1845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48" name="Line 48"/>
            <p:cNvSpPr>
              <a:spLocks noChangeAspect="1" noChangeShapeType="1"/>
            </p:cNvSpPr>
            <p:nvPr/>
          </p:nvSpPr>
          <p:spPr bwMode="auto">
            <a:xfrm flipV="1">
              <a:off x="2041" y="1845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49" name="Line 49"/>
            <p:cNvSpPr>
              <a:spLocks noChangeAspect="1" noChangeShapeType="1"/>
            </p:cNvSpPr>
            <p:nvPr/>
          </p:nvSpPr>
          <p:spPr bwMode="auto">
            <a:xfrm flipV="1">
              <a:off x="2305" y="1845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50" name="Line 50"/>
            <p:cNvSpPr>
              <a:spLocks noChangeAspect="1" noChangeShapeType="1"/>
            </p:cNvSpPr>
            <p:nvPr/>
          </p:nvSpPr>
          <p:spPr bwMode="auto">
            <a:xfrm flipV="1">
              <a:off x="2570" y="1845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51" name="Line 51"/>
            <p:cNvSpPr>
              <a:spLocks noChangeAspect="1" noChangeShapeType="1"/>
            </p:cNvSpPr>
            <p:nvPr/>
          </p:nvSpPr>
          <p:spPr bwMode="auto">
            <a:xfrm>
              <a:off x="576" y="676"/>
              <a:ext cx="129" cy="30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52" name="Line 52"/>
            <p:cNvSpPr>
              <a:spLocks noChangeAspect="1" noChangeShapeType="1"/>
            </p:cNvSpPr>
            <p:nvPr/>
          </p:nvSpPr>
          <p:spPr bwMode="auto">
            <a:xfrm>
              <a:off x="705" y="977"/>
              <a:ext cx="271" cy="19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53" name="Line 53"/>
            <p:cNvSpPr>
              <a:spLocks noChangeAspect="1" noChangeShapeType="1"/>
            </p:cNvSpPr>
            <p:nvPr/>
          </p:nvSpPr>
          <p:spPr bwMode="auto">
            <a:xfrm>
              <a:off x="976" y="1168"/>
              <a:ext cx="265" cy="1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54" name="Line 54"/>
            <p:cNvSpPr>
              <a:spLocks noChangeAspect="1" noChangeShapeType="1"/>
            </p:cNvSpPr>
            <p:nvPr/>
          </p:nvSpPr>
          <p:spPr bwMode="auto">
            <a:xfrm>
              <a:off x="1241" y="1298"/>
              <a:ext cx="1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55" name="Line 55"/>
            <p:cNvSpPr>
              <a:spLocks noChangeAspect="1" noChangeShapeType="1"/>
            </p:cNvSpPr>
            <p:nvPr/>
          </p:nvSpPr>
          <p:spPr bwMode="auto">
            <a:xfrm>
              <a:off x="1371" y="1298"/>
              <a:ext cx="270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56" name="Line 56"/>
            <p:cNvSpPr>
              <a:spLocks noChangeAspect="1" noChangeShapeType="1"/>
            </p:cNvSpPr>
            <p:nvPr/>
          </p:nvSpPr>
          <p:spPr bwMode="auto">
            <a:xfrm>
              <a:off x="1641" y="1328"/>
              <a:ext cx="400" cy="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57" name="Line 57"/>
            <p:cNvSpPr>
              <a:spLocks noChangeAspect="1" noChangeShapeType="1"/>
            </p:cNvSpPr>
            <p:nvPr/>
          </p:nvSpPr>
          <p:spPr bwMode="auto">
            <a:xfrm>
              <a:off x="2041" y="1401"/>
              <a:ext cx="264" cy="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58" name="Line 58"/>
            <p:cNvSpPr>
              <a:spLocks noChangeAspect="1" noChangeShapeType="1"/>
            </p:cNvSpPr>
            <p:nvPr/>
          </p:nvSpPr>
          <p:spPr bwMode="auto">
            <a:xfrm flipV="1">
              <a:off x="2305" y="1371"/>
              <a:ext cx="130" cy="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59" name="Rectangle 59"/>
            <p:cNvSpPr>
              <a:spLocks noChangeAspect="1" noChangeArrowheads="1"/>
            </p:cNvSpPr>
            <p:nvPr/>
          </p:nvSpPr>
          <p:spPr bwMode="auto">
            <a:xfrm>
              <a:off x="251" y="1821"/>
              <a:ext cx="1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0.00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60" name="Rectangle 60"/>
            <p:cNvSpPr>
              <a:spLocks noChangeAspect="1" noChangeArrowheads="1"/>
            </p:cNvSpPr>
            <p:nvPr/>
          </p:nvSpPr>
          <p:spPr bwMode="auto">
            <a:xfrm>
              <a:off x="251" y="1537"/>
              <a:ext cx="1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2.00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61" name="Rectangle 61"/>
            <p:cNvSpPr>
              <a:spLocks noChangeAspect="1" noChangeArrowheads="1"/>
            </p:cNvSpPr>
            <p:nvPr/>
          </p:nvSpPr>
          <p:spPr bwMode="auto">
            <a:xfrm>
              <a:off x="251" y="1254"/>
              <a:ext cx="1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4.00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62" name="Rectangle 62"/>
            <p:cNvSpPr>
              <a:spLocks noChangeAspect="1" noChangeArrowheads="1"/>
            </p:cNvSpPr>
            <p:nvPr/>
          </p:nvSpPr>
          <p:spPr bwMode="auto">
            <a:xfrm>
              <a:off x="251" y="964"/>
              <a:ext cx="1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6.00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63" name="Rectangle 63"/>
            <p:cNvSpPr>
              <a:spLocks noChangeAspect="1" noChangeArrowheads="1"/>
            </p:cNvSpPr>
            <p:nvPr/>
          </p:nvSpPr>
          <p:spPr bwMode="auto">
            <a:xfrm>
              <a:off x="251" y="681"/>
              <a:ext cx="1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8.00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64" name="Rectangle 64"/>
            <p:cNvSpPr>
              <a:spLocks noChangeAspect="1" noChangeArrowheads="1"/>
            </p:cNvSpPr>
            <p:nvPr/>
          </p:nvSpPr>
          <p:spPr bwMode="auto">
            <a:xfrm>
              <a:off x="208" y="399"/>
              <a:ext cx="18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10.00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65" name="Rectangle 65"/>
            <p:cNvSpPr>
              <a:spLocks noChangeAspect="1" noChangeArrowheads="1"/>
            </p:cNvSpPr>
            <p:nvPr/>
          </p:nvSpPr>
          <p:spPr bwMode="auto">
            <a:xfrm>
              <a:off x="421" y="1937"/>
              <a:ext cx="79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56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66" name="Rectangle 66"/>
            <p:cNvSpPr>
              <a:spLocks noChangeAspect="1" noChangeArrowheads="1"/>
            </p:cNvSpPr>
            <p:nvPr/>
          </p:nvSpPr>
          <p:spPr bwMode="auto">
            <a:xfrm>
              <a:off x="685" y="193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58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67" name="Rectangle 67"/>
            <p:cNvSpPr>
              <a:spLocks noChangeAspect="1" noChangeArrowheads="1"/>
            </p:cNvSpPr>
            <p:nvPr/>
          </p:nvSpPr>
          <p:spPr bwMode="auto">
            <a:xfrm>
              <a:off x="955" y="193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60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68" name="Rectangle 68"/>
            <p:cNvSpPr>
              <a:spLocks noChangeAspect="1" noChangeArrowheads="1"/>
            </p:cNvSpPr>
            <p:nvPr/>
          </p:nvSpPr>
          <p:spPr bwMode="auto">
            <a:xfrm>
              <a:off x="1219" y="193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62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69" name="Rectangle 69"/>
            <p:cNvSpPr>
              <a:spLocks noChangeAspect="1" noChangeArrowheads="1"/>
            </p:cNvSpPr>
            <p:nvPr/>
          </p:nvSpPr>
          <p:spPr bwMode="auto">
            <a:xfrm>
              <a:off x="1484" y="1937"/>
              <a:ext cx="79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64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70" name="Rectangle 70"/>
            <p:cNvSpPr>
              <a:spLocks noChangeAspect="1" noChangeArrowheads="1"/>
            </p:cNvSpPr>
            <p:nvPr/>
          </p:nvSpPr>
          <p:spPr bwMode="auto">
            <a:xfrm>
              <a:off x="1748" y="193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66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71" name="Rectangle 71"/>
            <p:cNvSpPr>
              <a:spLocks noChangeAspect="1" noChangeArrowheads="1"/>
            </p:cNvSpPr>
            <p:nvPr/>
          </p:nvSpPr>
          <p:spPr bwMode="auto">
            <a:xfrm>
              <a:off x="2019" y="193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68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72" name="Rectangle 72"/>
            <p:cNvSpPr>
              <a:spLocks noChangeAspect="1" noChangeArrowheads="1"/>
            </p:cNvSpPr>
            <p:nvPr/>
          </p:nvSpPr>
          <p:spPr bwMode="auto">
            <a:xfrm>
              <a:off x="2284" y="1937"/>
              <a:ext cx="79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70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73" name="Rectangle 73"/>
            <p:cNvSpPr>
              <a:spLocks noChangeAspect="1" noChangeArrowheads="1"/>
            </p:cNvSpPr>
            <p:nvPr/>
          </p:nvSpPr>
          <p:spPr bwMode="auto">
            <a:xfrm>
              <a:off x="2548" y="1937"/>
              <a:ext cx="8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72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74" name="Rectangle 74"/>
            <p:cNvSpPr>
              <a:spLocks noChangeAspect="1" noChangeArrowheads="1"/>
            </p:cNvSpPr>
            <p:nvPr/>
          </p:nvSpPr>
          <p:spPr bwMode="auto">
            <a:xfrm rot="16200000">
              <a:off x="-207" y="1098"/>
              <a:ext cx="597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 b="1">
                  <a:solidFill>
                    <a:srgbClr val="000000"/>
                  </a:solidFill>
                  <a:effectLst/>
                  <a:latin typeface="Arial" charset="0"/>
                </a:rPr>
                <a:t>sample/chondrite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75" name="Rectangle 75"/>
            <p:cNvSpPr>
              <a:spLocks noChangeAspect="1" noChangeArrowheads="1"/>
            </p:cNvSpPr>
            <p:nvPr/>
          </p:nvSpPr>
          <p:spPr bwMode="auto">
            <a:xfrm>
              <a:off x="373" y="1919"/>
              <a:ext cx="2345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76" name="Rectangle 76"/>
            <p:cNvSpPr>
              <a:spLocks noChangeAspect="1" noChangeArrowheads="1"/>
            </p:cNvSpPr>
            <p:nvPr/>
          </p:nvSpPr>
          <p:spPr bwMode="auto">
            <a:xfrm>
              <a:off x="565" y="1937"/>
              <a:ext cx="196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effectLst/>
                  <a:latin typeface="Arial" charset="0"/>
                </a:rPr>
                <a:t>    La Ce     Nd   Sm Eu    Tb          Er     Yb Lu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77" name="Rectangle 77"/>
            <p:cNvSpPr>
              <a:spLocks noChangeAspect="1" noChangeArrowheads="1"/>
            </p:cNvSpPr>
            <p:nvPr/>
          </p:nvSpPr>
          <p:spPr bwMode="auto">
            <a:xfrm>
              <a:off x="1094" y="632"/>
              <a:ext cx="116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78" name="Rectangle 78"/>
            <p:cNvSpPr>
              <a:spLocks noChangeAspect="1" noChangeArrowheads="1"/>
            </p:cNvSpPr>
            <p:nvPr/>
          </p:nvSpPr>
          <p:spPr bwMode="auto">
            <a:xfrm>
              <a:off x="1014" y="639"/>
              <a:ext cx="13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effectLst/>
                  <a:latin typeface="Arial" charset="0"/>
                </a:rPr>
                <a:t>67% Ol    17% Opx    17% Cpx</a:t>
              </a:r>
              <a:endParaRPr 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4337050" y="3524250"/>
            <a:ext cx="4533900" cy="3270250"/>
            <a:chOff x="2904" y="2185"/>
            <a:chExt cx="2856" cy="2060"/>
          </a:xfrm>
        </p:grpSpPr>
        <p:sp>
          <p:nvSpPr>
            <p:cNvPr id="128080" name="Rectangle 80"/>
            <p:cNvSpPr>
              <a:spLocks noChangeAspect="1" noChangeArrowheads="1"/>
            </p:cNvSpPr>
            <p:nvPr/>
          </p:nvSpPr>
          <p:spPr bwMode="auto">
            <a:xfrm>
              <a:off x="2904" y="2185"/>
              <a:ext cx="2856" cy="206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81" name="Rectangle 81"/>
            <p:cNvSpPr>
              <a:spLocks noChangeAspect="1" noChangeArrowheads="1"/>
            </p:cNvSpPr>
            <p:nvPr/>
          </p:nvSpPr>
          <p:spPr bwMode="auto">
            <a:xfrm>
              <a:off x="3360" y="2414"/>
              <a:ext cx="2242" cy="14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82" name="Rectangle 82"/>
            <p:cNvSpPr>
              <a:spLocks noChangeAspect="1" noChangeArrowheads="1"/>
            </p:cNvSpPr>
            <p:nvPr/>
          </p:nvSpPr>
          <p:spPr bwMode="auto">
            <a:xfrm>
              <a:off x="3360" y="2414"/>
              <a:ext cx="2242" cy="1497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83" name="Line 83"/>
            <p:cNvSpPr>
              <a:spLocks noChangeAspect="1" noChangeShapeType="1"/>
            </p:cNvSpPr>
            <p:nvPr/>
          </p:nvSpPr>
          <p:spPr bwMode="auto">
            <a:xfrm>
              <a:off x="3360" y="2414"/>
              <a:ext cx="2" cy="14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84" name="Line 84"/>
            <p:cNvSpPr>
              <a:spLocks noChangeAspect="1" noChangeShapeType="1"/>
            </p:cNvSpPr>
            <p:nvPr/>
          </p:nvSpPr>
          <p:spPr bwMode="auto">
            <a:xfrm>
              <a:off x="3360" y="3911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85" name="Line 85"/>
            <p:cNvSpPr>
              <a:spLocks noChangeAspect="1" noChangeShapeType="1"/>
            </p:cNvSpPr>
            <p:nvPr/>
          </p:nvSpPr>
          <p:spPr bwMode="auto">
            <a:xfrm>
              <a:off x="3360" y="376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86" name="Line 86"/>
            <p:cNvSpPr>
              <a:spLocks noChangeAspect="1" noChangeShapeType="1"/>
            </p:cNvSpPr>
            <p:nvPr/>
          </p:nvSpPr>
          <p:spPr bwMode="auto">
            <a:xfrm>
              <a:off x="3360" y="361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87" name="Line 87"/>
            <p:cNvSpPr>
              <a:spLocks noChangeAspect="1" noChangeShapeType="1"/>
            </p:cNvSpPr>
            <p:nvPr/>
          </p:nvSpPr>
          <p:spPr bwMode="auto">
            <a:xfrm>
              <a:off x="3360" y="3465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88" name="Line 88"/>
            <p:cNvSpPr>
              <a:spLocks noChangeAspect="1" noChangeShapeType="1"/>
            </p:cNvSpPr>
            <p:nvPr/>
          </p:nvSpPr>
          <p:spPr bwMode="auto">
            <a:xfrm>
              <a:off x="3360" y="3315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89" name="Line 89"/>
            <p:cNvSpPr>
              <a:spLocks noChangeAspect="1" noChangeShapeType="1"/>
            </p:cNvSpPr>
            <p:nvPr/>
          </p:nvSpPr>
          <p:spPr bwMode="auto">
            <a:xfrm>
              <a:off x="3360" y="316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90" name="Line 90"/>
            <p:cNvSpPr>
              <a:spLocks noChangeAspect="1" noChangeShapeType="1"/>
            </p:cNvSpPr>
            <p:nvPr/>
          </p:nvSpPr>
          <p:spPr bwMode="auto">
            <a:xfrm>
              <a:off x="3360" y="3011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91" name="Line 91"/>
            <p:cNvSpPr>
              <a:spLocks noChangeAspect="1" noChangeShapeType="1"/>
            </p:cNvSpPr>
            <p:nvPr/>
          </p:nvSpPr>
          <p:spPr bwMode="auto">
            <a:xfrm>
              <a:off x="3360" y="2861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92" name="Line 92"/>
            <p:cNvSpPr>
              <a:spLocks noChangeAspect="1" noChangeShapeType="1"/>
            </p:cNvSpPr>
            <p:nvPr/>
          </p:nvSpPr>
          <p:spPr bwMode="auto">
            <a:xfrm>
              <a:off x="3360" y="2712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93" name="Line 93"/>
            <p:cNvSpPr>
              <a:spLocks noChangeAspect="1" noChangeShapeType="1"/>
            </p:cNvSpPr>
            <p:nvPr/>
          </p:nvSpPr>
          <p:spPr bwMode="auto">
            <a:xfrm>
              <a:off x="3360" y="2562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94" name="Line 94"/>
            <p:cNvSpPr>
              <a:spLocks noChangeAspect="1" noChangeShapeType="1"/>
            </p:cNvSpPr>
            <p:nvPr/>
          </p:nvSpPr>
          <p:spPr bwMode="auto">
            <a:xfrm>
              <a:off x="3360" y="2414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95" name="Line 95"/>
            <p:cNvSpPr>
              <a:spLocks noChangeAspect="1" noChangeShapeType="1"/>
            </p:cNvSpPr>
            <p:nvPr/>
          </p:nvSpPr>
          <p:spPr bwMode="auto">
            <a:xfrm>
              <a:off x="3360" y="3911"/>
              <a:ext cx="2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96" name="Line 96"/>
            <p:cNvSpPr>
              <a:spLocks noChangeAspect="1" noChangeShapeType="1"/>
            </p:cNvSpPr>
            <p:nvPr/>
          </p:nvSpPr>
          <p:spPr bwMode="auto">
            <a:xfrm>
              <a:off x="3360" y="361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97" name="Line 97"/>
            <p:cNvSpPr>
              <a:spLocks noChangeAspect="1" noChangeShapeType="1"/>
            </p:cNvSpPr>
            <p:nvPr/>
          </p:nvSpPr>
          <p:spPr bwMode="auto">
            <a:xfrm>
              <a:off x="3360" y="3315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98" name="Line 98"/>
            <p:cNvSpPr>
              <a:spLocks noChangeAspect="1" noChangeShapeType="1"/>
            </p:cNvSpPr>
            <p:nvPr/>
          </p:nvSpPr>
          <p:spPr bwMode="auto">
            <a:xfrm>
              <a:off x="3360" y="3011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099" name="Line 99"/>
            <p:cNvSpPr>
              <a:spLocks noChangeAspect="1" noChangeShapeType="1"/>
            </p:cNvSpPr>
            <p:nvPr/>
          </p:nvSpPr>
          <p:spPr bwMode="auto">
            <a:xfrm>
              <a:off x="3360" y="2712"/>
              <a:ext cx="2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00" name="Line 100"/>
            <p:cNvSpPr>
              <a:spLocks noChangeAspect="1" noChangeShapeType="1"/>
            </p:cNvSpPr>
            <p:nvPr/>
          </p:nvSpPr>
          <p:spPr bwMode="auto">
            <a:xfrm>
              <a:off x="3360" y="2414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01" name="Line 101"/>
            <p:cNvSpPr>
              <a:spLocks noChangeAspect="1" noChangeShapeType="1"/>
            </p:cNvSpPr>
            <p:nvPr/>
          </p:nvSpPr>
          <p:spPr bwMode="auto">
            <a:xfrm>
              <a:off x="3360" y="3911"/>
              <a:ext cx="224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02" name="Line 102"/>
            <p:cNvSpPr>
              <a:spLocks noChangeAspect="1" noChangeShapeType="1"/>
            </p:cNvSpPr>
            <p:nvPr/>
          </p:nvSpPr>
          <p:spPr bwMode="auto">
            <a:xfrm flipV="1">
              <a:off x="3360" y="3893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03" name="Line 103"/>
            <p:cNvSpPr>
              <a:spLocks noChangeAspect="1" noChangeShapeType="1"/>
            </p:cNvSpPr>
            <p:nvPr/>
          </p:nvSpPr>
          <p:spPr bwMode="auto">
            <a:xfrm flipV="1">
              <a:off x="3502" y="3893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04" name="Line 104"/>
            <p:cNvSpPr>
              <a:spLocks noChangeAspect="1" noChangeShapeType="1"/>
            </p:cNvSpPr>
            <p:nvPr/>
          </p:nvSpPr>
          <p:spPr bwMode="auto">
            <a:xfrm flipV="1">
              <a:off x="3639" y="389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05" name="Line 105"/>
            <p:cNvSpPr>
              <a:spLocks noChangeAspect="1" noChangeShapeType="1"/>
            </p:cNvSpPr>
            <p:nvPr/>
          </p:nvSpPr>
          <p:spPr bwMode="auto">
            <a:xfrm flipV="1">
              <a:off x="3782" y="389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06" name="Line 106"/>
            <p:cNvSpPr>
              <a:spLocks noChangeAspect="1" noChangeShapeType="1"/>
            </p:cNvSpPr>
            <p:nvPr/>
          </p:nvSpPr>
          <p:spPr bwMode="auto">
            <a:xfrm flipV="1">
              <a:off x="3924" y="389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07" name="Line 107"/>
            <p:cNvSpPr>
              <a:spLocks noChangeAspect="1" noChangeShapeType="1"/>
            </p:cNvSpPr>
            <p:nvPr/>
          </p:nvSpPr>
          <p:spPr bwMode="auto">
            <a:xfrm flipV="1">
              <a:off x="4060" y="389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08" name="Line 108"/>
            <p:cNvSpPr>
              <a:spLocks noChangeAspect="1" noChangeShapeType="1"/>
            </p:cNvSpPr>
            <p:nvPr/>
          </p:nvSpPr>
          <p:spPr bwMode="auto">
            <a:xfrm flipV="1">
              <a:off x="4203" y="389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09" name="Line 109"/>
            <p:cNvSpPr>
              <a:spLocks noChangeAspect="1" noChangeShapeType="1"/>
            </p:cNvSpPr>
            <p:nvPr/>
          </p:nvSpPr>
          <p:spPr bwMode="auto">
            <a:xfrm flipV="1">
              <a:off x="4339" y="3893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10" name="Line 110"/>
            <p:cNvSpPr>
              <a:spLocks noChangeAspect="1" noChangeShapeType="1"/>
            </p:cNvSpPr>
            <p:nvPr/>
          </p:nvSpPr>
          <p:spPr bwMode="auto">
            <a:xfrm flipV="1">
              <a:off x="4481" y="3893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11" name="Line 111"/>
            <p:cNvSpPr>
              <a:spLocks noChangeAspect="1" noChangeShapeType="1"/>
            </p:cNvSpPr>
            <p:nvPr/>
          </p:nvSpPr>
          <p:spPr bwMode="auto">
            <a:xfrm flipV="1">
              <a:off x="4624" y="3893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12" name="Line 112"/>
            <p:cNvSpPr>
              <a:spLocks noChangeAspect="1" noChangeShapeType="1"/>
            </p:cNvSpPr>
            <p:nvPr/>
          </p:nvSpPr>
          <p:spPr bwMode="auto">
            <a:xfrm flipV="1">
              <a:off x="4759" y="3893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13" name="Line 113"/>
            <p:cNvSpPr>
              <a:spLocks noChangeAspect="1" noChangeShapeType="1"/>
            </p:cNvSpPr>
            <p:nvPr/>
          </p:nvSpPr>
          <p:spPr bwMode="auto">
            <a:xfrm flipV="1">
              <a:off x="4903" y="389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14" name="Line 114"/>
            <p:cNvSpPr>
              <a:spLocks noChangeAspect="1" noChangeShapeType="1"/>
            </p:cNvSpPr>
            <p:nvPr/>
          </p:nvSpPr>
          <p:spPr bwMode="auto">
            <a:xfrm flipV="1">
              <a:off x="5046" y="389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15" name="Line 115"/>
            <p:cNvSpPr>
              <a:spLocks noChangeAspect="1" noChangeShapeType="1"/>
            </p:cNvSpPr>
            <p:nvPr/>
          </p:nvSpPr>
          <p:spPr bwMode="auto">
            <a:xfrm flipV="1">
              <a:off x="5181" y="389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16" name="Line 116"/>
            <p:cNvSpPr>
              <a:spLocks noChangeAspect="1" noChangeShapeType="1"/>
            </p:cNvSpPr>
            <p:nvPr/>
          </p:nvSpPr>
          <p:spPr bwMode="auto">
            <a:xfrm flipV="1">
              <a:off x="5324" y="389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17" name="Line 117"/>
            <p:cNvSpPr>
              <a:spLocks noChangeAspect="1" noChangeShapeType="1"/>
            </p:cNvSpPr>
            <p:nvPr/>
          </p:nvSpPr>
          <p:spPr bwMode="auto">
            <a:xfrm flipV="1">
              <a:off x="5460" y="3893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18" name="Line 118"/>
            <p:cNvSpPr>
              <a:spLocks noChangeAspect="1" noChangeShapeType="1"/>
            </p:cNvSpPr>
            <p:nvPr/>
          </p:nvSpPr>
          <p:spPr bwMode="auto">
            <a:xfrm flipV="1">
              <a:off x="5602" y="389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19" name="Line 119"/>
            <p:cNvSpPr>
              <a:spLocks noChangeAspect="1" noChangeShapeType="1"/>
            </p:cNvSpPr>
            <p:nvPr/>
          </p:nvSpPr>
          <p:spPr bwMode="auto">
            <a:xfrm flipV="1">
              <a:off x="3360" y="3886"/>
              <a:ext cx="2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20" name="Line 120"/>
            <p:cNvSpPr>
              <a:spLocks noChangeAspect="1" noChangeShapeType="1"/>
            </p:cNvSpPr>
            <p:nvPr/>
          </p:nvSpPr>
          <p:spPr bwMode="auto">
            <a:xfrm flipV="1">
              <a:off x="3639" y="3886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21" name="Line 121"/>
            <p:cNvSpPr>
              <a:spLocks noChangeAspect="1" noChangeShapeType="1"/>
            </p:cNvSpPr>
            <p:nvPr/>
          </p:nvSpPr>
          <p:spPr bwMode="auto">
            <a:xfrm flipV="1">
              <a:off x="3924" y="3886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22" name="Line 122"/>
            <p:cNvSpPr>
              <a:spLocks noChangeAspect="1" noChangeShapeType="1"/>
            </p:cNvSpPr>
            <p:nvPr/>
          </p:nvSpPr>
          <p:spPr bwMode="auto">
            <a:xfrm flipV="1">
              <a:off x="4203" y="3886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23" name="Line 123"/>
            <p:cNvSpPr>
              <a:spLocks noChangeAspect="1" noChangeShapeType="1"/>
            </p:cNvSpPr>
            <p:nvPr/>
          </p:nvSpPr>
          <p:spPr bwMode="auto">
            <a:xfrm flipV="1">
              <a:off x="4481" y="3886"/>
              <a:ext cx="2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24" name="Line 124"/>
            <p:cNvSpPr>
              <a:spLocks noChangeAspect="1" noChangeShapeType="1"/>
            </p:cNvSpPr>
            <p:nvPr/>
          </p:nvSpPr>
          <p:spPr bwMode="auto">
            <a:xfrm flipV="1">
              <a:off x="4759" y="3886"/>
              <a:ext cx="2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25" name="Line 125"/>
            <p:cNvSpPr>
              <a:spLocks noChangeAspect="1" noChangeShapeType="1"/>
            </p:cNvSpPr>
            <p:nvPr/>
          </p:nvSpPr>
          <p:spPr bwMode="auto">
            <a:xfrm flipV="1">
              <a:off x="5046" y="3886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26" name="Line 126"/>
            <p:cNvSpPr>
              <a:spLocks noChangeAspect="1" noChangeShapeType="1"/>
            </p:cNvSpPr>
            <p:nvPr/>
          </p:nvSpPr>
          <p:spPr bwMode="auto">
            <a:xfrm flipV="1">
              <a:off x="5324" y="3886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27" name="Line 127"/>
            <p:cNvSpPr>
              <a:spLocks noChangeAspect="1" noChangeShapeType="1"/>
            </p:cNvSpPr>
            <p:nvPr/>
          </p:nvSpPr>
          <p:spPr bwMode="auto">
            <a:xfrm flipV="1">
              <a:off x="5602" y="3886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28" name="Line 128"/>
            <p:cNvSpPr>
              <a:spLocks noChangeAspect="1" noChangeShapeType="1"/>
            </p:cNvSpPr>
            <p:nvPr/>
          </p:nvSpPr>
          <p:spPr bwMode="auto">
            <a:xfrm>
              <a:off x="3502" y="2692"/>
              <a:ext cx="137" cy="2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29" name="Line 129"/>
            <p:cNvSpPr>
              <a:spLocks noChangeAspect="1" noChangeShapeType="1"/>
            </p:cNvSpPr>
            <p:nvPr/>
          </p:nvSpPr>
          <p:spPr bwMode="auto">
            <a:xfrm>
              <a:off x="3639" y="2958"/>
              <a:ext cx="285" cy="19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30" name="Line 130"/>
            <p:cNvSpPr>
              <a:spLocks noChangeAspect="1" noChangeShapeType="1"/>
            </p:cNvSpPr>
            <p:nvPr/>
          </p:nvSpPr>
          <p:spPr bwMode="auto">
            <a:xfrm>
              <a:off x="3924" y="3153"/>
              <a:ext cx="279" cy="11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31" name="Line 131"/>
            <p:cNvSpPr>
              <a:spLocks noChangeAspect="1" noChangeShapeType="1"/>
            </p:cNvSpPr>
            <p:nvPr/>
          </p:nvSpPr>
          <p:spPr bwMode="auto">
            <a:xfrm>
              <a:off x="4203" y="3270"/>
              <a:ext cx="136" cy="20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32" name="Line 132"/>
            <p:cNvSpPr>
              <a:spLocks noChangeAspect="1" noChangeShapeType="1"/>
            </p:cNvSpPr>
            <p:nvPr/>
          </p:nvSpPr>
          <p:spPr bwMode="auto">
            <a:xfrm>
              <a:off x="4339" y="3471"/>
              <a:ext cx="285" cy="28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33" name="Line 133"/>
            <p:cNvSpPr>
              <a:spLocks noChangeAspect="1" noChangeShapeType="1"/>
            </p:cNvSpPr>
            <p:nvPr/>
          </p:nvSpPr>
          <p:spPr bwMode="auto">
            <a:xfrm>
              <a:off x="4624" y="3756"/>
              <a:ext cx="422" cy="9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34" name="Line 134"/>
            <p:cNvSpPr>
              <a:spLocks noChangeAspect="1" noChangeShapeType="1"/>
            </p:cNvSpPr>
            <p:nvPr/>
          </p:nvSpPr>
          <p:spPr bwMode="auto">
            <a:xfrm>
              <a:off x="5046" y="3853"/>
              <a:ext cx="278" cy="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35" name="Line 135"/>
            <p:cNvSpPr>
              <a:spLocks noChangeAspect="1" noChangeShapeType="1"/>
            </p:cNvSpPr>
            <p:nvPr/>
          </p:nvSpPr>
          <p:spPr bwMode="auto">
            <a:xfrm>
              <a:off x="5324" y="3872"/>
              <a:ext cx="136" cy="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36" name="Rectangle 136"/>
            <p:cNvSpPr>
              <a:spLocks noChangeAspect="1" noChangeArrowheads="1"/>
            </p:cNvSpPr>
            <p:nvPr/>
          </p:nvSpPr>
          <p:spPr bwMode="auto">
            <a:xfrm>
              <a:off x="3163" y="3860"/>
              <a:ext cx="13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0.00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137" name="Rectangle 137"/>
            <p:cNvSpPr>
              <a:spLocks noChangeAspect="1" noChangeArrowheads="1"/>
            </p:cNvSpPr>
            <p:nvPr/>
          </p:nvSpPr>
          <p:spPr bwMode="auto">
            <a:xfrm>
              <a:off x="3163" y="3562"/>
              <a:ext cx="139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2.00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138" name="Rectangle 138"/>
            <p:cNvSpPr>
              <a:spLocks noChangeAspect="1" noChangeArrowheads="1"/>
            </p:cNvSpPr>
            <p:nvPr/>
          </p:nvSpPr>
          <p:spPr bwMode="auto">
            <a:xfrm>
              <a:off x="3163" y="3263"/>
              <a:ext cx="139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4.00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139" name="Rectangle 139"/>
            <p:cNvSpPr>
              <a:spLocks noChangeAspect="1" noChangeArrowheads="1"/>
            </p:cNvSpPr>
            <p:nvPr/>
          </p:nvSpPr>
          <p:spPr bwMode="auto">
            <a:xfrm>
              <a:off x="3163" y="2958"/>
              <a:ext cx="13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6.00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140" name="Rectangle 140"/>
            <p:cNvSpPr>
              <a:spLocks noChangeAspect="1" noChangeArrowheads="1"/>
            </p:cNvSpPr>
            <p:nvPr/>
          </p:nvSpPr>
          <p:spPr bwMode="auto">
            <a:xfrm>
              <a:off x="3163" y="2660"/>
              <a:ext cx="139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8.00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141" name="Rectangle 141"/>
            <p:cNvSpPr>
              <a:spLocks noChangeAspect="1" noChangeArrowheads="1"/>
            </p:cNvSpPr>
            <p:nvPr/>
          </p:nvSpPr>
          <p:spPr bwMode="auto">
            <a:xfrm>
              <a:off x="3121" y="2363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10.00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142" name="Rectangle 142"/>
            <p:cNvSpPr>
              <a:spLocks noChangeAspect="1" noChangeArrowheads="1"/>
            </p:cNvSpPr>
            <p:nvPr/>
          </p:nvSpPr>
          <p:spPr bwMode="auto">
            <a:xfrm>
              <a:off x="3339" y="3983"/>
              <a:ext cx="79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56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143" name="Rectangle 143"/>
            <p:cNvSpPr>
              <a:spLocks noChangeAspect="1" noChangeArrowheads="1"/>
            </p:cNvSpPr>
            <p:nvPr/>
          </p:nvSpPr>
          <p:spPr bwMode="auto">
            <a:xfrm>
              <a:off x="3618" y="3983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58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144" name="Rectangle 144"/>
            <p:cNvSpPr>
              <a:spLocks noChangeAspect="1" noChangeArrowheads="1"/>
            </p:cNvSpPr>
            <p:nvPr/>
          </p:nvSpPr>
          <p:spPr bwMode="auto">
            <a:xfrm>
              <a:off x="3903" y="3983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60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145" name="Rectangle 145"/>
            <p:cNvSpPr>
              <a:spLocks noChangeAspect="1" noChangeArrowheads="1"/>
            </p:cNvSpPr>
            <p:nvPr/>
          </p:nvSpPr>
          <p:spPr bwMode="auto">
            <a:xfrm>
              <a:off x="4181" y="3983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62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146" name="Rectangle 146"/>
            <p:cNvSpPr>
              <a:spLocks noChangeAspect="1" noChangeArrowheads="1"/>
            </p:cNvSpPr>
            <p:nvPr/>
          </p:nvSpPr>
          <p:spPr bwMode="auto">
            <a:xfrm>
              <a:off x="4460" y="3983"/>
              <a:ext cx="8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64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147" name="Rectangle 147"/>
            <p:cNvSpPr>
              <a:spLocks noChangeAspect="1" noChangeArrowheads="1"/>
            </p:cNvSpPr>
            <p:nvPr/>
          </p:nvSpPr>
          <p:spPr bwMode="auto">
            <a:xfrm>
              <a:off x="4739" y="3983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66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148" name="Rectangle 148"/>
            <p:cNvSpPr>
              <a:spLocks noChangeAspect="1" noChangeArrowheads="1"/>
            </p:cNvSpPr>
            <p:nvPr/>
          </p:nvSpPr>
          <p:spPr bwMode="auto">
            <a:xfrm>
              <a:off x="5024" y="3983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68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149" name="Rectangle 149"/>
            <p:cNvSpPr>
              <a:spLocks noChangeAspect="1" noChangeArrowheads="1"/>
            </p:cNvSpPr>
            <p:nvPr/>
          </p:nvSpPr>
          <p:spPr bwMode="auto">
            <a:xfrm>
              <a:off x="5302" y="3983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70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150" name="Rectangle 150"/>
            <p:cNvSpPr>
              <a:spLocks noChangeAspect="1" noChangeArrowheads="1"/>
            </p:cNvSpPr>
            <p:nvPr/>
          </p:nvSpPr>
          <p:spPr bwMode="auto">
            <a:xfrm>
              <a:off x="5582" y="3983"/>
              <a:ext cx="79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effectLst/>
                  <a:latin typeface="Arial" charset="0"/>
                </a:rPr>
                <a:t>72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151" name="Rectangle 151"/>
            <p:cNvSpPr>
              <a:spLocks noChangeAspect="1" noChangeArrowheads="1"/>
            </p:cNvSpPr>
            <p:nvPr/>
          </p:nvSpPr>
          <p:spPr bwMode="auto">
            <a:xfrm rot="16200000">
              <a:off x="2690" y="3105"/>
              <a:ext cx="596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 b="1">
                  <a:solidFill>
                    <a:srgbClr val="000000"/>
                  </a:solidFill>
                  <a:effectLst/>
                  <a:latin typeface="Arial" charset="0"/>
                </a:rPr>
                <a:t>sample/chondrite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152" name="Rectangle 152"/>
            <p:cNvSpPr>
              <a:spLocks noChangeAspect="1" noChangeArrowheads="1"/>
            </p:cNvSpPr>
            <p:nvPr/>
          </p:nvSpPr>
          <p:spPr bwMode="auto">
            <a:xfrm>
              <a:off x="3289" y="3964"/>
              <a:ext cx="2470" cy="2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53" name="Rectangle 153"/>
            <p:cNvSpPr>
              <a:spLocks noChangeAspect="1" noChangeArrowheads="1"/>
            </p:cNvSpPr>
            <p:nvPr/>
          </p:nvSpPr>
          <p:spPr bwMode="auto">
            <a:xfrm>
              <a:off x="3544" y="3983"/>
              <a:ext cx="19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effectLst/>
                  <a:latin typeface="Arial" charset="0"/>
                </a:rPr>
                <a:t>    La Ce     Nd   Sm Eu    Tb          Er     Yb Lu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154" name="Rectangle 154"/>
            <p:cNvSpPr>
              <a:spLocks noChangeAspect="1" noChangeArrowheads="1"/>
            </p:cNvSpPr>
            <p:nvPr/>
          </p:nvSpPr>
          <p:spPr bwMode="auto">
            <a:xfrm>
              <a:off x="3761" y="2608"/>
              <a:ext cx="1621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55" name="Rectangle 155"/>
            <p:cNvSpPr>
              <a:spLocks noChangeAspect="1" noChangeArrowheads="1"/>
            </p:cNvSpPr>
            <p:nvPr/>
          </p:nvSpPr>
          <p:spPr bwMode="auto">
            <a:xfrm>
              <a:off x="3685" y="2615"/>
              <a:ext cx="174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effectLst/>
                  <a:latin typeface="Arial" charset="0"/>
                </a:rPr>
                <a:t>57% Ol    14% Opx    14% Cpx   14% Grt</a:t>
              </a:r>
              <a:endParaRPr 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28156" name="Text Box 156"/>
          <p:cNvSpPr txBox="1">
            <a:spLocks noChangeArrowheads="1"/>
          </p:cNvSpPr>
          <p:nvPr/>
        </p:nvSpPr>
        <p:spPr bwMode="auto">
          <a:xfrm>
            <a:off x="4945063" y="1028700"/>
            <a:ext cx="37861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effectLst/>
              </a:rPr>
              <a:t>Garnet and Plagioclase effect on HREE</a:t>
            </a:r>
          </a:p>
        </p:txBody>
      </p:sp>
      <p:grpSp>
        <p:nvGrpSpPr>
          <p:cNvPr id="4" name="Group 157"/>
          <p:cNvGrpSpPr>
            <a:grpSpLocks/>
          </p:cNvGrpSpPr>
          <p:nvPr/>
        </p:nvGrpSpPr>
        <p:grpSpPr bwMode="auto">
          <a:xfrm>
            <a:off x="57150" y="3521075"/>
            <a:ext cx="4110038" cy="3290888"/>
            <a:chOff x="36" y="2218"/>
            <a:chExt cx="2589" cy="2073"/>
          </a:xfrm>
        </p:grpSpPr>
        <p:sp>
          <p:nvSpPr>
            <p:cNvPr id="128158" name="Rectangle 158"/>
            <p:cNvSpPr>
              <a:spLocks noChangeArrowheads="1"/>
            </p:cNvSpPr>
            <p:nvPr/>
          </p:nvSpPr>
          <p:spPr bwMode="auto">
            <a:xfrm>
              <a:off x="36" y="2218"/>
              <a:ext cx="2589" cy="207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59" name="Rectangle 159"/>
            <p:cNvSpPr>
              <a:spLocks noChangeArrowheads="1"/>
            </p:cNvSpPr>
            <p:nvPr/>
          </p:nvSpPr>
          <p:spPr bwMode="auto">
            <a:xfrm>
              <a:off x="36" y="2218"/>
              <a:ext cx="2589" cy="207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160" name="Rectangle 160"/>
            <p:cNvSpPr>
              <a:spLocks noChangeArrowheads="1"/>
            </p:cNvSpPr>
            <p:nvPr/>
          </p:nvSpPr>
          <p:spPr bwMode="auto">
            <a:xfrm>
              <a:off x="992" y="2460"/>
              <a:ext cx="19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161"/>
            <p:cNvGrpSpPr>
              <a:grpSpLocks/>
            </p:cNvGrpSpPr>
            <p:nvPr/>
          </p:nvGrpSpPr>
          <p:grpSpPr bwMode="auto">
            <a:xfrm>
              <a:off x="130" y="2480"/>
              <a:ext cx="2355" cy="1557"/>
              <a:chOff x="176" y="2573"/>
              <a:chExt cx="2208" cy="1356"/>
            </a:xfrm>
          </p:grpSpPr>
          <p:sp>
            <p:nvSpPr>
              <p:cNvPr id="128162" name="Rectangle 162"/>
              <p:cNvSpPr>
                <a:spLocks noChangeArrowheads="1"/>
              </p:cNvSpPr>
              <p:nvPr/>
            </p:nvSpPr>
            <p:spPr bwMode="auto">
              <a:xfrm>
                <a:off x="517" y="2616"/>
                <a:ext cx="1865" cy="12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63" name="Rectangle 163"/>
              <p:cNvSpPr>
                <a:spLocks noChangeArrowheads="1"/>
              </p:cNvSpPr>
              <p:nvPr/>
            </p:nvSpPr>
            <p:spPr bwMode="auto">
              <a:xfrm>
                <a:off x="517" y="2616"/>
                <a:ext cx="1865" cy="1271"/>
              </a:xfrm>
              <a:prstGeom prst="rect">
                <a:avLst/>
              </a:prstGeom>
              <a:noFill/>
              <a:ln w="793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64" name="Line 164"/>
              <p:cNvSpPr>
                <a:spLocks noChangeShapeType="1"/>
              </p:cNvSpPr>
              <p:nvPr/>
            </p:nvSpPr>
            <p:spPr bwMode="auto">
              <a:xfrm>
                <a:off x="517" y="2616"/>
                <a:ext cx="1" cy="12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65" name="Line 165"/>
              <p:cNvSpPr>
                <a:spLocks noChangeShapeType="1"/>
              </p:cNvSpPr>
              <p:nvPr/>
            </p:nvSpPr>
            <p:spPr bwMode="auto">
              <a:xfrm>
                <a:off x="517" y="388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66" name="Line 166"/>
              <p:cNvSpPr>
                <a:spLocks noChangeShapeType="1"/>
              </p:cNvSpPr>
              <p:nvPr/>
            </p:nvSpPr>
            <p:spPr bwMode="auto">
              <a:xfrm>
                <a:off x="517" y="3758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67" name="Line 167"/>
              <p:cNvSpPr>
                <a:spLocks noChangeShapeType="1"/>
              </p:cNvSpPr>
              <p:nvPr/>
            </p:nvSpPr>
            <p:spPr bwMode="auto">
              <a:xfrm>
                <a:off x="517" y="3634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68" name="Line 168"/>
              <p:cNvSpPr>
                <a:spLocks noChangeShapeType="1"/>
              </p:cNvSpPr>
              <p:nvPr/>
            </p:nvSpPr>
            <p:spPr bwMode="auto">
              <a:xfrm>
                <a:off x="517" y="350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69" name="Line 169"/>
              <p:cNvSpPr>
                <a:spLocks noChangeShapeType="1"/>
              </p:cNvSpPr>
              <p:nvPr/>
            </p:nvSpPr>
            <p:spPr bwMode="auto">
              <a:xfrm>
                <a:off x="517" y="3381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70" name="Line 170"/>
              <p:cNvSpPr>
                <a:spLocks noChangeShapeType="1"/>
              </p:cNvSpPr>
              <p:nvPr/>
            </p:nvSpPr>
            <p:spPr bwMode="auto">
              <a:xfrm>
                <a:off x="517" y="3251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71" name="Line 171"/>
              <p:cNvSpPr>
                <a:spLocks noChangeShapeType="1"/>
              </p:cNvSpPr>
              <p:nvPr/>
            </p:nvSpPr>
            <p:spPr bwMode="auto">
              <a:xfrm>
                <a:off x="517" y="3122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72" name="Line 172"/>
              <p:cNvSpPr>
                <a:spLocks noChangeShapeType="1"/>
              </p:cNvSpPr>
              <p:nvPr/>
            </p:nvSpPr>
            <p:spPr bwMode="auto">
              <a:xfrm>
                <a:off x="517" y="2999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73" name="Line 173"/>
              <p:cNvSpPr>
                <a:spLocks noChangeShapeType="1"/>
              </p:cNvSpPr>
              <p:nvPr/>
            </p:nvSpPr>
            <p:spPr bwMode="auto">
              <a:xfrm>
                <a:off x="517" y="2870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74" name="Line 174"/>
              <p:cNvSpPr>
                <a:spLocks noChangeShapeType="1"/>
              </p:cNvSpPr>
              <p:nvPr/>
            </p:nvSpPr>
            <p:spPr bwMode="auto">
              <a:xfrm>
                <a:off x="517" y="2746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75" name="Line 175"/>
              <p:cNvSpPr>
                <a:spLocks noChangeShapeType="1"/>
              </p:cNvSpPr>
              <p:nvPr/>
            </p:nvSpPr>
            <p:spPr bwMode="auto">
              <a:xfrm>
                <a:off x="517" y="2616"/>
                <a:ext cx="16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76" name="Line 176"/>
              <p:cNvSpPr>
                <a:spLocks noChangeShapeType="1"/>
              </p:cNvSpPr>
              <p:nvPr/>
            </p:nvSpPr>
            <p:spPr bwMode="auto">
              <a:xfrm>
                <a:off x="517" y="3887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77" name="Line 177"/>
              <p:cNvSpPr>
                <a:spLocks noChangeShapeType="1"/>
              </p:cNvSpPr>
              <p:nvPr/>
            </p:nvSpPr>
            <p:spPr bwMode="auto">
              <a:xfrm>
                <a:off x="517" y="3634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78" name="Line 178"/>
              <p:cNvSpPr>
                <a:spLocks noChangeShapeType="1"/>
              </p:cNvSpPr>
              <p:nvPr/>
            </p:nvSpPr>
            <p:spPr bwMode="auto">
              <a:xfrm>
                <a:off x="517" y="3381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79" name="Line 179"/>
              <p:cNvSpPr>
                <a:spLocks noChangeShapeType="1"/>
              </p:cNvSpPr>
              <p:nvPr/>
            </p:nvSpPr>
            <p:spPr bwMode="auto">
              <a:xfrm>
                <a:off x="517" y="3122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80" name="Line 180"/>
              <p:cNvSpPr>
                <a:spLocks noChangeShapeType="1"/>
              </p:cNvSpPr>
              <p:nvPr/>
            </p:nvSpPr>
            <p:spPr bwMode="auto">
              <a:xfrm>
                <a:off x="517" y="2870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81" name="Line 181"/>
              <p:cNvSpPr>
                <a:spLocks noChangeShapeType="1"/>
              </p:cNvSpPr>
              <p:nvPr/>
            </p:nvSpPr>
            <p:spPr bwMode="auto">
              <a:xfrm>
                <a:off x="517" y="2616"/>
                <a:ext cx="2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82" name="Line 182"/>
              <p:cNvSpPr>
                <a:spLocks noChangeShapeType="1"/>
              </p:cNvSpPr>
              <p:nvPr/>
            </p:nvSpPr>
            <p:spPr bwMode="auto">
              <a:xfrm>
                <a:off x="517" y="3887"/>
                <a:ext cx="186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83" name="Line 183"/>
              <p:cNvSpPr>
                <a:spLocks noChangeShapeType="1"/>
              </p:cNvSpPr>
              <p:nvPr/>
            </p:nvSpPr>
            <p:spPr bwMode="auto">
              <a:xfrm flipV="1">
                <a:off x="517" y="387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84" name="Line 184"/>
              <p:cNvSpPr>
                <a:spLocks noChangeShapeType="1"/>
              </p:cNvSpPr>
              <p:nvPr/>
            </p:nvSpPr>
            <p:spPr bwMode="auto">
              <a:xfrm flipV="1">
                <a:off x="636" y="387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85" name="Line 185"/>
              <p:cNvSpPr>
                <a:spLocks noChangeShapeType="1"/>
              </p:cNvSpPr>
              <p:nvPr/>
            </p:nvSpPr>
            <p:spPr bwMode="auto">
              <a:xfrm flipV="1">
                <a:off x="750" y="387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86" name="Line 186"/>
              <p:cNvSpPr>
                <a:spLocks noChangeShapeType="1"/>
              </p:cNvSpPr>
              <p:nvPr/>
            </p:nvSpPr>
            <p:spPr bwMode="auto">
              <a:xfrm flipV="1">
                <a:off x="868" y="387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87" name="Line 187"/>
              <p:cNvSpPr>
                <a:spLocks noChangeShapeType="1"/>
              </p:cNvSpPr>
              <p:nvPr/>
            </p:nvSpPr>
            <p:spPr bwMode="auto">
              <a:xfrm flipV="1">
                <a:off x="982" y="387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88" name="Line 188"/>
              <p:cNvSpPr>
                <a:spLocks noChangeShapeType="1"/>
              </p:cNvSpPr>
              <p:nvPr/>
            </p:nvSpPr>
            <p:spPr bwMode="auto">
              <a:xfrm flipV="1">
                <a:off x="1101" y="387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89" name="Line 189"/>
              <p:cNvSpPr>
                <a:spLocks noChangeShapeType="1"/>
              </p:cNvSpPr>
              <p:nvPr/>
            </p:nvSpPr>
            <p:spPr bwMode="auto">
              <a:xfrm flipV="1">
                <a:off x="1215" y="387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90" name="Line 190"/>
              <p:cNvSpPr>
                <a:spLocks noChangeShapeType="1"/>
              </p:cNvSpPr>
              <p:nvPr/>
            </p:nvSpPr>
            <p:spPr bwMode="auto">
              <a:xfrm flipV="1">
                <a:off x="1334" y="387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91" name="Line 191"/>
              <p:cNvSpPr>
                <a:spLocks noChangeShapeType="1"/>
              </p:cNvSpPr>
              <p:nvPr/>
            </p:nvSpPr>
            <p:spPr bwMode="auto">
              <a:xfrm flipV="1">
                <a:off x="1452" y="387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92" name="Line 192"/>
              <p:cNvSpPr>
                <a:spLocks noChangeShapeType="1"/>
              </p:cNvSpPr>
              <p:nvPr/>
            </p:nvSpPr>
            <p:spPr bwMode="auto">
              <a:xfrm flipV="1">
                <a:off x="1566" y="387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93" name="Line 193"/>
              <p:cNvSpPr>
                <a:spLocks noChangeShapeType="1"/>
              </p:cNvSpPr>
              <p:nvPr/>
            </p:nvSpPr>
            <p:spPr bwMode="auto">
              <a:xfrm flipV="1">
                <a:off x="1685" y="387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94" name="Line 194"/>
              <p:cNvSpPr>
                <a:spLocks noChangeShapeType="1"/>
              </p:cNvSpPr>
              <p:nvPr/>
            </p:nvSpPr>
            <p:spPr bwMode="auto">
              <a:xfrm flipV="1">
                <a:off x="1799" y="387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95" name="Line 195"/>
              <p:cNvSpPr>
                <a:spLocks noChangeShapeType="1"/>
              </p:cNvSpPr>
              <p:nvPr/>
            </p:nvSpPr>
            <p:spPr bwMode="auto">
              <a:xfrm flipV="1">
                <a:off x="1917" y="387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96" name="Line 196"/>
              <p:cNvSpPr>
                <a:spLocks noChangeShapeType="1"/>
              </p:cNvSpPr>
              <p:nvPr/>
            </p:nvSpPr>
            <p:spPr bwMode="auto">
              <a:xfrm flipV="1">
                <a:off x="2030" y="387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97" name="Line 197"/>
              <p:cNvSpPr>
                <a:spLocks noChangeShapeType="1"/>
              </p:cNvSpPr>
              <p:nvPr/>
            </p:nvSpPr>
            <p:spPr bwMode="auto">
              <a:xfrm flipV="1">
                <a:off x="2150" y="387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98" name="Line 198"/>
              <p:cNvSpPr>
                <a:spLocks noChangeShapeType="1"/>
              </p:cNvSpPr>
              <p:nvPr/>
            </p:nvSpPr>
            <p:spPr bwMode="auto">
              <a:xfrm flipV="1">
                <a:off x="2263" y="387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99" name="Line 199"/>
              <p:cNvSpPr>
                <a:spLocks noChangeShapeType="1"/>
              </p:cNvSpPr>
              <p:nvPr/>
            </p:nvSpPr>
            <p:spPr bwMode="auto">
              <a:xfrm flipV="1">
                <a:off x="2382" y="3871"/>
                <a:ext cx="2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00" name="Line 200"/>
              <p:cNvSpPr>
                <a:spLocks noChangeShapeType="1"/>
              </p:cNvSpPr>
              <p:nvPr/>
            </p:nvSpPr>
            <p:spPr bwMode="auto">
              <a:xfrm flipV="1">
                <a:off x="517" y="3866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01" name="Line 201"/>
              <p:cNvSpPr>
                <a:spLocks noChangeShapeType="1"/>
              </p:cNvSpPr>
              <p:nvPr/>
            </p:nvSpPr>
            <p:spPr bwMode="auto">
              <a:xfrm flipV="1">
                <a:off x="750" y="3866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02" name="Line 202"/>
              <p:cNvSpPr>
                <a:spLocks noChangeShapeType="1"/>
              </p:cNvSpPr>
              <p:nvPr/>
            </p:nvSpPr>
            <p:spPr bwMode="auto">
              <a:xfrm flipV="1">
                <a:off x="982" y="3866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03" name="Line 203"/>
              <p:cNvSpPr>
                <a:spLocks noChangeShapeType="1"/>
              </p:cNvSpPr>
              <p:nvPr/>
            </p:nvSpPr>
            <p:spPr bwMode="auto">
              <a:xfrm flipV="1">
                <a:off x="1215" y="3866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04" name="Line 204"/>
              <p:cNvSpPr>
                <a:spLocks noChangeShapeType="1"/>
              </p:cNvSpPr>
              <p:nvPr/>
            </p:nvSpPr>
            <p:spPr bwMode="auto">
              <a:xfrm flipV="1">
                <a:off x="1452" y="3866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05" name="Line 205"/>
              <p:cNvSpPr>
                <a:spLocks noChangeShapeType="1"/>
              </p:cNvSpPr>
              <p:nvPr/>
            </p:nvSpPr>
            <p:spPr bwMode="auto">
              <a:xfrm flipV="1">
                <a:off x="1685" y="3866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06" name="Line 206"/>
              <p:cNvSpPr>
                <a:spLocks noChangeShapeType="1"/>
              </p:cNvSpPr>
              <p:nvPr/>
            </p:nvSpPr>
            <p:spPr bwMode="auto">
              <a:xfrm flipV="1">
                <a:off x="1917" y="3866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07" name="Line 207"/>
              <p:cNvSpPr>
                <a:spLocks noChangeShapeType="1"/>
              </p:cNvSpPr>
              <p:nvPr/>
            </p:nvSpPr>
            <p:spPr bwMode="auto">
              <a:xfrm flipV="1">
                <a:off x="2150" y="3866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08" name="Line 208"/>
              <p:cNvSpPr>
                <a:spLocks noChangeShapeType="1"/>
              </p:cNvSpPr>
              <p:nvPr/>
            </p:nvSpPr>
            <p:spPr bwMode="auto">
              <a:xfrm flipV="1">
                <a:off x="2382" y="3866"/>
                <a:ext cx="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09" name="Line 209"/>
              <p:cNvSpPr>
                <a:spLocks noChangeShapeType="1"/>
              </p:cNvSpPr>
              <p:nvPr/>
            </p:nvSpPr>
            <p:spPr bwMode="auto">
              <a:xfrm>
                <a:off x="636" y="2917"/>
                <a:ext cx="114" cy="20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10" name="Line 210"/>
              <p:cNvSpPr>
                <a:spLocks noChangeShapeType="1"/>
              </p:cNvSpPr>
              <p:nvPr/>
            </p:nvSpPr>
            <p:spPr bwMode="auto">
              <a:xfrm>
                <a:off x="750" y="3122"/>
                <a:ext cx="232" cy="12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11" name="Line 211"/>
              <p:cNvSpPr>
                <a:spLocks noChangeShapeType="1"/>
              </p:cNvSpPr>
              <p:nvPr/>
            </p:nvSpPr>
            <p:spPr bwMode="auto">
              <a:xfrm>
                <a:off x="982" y="3251"/>
                <a:ext cx="233" cy="10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12" name="Line 212"/>
              <p:cNvSpPr>
                <a:spLocks noChangeShapeType="1"/>
              </p:cNvSpPr>
              <p:nvPr/>
            </p:nvSpPr>
            <p:spPr bwMode="auto">
              <a:xfrm>
                <a:off x="1215" y="3359"/>
                <a:ext cx="119" cy="18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13" name="Line 213"/>
              <p:cNvSpPr>
                <a:spLocks noChangeShapeType="1"/>
              </p:cNvSpPr>
              <p:nvPr/>
            </p:nvSpPr>
            <p:spPr bwMode="auto">
              <a:xfrm flipV="1">
                <a:off x="1334" y="3381"/>
                <a:ext cx="232" cy="1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14" name="Line 214"/>
              <p:cNvSpPr>
                <a:spLocks noChangeShapeType="1"/>
              </p:cNvSpPr>
              <p:nvPr/>
            </p:nvSpPr>
            <p:spPr bwMode="auto">
              <a:xfrm>
                <a:off x="1566" y="3381"/>
                <a:ext cx="351" cy="7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15" name="Line 215"/>
              <p:cNvSpPr>
                <a:spLocks noChangeShapeType="1"/>
              </p:cNvSpPr>
              <p:nvPr/>
            </p:nvSpPr>
            <p:spPr bwMode="auto">
              <a:xfrm>
                <a:off x="1917" y="3451"/>
                <a:ext cx="233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16" name="Line 216"/>
              <p:cNvSpPr>
                <a:spLocks noChangeShapeType="1"/>
              </p:cNvSpPr>
              <p:nvPr/>
            </p:nvSpPr>
            <p:spPr bwMode="auto">
              <a:xfrm>
                <a:off x="2150" y="3462"/>
                <a:ext cx="113" cy="3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17" name="Rectangle 217"/>
              <p:cNvSpPr>
                <a:spLocks noChangeArrowheads="1"/>
              </p:cNvSpPr>
              <p:nvPr/>
            </p:nvSpPr>
            <p:spPr bwMode="auto">
              <a:xfrm>
                <a:off x="344" y="3845"/>
                <a:ext cx="14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effectLst/>
                    <a:latin typeface="Arial" charset="0"/>
                  </a:rPr>
                  <a:t>0.00</a:t>
                </a:r>
                <a:endParaRPr lang="en-US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8218" name="Rectangle 218"/>
              <p:cNvSpPr>
                <a:spLocks noChangeArrowheads="1"/>
              </p:cNvSpPr>
              <p:nvPr/>
            </p:nvSpPr>
            <p:spPr bwMode="auto">
              <a:xfrm>
                <a:off x="344" y="3592"/>
                <a:ext cx="144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effectLst/>
                    <a:latin typeface="Arial" charset="0"/>
                  </a:rPr>
                  <a:t>2.00</a:t>
                </a:r>
                <a:endParaRPr lang="en-US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8219" name="Rectangle 219"/>
              <p:cNvSpPr>
                <a:spLocks noChangeArrowheads="1"/>
              </p:cNvSpPr>
              <p:nvPr/>
            </p:nvSpPr>
            <p:spPr bwMode="auto">
              <a:xfrm>
                <a:off x="344" y="3338"/>
                <a:ext cx="14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effectLst/>
                    <a:latin typeface="Arial" charset="0"/>
                  </a:rPr>
                  <a:t>4.00</a:t>
                </a:r>
                <a:endParaRPr lang="en-US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8220" name="Rectangle 220"/>
              <p:cNvSpPr>
                <a:spLocks noChangeArrowheads="1"/>
              </p:cNvSpPr>
              <p:nvPr/>
            </p:nvSpPr>
            <p:spPr bwMode="auto">
              <a:xfrm>
                <a:off x="344" y="3080"/>
                <a:ext cx="144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effectLst/>
                    <a:latin typeface="Arial" charset="0"/>
                  </a:rPr>
                  <a:t>6.00</a:t>
                </a:r>
                <a:endParaRPr lang="en-US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8221" name="Rectangle 221"/>
              <p:cNvSpPr>
                <a:spLocks noChangeArrowheads="1"/>
              </p:cNvSpPr>
              <p:nvPr/>
            </p:nvSpPr>
            <p:spPr bwMode="auto">
              <a:xfrm>
                <a:off x="344" y="2826"/>
                <a:ext cx="14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effectLst/>
                    <a:latin typeface="Arial" charset="0"/>
                  </a:rPr>
                  <a:t>8.00</a:t>
                </a:r>
                <a:endParaRPr lang="en-US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8222" name="Rectangle 222"/>
              <p:cNvSpPr>
                <a:spLocks noChangeArrowheads="1"/>
              </p:cNvSpPr>
              <p:nvPr/>
            </p:nvSpPr>
            <p:spPr bwMode="auto">
              <a:xfrm>
                <a:off x="308" y="2573"/>
                <a:ext cx="186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effectLst/>
                    <a:latin typeface="Arial" charset="0"/>
                  </a:rPr>
                  <a:t>10.00</a:t>
                </a:r>
                <a:endParaRPr lang="en-US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8223" name="Rectangle 223"/>
              <p:cNvSpPr>
                <a:spLocks noChangeArrowheads="1"/>
              </p:cNvSpPr>
              <p:nvPr/>
            </p:nvSpPr>
            <p:spPr bwMode="auto">
              <a:xfrm rot="16200000">
                <a:off x="-67" y="3186"/>
                <a:ext cx="57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rgbClr val="000000"/>
                    </a:solidFill>
                    <a:effectLst/>
                    <a:latin typeface="Arial" charset="0"/>
                  </a:rPr>
                  <a:t>sample/chondrite</a:t>
                </a:r>
                <a:endParaRPr lang="en-US" sz="3200" baseline="-2500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8224" name="Rectangle 224"/>
              <p:cNvSpPr>
                <a:spLocks noChangeArrowheads="1"/>
              </p:cNvSpPr>
              <p:nvPr/>
            </p:nvSpPr>
            <p:spPr bwMode="auto">
              <a:xfrm>
                <a:off x="776" y="2853"/>
                <a:ext cx="1374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25" name="Rectangle 225"/>
              <p:cNvSpPr>
                <a:spLocks noChangeArrowheads="1"/>
              </p:cNvSpPr>
              <p:nvPr/>
            </p:nvSpPr>
            <p:spPr bwMode="auto">
              <a:xfrm>
                <a:off x="616" y="2703"/>
                <a:ext cx="1664" cy="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  <a:effectLst/>
                    <a:latin typeface="Arial" charset="0"/>
                  </a:rPr>
                  <a:t>60%  Ol   15% Opx   15%  Cpx   10%Plag</a:t>
                </a:r>
                <a:endParaRPr lang="en-US" sz="3600" baseline="-2500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28226" name="Rectangle 226"/>
            <p:cNvSpPr>
              <a:spLocks noChangeAspect="1" noChangeArrowheads="1"/>
            </p:cNvSpPr>
            <p:nvPr/>
          </p:nvSpPr>
          <p:spPr bwMode="auto">
            <a:xfrm>
              <a:off x="479" y="4061"/>
              <a:ext cx="19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effectLst/>
                  <a:latin typeface="Arial" charset="0"/>
                </a:rPr>
                <a:t>    La Ce   Nd   Sm Eu     Tb          Er     Yb Lu</a:t>
              </a:r>
              <a:endPara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827584" y="188640"/>
            <a:ext cx="7724775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>
              <a:spcBef>
                <a:spcPct val="20000"/>
              </a:spcBef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Isochron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technique produces 2 valuable things:</a:t>
            </a:r>
          </a:p>
          <a:p>
            <a:pPr marL="952500" lvl="3">
              <a:spcBef>
                <a:spcPct val="2000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 The age of the rocks (from the slope =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952500" lvl="3">
              <a:spcBef>
                <a:spcPct val="2000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  (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87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Sr/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86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Sr)</a:t>
            </a:r>
            <a:r>
              <a:rPr lang="en-U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the initial value of 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87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Sr/</a:t>
            </a:r>
            <a:r>
              <a:rPr 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86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Sr</a:t>
            </a:r>
          </a:p>
        </p:txBody>
      </p:sp>
      <p:sp>
        <p:nvSpPr>
          <p:cNvPr id="181397" name="Rectangle 149"/>
          <p:cNvSpPr>
            <a:spLocks noChangeArrowheads="1"/>
          </p:cNvSpPr>
          <p:nvPr/>
        </p:nvSpPr>
        <p:spPr bwMode="auto">
          <a:xfrm>
            <a:off x="166688" y="6218238"/>
            <a:ext cx="8664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 smtClean="0">
                <a:effectLst/>
                <a:latin typeface="Arial" charset="0"/>
              </a:rPr>
              <a:t>Rb-Sr </a:t>
            </a:r>
            <a:r>
              <a:rPr lang="en-US" sz="1200" dirty="0" err="1">
                <a:effectLst/>
                <a:latin typeface="Arial" charset="0"/>
              </a:rPr>
              <a:t>isochron</a:t>
            </a:r>
            <a:r>
              <a:rPr lang="en-US" sz="1200" dirty="0">
                <a:effectLst/>
                <a:latin typeface="Arial" charset="0"/>
              </a:rPr>
              <a:t> for the Eagle Peak </a:t>
            </a:r>
            <a:r>
              <a:rPr lang="en-US" sz="1200" dirty="0" err="1">
                <a:effectLst/>
                <a:latin typeface="Arial" charset="0"/>
              </a:rPr>
              <a:t>Pluton</a:t>
            </a:r>
            <a:r>
              <a:rPr lang="en-US" sz="1200" dirty="0">
                <a:effectLst/>
                <a:latin typeface="Arial" charset="0"/>
              </a:rPr>
              <a:t>, central Sierra Nevada </a:t>
            </a:r>
            <a:r>
              <a:rPr lang="en-US" sz="1200" dirty="0" err="1">
                <a:effectLst/>
                <a:latin typeface="Arial" charset="0"/>
              </a:rPr>
              <a:t>Batholith</a:t>
            </a:r>
            <a:r>
              <a:rPr lang="en-US" sz="1200" dirty="0">
                <a:effectLst/>
                <a:latin typeface="Arial" charset="0"/>
              </a:rPr>
              <a:t>, California, USA. Filled circles are whole-rock analyses, open circles are hornblende separates. The regression equation for the data is also given.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200" dirty="0">
                <a:effectLst/>
                <a:latin typeface="Arial" charset="0"/>
                <a:cs typeface="Arial" charset="0"/>
              </a:rPr>
              <a:t>After Hill et al. (1988). </a:t>
            </a:r>
            <a:r>
              <a:rPr lang="en-US" sz="1200" dirty="0">
                <a:effectLst/>
                <a:latin typeface="Arial" charset="0"/>
                <a:cs typeface="Times New Roman" pitchFamily="18" charset="0"/>
              </a:rPr>
              <a:t>Amer. J. Sci., 288-A, 213-241.</a:t>
            </a:r>
            <a:r>
              <a:rPr lang="en-US" sz="1200" dirty="0">
                <a:effectLst/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81398" name="Picture 150" descr="Fig 9-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1892300"/>
            <a:ext cx="7305675" cy="429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563888" y="476672"/>
            <a:ext cx="2036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ETA’ MODELLO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1124744"/>
            <a:ext cx="885909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Immaginiamo che il mantello abbia subito, nel passato, un evento di fusione o di </a:t>
            </a:r>
          </a:p>
          <a:p>
            <a:r>
              <a:rPr lang="it-IT" dirty="0" smtClean="0"/>
              <a:t>arricchimento</a:t>
            </a:r>
          </a:p>
          <a:p>
            <a:endParaRPr lang="it-IT" dirty="0"/>
          </a:p>
          <a:p>
            <a:r>
              <a:rPr lang="it-IT" dirty="0" smtClean="0"/>
              <a:t>Nel caso di una fusione, il mantello si sarebbe impoverito  di </a:t>
            </a:r>
            <a:r>
              <a:rPr lang="it-IT" dirty="0" err="1" smtClean="0"/>
              <a:t>Rb</a:t>
            </a:r>
            <a:r>
              <a:rPr lang="it-IT" dirty="0" smtClean="0"/>
              <a:t> e Sr (entrambi</a:t>
            </a:r>
          </a:p>
          <a:p>
            <a:r>
              <a:rPr lang="it-IT" dirty="0"/>
              <a:t>e</a:t>
            </a:r>
            <a:r>
              <a:rPr lang="it-IT" dirty="0" smtClean="0"/>
              <a:t>lementi  incompatibili); tuttavia, dato che il  </a:t>
            </a:r>
            <a:r>
              <a:rPr lang="it-IT" dirty="0" err="1" smtClean="0"/>
              <a:t>Rb</a:t>
            </a:r>
            <a:r>
              <a:rPr lang="it-IT" dirty="0" smtClean="0"/>
              <a:t> presenta un grado di incompatibilità</a:t>
            </a:r>
          </a:p>
          <a:p>
            <a:r>
              <a:rPr lang="it-IT" dirty="0" smtClean="0"/>
              <a:t>maggiore rispetto a quello dello Sr, il rapporto </a:t>
            </a:r>
            <a:r>
              <a:rPr lang="it-IT" dirty="0" err="1" smtClean="0"/>
              <a:t>Rb</a:t>
            </a:r>
            <a:r>
              <a:rPr lang="it-IT" dirty="0" smtClean="0"/>
              <a:t>/Sr risulterebbe diminuito.</a:t>
            </a:r>
          </a:p>
          <a:p>
            <a:endParaRPr lang="it-IT" dirty="0"/>
          </a:p>
          <a:p>
            <a:r>
              <a:rPr lang="it-IT" dirty="0" smtClean="0"/>
              <a:t>In questo caso la presenza di meno </a:t>
            </a:r>
            <a:r>
              <a:rPr lang="it-IT" dirty="0" err="1" smtClean="0"/>
              <a:t>Rb</a:t>
            </a:r>
            <a:r>
              <a:rPr lang="it-IT" dirty="0" smtClean="0"/>
              <a:t> implicherebbe anche una minor concentrazione di </a:t>
            </a:r>
          </a:p>
          <a:p>
            <a:r>
              <a:rPr lang="it-IT" baseline="30000" dirty="0" smtClean="0"/>
              <a:t>87</a:t>
            </a:r>
            <a:r>
              <a:rPr lang="it-IT" dirty="0" smtClean="0"/>
              <a:t>Rb e di conseguenza un rapporto (al tempo odierno) </a:t>
            </a:r>
            <a:r>
              <a:rPr lang="it-IT" baseline="30000" dirty="0" smtClean="0"/>
              <a:t>87</a:t>
            </a:r>
            <a:r>
              <a:rPr lang="it-IT" dirty="0" smtClean="0"/>
              <a:t>Sr/</a:t>
            </a:r>
            <a:r>
              <a:rPr lang="it-IT" baseline="30000" dirty="0" smtClean="0"/>
              <a:t>86</a:t>
            </a:r>
            <a:r>
              <a:rPr lang="it-IT" dirty="0" smtClean="0"/>
              <a:t>Sr &lt; rispetto a quello della BE</a:t>
            </a:r>
          </a:p>
          <a:p>
            <a:r>
              <a:rPr lang="it-IT" dirty="0" smtClean="0"/>
              <a:t>Es. 0.703  vs 0.7045</a:t>
            </a:r>
            <a:endParaRPr lang="it-IT" dirty="0"/>
          </a:p>
          <a:p>
            <a:r>
              <a:rPr lang="it-IT" dirty="0" smtClean="0"/>
              <a:t>Ora, l’evoluzione isotopica nel tempo (il variare del rapporto isotopico </a:t>
            </a:r>
            <a:r>
              <a:rPr lang="it-IT" baseline="30000" dirty="0" smtClean="0"/>
              <a:t>87</a:t>
            </a:r>
            <a:r>
              <a:rPr lang="it-IT" dirty="0" smtClean="0"/>
              <a:t>Sr/</a:t>
            </a:r>
            <a:r>
              <a:rPr lang="it-IT" baseline="30000" dirty="0" smtClean="0"/>
              <a:t>86</a:t>
            </a:r>
            <a:r>
              <a:rPr lang="it-IT" dirty="0" smtClean="0"/>
              <a:t>Sr) è una </a:t>
            </a:r>
          </a:p>
          <a:p>
            <a:r>
              <a:rPr lang="it-IT" dirty="0" smtClean="0"/>
              <a:t>Relazione lineare per cui mettendo in grafico età della terra nelle ascisse e rapporto </a:t>
            </a:r>
          </a:p>
          <a:p>
            <a:r>
              <a:rPr lang="it-IT" dirty="0" smtClean="0"/>
              <a:t>isotopico nelle ordinate, il valore nel tempo della BE altro non è che un segmento la cui </a:t>
            </a:r>
          </a:p>
          <a:p>
            <a:r>
              <a:rPr lang="it-IT" dirty="0"/>
              <a:t>o</a:t>
            </a:r>
            <a:r>
              <a:rPr lang="it-IT" dirty="0" smtClean="0"/>
              <a:t>rigine ha come valori  4.6 *10</a:t>
            </a:r>
            <a:r>
              <a:rPr lang="it-IT" baseline="30000" dirty="0" smtClean="0"/>
              <a:t>9 </a:t>
            </a:r>
            <a:r>
              <a:rPr lang="it-IT" dirty="0" smtClean="0"/>
              <a:t> Anni (età di formazione Terra); 0.69899 (BABY)</a:t>
            </a:r>
          </a:p>
          <a:p>
            <a:r>
              <a:rPr lang="it-IT" dirty="0" smtClean="0"/>
              <a:t>e la cui fine ha come valori il tempo “0” (presente); 0.7045 (UR)</a:t>
            </a:r>
          </a:p>
          <a:p>
            <a:endParaRPr lang="it-IT" dirty="0"/>
          </a:p>
          <a:p>
            <a:r>
              <a:rPr lang="it-IT" dirty="0" smtClean="0"/>
              <a:t>L’evento di fusione risulterebbe anche lui un segmento che andrà ad intersecare il segmento </a:t>
            </a:r>
          </a:p>
          <a:p>
            <a:r>
              <a:rPr lang="it-IT" dirty="0" smtClean="0"/>
              <a:t>Rappresentate l’evoluzione della BE ad un certo tempo T che risulterà quindi essere</a:t>
            </a:r>
          </a:p>
          <a:p>
            <a:r>
              <a:rPr lang="it-IT" dirty="0" smtClean="0"/>
              <a:t>Il momento in cui il mantello ha subito una variazione rispetto alla BE 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477838" y="882650"/>
            <a:ext cx="8229600" cy="50403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83299" name="Picture 3" descr="Fig 9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8001000" cy="4800600"/>
          </a:xfrm>
          <a:prstGeom prst="rect">
            <a:avLst/>
          </a:prstGeom>
          <a:noFill/>
        </p:spPr>
      </p:pic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633413" y="6040438"/>
            <a:ext cx="798671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Estimated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Rb and Sr isotopic evolution of the Earth’s upper mantle, assuming a large-scale melting event producing granitic-type continental rocks at 3.0 </a:t>
            </a:r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b.p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After Wilson (1989). Igneous </a:t>
            </a:r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Petrogenesis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Unwin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Hyman/</a:t>
            </a:r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Kluwer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99592" y="548680"/>
            <a:ext cx="304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/>
              <a:t>Model</a:t>
            </a:r>
            <a:r>
              <a:rPr lang="it-IT" b="1" i="1" dirty="0" smtClean="0"/>
              <a:t> </a:t>
            </a:r>
            <a:r>
              <a:rPr lang="it-IT" b="1" i="1" dirty="0" err="1" smtClean="0"/>
              <a:t>ages</a:t>
            </a:r>
            <a:r>
              <a:rPr lang="it-IT" b="1" i="1" dirty="0" smtClean="0"/>
              <a:t> (</a:t>
            </a:r>
            <a:r>
              <a:rPr lang="it-IT" b="1" i="1" dirty="0" err="1" smtClean="0"/>
              <a:t>enriched</a:t>
            </a:r>
            <a:r>
              <a:rPr lang="it-IT" b="1" i="1" dirty="0" smtClean="0"/>
              <a:t> </a:t>
            </a:r>
            <a:r>
              <a:rPr lang="it-IT" b="1" i="1" dirty="0" err="1" smtClean="0"/>
              <a:t>mantle</a:t>
            </a:r>
            <a:r>
              <a:rPr lang="it-IT" b="1" i="1" dirty="0" smtClean="0"/>
              <a:t>)</a:t>
            </a:r>
            <a:endParaRPr lang="en-GB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427984" y="620688"/>
            <a:ext cx="317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NB</a:t>
            </a:r>
            <a:r>
              <a:rPr lang="it-IT" dirty="0" smtClean="0"/>
              <a:t>.    Rb  più incompatibile di Sr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419872" y="3645024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UR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685800" y="509588"/>
            <a:ext cx="7772400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36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147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Sm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143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Nd by alpha decay</a:t>
            </a:r>
          </a:p>
          <a:p>
            <a:pPr marL="1143000" lvl="2" indent="-228600">
              <a:spcBef>
                <a:spcPts val="600"/>
              </a:spcBef>
              <a:buClr>
                <a:srgbClr val="0066FF"/>
              </a:buClr>
              <a:buSzPct val="50000"/>
              <a:buFont typeface="Monotype Sorts" pitchFamily="2" charset="2"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6.54 x 10</a:t>
            </a:r>
            <a:r>
              <a:rPr lang="en-US" sz="32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-13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  <a:r>
              <a:rPr lang="en-US" sz="32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-1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(half life 106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Ga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>
              <a:spcBef>
                <a:spcPts val="600"/>
              </a:spcBef>
              <a:buClr>
                <a:srgbClr val="00CC00"/>
              </a:buClr>
              <a:buSzPct val="50000"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Decay equation derived by reference to the non-radiogenic </a:t>
            </a:r>
            <a:r>
              <a:rPr lang="en-US" sz="36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144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Nd </a:t>
            </a: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ts val="600"/>
              </a:spcBef>
              <a:buClr>
                <a:srgbClr val="00CC00"/>
              </a:buClr>
              <a:buSzPct val="50000"/>
              <a:buFont typeface="Monotype Sorts" pitchFamily="2" charset="2"/>
              <a:buChar char="l"/>
            </a:pP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ts val="600"/>
              </a:spcBef>
              <a:buClr>
                <a:srgbClr val="00CC00"/>
              </a:buClr>
              <a:buSzPct val="50000"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143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Nd/</a:t>
            </a:r>
            <a:r>
              <a:rPr lang="en-U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144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(</a:t>
            </a:r>
            <a:r>
              <a:rPr lang="en-US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143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Nd/</a:t>
            </a:r>
            <a:r>
              <a:rPr lang="en-US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144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Nd)</a:t>
            </a:r>
            <a:r>
              <a:rPr lang="en-US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147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Sm/</a:t>
            </a:r>
            <a:r>
              <a:rPr lang="en-US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144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Nd)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76470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(</a:t>
            </a:r>
            <a:r>
              <a:rPr lang="it-IT" sz="2400" baseline="30000" dirty="0" smtClean="0"/>
              <a:t>143</a:t>
            </a:r>
            <a:r>
              <a:rPr lang="it-IT" sz="2400" dirty="0" smtClean="0"/>
              <a:t>Nd/</a:t>
            </a:r>
            <a:r>
              <a:rPr lang="it-IT" sz="2400" baseline="30000" dirty="0" smtClean="0"/>
              <a:t>144</a:t>
            </a:r>
            <a:r>
              <a:rPr lang="it-IT" sz="2400" dirty="0" smtClean="0"/>
              <a:t>Nd)t =  (</a:t>
            </a:r>
            <a:r>
              <a:rPr lang="it-IT" sz="2400" baseline="30000" dirty="0" smtClean="0"/>
              <a:t>143</a:t>
            </a:r>
            <a:r>
              <a:rPr lang="it-IT" sz="2400" dirty="0" smtClean="0"/>
              <a:t>Nd/</a:t>
            </a:r>
            <a:r>
              <a:rPr lang="it-IT" sz="2400" baseline="30000" dirty="0" smtClean="0"/>
              <a:t>144</a:t>
            </a:r>
            <a:r>
              <a:rPr lang="it-IT" sz="2400" dirty="0" smtClean="0"/>
              <a:t>Nd)m - (</a:t>
            </a:r>
            <a:r>
              <a:rPr lang="it-IT" sz="2400" baseline="30000" dirty="0" smtClean="0"/>
              <a:t>147</a:t>
            </a:r>
            <a:r>
              <a:rPr lang="it-IT" sz="2400" dirty="0" smtClean="0"/>
              <a:t>Sm/</a:t>
            </a:r>
            <a:r>
              <a:rPr lang="it-IT" sz="2400" baseline="30000" dirty="0" smtClean="0"/>
              <a:t>144</a:t>
            </a:r>
            <a:r>
              <a:rPr lang="it-IT" sz="2400" dirty="0" smtClean="0"/>
              <a:t>Nd)</a:t>
            </a:r>
            <a:r>
              <a:rPr lang="it-IT" sz="2400" dirty="0" err="1" smtClean="0"/>
              <a:t>m*</a:t>
            </a:r>
            <a:r>
              <a:rPr lang="it-IT" sz="2400" dirty="0" smtClean="0"/>
              <a:t> e</a:t>
            </a:r>
            <a:r>
              <a:rPr lang="it-IT" sz="2400" baseline="30000" dirty="0" smtClean="0"/>
              <a:t>(</a:t>
            </a:r>
            <a:r>
              <a:rPr lang="el-GR" sz="2400" baseline="30000" dirty="0" smtClean="0"/>
              <a:t>λ</a:t>
            </a:r>
            <a:r>
              <a:rPr lang="it-IT" sz="2400" baseline="30000" dirty="0" smtClean="0"/>
              <a:t>t – 1)</a:t>
            </a:r>
            <a:endParaRPr lang="it-IT" sz="2400" baseline="30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71800" y="1700808"/>
            <a:ext cx="5178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Date le abbondanze relative si può </a:t>
            </a:r>
            <a:r>
              <a:rPr lang="it-IT" sz="2000" dirty="0" err="1" smtClean="0"/>
              <a:t>pprossimare</a:t>
            </a:r>
            <a:endParaRPr lang="it-IT" sz="2000" dirty="0" smtClean="0"/>
          </a:p>
          <a:p>
            <a:r>
              <a:rPr lang="it-IT" sz="2000" baseline="30000" dirty="0" smtClean="0"/>
              <a:t>147</a:t>
            </a:r>
            <a:r>
              <a:rPr lang="it-IT" sz="2000" dirty="0" smtClean="0"/>
              <a:t>Sm/</a:t>
            </a:r>
            <a:r>
              <a:rPr lang="it-IT" sz="2000" baseline="30000" dirty="0" smtClean="0"/>
              <a:t>144</a:t>
            </a:r>
            <a:r>
              <a:rPr lang="it-IT" sz="2000" dirty="0" smtClean="0"/>
              <a:t>Nd = 0.000997022/0.001655962 = =0.60208</a:t>
            </a:r>
          </a:p>
          <a:p>
            <a:r>
              <a:rPr lang="it-IT" sz="2000" baseline="30000" dirty="0" smtClean="0"/>
              <a:t>147</a:t>
            </a:r>
            <a:r>
              <a:rPr lang="it-IT" sz="2000" dirty="0" smtClean="0"/>
              <a:t>Sm/</a:t>
            </a:r>
            <a:r>
              <a:rPr lang="it-IT" sz="2000" baseline="30000" dirty="0" smtClean="0"/>
              <a:t>144</a:t>
            </a:r>
            <a:r>
              <a:rPr lang="it-IT" sz="2000" dirty="0" smtClean="0"/>
              <a:t>Nd = Sm/Nd*0.60208</a:t>
            </a:r>
            <a:endParaRPr lang="it-IT" sz="2000" dirty="0"/>
          </a:p>
        </p:txBody>
      </p:sp>
      <p:cxnSp>
        <p:nvCxnSpPr>
          <p:cNvPr id="7" name="Connettore 2 6"/>
          <p:cNvCxnSpPr>
            <a:stCxn id="6" idx="0"/>
          </p:cNvCxnSpPr>
          <p:nvPr/>
        </p:nvCxnSpPr>
        <p:spPr>
          <a:xfrm rot="16200000" flipV="1">
            <a:off x="4930580" y="1270225"/>
            <a:ext cx="576062" cy="285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915816" y="3140968"/>
            <a:ext cx="221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λ</a:t>
            </a:r>
            <a:r>
              <a:rPr lang="it-IT" sz="2400" dirty="0" smtClean="0"/>
              <a:t> = 6.54*10</a:t>
            </a:r>
            <a:r>
              <a:rPr lang="it-IT" sz="2400" baseline="30000" dirty="0" smtClean="0"/>
              <a:t>-12</a:t>
            </a:r>
            <a:endParaRPr lang="it-IT" sz="2400" baseline="30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771800" y="3645024"/>
            <a:ext cx="3660361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</a:t>
            </a:r>
            <a:r>
              <a:rPr lang="it-IT" sz="2400" dirty="0" smtClean="0"/>
              <a:t> = misurato</a:t>
            </a:r>
          </a:p>
          <a:p>
            <a:r>
              <a:rPr lang="it-IT" sz="2400" dirty="0" smtClean="0"/>
              <a:t>t =  al tempo “t” nel passato</a:t>
            </a:r>
            <a:endParaRPr lang="it-IT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755576" y="4005064"/>
            <a:ext cx="8208912" cy="2304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83568" y="908720"/>
            <a:ext cx="8280920" cy="24482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55576" y="1124744"/>
            <a:ext cx="83177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Dato che lo Sr subisce effetti di alterazione, </a:t>
            </a:r>
            <a:r>
              <a:rPr lang="it-IT" dirty="0" err="1" smtClean="0"/>
              <a:t>metasomatismo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al., per effettuare </a:t>
            </a:r>
          </a:p>
          <a:p>
            <a:r>
              <a:rPr lang="it-IT" dirty="0" smtClean="0"/>
              <a:t>Calcoli di età modello si preferisce usare il sistema Sm/</a:t>
            </a:r>
            <a:r>
              <a:rPr lang="it-IT" dirty="0" err="1" smtClean="0"/>
              <a:t>Nd</a:t>
            </a:r>
            <a:r>
              <a:rPr lang="it-IT" dirty="0" smtClean="0"/>
              <a:t>. Il procedimento è analogo,</a:t>
            </a:r>
          </a:p>
          <a:p>
            <a:r>
              <a:rPr lang="it-IT" dirty="0" smtClean="0"/>
              <a:t> ma esiste una importante differenza. In questo caso è il </a:t>
            </a:r>
            <a:r>
              <a:rPr lang="it-IT" dirty="0" err="1" smtClean="0"/>
              <a:t>Nd</a:t>
            </a:r>
            <a:r>
              <a:rPr lang="it-IT" dirty="0" smtClean="0"/>
              <a:t> ad essere </a:t>
            </a:r>
            <a:r>
              <a:rPr lang="it-IT" dirty="0" err="1" smtClean="0"/>
              <a:t>piu</a:t>
            </a:r>
            <a:endParaRPr lang="it-IT" dirty="0" smtClean="0"/>
          </a:p>
          <a:p>
            <a:r>
              <a:rPr lang="it-IT" dirty="0" smtClean="0"/>
              <a:t>Incompatibile rispetto al Sm.</a:t>
            </a:r>
          </a:p>
          <a:p>
            <a:r>
              <a:rPr lang="it-IT" dirty="0" smtClean="0"/>
              <a:t>Inoltre, piuttosto che far riferimento alla BE, come si faceva in passato, ora si preferisce</a:t>
            </a:r>
          </a:p>
          <a:p>
            <a:r>
              <a:rPr lang="it-IT" dirty="0" smtClean="0"/>
              <a:t>Far riferimento ad un mantello già impoverito dalla </a:t>
            </a:r>
            <a:r>
              <a:rPr lang="it-IT" dirty="0" err="1" smtClean="0"/>
              <a:t>cratonizzazione</a:t>
            </a:r>
            <a:r>
              <a:rPr lang="it-IT" dirty="0" smtClean="0"/>
              <a:t>.</a:t>
            </a:r>
          </a:p>
          <a:p>
            <a:r>
              <a:rPr lang="it-IT" dirty="0" smtClean="0"/>
              <a:t>In pratica si fa riferimento ad un mantello che si sia stabilizzato circa 2.7 </a:t>
            </a:r>
            <a:r>
              <a:rPr lang="it-IT" dirty="0" err="1" smtClean="0"/>
              <a:t>Ga</a:t>
            </a:r>
            <a:r>
              <a:rPr lang="it-IT" dirty="0" smtClean="0"/>
              <a:t> fa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4149080"/>
            <a:ext cx="75137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Solitamente le Età modello danno come riferimento età che coincidono </a:t>
            </a:r>
          </a:p>
          <a:p>
            <a:r>
              <a:rPr lang="it-IT" dirty="0" smtClean="0"/>
              <a:t>con i grandi eventi </a:t>
            </a:r>
            <a:r>
              <a:rPr lang="it-IT" dirty="0" err="1" smtClean="0"/>
              <a:t>orogenici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Ovvero; 2-2.5 </a:t>
            </a:r>
            <a:r>
              <a:rPr lang="it-IT" dirty="0" err="1" smtClean="0"/>
              <a:t>Ga</a:t>
            </a:r>
            <a:r>
              <a:rPr lang="it-IT" dirty="0" smtClean="0"/>
              <a:t> – fine </a:t>
            </a:r>
            <a:r>
              <a:rPr lang="it-IT" dirty="0" err="1" smtClean="0"/>
              <a:t>cratonizzazione</a:t>
            </a:r>
            <a:r>
              <a:rPr lang="it-IT" dirty="0" smtClean="0"/>
              <a:t>; 1.7-1.8 </a:t>
            </a:r>
            <a:r>
              <a:rPr lang="it-IT" dirty="0" err="1" smtClean="0"/>
              <a:t>Ga</a:t>
            </a:r>
            <a:r>
              <a:rPr lang="it-IT" dirty="0" smtClean="0"/>
              <a:t> – </a:t>
            </a:r>
            <a:r>
              <a:rPr lang="it-IT" dirty="0" err="1" smtClean="0"/>
              <a:t>Taphrogenesi</a:t>
            </a:r>
            <a:r>
              <a:rPr lang="it-IT" dirty="0" smtClean="0"/>
              <a:t> </a:t>
            </a:r>
            <a:r>
              <a:rPr lang="it-IT" dirty="0" err="1" smtClean="0"/>
              <a:t>Stettariana</a:t>
            </a:r>
            <a:r>
              <a:rPr lang="it-IT" dirty="0" smtClean="0"/>
              <a:t>;</a:t>
            </a:r>
          </a:p>
          <a:p>
            <a:r>
              <a:rPr lang="it-IT" dirty="0" smtClean="0"/>
              <a:t>1-1.2 </a:t>
            </a:r>
            <a:r>
              <a:rPr lang="it-IT" dirty="0" err="1" smtClean="0"/>
              <a:t>Ga</a:t>
            </a:r>
            <a:r>
              <a:rPr lang="it-IT" dirty="0" smtClean="0"/>
              <a:t> – Orogenesi di </a:t>
            </a:r>
            <a:r>
              <a:rPr lang="it-IT" dirty="0" err="1" smtClean="0"/>
              <a:t>Greenville</a:t>
            </a:r>
            <a:r>
              <a:rPr lang="it-IT" dirty="0" smtClean="0"/>
              <a:t>; 500-700 Ma – Ciclo </a:t>
            </a:r>
            <a:r>
              <a:rPr lang="it-IT" dirty="0" err="1" smtClean="0"/>
              <a:t>Brasiliano-Panafricano-</a:t>
            </a:r>
            <a:endParaRPr lang="it-IT" dirty="0" smtClean="0"/>
          </a:p>
          <a:p>
            <a:r>
              <a:rPr lang="it-IT" dirty="0" err="1" smtClean="0"/>
              <a:t>-Cadoniano</a:t>
            </a: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442913" y="301625"/>
            <a:ext cx="84137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Nb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più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incompatibile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……. (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solitamente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posto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CHUR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usa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“depleted mantle”)</a:t>
            </a:r>
            <a:endParaRPr 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7883525" y="2014538"/>
            <a:ext cx="476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7883525" y="2135188"/>
            <a:ext cx="476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7883525" y="2354263"/>
            <a:ext cx="476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7883525" y="2400300"/>
            <a:ext cx="476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7883525" y="2422525"/>
            <a:ext cx="476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7883525" y="2709863"/>
            <a:ext cx="476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7883525" y="2898775"/>
            <a:ext cx="476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7883525" y="2922588"/>
            <a:ext cx="476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7883525" y="2967038"/>
            <a:ext cx="476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7883525" y="3186113"/>
            <a:ext cx="476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7883525" y="3208338"/>
            <a:ext cx="476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7883525" y="3232150"/>
            <a:ext cx="476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503" name="Rectangle 15"/>
          <p:cNvSpPr>
            <a:spLocks noChangeArrowheads="1"/>
          </p:cNvSpPr>
          <p:nvPr/>
        </p:nvSpPr>
        <p:spPr bwMode="auto">
          <a:xfrm>
            <a:off x="7883525" y="3254375"/>
            <a:ext cx="476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504" name="Rectangle 16"/>
          <p:cNvSpPr>
            <a:spLocks noChangeArrowheads="1"/>
          </p:cNvSpPr>
          <p:nvPr/>
        </p:nvSpPr>
        <p:spPr bwMode="auto">
          <a:xfrm>
            <a:off x="7883525" y="3278188"/>
            <a:ext cx="476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505" name="Rectangle 17"/>
          <p:cNvSpPr>
            <a:spLocks noChangeArrowheads="1"/>
          </p:cNvSpPr>
          <p:nvPr/>
        </p:nvSpPr>
        <p:spPr bwMode="auto">
          <a:xfrm>
            <a:off x="7883525" y="3443288"/>
            <a:ext cx="476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506" name="Rectangle 18"/>
          <p:cNvSpPr>
            <a:spLocks noChangeArrowheads="1"/>
          </p:cNvSpPr>
          <p:nvPr/>
        </p:nvSpPr>
        <p:spPr bwMode="auto">
          <a:xfrm>
            <a:off x="7883525" y="3473450"/>
            <a:ext cx="476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507" name="Rectangle 19"/>
          <p:cNvSpPr>
            <a:spLocks noChangeArrowheads="1"/>
          </p:cNvSpPr>
          <p:nvPr/>
        </p:nvSpPr>
        <p:spPr bwMode="auto">
          <a:xfrm>
            <a:off x="7883525" y="3495675"/>
            <a:ext cx="476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508" name="Rectangle 20"/>
          <p:cNvSpPr>
            <a:spLocks noChangeArrowheads="1"/>
          </p:cNvSpPr>
          <p:nvPr/>
        </p:nvSpPr>
        <p:spPr bwMode="auto">
          <a:xfrm>
            <a:off x="7883525" y="6019800"/>
            <a:ext cx="476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74625" y="1047750"/>
            <a:ext cx="8502650" cy="5194300"/>
            <a:chOff x="91" y="935"/>
            <a:chExt cx="5555" cy="3385"/>
          </a:xfrm>
        </p:grpSpPr>
        <p:sp>
          <p:nvSpPr>
            <p:cNvPr id="191510" name="Rectangle 22"/>
            <p:cNvSpPr>
              <a:spLocks noChangeArrowheads="1"/>
            </p:cNvSpPr>
            <p:nvPr/>
          </p:nvSpPr>
          <p:spPr bwMode="auto">
            <a:xfrm>
              <a:off x="91" y="935"/>
              <a:ext cx="5555" cy="3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91511" name="Picture 23" descr="Fig 9-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9" y="1000"/>
              <a:ext cx="5396" cy="3245"/>
            </a:xfrm>
            <a:prstGeom prst="rect">
              <a:avLst/>
            </a:prstGeom>
            <a:noFill/>
          </p:spPr>
        </p:pic>
      </p:grp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703263" y="6289675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120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Figure 9-15.</a:t>
            </a: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Estimated Nd isotopic evolution of the Earth’s upper mantle, assuming a large-scale melting or enrichment event at 3.0 Ga b.p. After Wilson (1989). Igneous Petrogenesis. Unwin Hyman/Kluwer.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600400" cy="642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556792"/>
            <a:ext cx="4343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355976" y="476672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Rocce mesozoiche</a:t>
            </a:r>
            <a:endParaRPr lang="en-GB" dirty="0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4139952" y="1052736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716016" y="5229200"/>
            <a:ext cx="20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Rocce </a:t>
            </a:r>
            <a:r>
              <a:rPr lang="it-IT" dirty="0" err="1" smtClean="0"/>
              <a:t>Proterozoiche</a:t>
            </a:r>
            <a:endParaRPr lang="en-GB" dirty="0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7020272" y="4869160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3608" y="1124744"/>
            <a:ext cx="78351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UR e CHUR  rappresentano la composizione del mantello</a:t>
            </a:r>
          </a:p>
          <a:p>
            <a:r>
              <a:rPr lang="it-IT" sz="2400" b="1" dirty="0" smtClean="0"/>
              <a:t>Prima delle estrazioni basaltiche e di fatto rappresentano la </a:t>
            </a:r>
          </a:p>
          <a:p>
            <a:r>
              <a:rPr lang="it-IT" sz="2400" b="1" dirty="0" smtClean="0"/>
              <a:t>Terra totale (BULK EARTH) 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Nei diagrammi isotopici di importanza </a:t>
            </a:r>
            <a:r>
              <a:rPr lang="it-IT" sz="2400" b="1" dirty="0" err="1" smtClean="0"/>
              <a:t>pertogenetica</a:t>
            </a:r>
            <a:r>
              <a:rPr lang="it-IT" sz="2400" b="1" dirty="0" smtClean="0"/>
              <a:t> </a:t>
            </a:r>
            <a:endParaRPr lang="en-GB" sz="2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55576" y="1052736"/>
            <a:ext cx="7992888" cy="5112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1268760"/>
            <a:ext cx="7560840" cy="511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La Terra totale (Bulk </a:t>
            </a:r>
            <a:r>
              <a:rPr lang="it-IT" sz="2000" dirty="0" err="1" smtClean="0"/>
              <a:t>Earth</a:t>
            </a:r>
            <a:r>
              <a:rPr lang="it-IT" sz="2000" dirty="0" smtClean="0"/>
              <a:t>)  </a:t>
            </a:r>
          </a:p>
          <a:p>
            <a:endParaRPr lang="it-IT" sz="2000" dirty="0"/>
          </a:p>
          <a:p>
            <a:r>
              <a:rPr lang="it-IT" sz="2000" dirty="0" smtClean="0"/>
              <a:t>Il valore odierno del rapporto isotopico del </a:t>
            </a:r>
            <a:r>
              <a:rPr lang="it-IT" sz="2000" dirty="0" err="1" smtClean="0"/>
              <a:t>Nd</a:t>
            </a:r>
            <a:endParaRPr lang="it-IT" sz="2000" dirty="0" smtClean="0"/>
          </a:p>
          <a:p>
            <a:r>
              <a:rPr lang="it-IT" sz="2000" baseline="30000" dirty="0" smtClean="0"/>
              <a:t>143</a:t>
            </a:r>
            <a:r>
              <a:rPr lang="it-IT" sz="2000" dirty="0" smtClean="0"/>
              <a:t>Nd/</a:t>
            </a:r>
            <a:r>
              <a:rPr lang="it-IT" sz="2000" baseline="30000" dirty="0" smtClean="0"/>
              <a:t>144</a:t>
            </a:r>
            <a:r>
              <a:rPr lang="it-IT" sz="2000" dirty="0" smtClean="0"/>
              <a:t>Nd = 0.512638 (0.51264) CHUR = </a:t>
            </a:r>
            <a:r>
              <a:rPr lang="it-IT" sz="2000" dirty="0" err="1" smtClean="0"/>
              <a:t>Chondritic</a:t>
            </a:r>
            <a:r>
              <a:rPr lang="it-IT" sz="2000" dirty="0" smtClean="0"/>
              <a:t> </a:t>
            </a:r>
            <a:r>
              <a:rPr lang="it-IT" sz="2000" dirty="0" err="1" smtClean="0"/>
              <a:t>Uniform</a:t>
            </a:r>
            <a:r>
              <a:rPr lang="it-IT" sz="2000" dirty="0" smtClean="0"/>
              <a:t> </a:t>
            </a:r>
            <a:r>
              <a:rPr lang="it-IT" sz="2000" dirty="0" err="1" smtClean="0"/>
              <a:t>Reserve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Il valore da cui si ricava il valore isotopico dello Sr</a:t>
            </a:r>
          </a:p>
          <a:p>
            <a:r>
              <a:rPr lang="it-IT" sz="2000" baseline="30000" dirty="0" smtClean="0"/>
              <a:t>87</a:t>
            </a:r>
            <a:r>
              <a:rPr lang="it-IT" sz="2000" dirty="0" smtClean="0"/>
              <a:t>Sr/</a:t>
            </a:r>
            <a:r>
              <a:rPr lang="it-IT" sz="2000" baseline="30000" dirty="0" smtClean="0"/>
              <a:t>86</a:t>
            </a:r>
            <a:r>
              <a:rPr lang="it-IT" sz="2000" dirty="0" smtClean="0"/>
              <a:t>Sr = BABY = </a:t>
            </a:r>
            <a:r>
              <a:rPr lang="it-IT" sz="2000" dirty="0" err="1" smtClean="0"/>
              <a:t>Basaltic</a:t>
            </a:r>
            <a:r>
              <a:rPr lang="it-IT" sz="2000" dirty="0" smtClean="0"/>
              <a:t> </a:t>
            </a:r>
            <a:r>
              <a:rPr lang="it-IT" sz="2000" dirty="0" err="1" smtClean="0"/>
              <a:t>achondrite</a:t>
            </a:r>
            <a:r>
              <a:rPr lang="it-IT" sz="2000" dirty="0" smtClean="0"/>
              <a:t> best </a:t>
            </a:r>
            <a:r>
              <a:rPr lang="it-IT" sz="2000" dirty="0" err="1" smtClean="0"/>
              <a:t>initial</a:t>
            </a:r>
            <a:r>
              <a:rPr lang="it-IT" sz="2000" dirty="0" smtClean="0"/>
              <a:t> = 0.69899; questo</a:t>
            </a:r>
          </a:p>
          <a:p>
            <a:r>
              <a:rPr lang="it-IT" sz="2000" dirty="0" smtClean="0"/>
              <a:t>Rapportato a 4.6 GA fa (inizio ipotetico della terra) prende il nome di </a:t>
            </a:r>
          </a:p>
          <a:p>
            <a:r>
              <a:rPr lang="it-IT" sz="2000" dirty="0" smtClean="0"/>
              <a:t>UR = 0.70446 (0.7045)</a:t>
            </a:r>
          </a:p>
          <a:p>
            <a:endParaRPr lang="it-IT" sz="2000" dirty="0"/>
          </a:p>
          <a:p>
            <a:endParaRPr lang="it-IT" sz="2000" dirty="0" smtClean="0"/>
          </a:p>
          <a:p>
            <a:r>
              <a:rPr lang="it-IT" sz="2000" dirty="0" smtClean="0"/>
              <a:t>I valori di CHUR e UR </a:t>
            </a:r>
            <a:r>
              <a:rPr lang="it-IT" sz="2000" dirty="0" err="1" smtClean="0"/>
              <a:t>rappressentano</a:t>
            </a:r>
            <a:r>
              <a:rPr lang="it-IT" sz="2000" dirty="0" smtClean="0"/>
              <a:t> la terra totale o BULK </a:t>
            </a:r>
            <a:r>
              <a:rPr lang="it-IT" sz="2000" dirty="0" err="1" smtClean="0"/>
              <a:t>Earth</a:t>
            </a:r>
            <a:r>
              <a:rPr lang="it-IT" sz="2000" dirty="0" smtClean="0"/>
              <a:t> (BE)</a:t>
            </a:r>
          </a:p>
          <a:p>
            <a:endParaRPr lang="it-IT" sz="2000" dirty="0"/>
          </a:p>
          <a:p>
            <a:r>
              <a:rPr lang="it-IT" sz="2000" dirty="0" smtClean="0"/>
              <a:t>Nei calcoli ai valori isotopici  di CHUR e UR si affiancano i valori</a:t>
            </a:r>
          </a:p>
          <a:p>
            <a:r>
              <a:rPr lang="it-IT" sz="2000" dirty="0" err="1" smtClean="0"/>
              <a:t>Elementali</a:t>
            </a:r>
            <a:r>
              <a:rPr lang="it-IT" sz="2000" dirty="0" smtClean="0"/>
              <a:t> del Primitive </a:t>
            </a:r>
            <a:r>
              <a:rPr lang="it-IT" sz="2000" dirty="0" err="1" smtClean="0"/>
              <a:t>Mantle</a:t>
            </a:r>
            <a:r>
              <a:rPr lang="it-IT" sz="2000" dirty="0" smtClean="0"/>
              <a:t> di </a:t>
            </a:r>
            <a:r>
              <a:rPr lang="it-IT" sz="2000" dirty="0" err="1" smtClean="0"/>
              <a:t>McDonough</a:t>
            </a:r>
            <a:r>
              <a:rPr lang="it-IT" sz="2000" dirty="0" smtClean="0"/>
              <a:t> &amp; </a:t>
            </a:r>
            <a:r>
              <a:rPr lang="it-IT" sz="2000" dirty="0" err="1" smtClean="0"/>
              <a:t>Sun</a:t>
            </a:r>
            <a:endParaRPr lang="it-IT" sz="2000" dirty="0" smtClean="0"/>
          </a:p>
          <a:p>
            <a:endParaRPr lang="it-IT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7544" y="620688"/>
          <a:ext cx="8340725" cy="4732338"/>
        </p:xfrm>
        <a:graphic>
          <a:graphicData uri="http://schemas.openxmlformats.org/presentationml/2006/ole">
            <p:oleObj spid="_x0000_s1026" name="Worksheet" r:id="rId3" imgW="5634720" imgH="3196800" progId="Excel.Sheet.8">
              <p:embed/>
            </p:oleObj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971600" y="5733256"/>
            <a:ext cx="762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 REE  </a:t>
            </a:r>
            <a:r>
              <a:rPr lang="it-IT" dirty="0" err="1" smtClean="0"/>
              <a:t>Boynton</a:t>
            </a:r>
            <a:r>
              <a:rPr lang="it-IT" dirty="0" smtClean="0"/>
              <a:t> </a:t>
            </a:r>
            <a:r>
              <a:rPr lang="it-IT" dirty="0" err="1" smtClean="0"/>
              <a:t>Ch</a:t>
            </a:r>
            <a:r>
              <a:rPr lang="it-IT" dirty="0" smtClean="0"/>
              <a:t>.        Per incompatibili  </a:t>
            </a:r>
            <a:r>
              <a:rPr lang="it-IT" dirty="0" err="1" smtClean="0"/>
              <a:t>Sun</a:t>
            </a:r>
            <a:r>
              <a:rPr lang="it-IT" dirty="0" smtClean="0"/>
              <a:t> &amp; </a:t>
            </a:r>
            <a:r>
              <a:rPr lang="it-IT" dirty="0" err="1" smtClean="0"/>
              <a:t>McDonough</a:t>
            </a:r>
            <a:r>
              <a:rPr lang="it-IT" dirty="0" smtClean="0"/>
              <a:t> primitive </a:t>
            </a:r>
            <a:r>
              <a:rPr lang="it-IT" dirty="0" err="1" smtClean="0"/>
              <a:t>mantle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1520" y="332656"/>
            <a:ext cx="8352928" cy="5832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692696"/>
            <a:ext cx="824815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Se si vogliono confrontare rocce di età differenti non si lavora </a:t>
            </a:r>
          </a:p>
          <a:p>
            <a:r>
              <a:rPr lang="it-IT" sz="2400" dirty="0" smtClean="0"/>
              <a:t>Con i rapporti semplici Sr/</a:t>
            </a:r>
            <a:r>
              <a:rPr lang="it-IT" sz="2400" dirty="0" err="1" smtClean="0"/>
              <a:t>Sr</a:t>
            </a:r>
            <a:r>
              <a:rPr lang="it-IT" sz="2400" dirty="0" smtClean="0"/>
              <a:t> e </a:t>
            </a:r>
            <a:r>
              <a:rPr lang="it-IT" sz="2400" dirty="0" err="1" smtClean="0"/>
              <a:t>Nd</a:t>
            </a:r>
            <a:r>
              <a:rPr lang="it-IT" sz="2400" dirty="0" smtClean="0"/>
              <a:t>/</a:t>
            </a:r>
            <a:r>
              <a:rPr lang="it-IT" sz="2400" dirty="0" err="1" smtClean="0"/>
              <a:t>Nd</a:t>
            </a:r>
            <a:r>
              <a:rPr lang="it-IT" sz="2400" dirty="0" smtClean="0"/>
              <a:t>, ma con i corrispettivi </a:t>
            </a:r>
          </a:p>
          <a:p>
            <a:r>
              <a:rPr lang="it-IT" sz="2400" dirty="0" smtClean="0"/>
              <a:t>espressi in Epsilon</a:t>
            </a:r>
          </a:p>
          <a:p>
            <a:endParaRPr lang="it-IT" sz="2400" dirty="0"/>
          </a:p>
          <a:p>
            <a:r>
              <a:rPr lang="it-IT" sz="2400" dirty="0" err="1" smtClean="0"/>
              <a:t>εSr</a:t>
            </a:r>
            <a:r>
              <a:rPr lang="it-IT" sz="2400" dirty="0" smtClean="0"/>
              <a:t> e </a:t>
            </a:r>
            <a:r>
              <a:rPr lang="el-GR" sz="2400" dirty="0" smtClean="0"/>
              <a:t>ε</a:t>
            </a:r>
            <a:r>
              <a:rPr lang="it-IT" sz="2400" dirty="0" err="1" smtClean="0"/>
              <a:t>Nd</a:t>
            </a:r>
            <a:r>
              <a:rPr lang="it-IT" sz="2400" dirty="0" smtClean="0"/>
              <a:t>  che rappresentano:</a:t>
            </a:r>
          </a:p>
          <a:p>
            <a:endParaRPr lang="it-IT" sz="2400" dirty="0"/>
          </a:p>
          <a:p>
            <a:r>
              <a:rPr lang="it-IT" sz="2400" dirty="0" err="1" smtClean="0"/>
              <a:t>εSr</a:t>
            </a:r>
            <a:r>
              <a:rPr lang="it-IT" sz="2400" dirty="0" smtClean="0"/>
              <a:t> = (((Sr/</a:t>
            </a:r>
            <a:r>
              <a:rPr lang="it-IT" sz="2400" dirty="0" err="1" smtClean="0"/>
              <a:t>Sr</a:t>
            </a:r>
            <a:r>
              <a:rPr lang="it-IT" sz="2400" dirty="0" smtClean="0"/>
              <a:t> campione al tempo T)/ (UR al tempo T)) – 1)*10000</a:t>
            </a:r>
          </a:p>
          <a:p>
            <a:r>
              <a:rPr lang="it-IT" sz="2400" dirty="0" err="1" smtClean="0"/>
              <a:t>εSr=</a:t>
            </a:r>
            <a:r>
              <a:rPr lang="it-IT" sz="2400" dirty="0" smtClean="0"/>
              <a:t> ?</a:t>
            </a:r>
          </a:p>
          <a:p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Perché devo fare questa operazione?</a:t>
            </a:r>
          </a:p>
          <a:p>
            <a:r>
              <a:rPr lang="it-IT" sz="2400" dirty="0" smtClean="0"/>
              <a:t>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777829" cy="623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5400600" cy="51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020272" y="3284984"/>
            <a:ext cx="140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Mantle</a:t>
            </a:r>
            <a:r>
              <a:rPr lang="it-IT" dirty="0" smtClean="0"/>
              <a:t> </a:t>
            </a:r>
            <a:r>
              <a:rPr lang="it-IT" dirty="0" err="1" smtClean="0"/>
              <a:t>Array</a:t>
            </a:r>
            <a:endParaRPr lang="en-GB" dirty="0"/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4716016" y="3356992"/>
            <a:ext cx="25202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4908798" cy="6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940152" y="1700808"/>
            <a:ext cx="30003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NB</a:t>
            </a:r>
            <a:r>
              <a:rPr lang="it-IT" dirty="0" smtClean="0"/>
              <a:t>. Posso avere rocce</a:t>
            </a:r>
          </a:p>
          <a:p>
            <a:r>
              <a:rPr lang="it-IT" dirty="0" smtClean="0"/>
              <a:t>Arricchite sia </a:t>
            </a:r>
            <a:r>
              <a:rPr lang="it-IT" dirty="0" err="1" smtClean="0"/>
              <a:t>elementalmente</a:t>
            </a:r>
            <a:endParaRPr lang="it-IT" dirty="0" smtClean="0"/>
          </a:p>
          <a:p>
            <a:r>
              <a:rPr lang="it-IT" dirty="0" smtClean="0"/>
              <a:t>Che </a:t>
            </a:r>
            <a:r>
              <a:rPr lang="it-IT" dirty="0" err="1" smtClean="0"/>
              <a:t>isotopicamente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Ma possono succedere </a:t>
            </a:r>
          </a:p>
          <a:p>
            <a:r>
              <a:rPr lang="it-IT" dirty="0" smtClean="0"/>
              <a:t>Anche cose differenti</a:t>
            </a: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5" name="Picture 3" descr="FIG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416824" cy="640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488" y="490538"/>
            <a:ext cx="4643437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78552"/>
            <a:ext cx="4752528" cy="585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027" y="1160749"/>
            <a:ext cx="7077357" cy="464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177696" cy="115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OLD_C\tesi e tesine\Narduzzi Tesi Libia\Capitoli Tesi\6-Capitolo 6 - Ortopirosseni\EI.PMppt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39752" y="479904"/>
            <a:ext cx="4608512" cy="582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560" y="476672"/>
            <a:ext cx="805573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 studiare le tracce nelle varie fasi minerali, mi sembra che il sistema usato </a:t>
            </a:r>
          </a:p>
          <a:p>
            <a:r>
              <a:rPr lang="it-IT" dirty="0" smtClean="0"/>
              <a:t>comunemente  ( ovvero di normalizzare il tutto a un mantello primigenio 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es</a:t>
            </a:r>
            <a:r>
              <a:rPr lang="it-IT" dirty="0" smtClean="0"/>
              <a:t> Primitive </a:t>
            </a:r>
            <a:r>
              <a:rPr lang="it-IT" dirty="0" err="1" smtClean="0"/>
              <a:t>mantle</a:t>
            </a:r>
            <a:r>
              <a:rPr lang="it-IT" dirty="0" smtClean="0"/>
              <a:t>) non sia propriamente corretto. </a:t>
            </a:r>
          </a:p>
          <a:p>
            <a:pPr marL="342900" indent="-342900"/>
            <a:r>
              <a:rPr lang="it-IT" dirty="0" smtClean="0"/>
              <a:t>In primo luogo perché immagino che il mantello </a:t>
            </a:r>
            <a:r>
              <a:rPr lang="it-IT" dirty="0" err="1" smtClean="0"/>
              <a:t>litosferico</a:t>
            </a:r>
            <a:r>
              <a:rPr lang="it-IT" dirty="0" smtClean="0"/>
              <a:t> vada considerato</a:t>
            </a:r>
          </a:p>
          <a:p>
            <a:pPr marL="342900" indent="-342900"/>
            <a:r>
              <a:rPr lang="it-IT" dirty="0" smtClean="0"/>
              <a:t> in prima battuta come </a:t>
            </a:r>
            <a:r>
              <a:rPr lang="it-IT" dirty="0" err="1" smtClean="0"/>
              <a:t>depleted</a:t>
            </a:r>
            <a:r>
              <a:rPr lang="it-IT" dirty="0" smtClean="0"/>
              <a:t> e </a:t>
            </a:r>
          </a:p>
          <a:p>
            <a:pPr marL="342900" indent="-342900"/>
            <a:endParaRPr lang="it-IT" dirty="0" smtClean="0"/>
          </a:p>
          <a:p>
            <a:pPr marL="342900" indent="-342900"/>
            <a:r>
              <a:rPr lang="it-IT" dirty="0" smtClean="0"/>
              <a:t>Successivamente  perché ritengo sia meglio paragonare fasi con fasi</a:t>
            </a:r>
          </a:p>
          <a:p>
            <a:pPr marL="342900" indent="-342900"/>
            <a:endParaRPr lang="it-IT" dirty="0" smtClean="0"/>
          </a:p>
          <a:p>
            <a:pPr marL="342900" indent="-342900"/>
            <a:r>
              <a:rPr lang="it-IT" dirty="0" smtClean="0"/>
              <a:t>Al limite posso capite per i CPX (che sono il vero serbatoio di incompatibili) ma </a:t>
            </a:r>
          </a:p>
          <a:p>
            <a:pPr marL="342900" indent="-342900"/>
            <a:r>
              <a:rPr lang="it-IT" dirty="0" smtClean="0"/>
              <a:t>per le altre fasi  tipo OPX sarebbe, a mio avviso,  alquanto forzato.</a:t>
            </a:r>
          </a:p>
          <a:p>
            <a:pPr marL="342900" indent="-342900"/>
            <a:endParaRPr lang="it-IT" dirty="0" smtClean="0"/>
          </a:p>
          <a:p>
            <a:pPr marL="342900" indent="-342900"/>
            <a:r>
              <a:rPr lang="it-IT" dirty="0" smtClean="0"/>
              <a:t>Per questo motivo ho preferito normalizzare sempre le fasi studiate </a:t>
            </a:r>
          </a:p>
          <a:p>
            <a:pPr marL="342900" indent="-342900"/>
            <a:r>
              <a:rPr lang="it-IT" dirty="0" smtClean="0"/>
              <a:t>alle fasi DMM come </a:t>
            </a:r>
            <a:r>
              <a:rPr lang="it-IT" dirty="0" err="1" smtClean="0"/>
              <a:t>modellizate</a:t>
            </a:r>
            <a:r>
              <a:rPr lang="it-IT" dirty="0" smtClean="0"/>
              <a:t> da </a:t>
            </a:r>
            <a:r>
              <a:rPr lang="it-IT" dirty="0" err="1" smtClean="0"/>
              <a:t>Workman</a:t>
            </a:r>
            <a:r>
              <a:rPr lang="it-IT" dirty="0" smtClean="0"/>
              <a:t> &amp; </a:t>
            </a:r>
            <a:r>
              <a:rPr lang="it-IT" dirty="0" err="1" smtClean="0"/>
              <a:t>Hart</a:t>
            </a:r>
            <a:r>
              <a:rPr lang="it-IT" dirty="0" smtClean="0"/>
              <a:t> (2005)</a:t>
            </a:r>
          </a:p>
          <a:p>
            <a:pPr marL="342900" indent="-342900"/>
            <a:endParaRPr lang="it-IT" dirty="0" smtClean="0"/>
          </a:p>
          <a:p>
            <a:pPr marL="342900" indent="-342900"/>
            <a:r>
              <a:rPr lang="it-IT" dirty="0" smtClean="0"/>
              <a:t>Nella figura di seguito ( che non verrà mostrata) gli OPX normalizzati al </a:t>
            </a:r>
          </a:p>
          <a:p>
            <a:pPr marL="342900" indent="-342900"/>
            <a:r>
              <a:rPr lang="it-IT" dirty="0" smtClean="0"/>
              <a:t>Primitive </a:t>
            </a:r>
            <a:r>
              <a:rPr lang="it-IT" dirty="0" err="1" smtClean="0"/>
              <a:t>mantle</a:t>
            </a:r>
            <a:r>
              <a:rPr lang="it-IT" dirty="0" smtClean="0"/>
              <a:t>  (in cui l’effetto  </a:t>
            </a:r>
            <a:r>
              <a:rPr lang="it-IT" dirty="0" err="1" smtClean="0"/>
              <a:t>Oddo</a:t>
            </a:r>
            <a:r>
              <a:rPr lang="it-IT" dirty="0" smtClean="0"/>
              <a:t> </a:t>
            </a:r>
            <a:r>
              <a:rPr lang="it-IT" dirty="0" err="1" smtClean="0"/>
              <a:t>Harkins</a:t>
            </a:r>
            <a:r>
              <a:rPr lang="it-IT" dirty="0" smtClean="0"/>
              <a:t>  appare piuttosto pronunciato)</a:t>
            </a:r>
          </a:p>
          <a:p>
            <a:pPr marL="342900" indent="-342900"/>
            <a:r>
              <a:rPr lang="it-IT" dirty="0" smtClean="0"/>
              <a:t>e, per comparazione,  nella slide successiva puoi osservare il risultato proposto dove</a:t>
            </a:r>
          </a:p>
          <a:p>
            <a:pPr marL="342900" indent="-342900"/>
            <a:r>
              <a:rPr lang="it-IT" dirty="0" smtClean="0"/>
              <a:t>le varie differenze appaiono più coerenti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OLD_C\tesi e tesine\Narduzzi Tesi Libia\Capitoli Tesi\6-Capitolo 6 - Ortopirosseni\PPTOPX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64204" y="188640"/>
            <a:ext cx="5015592" cy="6500315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7092280" y="5657671"/>
            <a:ext cx="205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Fe-carb</a:t>
            </a:r>
            <a:r>
              <a:rPr lang="it-IT" sz="1200" dirty="0" smtClean="0"/>
              <a:t>: </a:t>
            </a:r>
            <a:r>
              <a:rPr lang="it-IT" sz="1200" dirty="0" err="1" smtClean="0"/>
              <a:t>Conticelli</a:t>
            </a:r>
            <a:r>
              <a:rPr lang="it-IT" sz="1200" dirty="0" smtClean="0"/>
              <a:t> </a:t>
            </a:r>
            <a:r>
              <a:rPr lang="it-IT" sz="1200" dirty="0" err="1" smtClean="0"/>
              <a:t>et</a:t>
            </a:r>
            <a:r>
              <a:rPr lang="it-IT" sz="1200" dirty="0" smtClean="0"/>
              <a:t> al. (1995)</a:t>
            </a:r>
          </a:p>
          <a:p>
            <a:r>
              <a:rPr lang="it-IT" sz="1200" dirty="0" smtClean="0"/>
              <a:t>OPX-DMM: </a:t>
            </a:r>
            <a:r>
              <a:rPr lang="it-IT" sz="1200" dirty="0" err="1" smtClean="0"/>
              <a:t>Workman</a:t>
            </a:r>
            <a:r>
              <a:rPr lang="it-IT" sz="1200" dirty="0" smtClean="0"/>
              <a:t> &amp; </a:t>
            </a:r>
            <a:r>
              <a:rPr lang="it-IT" sz="1200" dirty="0" err="1" smtClean="0"/>
              <a:t>Hart</a:t>
            </a:r>
            <a:r>
              <a:rPr lang="it-IT" sz="1200" dirty="0" smtClean="0"/>
              <a:t> (2005)</a:t>
            </a:r>
          </a:p>
          <a:p>
            <a:r>
              <a:rPr lang="it-IT" sz="1200" dirty="0" smtClean="0"/>
              <a:t>OPX </a:t>
            </a:r>
            <a:r>
              <a:rPr lang="it-IT" sz="1200" dirty="0" err="1" smtClean="0"/>
              <a:t>Gharyan</a:t>
            </a:r>
            <a:r>
              <a:rPr lang="it-IT" sz="1200" dirty="0" smtClean="0"/>
              <a:t>: </a:t>
            </a:r>
            <a:r>
              <a:rPr lang="it-IT" sz="1200" dirty="0" err="1" smtClean="0"/>
              <a:t>Beccaluva</a:t>
            </a:r>
            <a:r>
              <a:rPr lang="it-IT" sz="1200" dirty="0" smtClean="0"/>
              <a:t> </a:t>
            </a:r>
            <a:r>
              <a:rPr lang="it-IT" sz="1200" dirty="0" err="1" smtClean="0"/>
              <a:t>et</a:t>
            </a:r>
            <a:r>
              <a:rPr lang="it-IT" sz="1200" dirty="0" smtClean="0"/>
              <a:t> al.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332656"/>
            <a:ext cx="8438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I prodotti dei tre eventi geodinamici  presentano caratteristiche </a:t>
            </a:r>
          </a:p>
          <a:p>
            <a:r>
              <a:rPr lang="it-IT" sz="2400" dirty="0" smtClean="0"/>
              <a:t>chimiche distinte come si può vedere dal comportamento</a:t>
            </a:r>
          </a:p>
          <a:p>
            <a:r>
              <a:rPr lang="it-IT" sz="2400" dirty="0" smtClean="0"/>
              <a:t> delle terre Rare (REE): rapporti La/Ce; La/Sm;</a:t>
            </a:r>
            <a:r>
              <a:rPr lang="it-IT" sz="2400" dirty="0" err="1" smtClean="0"/>
              <a:t>Sm</a:t>
            </a:r>
            <a:r>
              <a:rPr lang="it-IT" sz="2400" dirty="0" smtClean="0"/>
              <a:t> </a:t>
            </a:r>
            <a:r>
              <a:rPr lang="it-IT" sz="2400" dirty="0" err="1" smtClean="0"/>
              <a:t>Dy</a:t>
            </a:r>
            <a:r>
              <a:rPr lang="it-IT" sz="2400" dirty="0" smtClean="0"/>
              <a:t>; La/Yb; </a:t>
            </a:r>
            <a:r>
              <a:rPr lang="it-IT" sz="2400" dirty="0" err="1" smtClean="0"/>
              <a:t>SmYb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graphicFrame>
        <p:nvGraphicFramePr>
          <p:cNvPr id="5" name="Chart 5"/>
          <p:cNvGraphicFramePr>
            <a:graphicFrameLocks/>
          </p:cNvGraphicFramePr>
          <p:nvPr/>
        </p:nvGraphicFramePr>
        <p:xfrm>
          <a:off x="683568" y="1628800"/>
          <a:ext cx="374441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4860032" y="1628800"/>
          <a:ext cx="379132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83568" y="5301208"/>
            <a:ext cx="7001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MORB = La/Sm &lt; 1;  </a:t>
            </a:r>
            <a:r>
              <a:rPr lang="it-IT" sz="2400" b="1" dirty="0" err="1" smtClean="0"/>
              <a:t>Dy</a:t>
            </a:r>
            <a:r>
              <a:rPr lang="it-IT" sz="2400" b="1" dirty="0" smtClean="0"/>
              <a:t>/</a:t>
            </a:r>
            <a:r>
              <a:rPr lang="it-IT" sz="2400" b="1" dirty="0" err="1" smtClean="0"/>
              <a:t>Yb</a:t>
            </a:r>
            <a:r>
              <a:rPr lang="it-IT" sz="2400" b="1" dirty="0" smtClean="0"/>
              <a:t> ≤ 1             inoltre La/</a:t>
            </a:r>
            <a:r>
              <a:rPr lang="it-IT" sz="2400" b="1" dirty="0" err="1" smtClean="0"/>
              <a:t>Nb</a:t>
            </a:r>
            <a:r>
              <a:rPr lang="it-IT" sz="2400" b="1" dirty="0" smtClean="0"/>
              <a:t> ≥1</a:t>
            </a:r>
          </a:p>
          <a:p>
            <a:r>
              <a:rPr lang="it-IT" sz="2400" b="1" dirty="0" err="1" smtClean="0"/>
              <a:t>Plume</a:t>
            </a:r>
            <a:r>
              <a:rPr lang="it-IT" sz="2400" b="1" dirty="0" smtClean="0"/>
              <a:t> (o OIB) = La/Sm &gt;1;  </a:t>
            </a:r>
            <a:r>
              <a:rPr lang="it-IT" sz="2400" b="1" dirty="0" err="1" smtClean="0"/>
              <a:t>Dy</a:t>
            </a:r>
            <a:r>
              <a:rPr lang="it-IT" sz="2400" b="1" dirty="0" smtClean="0"/>
              <a:t>/</a:t>
            </a:r>
            <a:r>
              <a:rPr lang="it-IT" sz="2400" b="1" dirty="0" err="1" smtClean="0"/>
              <a:t>Yb</a:t>
            </a:r>
            <a:r>
              <a:rPr lang="it-IT" sz="2400" b="1" dirty="0" smtClean="0"/>
              <a:t>&gt;1  inoltre La/</a:t>
            </a:r>
            <a:r>
              <a:rPr lang="it-IT" sz="2400" b="1" dirty="0" err="1" smtClean="0"/>
              <a:t>Nb</a:t>
            </a:r>
            <a:r>
              <a:rPr lang="it-IT" sz="2400" b="1" dirty="0" smtClean="0"/>
              <a:t> ≥1 </a:t>
            </a:r>
          </a:p>
          <a:p>
            <a:r>
              <a:rPr lang="it-IT" sz="2400" b="1" dirty="0" smtClean="0"/>
              <a:t>Arco = La/Sm &gt;1 ; </a:t>
            </a:r>
            <a:r>
              <a:rPr lang="it-IT" sz="2400" b="1" dirty="0" err="1" smtClean="0"/>
              <a:t>Dy</a:t>
            </a:r>
            <a:r>
              <a:rPr lang="it-IT" sz="2400" b="1" dirty="0" smtClean="0"/>
              <a:t>/</a:t>
            </a:r>
            <a:r>
              <a:rPr lang="it-IT" sz="2400" b="1" dirty="0" err="1" smtClean="0"/>
              <a:t>Yb</a:t>
            </a:r>
            <a:r>
              <a:rPr lang="it-IT" sz="2400" b="1" dirty="0" smtClean="0"/>
              <a:t> ~ 1                 inoltre La/</a:t>
            </a:r>
            <a:r>
              <a:rPr lang="it-IT" sz="2400" b="1" dirty="0" err="1" smtClean="0"/>
              <a:t>Nb</a:t>
            </a:r>
            <a:r>
              <a:rPr lang="it-IT" sz="2400" b="1" dirty="0" smtClean="0"/>
              <a:t> &lt; 1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596336" y="3140968"/>
            <a:ext cx="61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Arco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691680" y="371703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MORB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403648" y="2060848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OIB (</a:t>
            </a:r>
            <a:r>
              <a:rPr lang="it-IT" dirty="0" err="1" smtClean="0"/>
              <a:t>plume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259632" y="1628800"/>
            <a:ext cx="203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Campione/Condrite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508104" y="1700808"/>
            <a:ext cx="203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Campione/Condrite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724128" y="256490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LREE</a:t>
            </a:r>
            <a:endParaRPr lang="en-GB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812360" y="378904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HREE</a:t>
            </a:r>
            <a:endParaRPr lang="en-GB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588224" y="371703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MREE</a:t>
            </a:r>
            <a:endParaRPr lang="en-GB" dirty="0"/>
          </a:p>
        </p:txBody>
      </p:sp>
      <p:cxnSp>
        <p:nvCxnSpPr>
          <p:cNvPr id="21" name="Connettore 1 20"/>
          <p:cNvCxnSpPr/>
          <p:nvPr/>
        </p:nvCxnSpPr>
        <p:spPr>
          <a:xfrm>
            <a:off x="6372200" y="29249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7596336" y="29249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7380312" y="3429000"/>
            <a:ext cx="21602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8388424" y="3429000"/>
            <a:ext cx="21602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MULTIELEMENTALI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910351" cy="467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3"/>
            <a:ext cx="5400600" cy="336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755576" y="4005064"/>
            <a:ext cx="81401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Esiste, nei prodotti di arco una marcata</a:t>
            </a:r>
          </a:p>
          <a:p>
            <a:r>
              <a:rPr lang="it-IT" sz="2000" b="1" dirty="0" smtClean="0"/>
              <a:t>Anomalia negativa in </a:t>
            </a:r>
            <a:r>
              <a:rPr lang="it-IT" sz="2000" b="1" dirty="0" err="1" smtClean="0"/>
              <a:t>Nb</a:t>
            </a:r>
            <a:r>
              <a:rPr lang="it-IT" sz="2000" b="1" dirty="0" smtClean="0"/>
              <a:t>  </a:t>
            </a:r>
          </a:p>
          <a:p>
            <a:endParaRPr lang="it-IT" sz="2000" b="1" dirty="0" smtClean="0"/>
          </a:p>
          <a:p>
            <a:r>
              <a:rPr lang="it-IT" sz="2000" b="1" dirty="0" smtClean="0"/>
              <a:t>Tale anomalia è legata alla presenza di acqua in sorgente. Questa aumenta </a:t>
            </a:r>
          </a:p>
          <a:p>
            <a:r>
              <a:rPr lang="it-IT" sz="2000" b="1" dirty="0" smtClean="0"/>
              <a:t>L’attività dell’Ossigeno e favorisce un frazionamento precoce di Ossidi tipo</a:t>
            </a:r>
          </a:p>
          <a:p>
            <a:r>
              <a:rPr lang="it-IT" sz="2000" b="1" dirty="0" smtClean="0"/>
              <a:t>Magnetite – Minerali per i quali il </a:t>
            </a:r>
            <a:r>
              <a:rPr lang="it-IT" sz="2000" b="1" dirty="0" err="1" smtClean="0"/>
              <a:t>Nb</a:t>
            </a:r>
            <a:r>
              <a:rPr lang="it-IT" sz="2000" b="1" dirty="0" smtClean="0"/>
              <a:t> si comporta come Compatibile.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1983</Words>
  <Application>Microsoft Office PowerPoint</Application>
  <PresentationFormat>Presentazione su schermo (4:3)</PresentationFormat>
  <Paragraphs>317</Paragraphs>
  <Slides>38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0" baseType="lpstr">
      <vt:lpstr>Tema di Office</vt:lpstr>
      <vt:lpstr>Worksheet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Angelo</dc:creator>
  <cp:lastModifiedBy>Angelo</cp:lastModifiedBy>
  <cp:revision>14</cp:revision>
  <dcterms:created xsi:type="dcterms:W3CDTF">2011-03-24T15:35:16Z</dcterms:created>
  <dcterms:modified xsi:type="dcterms:W3CDTF">2014-03-06T17:18:56Z</dcterms:modified>
</cp:coreProperties>
</file>