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A80D-FAF8-4BB9-88E7-5B4CF86DC41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455-38AD-421D-98A3-E6455CCF62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13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A80D-FAF8-4BB9-88E7-5B4CF86DC41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455-38AD-421D-98A3-E6455CCF62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1082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A80D-FAF8-4BB9-88E7-5B4CF86DC41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455-38AD-421D-98A3-E6455CCF62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429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A80D-FAF8-4BB9-88E7-5B4CF86DC41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455-38AD-421D-98A3-E6455CCF62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48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A80D-FAF8-4BB9-88E7-5B4CF86DC41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455-38AD-421D-98A3-E6455CCF62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67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A80D-FAF8-4BB9-88E7-5B4CF86DC41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455-38AD-421D-98A3-E6455CCF62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72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A80D-FAF8-4BB9-88E7-5B4CF86DC41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455-38AD-421D-98A3-E6455CCF62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34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A80D-FAF8-4BB9-88E7-5B4CF86DC41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455-38AD-421D-98A3-E6455CCF62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039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A80D-FAF8-4BB9-88E7-5B4CF86DC41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455-38AD-421D-98A3-E6455CCF62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716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A80D-FAF8-4BB9-88E7-5B4CF86DC41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455-38AD-421D-98A3-E6455CCF62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89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A80D-FAF8-4BB9-88E7-5B4CF86DC41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7B455-38AD-421D-98A3-E6455CCF62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153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DA80D-FAF8-4BB9-88E7-5B4CF86DC41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7B455-38AD-421D-98A3-E6455CCF62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86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89527" y="166255"/>
            <a:ext cx="1146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Collegamenti fra tabelle</a:t>
            </a:r>
            <a:endParaRPr lang="it-IT" sz="32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67855" y="751030"/>
            <a:ext cx="1154545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Generalmente in un database relazionale le relazioni fra le tabelle sono esplicate al momento delle Query al database (mediante il comando SQL Select), mediante le clausole di </a:t>
            </a:r>
            <a:r>
              <a:rPr lang="it-IT" dirty="0" err="1" smtClean="0"/>
              <a:t>Where</a:t>
            </a:r>
            <a:r>
              <a:rPr lang="it-IT" dirty="0" smtClean="0"/>
              <a:t>, già viste per evitare i vari prodotti cartesiani fra i record di due tabelle interrogate dalla </a:t>
            </a:r>
            <a:r>
              <a:rPr lang="it-IT" dirty="0" err="1" smtClean="0"/>
              <a:t>select</a:t>
            </a:r>
            <a:r>
              <a:rPr lang="it-IT" dirty="0" smtClean="0"/>
              <a:t>.</a:t>
            </a:r>
          </a:p>
          <a:p>
            <a:r>
              <a:rPr lang="it-IT" dirty="0" smtClean="0"/>
              <a:t>Vediamo un esempio: vogliamo estrarre il nome, cognome e corso di laurea degli studenti iscritti all’università (database e schema dell’esempio visto nelle slide precedenti)</a:t>
            </a:r>
          </a:p>
          <a:p>
            <a:endParaRPr lang="it-IT" dirty="0" smtClean="0"/>
          </a:p>
          <a:p>
            <a:r>
              <a:rPr lang="it-IT" b="1" dirty="0"/>
              <a:t>Select</a:t>
            </a:r>
            <a:r>
              <a:rPr lang="it-IT" dirty="0"/>
              <a:t> </a:t>
            </a:r>
            <a:r>
              <a:rPr lang="it-IT" dirty="0" err="1"/>
              <a:t>Studenti.Nome</a:t>
            </a:r>
            <a:r>
              <a:rPr lang="it-IT" dirty="0"/>
              <a:t>, </a:t>
            </a:r>
            <a:r>
              <a:rPr lang="it-IT" dirty="0" err="1"/>
              <a:t>Studenti.Cognome</a:t>
            </a:r>
            <a:r>
              <a:rPr lang="it-IT" dirty="0"/>
              <a:t>, Corsi di </a:t>
            </a:r>
            <a:r>
              <a:rPr lang="it-IT" dirty="0" err="1"/>
              <a:t>laurea.Denominazione</a:t>
            </a:r>
            <a:endParaRPr lang="it-IT" dirty="0"/>
          </a:p>
          <a:p>
            <a:r>
              <a:rPr lang="it-IT" b="1" dirty="0"/>
              <a:t>From</a:t>
            </a:r>
            <a:r>
              <a:rPr lang="it-IT" dirty="0"/>
              <a:t> Studenti, Corsi di laurea </a:t>
            </a:r>
          </a:p>
          <a:p>
            <a:r>
              <a:rPr lang="it-IT" b="1" dirty="0" err="1"/>
              <a:t>Where</a:t>
            </a:r>
            <a:r>
              <a:rPr lang="it-IT" dirty="0"/>
              <a:t> </a:t>
            </a:r>
            <a:r>
              <a:rPr lang="it-IT" dirty="0" err="1"/>
              <a:t>Studenti.Cod_corso</a:t>
            </a:r>
            <a:r>
              <a:rPr lang="it-IT" dirty="0"/>
              <a:t> = Corsi di </a:t>
            </a:r>
            <a:r>
              <a:rPr lang="it-IT" dirty="0" err="1" smtClean="0"/>
              <a:t>laurea.Codice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La clausola di </a:t>
            </a:r>
            <a:r>
              <a:rPr lang="it-IT" dirty="0" err="1" smtClean="0"/>
              <a:t>where</a:t>
            </a:r>
            <a:r>
              <a:rPr lang="it-IT" dirty="0" smtClean="0"/>
              <a:t>, che come si è visto impedisce il prodotto cartesiano dei record delle due tabelle, costituisce di fatto la relazione fra le tabelle «Studenti» e «Corsi di laurea». In questo caso verranno estratti solo i record che soddisfano l’uguaglianza fra «</a:t>
            </a:r>
            <a:r>
              <a:rPr lang="it-IT" dirty="0" err="1" smtClean="0"/>
              <a:t>Studenti.Cod_corso</a:t>
            </a:r>
            <a:r>
              <a:rPr lang="it-IT" dirty="0" smtClean="0"/>
              <a:t>» e «Corsi di </a:t>
            </a:r>
            <a:r>
              <a:rPr lang="it-IT" dirty="0" err="1" smtClean="0"/>
              <a:t>laurea.Codice</a:t>
            </a:r>
            <a:r>
              <a:rPr lang="it-IT" dirty="0" smtClean="0"/>
              <a:t>».</a:t>
            </a:r>
          </a:p>
          <a:p>
            <a:endParaRPr lang="it-IT" dirty="0"/>
          </a:p>
          <a:p>
            <a:r>
              <a:rPr lang="it-IT" dirty="0" smtClean="0"/>
              <a:t>Se avessi voluto estrarre tutti gli studenti iscritti all’Università, anche quelli che non hanno ancora scelto un corso di laurea avrei usato una clausola </a:t>
            </a:r>
            <a:r>
              <a:rPr lang="it-IT" dirty="0" err="1" smtClean="0"/>
              <a:t>left</a:t>
            </a:r>
            <a:r>
              <a:rPr lang="it-IT" dirty="0" smtClean="0"/>
              <a:t> join:</a:t>
            </a:r>
          </a:p>
          <a:p>
            <a:endParaRPr lang="it-IT" dirty="0"/>
          </a:p>
          <a:p>
            <a:r>
              <a:rPr lang="it-IT" b="1" dirty="0" smtClean="0"/>
              <a:t>Select</a:t>
            </a:r>
            <a:r>
              <a:rPr lang="it-IT" dirty="0" smtClean="0"/>
              <a:t> </a:t>
            </a:r>
            <a:r>
              <a:rPr lang="it-IT" dirty="0" err="1" smtClean="0"/>
              <a:t>Studenti.Nome</a:t>
            </a:r>
            <a:r>
              <a:rPr lang="it-IT" dirty="0" smtClean="0"/>
              <a:t>, </a:t>
            </a:r>
            <a:r>
              <a:rPr lang="it-IT" dirty="0" err="1" smtClean="0"/>
              <a:t>Studenti.Cognome</a:t>
            </a:r>
            <a:r>
              <a:rPr lang="it-IT" dirty="0" smtClean="0"/>
              <a:t>, Corsi di </a:t>
            </a:r>
            <a:r>
              <a:rPr lang="it-IT" dirty="0" err="1" smtClean="0"/>
              <a:t>laurea.Denominazione</a:t>
            </a:r>
            <a:endParaRPr lang="it-IT" dirty="0" smtClean="0"/>
          </a:p>
          <a:p>
            <a:r>
              <a:rPr lang="it-IT" b="1" dirty="0" smtClean="0"/>
              <a:t>From</a:t>
            </a:r>
            <a:r>
              <a:rPr lang="it-IT" dirty="0" smtClean="0"/>
              <a:t> Studenti </a:t>
            </a:r>
          </a:p>
          <a:p>
            <a:r>
              <a:rPr lang="it-IT" b="1" dirty="0" smtClean="0"/>
              <a:t>Left join </a:t>
            </a:r>
            <a:r>
              <a:rPr lang="en-US" dirty="0" err="1" smtClean="0"/>
              <a:t>Corsi</a:t>
            </a:r>
            <a:r>
              <a:rPr lang="en-US" dirty="0" smtClean="0"/>
              <a:t> di </a:t>
            </a:r>
            <a:r>
              <a:rPr lang="en-US" dirty="0" err="1" smtClean="0"/>
              <a:t>laurea</a:t>
            </a:r>
            <a:endParaRPr lang="en-US" dirty="0" smtClean="0"/>
          </a:p>
          <a:p>
            <a:r>
              <a:rPr lang="en-US" b="1" dirty="0" smtClean="0"/>
              <a:t>on</a:t>
            </a:r>
            <a:r>
              <a:rPr lang="en-US" dirty="0" smtClean="0"/>
              <a:t> </a:t>
            </a:r>
            <a:r>
              <a:rPr lang="en-US" dirty="0" err="1" smtClean="0"/>
              <a:t>Studenti.Cod_corso</a:t>
            </a:r>
            <a:r>
              <a:rPr lang="en-US" dirty="0" smtClean="0"/>
              <a:t> = </a:t>
            </a:r>
            <a:r>
              <a:rPr lang="it-IT" dirty="0" smtClean="0"/>
              <a:t>Corsi di </a:t>
            </a:r>
            <a:r>
              <a:rPr lang="it-IT" dirty="0" err="1" smtClean="0"/>
              <a:t>laurea.Codice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04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99127" y="166255"/>
            <a:ext cx="1008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Collegamenti fra tabelle: facilitazioni di </a:t>
            </a:r>
            <a:r>
              <a:rPr lang="it-IT" sz="2800" b="1" dirty="0" err="1" smtClean="0"/>
              <a:t>Ms</a:t>
            </a:r>
            <a:r>
              <a:rPr lang="it-IT" sz="2800" b="1" dirty="0" smtClean="0"/>
              <a:t> Access</a:t>
            </a:r>
            <a:endParaRPr lang="it-IT" sz="2800" b="1" dirty="0"/>
          </a:p>
        </p:txBody>
      </p:sp>
      <p:pic>
        <p:nvPicPr>
          <p:cNvPr id="3" name="sld_4_film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528" y="689474"/>
            <a:ext cx="10815781" cy="608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1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8618" y="193964"/>
            <a:ext cx="11563927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333333"/>
                </a:solidFill>
                <a:latin typeface="Open Sans"/>
              </a:rPr>
              <a:t>Uno dei punti di forza del modello relazionale è indubbiamente la possibilità di apporre modifiche e/o implementazioni al database senza rischiare di perdere dati/relazioni/strumenti software di gestione (ad esempio: maschere a schermo o stampe preparate su tavole derivate).</a:t>
            </a:r>
          </a:p>
          <a:p>
            <a:r>
              <a:rPr lang="it-IT" sz="2000" dirty="0" smtClean="0">
                <a:solidFill>
                  <a:srgbClr val="333333"/>
                </a:solidFill>
                <a:latin typeface="Open Sans"/>
              </a:rPr>
              <a:t>Si vuole apporre una miglioria allo schema preparato, ovvero garantirsi la possibilità di estrarre dal database informazioni su docenti per dipartimento di afferenza. </a:t>
            </a:r>
          </a:p>
          <a:p>
            <a:r>
              <a:rPr lang="it-IT" sz="2000" dirty="0" smtClean="0">
                <a:solidFill>
                  <a:srgbClr val="333333"/>
                </a:solidFill>
                <a:latin typeface="Open Sans"/>
              </a:rPr>
              <a:t>Lo schema costruito permette già di estrarre tale informazione attraverso i Corsi di laurea  (i Dipartimenti sono in relazione con i Corsi di laurea e questi sono in relazione con i Docenti). </a:t>
            </a:r>
          </a:p>
          <a:p>
            <a:r>
              <a:rPr lang="it-IT" sz="2000" dirty="0" smtClean="0">
                <a:solidFill>
                  <a:srgbClr val="333333"/>
                </a:solidFill>
                <a:latin typeface="Open Sans"/>
              </a:rPr>
              <a:t>Una relazione diretta fra le tavole Docenti e Dipartimenti è però più performante (a livello di </a:t>
            </a:r>
            <a:r>
              <a:rPr lang="it-IT" sz="2000" dirty="0" err="1" smtClean="0">
                <a:solidFill>
                  <a:srgbClr val="333333"/>
                </a:solidFill>
                <a:latin typeface="Open Sans"/>
              </a:rPr>
              <a:t>query</a:t>
            </a:r>
            <a:r>
              <a:rPr lang="it-IT" sz="2000" dirty="0" smtClean="0">
                <a:solidFill>
                  <a:srgbClr val="333333"/>
                </a:solidFill>
                <a:latin typeface="Open Sans"/>
              </a:rPr>
              <a:t>/</a:t>
            </a:r>
            <a:r>
              <a:rPr lang="it-IT" sz="2000" dirty="0" err="1" smtClean="0">
                <a:solidFill>
                  <a:srgbClr val="333333"/>
                </a:solidFill>
                <a:latin typeface="Open Sans"/>
              </a:rPr>
              <a:t>select</a:t>
            </a:r>
            <a:r>
              <a:rPr lang="it-IT" sz="2000" dirty="0" smtClean="0">
                <a:solidFill>
                  <a:srgbClr val="333333"/>
                </a:solidFill>
                <a:latin typeface="Open Sans"/>
              </a:rPr>
              <a:t> al database).</a:t>
            </a:r>
          </a:p>
          <a:p>
            <a:endParaRPr lang="it-IT" dirty="0">
              <a:solidFill>
                <a:srgbClr val="333333"/>
              </a:solidFill>
              <a:latin typeface="Open Sans"/>
            </a:endParaRPr>
          </a:p>
          <a:p>
            <a:r>
              <a:rPr lang="it-IT" sz="1600" b="1" dirty="0" smtClean="0">
                <a:solidFill>
                  <a:srgbClr val="FF0000"/>
                </a:solidFill>
                <a:latin typeface="Open Sans"/>
              </a:rPr>
              <a:t>Approfondimento</a:t>
            </a:r>
            <a:r>
              <a:rPr lang="it-IT" sz="1600" dirty="0" smtClean="0">
                <a:solidFill>
                  <a:srgbClr val="333333"/>
                </a:solidFill>
                <a:latin typeface="Open Sans"/>
              </a:rPr>
              <a:t>. Schema del database. </a:t>
            </a:r>
          </a:p>
          <a:p>
            <a:r>
              <a:rPr lang="it-IT" sz="1600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it-IT" sz="1600" dirty="0" smtClean="0">
                <a:solidFill>
                  <a:srgbClr val="333333"/>
                </a:solidFill>
                <a:latin typeface="Open Sans"/>
              </a:rPr>
              <a:t>Un Database </a:t>
            </a:r>
            <a:r>
              <a:rPr lang="it-IT" sz="1600" dirty="0">
                <a:solidFill>
                  <a:srgbClr val="333333"/>
                </a:solidFill>
                <a:latin typeface="Open Sans"/>
              </a:rPr>
              <a:t>è </a:t>
            </a:r>
            <a:r>
              <a:rPr lang="it-IT" sz="1600" dirty="0" smtClean="0">
                <a:solidFill>
                  <a:srgbClr val="333333"/>
                </a:solidFill>
                <a:latin typeface="Open Sans"/>
              </a:rPr>
              <a:t>composto da un’architettura </a:t>
            </a:r>
            <a:r>
              <a:rPr lang="it-IT" sz="1600" dirty="0">
                <a:solidFill>
                  <a:srgbClr val="333333"/>
                </a:solidFill>
                <a:latin typeface="Open Sans"/>
              </a:rPr>
              <a:t>a tre </a:t>
            </a:r>
            <a:r>
              <a:rPr lang="it-IT" sz="1600" dirty="0" smtClean="0">
                <a:solidFill>
                  <a:srgbClr val="333333"/>
                </a:solidFill>
                <a:latin typeface="Open Sans"/>
              </a:rPr>
              <a:t>livelli</a:t>
            </a:r>
            <a:r>
              <a:rPr lang="it-IT" sz="1600" dirty="0">
                <a:solidFill>
                  <a:srgbClr val="333333"/>
                </a:solidFill>
                <a:latin typeface="Open Sans"/>
              </a:rPr>
              <a:t> </a:t>
            </a:r>
            <a:r>
              <a:rPr lang="it-IT" sz="1600" dirty="0" smtClean="0">
                <a:solidFill>
                  <a:srgbClr val="333333"/>
                </a:solidFill>
                <a:latin typeface="Open Sans"/>
              </a:rPr>
              <a:t>(</a:t>
            </a:r>
            <a:r>
              <a:rPr lang="it-IT" sz="1600" b="1" dirty="0" smtClean="0">
                <a:solidFill>
                  <a:srgbClr val="333333"/>
                </a:solidFill>
                <a:latin typeface="Open Sans"/>
              </a:rPr>
              <a:t>esterno</a:t>
            </a:r>
            <a:r>
              <a:rPr lang="it-IT" sz="1600" dirty="0">
                <a:solidFill>
                  <a:srgbClr val="333333"/>
                </a:solidFill>
                <a:latin typeface="Open Sans"/>
              </a:rPr>
              <a:t>, </a:t>
            </a:r>
            <a:r>
              <a:rPr lang="it-IT" sz="1600" b="1" dirty="0">
                <a:solidFill>
                  <a:srgbClr val="333333"/>
                </a:solidFill>
                <a:latin typeface="Open Sans"/>
              </a:rPr>
              <a:t>logico</a:t>
            </a:r>
            <a:r>
              <a:rPr lang="it-IT" sz="1600" dirty="0">
                <a:solidFill>
                  <a:srgbClr val="333333"/>
                </a:solidFill>
                <a:latin typeface="Open Sans"/>
              </a:rPr>
              <a:t> e </a:t>
            </a:r>
            <a:r>
              <a:rPr lang="it-IT" sz="1600" b="1" dirty="0" smtClean="0">
                <a:solidFill>
                  <a:srgbClr val="333333"/>
                </a:solidFill>
                <a:latin typeface="Open Sans"/>
              </a:rPr>
              <a:t>interno).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it-IT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Ogni livello ha uno schema:</a:t>
            </a:r>
            <a:endParaRPr lang="it-IT" sz="1600" dirty="0">
              <a:solidFill>
                <a:srgbClr val="333333"/>
              </a:solidFill>
              <a:latin typeface="Open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Schema </a:t>
            </a:r>
            <a:r>
              <a:rPr lang="it-IT" sz="1600" b="1" dirty="0">
                <a:solidFill>
                  <a:srgbClr val="333333"/>
                </a:solidFill>
                <a:latin typeface="arial" panose="020B0604020202020204" pitchFamily="34" charset="0"/>
              </a:rPr>
              <a:t>logico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</a:rPr>
              <a:t>: descrive l’intera base di dati mediante il modello logico adottato </a:t>
            </a:r>
            <a:r>
              <a:rPr lang="it-IT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(nel nostro caso: 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</a:rPr>
              <a:t>relazionale).</a:t>
            </a:r>
            <a:endParaRPr lang="it-IT" sz="1600" dirty="0">
              <a:solidFill>
                <a:srgbClr val="333333"/>
              </a:solidFill>
              <a:latin typeface="Open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Schema </a:t>
            </a:r>
            <a:r>
              <a:rPr lang="it-IT" sz="1600" b="1" dirty="0">
                <a:solidFill>
                  <a:srgbClr val="333333"/>
                </a:solidFill>
                <a:latin typeface="arial" panose="020B0604020202020204" pitchFamily="34" charset="0"/>
              </a:rPr>
              <a:t>esterno</a:t>
            </a:r>
            <a:r>
              <a:rPr lang="it-IT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: descrive 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</a:rPr>
              <a:t>una porzione della base di dati attraverso il modello logico</a:t>
            </a:r>
            <a:r>
              <a:rPr lang="it-IT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, riflettendo 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</a:rPr>
              <a:t>il punto di vista di un utente. Generalmente è realizzato per mezzo di </a:t>
            </a:r>
            <a:r>
              <a:rPr lang="it-IT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maschere, stampe, tabelle derivate – viste, tutto ciò prodotto sulla base dello 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</a:rPr>
              <a:t>schema logico.</a:t>
            </a:r>
            <a:endParaRPr lang="it-IT" sz="1600" dirty="0">
              <a:solidFill>
                <a:srgbClr val="333333"/>
              </a:solidFill>
              <a:latin typeface="Open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Schema </a:t>
            </a:r>
            <a:r>
              <a:rPr lang="it-IT" sz="1600" b="1" dirty="0">
                <a:solidFill>
                  <a:srgbClr val="333333"/>
                </a:solidFill>
                <a:latin typeface="arial" panose="020B0604020202020204" pitchFamily="34" charset="0"/>
              </a:rPr>
              <a:t>interno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</a:rPr>
              <a:t>: </a:t>
            </a:r>
            <a:r>
              <a:rPr lang="it-IT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è l’organizzazione fisica del database nel file </a:t>
            </a:r>
            <a:r>
              <a:rPr lang="it-IT" sz="1600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system</a:t>
            </a:r>
            <a:r>
              <a:rPr lang="it-IT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 del computer (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</a:rPr>
              <a:t>file sequenziali con o senza indici).</a:t>
            </a:r>
            <a:endParaRPr lang="it-IT" sz="1600" dirty="0">
              <a:solidFill>
                <a:srgbClr val="333333"/>
              </a:solidFill>
              <a:latin typeface="Open Sans"/>
            </a:endParaRPr>
          </a:p>
          <a:p>
            <a:r>
              <a:rPr lang="it-IT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 L'indipendenza 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</a:rPr>
              <a:t>dei dati permette agli utenti di operare in livello astratto, indipendentemente </a:t>
            </a:r>
            <a:r>
              <a:rPr lang="it-IT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dall’architettura 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</a:rPr>
              <a:t>usata dal DBMS.</a:t>
            </a:r>
            <a:endParaRPr lang="it-IT" sz="1600" dirty="0">
              <a:solidFill>
                <a:srgbClr val="333333"/>
              </a:solidFill>
              <a:latin typeface="Open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Indipendenza </a:t>
            </a:r>
            <a:r>
              <a:rPr lang="it-IT" sz="1600" b="1" dirty="0">
                <a:solidFill>
                  <a:srgbClr val="333333"/>
                </a:solidFill>
                <a:latin typeface="arial" panose="020B0604020202020204" pitchFamily="34" charset="0"/>
              </a:rPr>
              <a:t>fisica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</a:rPr>
              <a:t>: Consente di mantenere inalterata la struttura logica dei dati al variare dalla realizzazione fisica del sistema. Consente l’utilizzo di basi di dati su piattaforme diverse, o la distribuzione di una base di dati su più macchine.</a:t>
            </a:r>
            <a:endParaRPr lang="it-IT" sz="1600" dirty="0">
              <a:solidFill>
                <a:srgbClr val="333333"/>
              </a:solidFill>
              <a:latin typeface="Open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Indipendenza </a:t>
            </a:r>
            <a:r>
              <a:rPr lang="it-IT" sz="1600" b="1" dirty="0">
                <a:solidFill>
                  <a:srgbClr val="333333"/>
                </a:solidFill>
                <a:latin typeface="arial" panose="020B0604020202020204" pitchFamily="34" charset="0"/>
              </a:rPr>
              <a:t>logica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</a:rPr>
              <a:t>: Rende indipendente lo schema esterno da quello logico, consentendo di inserire </a:t>
            </a:r>
            <a:r>
              <a:rPr lang="it-IT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nuovi strumenti di gestione (maschere, stampe o viste) senza 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</a:rPr>
              <a:t>alterarlo, o di alterarlo mantenendo </a:t>
            </a:r>
            <a:r>
              <a:rPr lang="it-IT" sz="1600" dirty="0" smtClean="0">
                <a:solidFill>
                  <a:srgbClr val="333333"/>
                </a:solidFill>
                <a:latin typeface="arial" panose="020B0604020202020204" pitchFamily="34" charset="0"/>
              </a:rPr>
              <a:t>inalterato tutto ciò che è stato fatto in </a:t>
            </a:r>
            <a:r>
              <a:rPr lang="it-IT" sz="1600" dirty="0">
                <a:solidFill>
                  <a:srgbClr val="333333"/>
                </a:solidFill>
                <a:latin typeface="arial" panose="020B0604020202020204" pitchFamily="34" charset="0"/>
              </a:rPr>
              <a:t>precedenza</a:t>
            </a:r>
            <a:endParaRPr lang="it-IT" sz="1600" b="0" i="0" dirty="0">
              <a:solidFill>
                <a:srgbClr val="333333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0268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99127" y="166255"/>
            <a:ext cx="1008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Collegamenti fra tabelle: Docenti e Dipartimenti</a:t>
            </a:r>
            <a:endParaRPr lang="it-IT" sz="28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23273" y="923636"/>
            <a:ext cx="11526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Aggiungiamo </a:t>
            </a:r>
            <a:r>
              <a:rPr lang="it-IT" smtClean="0"/>
              <a:t>quindi un’ulteriore </a:t>
            </a:r>
            <a:r>
              <a:rPr lang="it-IT" dirty="0" smtClean="0"/>
              <a:t>relazione fra le entità Docenti e Dipartimenti.</a:t>
            </a:r>
          </a:p>
          <a:p>
            <a:r>
              <a:rPr lang="it-IT" dirty="0" smtClean="0"/>
              <a:t>La relazione è 1:N (un docente afferisce ad un dipartimento; ad un dipartimento afferiscono N docenti).</a:t>
            </a:r>
          </a:p>
          <a:p>
            <a:r>
              <a:rPr lang="it-IT" dirty="0" smtClean="0"/>
              <a:t>Lo schema diventa:</a:t>
            </a:r>
            <a:endParaRPr lang="it-IT" dirty="0"/>
          </a:p>
        </p:txBody>
      </p:sp>
      <p:grpSp>
        <p:nvGrpSpPr>
          <p:cNvPr id="4" name="Gruppo 3"/>
          <p:cNvGrpSpPr/>
          <p:nvPr/>
        </p:nvGrpSpPr>
        <p:grpSpPr>
          <a:xfrm>
            <a:off x="1758650" y="2568434"/>
            <a:ext cx="8933317" cy="3051014"/>
            <a:chOff x="1583159" y="3233454"/>
            <a:chExt cx="8933317" cy="3051014"/>
          </a:xfrm>
        </p:grpSpPr>
        <p:grpSp>
          <p:nvGrpSpPr>
            <p:cNvPr id="5" name="Gruppo 4"/>
            <p:cNvGrpSpPr/>
            <p:nvPr/>
          </p:nvGrpSpPr>
          <p:grpSpPr>
            <a:xfrm>
              <a:off x="1583159" y="5012783"/>
              <a:ext cx="5624511" cy="1237595"/>
              <a:chOff x="471055" y="1819564"/>
              <a:chExt cx="5259890" cy="1237595"/>
            </a:xfrm>
          </p:grpSpPr>
          <p:sp>
            <p:nvSpPr>
              <p:cNvPr id="20" name="Rettangolo 19"/>
              <p:cNvSpPr/>
              <p:nvPr/>
            </p:nvSpPr>
            <p:spPr>
              <a:xfrm>
                <a:off x="471055" y="1819564"/>
                <a:ext cx="2032000" cy="1209963"/>
              </a:xfrm>
              <a:prstGeom prst="rect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629920" y="2103120"/>
                <a:ext cx="1676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err="1" smtClean="0"/>
                  <a:t>Docenti</a:t>
                </a:r>
                <a:endParaRPr lang="en-GB" b="1" dirty="0"/>
              </a:p>
            </p:txBody>
          </p:sp>
          <p:pic>
            <p:nvPicPr>
              <p:cNvPr id="22" name="Immagin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70318" y="1819564"/>
                <a:ext cx="2060627" cy="1237595"/>
              </a:xfrm>
              <a:prstGeom prst="rect">
                <a:avLst/>
              </a:prstGeom>
            </p:spPr>
          </p:pic>
          <p:sp>
            <p:nvSpPr>
              <p:cNvPr id="23" name="CasellaDiTesto 22"/>
              <p:cNvSpPr txBox="1"/>
              <p:nvPr/>
            </p:nvSpPr>
            <p:spPr>
              <a:xfrm>
                <a:off x="3760635" y="2066742"/>
                <a:ext cx="1676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err="1" smtClean="0"/>
                  <a:t>Corsi</a:t>
                </a:r>
                <a:r>
                  <a:rPr lang="en-GB" b="1" dirty="0" smtClean="0"/>
                  <a:t> di </a:t>
                </a:r>
                <a:r>
                  <a:rPr lang="en-GB" b="1" dirty="0" err="1" smtClean="0"/>
                  <a:t>laurea</a:t>
                </a:r>
                <a:endParaRPr lang="en-GB" b="1" dirty="0"/>
              </a:p>
            </p:txBody>
          </p:sp>
        </p:grpSp>
        <p:cxnSp>
          <p:nvCxnSpPr>
            <p:cNvPr id="6" name="Connettore 2 5"/>
            <p:cNvCxnSpPr>
              <a:stCxn id="22" idx="1"/>
              <a:endCxn id="20" idx="3"/>
            </p:cNvCxnSpPr>
            <p:nvPr/>
          </p:nvCxnSpPr>
          <p:spPr>
            <a:xfrm flipH="1" flipV="1">
              <a:off x="3756020" y="5617765"/>
              <a:ext cx="1248179" cy="1381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/>
            <p:cNvSpPr txBox="1"/>
            <p:nvPr/>
          </p:nvSpPr>
          <p:spPr>
            <a:xfrm>
              <a:off x="3756019" y="5784031"/>
              <a:ext cx="417039" cy="37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N</a:t>
              </a:r>
              <a:endParaRPr lang="en-GB" dirty="0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4587161" y="5071079"/>
              <a:ext cx="417039" cy="37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N</a:t>
              </a:r>
              <a:endParaRPr lang="en-GB" dirty="0"/>
            </a:p>
          </p:txBody>
        </p:sp>
        <p:grpSp>
          <p:nvGrpSpPr>
            <p:cNvPr id="9" name="Gruppo 8"/>
            <p:cNvGrpSpPr/>
            <p:nvPr/>
          </p:nvGrpSpPr>
          <p:grpSpPr>
            <a:xfrm>
              <a:off x="8455849" y="5046873"/>
              <a:ext cx="2060627" cy="1237595"/>
              <a:chOff x="5421286" y="1819564"/>
              <a:chExt cx="2060627" cy="1237595"/>
            </a:xfrm>
          </p:grpSpPr>
          <p:pic>
            <p:nvPicPr>
              <p:cNvPr id="18" name="Immagin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21286" y="1819564"/>
                <a:ext cx="2060627" cy="1237595"/>
              </a:xfrm>
              <a:prstGeom prst="rect">
                <a:avLst/>
              </a:prstGeom>
            </p:spPr>
          </p:pic>
          <p:sp>
            <p:nvSpPr>
              <p:cNvPr id="19" name="CasellaDiTesto 18"/>
              <p:cNvSpPr txBox="1"/>
              <p:nvPr/>
            </p:nvSpPr>
            <p:spPr>
              <a:xfrm>
                <a:off x="5613399" y="2107799"/>
                <a:ext cx="1676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err="1" smtClean="0"/>
                  <a:t>Studenti</a:t>
                </a:r>
                <a:endParaRPr lang="en-GB" b="1" dirty="0"/>
              </a:p>
            </p:txBody>
          </p:sp>
        </p:grpSp>
        <p:cxnSp>
          <p:nvCxnSpPr>
            <p:cNvPr id="10" name="Connettore 2 9"/>
            <p:cNvCxnSpPr>
              <a:endCxn id="18" idx="1"/>
            </p:cNvCxnSpPr>
            <p:nvPr/>
          </p:nvCxnSpPr>
          <p:spPr>
            <a:xfrm>
              <a:off x="7164131" y="5658589"/>
              <a:ext cx="1291718" cy="708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/>
            <p:cNvSpPr txBox="1"/>
            <p:nvPr/>
          </p:nvSpPr>
          <p:spPr>
            <a:xfrm>
              <a:off x="8161902" y="5057621"/>
              <a:ext cx="390004" cy="37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N</a:t>
              </a:r>
              <a:endParaRPr lang="en-GB" dirty="0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7148041" y="5844982"/>
              <a:ext cx="390004" cy="37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1857" y="3233454"/>
              <a:ext cx="2203472" cy="1237595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5218278" y="3560576"/>
              <a:ext cx="1792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 smtClean="0"/>
                <a:t>Dipartimenti</a:t>
              </a:r>
              <a:endParaRPr lang="en-GB" b="1" dirty="0"/>
            </a:p>
          </p:txBody>
        </p:sp>
        <p:cxnSp>
          <p:nvCxnSpPr>
            <p:cNvPr id="15" name="Connettore 2 14"/>
            <p:cNvCxnSpPr>
              <a:stCxn id="22" idx="0"/>
              <a:endCxn id="13" idx="2"/>
            </p:cNvCxnSpPr>
            <p:nvPr/>
          </p:nvCxnSpPr>
          <p:spPr>
            <a:xfrm flipH="1" flipV="1">
              <a:off x="6063593" y="4471049"/>
              <a:ext cx="42341" cy="54173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/>
            <p:cNvSpPr txBox="1"/>
            <p:nvPr/>
          </p:nvSpPr>
          <p:spPr>
            <a:xfrm>
              <a:off x="6114583" y="4401346"/>
              <a:ext cx="417039" cy="37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N</a:t>
              </a:r>
              <a:endParaRPr lang="en-GB" dirty="0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6158474" y="4687830"/>
              <a:ext cx="417039" cy="37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N</a:t>
              </a:r>
              <a:endParaRPr lang="en-GB" dirty="0"/>
            </a:p>
          </p:txBody>
        </p:sp>
      </p:grpSp>
      <p:sp>
        <p:nvSpPr>
          <p:cNvPr id="24" name="CasellaDiTesto 23"/>
          <p:cNvSpPr txBox="1"/>
          <p:nvPr/>
        </p:nvSpPr>
        <p:spPr>
          <a:xfrm>
            <a:off x="4971171" y="6045216"/>
            <a:ext cx="4119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Schema del Database</a:t>
            </a:r>
            <a:endParaRPr lang="it-IT" sz="2800" dirty="0"/>
          </a:p>
        </p:txBody>
      </p:sp>
      <p:cxnSp>
        <p:nvCxnSpPr>
          <p:cNvPr id="25" name="Connettore 2 24"/>
          <p:cNvCxnSpPr>
            <a:stCxn id="13" idx="1"/>
            <a:endCxn id="20" idx="0"/>
          </p:cNvCxnSpPr>
          <p:nvPr/>
        </p:nvCxnSpPr>
        <p:spPr>
          <a:xfrm flipH="1">
            <a:off x="2845080" y="3187232"/>
            <a:ext cx="2292268" cy="1160531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4832064" y="281789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1</a:t>
            </a:r>
            <a:endParaRPr lang="it-IT" dirty="0"/>
          </a:p>
        </p:txBody>
      </p:sp>
      <p:sp>
        <p:nvSpPr>
          <p:cNvPr id="29" name="Rettangolo 28"/>
          <p:cNvSpPr/>
          <p:nvPr/>
        </p:nvSpPr>
        <p:spPr>
          <a:xfrm>
            <a:off x="2924866" y="3736326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3503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89528" y="1274876"/>
            <a:ext cx="1147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Schema delle tavole e relazioni costruito su </a:t>
            </a:r>
            <a:r>
              <a:rPr lang="it-IT" sz="2400" b="1" dirty="0" err="1" smtClean="0"/>
              <a:t>Ms</a:t>
            </a:r>
            <a:r>
              <a:rPr lang="it-IT" sz="2400" b="1" dirty="0" smtClean="0"/>
              <a:t> Access</a:t>
            </a:r>
            <a:endParaRPr lang="it-IT" sz="24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23" y="2309609"/>
            <a:ext cx="11749462" cy="433133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89528" y="240145"/>
            <a:ext cx="11268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relazione 1:N (uno sta a molti) viene costruita dalla FK </a:t>
            </a:r>
            <a:r>
              <a:rPr lang="it-IT" dirty="0" err="1" smtClean="0"/>
              <a:t>Cd_dip</a:t>
            </a:r>
            <a:r>
              <a:rPr lang="it-IT" dirty="0" smtClean="0"/>
              <a:t> (aggiunta alla tavola Docenti), che viene collegata alla PK </a:t>
            </a:r>
            <a:r>
              <a:rPr lang="it-IT" dirty="0" err="1" smtClean="0"/>
              <a:t>Cd_dip</a:t>
            </a:r>
            <a:r>
              <a:rPr lang="it-IT" dirty="0" smtClean="0"/>
              <a:t> della tabella Dipartimenti.</a:t>
            </a:r>
          </a:p>
          <a:p>
            <a:r>
              <a:rPr lang="it-IT" dirty="0" smtClean="0"/>
              <a:t>Lo schema diventa: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1991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4874" y="175748"/>
            <a:ext cx="1147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Inserimento dei dati nelle tabelle: caselle combinate/di riepilogo</a:t>
            </a:r>
            <a:endParaRPr lang="it-IT" sz="2400" b="1" dirty="0"/>
          </a:p>
        </p:txBody>
      </p:sp>
      <p:pic>
        <p:nvPicPr>
          <p:cNvPr id="3" name="sld_5_film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" y="731982"/>
            <a:ext cx="10631054" cy="597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6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462</Words>
  <Application>Microsoft Office PowerPoint</Application>
  <PresentationFormat>Widescreen</PresentationFormat>
  <Paragraphs>51</Paragraphs>
  <Slides>6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arial</vt:lpstr>
      <vt:lpstr>arial</vt:lpstr>
      <vt:lpstr>Calibri</vt:lpstr>
      <vt:lpstr>Calibri Light</vt:lpstr>
      <vt:lpstr>Open Sans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23</cp:revision>
  <dcterms:created xsi:type="dcterms:W3CDTF">2020-04-02T14:01:51Z</dcterms:created>
  <dcterms:modified xsi:type="dcterms:W3CDTF">2020-04-07T10:06:18Z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