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5" r:id="rId5"/>
    <p:sldId id="324" r:id="rId6"/>
    <p:sldId id="266" r:id="rId7"/>
    <p:sldId id="267" r:id="rId8"/>
    <p:sldId id="268" r:id="rId9"/>
    <p:sldId id="325" r:id="rId10"/>
    <p:sldId id="269" r:id="rId11"/>
    <p:sldId id="272" r:id="rId12"/>
    <p:sldId id="27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/>
    <p:restoredTop sz="73848"/>
  </p:normalViewPr>
  <p:slideViewPr>
    <p:cSldViewPr snapToGrid="0" snapToObjects="1">
      <p:cViewPr varScale="1">
        <p:scale>
          <a:sx n="93" d="100"/>
          <a:sy n="93" d="100"/>
        </p:scale>
        <p:origin x="14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53AE75-AD10-124E-B613-A54DFDAB420E}" type="doc">
      <dgm:prSet loTypeId="urn:microsoft.com/office/officeart/2005/8/layout/vLis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FBB934-BB54-E847-A08D-F21638A780E0}">
      <dgm:prSet custT="1"/>
      <dgm:spPr>
        <a:solidFill>
          <a:srgbClr val="FF0000"/>
        </a:solidFill>
      </dgm:spPr>
      <dgm:t>
        <a:bodyPr/>
        <a:lstStyle/>
        <a:p>
          <a:r>
            <a:rPr lang="it-IT" sz="3700" dirty="0"/>
            <a:t>Eli Lilly </a:t>
          </a:r>
        </a:p>
        <a:p>
          <a:r>
            <a:rPr lang="it-IT" sz="2400" dirty="0"/>
            <a:t>(ospite: batterio)</a:t>
          </a:r>
        </a:p>
      </dgm:t>
    </dgm:pt>
    <dgm:pt modelId="{5C7C9392-61BF-A243-9025-D84E8962FE0C}" type="parTrans" cxnId="{FDEAF486-F8FE-B840-B8B5-8B90F75CEB11}">
      <dgm:prSet/>
      <dgm:spPr/>
      <dgm:t>
        <a:bodyPr/>
        <a:lstStyle/>
        <a:p>
          <a:endParaRPr lang="en-US"/>
        </a:p>
      </dgm:t>
    </dgm:pt>
    <dgm:pt modelId="{B907D909-D2C8-9740-B964-EB9B0367FE8B}" type="sibTrans" cxnId="{FDEAF486-F8FE-B840-B8B5-8B90F75CEB11}">
      <dgm:prSet/>
      <dgm:spPr/>
      <dgm:t>
        <a:bodyPr/>
        <a:lstStyle/>
        <a:p>
          <a:endParaRPr lang="en-US"/>
        </a:p>
      </dgm:t>
    </dgm:pt>
    <dgm:pt modelId="{31CFF069-D370-FA41-8EFD-815AB44CEBCF}">
      <dgm:prSet custT="1"/>
      <dgm:spPr>
        <a:solidFill>
          <a:srgbClr val="0070C0"/>
        </a:solidFill>
      </dgm:spPr>
      <dgm:t>
        <a:bodyPr/>
        <a:lstStyle/>
        <a:p>
          <a:r>
            <a:rPr lang="it-IT" sz="3700" dirty="0"/>
            <a:t>Novo </a:t>
          </a:r>
          <a:r>
            <a:rPr lang="it-IT" sz="3700" dirty="0" err="1"/>
            <a:t>Nordisk</a:t>
          </a:r>
          <a:r>
            <a:rPr lang="it-IT" sz="3700" dirty="0"/>
            <a:t> </a:t>
          </a:r>
        </a:p>
        <a:p>
          <a:r>
            <a:rPr lang="it-IT" sz="2400" dirty="0"/>
            <a:t>(ospite: lievito)</a:t>
          </a:r>
        </a:p>
      </dgm:t>
    </dgm:pt>
    <dgm:pt modelId="{7C796AE7-9321-5C4F-8FC5-7F0DAD6003ED}" type="parTrans" cxnId="{4BFC63B5-DAFC-0C46-AF8E-D5A2F09C0264}">
      <dgm:prSet/>
      <dgm:spPr/>
      <dgm:t>
        <a:bodyPr/>
        <a:lstStyle/>
        <a:p>
          <a:endParaRPr lang="en-US"/>
        </a:p>
      </dgm:t>
    </dgm:pt>
    <dgm:pt modelId="{EC7ADA3F-33AC-BE41-AB18-12EBB2A558A1}" type="sibTrans" cxnId="{4BFC63B5-DAFC-0C46-AF8E-D5A2F09C0264}">
      <dgm:prSet/>
      <dgm:spPr/>
      <dgm:t>
        <a:bodyPr/>
        <a:lstStyle/>
        <a:p>
          <a:endParaRPr lang="en-US"/>
        </a:p>
      </dgm:t>
    </dgm:pt>
    <dgm:pt modelId="{67CA1D13-4DB6-2446-8033-B352B7272B2A}" type="pres">
      <dgm:prSet presAssocID="{6853AE75-AD10-124E-B613-A54DFDAB420E}" presName="linearFlow" presStyleCnt="0">
        <dgm:presLayoutVars>
          <dgm:dir/>
          <dgm:resizeHandles val="exact"/>
        </dgm:presLayoutVars>
      </dgm:prSet>
      <dgm:spPr/>
    </dgm:pt>
    <dgm:pt modelId="{6E1532F9-AC60-4E43-9AD3-4FF44D16FDD6}" type="pres">
      <dgm:prSet presAssocID="{BCFBB934-BB54-E847-A08D-F21638A780E0}" presName="composite" presStyleCnt="0"/>
      <dgm:spPr/>
    </dgm:pt>
    <dgm:pt modelId="{88E0D611-6139-7C42-B148-3BD9E248AAE9}" type="pres">
      <dgm:prSet presAssocID="{BCFBB934-BB54-E847-A08D-F21638A780E0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A719B9D-5134-E141-85A2-6C705DACD6E7}" type="pres">
      <dgm:prSet presAssocID="{BCFBB934-BB54-E847-A08D-F21638A780E0}" presName="txShp" presStyleLbl="node1" presStyleIdx="0" presStyleCnt="2">
        <dgm:presLayoutVars>
          <dgm:bulletEnabled val="1"/>
        </dgm:presLayoutVars>
      </dgm:prSet>
      <dgm:spPr/>
    </dgm:pt>
    <dgm:pt modelId="{104A9BDE-6444-1F40-9B1C-DF5E1CF99F7C}" type="pres">
      <dgm:prSet presAssocID="{B907D909-D2C8-9740-B964-EB9B0367FE8B}" presName="spacing" presStyleCnt="0"/>
      <dgm:spPr/>
    </dgm:pt>
    <dgm:pt modelId="{3920A9B8-D216-0648-962F-59B6702EFCFC}" type="pres">
      <dgm:prSet presAssocID="{31CFF069-D370-FA41-8EFD-815AB44CEBCF}" presName="composite" presStyleCnt="0"/>
      <dgm:spPr/>
    </dgm:pt>
    <dgm:pt modelId="{3145D212-B483-7744-B460-62E03B11156E}" type="pres">
      <dgm:prSet presAssocID="{31CFF069-D370-FA41-8EFD-815AB44CEBCF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03DDB56-EFAF-164E-8BD9-6941B2DA623A}" type="pres">
      <dgm:prSet presAssocID="{31CFF069-D370-FA41-8EFD-815AB44CEBCF}" presName="txShp" presStyleLbl="node1" presStyleIdx="1" presStyleCnt="2">
        <dgm:presLayoutVars>
          <dgm:bulletEnabled val="1"/>
        </dgm:presLayoutVars>
      </dgm:prSet>
      <dgm:spPr/>
    </dgm:pt>
  </dgm:ptLst>
  <dgm:cxnLst>
    <dgm:cxn modelId="{37094B25-A867-5F47-93F4-3308B234BC5D}" type="presOf" srcId="{BCFBB934-BB54-E847-A08D-F21638A780E0}" destId="{EA719B9D-5134-E141-85A2-6C705DACD6E7}" srcOrd="0" destOrd="0" presId="urn:microsoft.com/office/officeart/2005/8/layout/vList3"/>
    <dgm:cxn modelId="{FDEAF486-F8FE-B840-B8B5-8B90F75CEB11}" srcId="{6853AE75-AD10-124E-B613-A54DFDAB420E}" destId="{BCFBB934-BB54-E847-A08D-F21638A780E0}" srcOrd="0" destOrd="0" parTransId="{5C7C9392-61BF-A243-9025-D84E8962FE0C}" sibTransId="{B907D909-D2C8-9740-B964-EB9B0367FE8B}"/>
    <dgm:cxn modelId="{6A7CCBA1-C7BF-1249-A04B-2EB51CCB2424}" type="presOf" srcId="{6853AE75-AD10-124E-B613-A54DFDAB420E}" destId="{67CA1D13-4DB6-2446-8033-B352B7272B2A}" srcOrd="0" destOrd="0" presId="urn:microsoft.com/office/officeart/2005/8/layout/vList3"/>
    <dgm:cxn modelId="{4BFC63B5-DAFC-0C46-AF8E-D5A2F09C0264}" srcId="{6853AE75-AD10-124E-B613-A54DFDAB420E}" destId="{31CFF069-D370-FA41-8EFD-815AB44CEBCF}" srcOrd="1" destOrd="0" parTransId="{7C796AE7-9321-5C4F-8FC5-7F0DAD6003ED}" sibTransId="{EC7ADA3F-33AC-BE41-AB18-12EBB2A558A1}"/>
    <dgm:cxn modelId="{037054F5-B686-6D42-9061-E665F01732CA}" type="presOf" srcId="{31CFF069-D370-FA41-8EFD-815AB44CEBCF}" destId="{803DDB56-EFAF-164E-8BD9-6941B2DA623A}" srcOrd="0" destOrd="0" presId="urn:microsoft.com/office/officeart/2005/8/layout/vList3"/>
    <dgm:cxn modelId="{FCF15E03-3677-3442-A9E7-3C35FB4B12DF}" type="presParOf" srcId="{67CA1D13-4DB6-2446-8033-B352B7272B2A}" destId="{6E1532F9-AC60-4E43-9AD3-4FF44D16FDD6}" srcOrd="0" destOrd="0" presId="urn:microsoft.com/office/officeart/2005/8/layout/vList3"/>
    <dgm:cxn modelId="{112225A4-4CEC-1140-B34D-7356A6507547}" type="presParOf" srcId="{6E1532F9-AC60-4E43-9AD3-4FF44D16FDD6}" destId="{88E0D611-6139-7C42-B148-3BD9E248AAE9}" srcOrd="0" destOrd="0" presId="urn:microsoft.com/office/officeart/2005/8/layout/vList3"/>
    <dgm:cxn modelId="{D4C2689C-C138-6049-8430-3C5BD1106038}" type="presParOf" srcId="{6E1532F9-AC60-4E43-9AD3-4FF44D16FDD6}" destId="{EA719B9D-5134-E141-85A2-6C705DACD6E7}" srcOrd="1" destOrd="0" presId="urn:microsoft.com/office/officeart/2005/8/layout/vList3"/>
    <dgm:cxn modelId="{54248DE7-9A59-0A43-87EE-0F2458245E2E}" type="presParOf" srcId="{67CA1D13-4DB6-2446-8033-B352B7272B2A}" destId="{104A9BDE-6444-1F40-9B1C-DF5E1CF99F7C}" srcOrd="1" destOrd="0" presId="urn:microsoft.com/office/officeart/2005/8/layout/vList3"/>
    <dgm:cxn modelId="{1EC2365F-D393-3846-AA47-E0BE710AAFD7}" type="presParOf" srcId="{67CA1D13-4DB6-2446-8033-B352B7272B2A}" destId="{3920A9B8-D216-0648-962F-59B6702EFCFC}" srcOrd="2" destOrd="0" presId="urn:microsoft.com/office/officeart/2005/8/layout/vList3"/>
    <dgm:cxn modelId="{17E68831-03E8-8C40-AECF-D1C0AA84CCD8}" type="presParOf" srcId="{3920A9B8-D216-0648-962F-59B6702EFCFC}" destId="{3145D212-B483-7744-B460-62E03B11156E}" srcOrd="0" destOrd="0" presId="urn:microsoft.com/office/officeart/2005/8/layout/vList3"/>
    <dgm:cxn modelId="{470935CD-3B06-CD4E-A9E5-7E99AE1679B2}" type="presParOf" srcId="{3920A9B8-D216-0648-962F-59B6702EFCFC}" destId="{803DDB56-EFAF-164E-8BD9-6941B2DA62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19B9D-5134-E141-85A2-6C705DACD6E7}">
      <dsp:nvSpPr>
        <dsp:cNvPr id="0" name=""/>
        <dsp:cNvSpPr/>
      </dsp:nvSpPr>
      <dsp:spPr>
        <a:xfrm rot="10800000">
          <a:off x="1946736" y="1090"/>
          <a:ext cx="6185484" cy="1554954"/>
        </a:xfrm>
        <a:prstGeom prst="homePlat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692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dirty="0"/>
            <a:t>Eli Lilly </a:t>
          </a:r>
        </a:p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(ospite: batterio)</a:t>
          </a:r>
        </a:p>
      </dsp:txBody>
      <dsp:txXfrm rot="10800000">
        <a:off x="2335474" y="1090"/>
        <a:ext cx="5796746" cy="1554954"/>
      </dsp:txXfrm>
    </dsp:sp>
    <dsp:sp modelId="{88E0D611-6139-7C42-B148-3BD9E248AAE9}">
      <dsp:nvSpPr>
        <dsp:cNvPr id="0" name=""/>
        <dsp:cNvSpPr/>
      </dsp:nvSpPr>
      <dsp:spPr>
        <a:xfrm>
          <a:off x="1169259" y="1090"/>
          <a:ext cx="1554954" cy="15549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3DDB56-EFAF-164E-8BD9-6941B2DA623A}">
      <dsp:nvSpPr>
        <dsp:cNvPr id="0" name=""/>
        <dsp:cNvSpPr/>
      </dsp:nvSpPr>
      <dsp:spPr>
        <a:xfrm rot="10800000">
          <a:off x="1946736" y="1999637"/>
          <a:ext cx="6185484" cy="1554954"/>
        </a:xfrm>
        <a:prstGeom prst="homePlate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692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700" kern="1200" dirty="0"/>
            <a:t>Novo </a:t>
          </a:r>
          <a:r>
            <a:rPr lang="it-IT" sz="3700" kern="1200" dirty="0" err="1"/>
            <a:t>Nordisk</a:t>
          </a:r>
          <a:r>
            <a:rPr lang="it-IT" sz="3700" kern="1200" dirty="0"/>
            <a:t> </a:t>
          </a:r>
        </a:p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(ospite: lievito)</a:t>
          </a:r>
        </a:p>
      </dsp:txBody>
      <dsp:txXfrm rot="10800000">
        <a:off x="2335474" y="1999637"/>
        <a:ext cx="5796746" cy="1554954"/>
      </dsp:txXfrm>
    </dsp:sp>
    <dsp:sp modelId="{3145D212-B483-7744-B460-62E03B11156E}">
      <dsp:nvSpPr>
        <dsp:cNvPr id="0" name=""/>
        <dsp:cNvSpPr/>
      </dsp:nvSpPr>
      <dsp:spPr>
        <a:xfrm>
          <a:off x="1169259" y="1999637"/>
          <a:ext cx="1554954" cy="15549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A4974-7967-BC42-9DA0-7F90D76F6275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D994A-6D87-5E43-8FB6-BD5E48431C0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08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20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740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410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64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483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71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378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NB: Sentirete anche un bel «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Nooooooo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perché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certe volte da i numeri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SCUSATE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272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16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86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15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4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AGAIN:</a:t>
            </a:r>
          </a:p>
          <a:p>
            <a:endParaRPr lang="it-IT" sz="4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4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SCUSATE</a:t>
            </a:r>
            <a:endParaRPr lang="it-IT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15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DF5C-FBCF-5E4E-AFA8-78B901927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51D6D-00A0-5F4D-81C1-DF544A5BC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475D8-4C25-3E4A-B43D-88DC19AC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E58CC-FB6C-7447-AA68-5825137C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2A463-CE3F-D946-8BC6-F3D899B5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8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6FA2-235C-6A42-B517-6545566A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86C1A-83E4-4A42-9212-E6C3DAD13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5FE1A-6031-424A-B94C-BD26B796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E882-E554-274E-B659-FF195368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E0B1E-ACB5-DE4B-AA83-AF5323BE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1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0E7B5D-7676-B646-AF39-F2193EB6C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AA8B-BB0F-0B4F-BB1B-F8EE3F53D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787D1-59C4-0D42-86BB-AC7F29B7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E09C-30D6-4442-B648-35D99CEC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BEA5C-D522-0147-BAF9-EA6801E4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07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6196-BC75-3747-9D25-5B98B21B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A503F-F7C8-9F47-8CA0-EC3CC0F6B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B63C1-BF6A-924E-B78C-0BDB262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8C65D-CDCF-B34B-B2CE-B492AFAD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E6785-4B95-F843-BCEB-08FFF144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06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8AE4-AA7A-234D-9BFC-0D31F731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CDA2-B292-DB49-B7F6-BFB266EC8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C17E-635F-624F-BB79-23B440C5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E21A2-0226-4C41-B109-C4F81045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16F1-4318-C44E-B93A-29F065CF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02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5F0A-E675-B048-8D03-5C6C70C0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DBF69-D150-CD49-8D1B-313FDC57D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47C3F-BF1E-CE42-9FFE-2DEFEDF9D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CDE75-CAF4-7A4B-937B-BD6E4EB2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E4543-B986-BF40-B540-083D9333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0AFB8-86B4-A94B-A871-54DB076C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20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4FED-311F-9049-A130-E39FDC75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2AF4D-79AF-2E41-8515-68A8839B7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C186F-78DE-7346-AB94-2555EF999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9E5E7-C521-EE44-B3A8-D1C5CE03D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6A6EE-323D-454C-B86E-9B4DD5441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2BA46-0031-8D4E-84D7-DB5D2734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89327-50F6-8148-8D1F-A05EFA38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9F070-337C-8F4D-BA8B-D76BA5C3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9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6375-3AC4-7E48-8187-F8874278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3DC42-03E2-A649-AEF4-E5E0845E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CC339-F300-1B43-9B97-B30F6918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FFA89-F578-6F45-B285-5C105D6A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63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6A610-667A-A545-A4E4-4C50DF4A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A3875-7D14-A94A-BE96-1B92CF3B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6AEB8-59AF-FA4B-A6E5-9D16DF8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5377-581D-9E48-8037-ED3894CC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35FC-AB26-A343-96EA-8BBC61481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DBF2-B9AC-8840-912A-1863B0725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A31DF-3CF5-6745-A96D-F5B8F8F4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567A6-061F-0340-A82A-6CF274ED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3208C-C1A5-9245-8FCA-F3536141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1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3312-E73C-8845-9A6A-0131B8C9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97F23-EB6A-B040-98B1-E86696CE6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FD597-18C9-0142-91E0-E28DAF756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12F8A-C2DA-8F48-BE64-8A621736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E506F-B79B-674F-B473-91FC08CD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82583-F2E8-894F-A3AF-EEF384F6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6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86606-7681-A242-9AA1-CEDD070C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9134A-ECC7-4340-938A-867A3E775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FE985-C39F-9C47-90E5-165C9C24B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B2F84-2179-224C-97A1-27F800159539}" type="datetimeFigureOut">
              <a:rPr lang="it-IT" smtClean="0"/>
              <a:t>07/04/20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022D-FB7F-D84E-A84A-A73D438E4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C59CD-E8C7-3D42-ADE0-130D44D74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86584-894A-8B42-8218-5DF3016B9B1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18DC-D96D-4A45-9697-F3906DF78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2563"/>
            <a:ext cx="9144000" cy="2387600"/>
          </a:xfrm>
        </p:spPr>
        <p:txBody>
          <a:bodyPr/>
          <a:lstStyle/>
          <a:p>
            <a:r>
              <a:rPr lang="it-IT" dirty="0"/>
              <a:t>Proteine ricombinanti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33B03-D8B3-D243-B7B2-52B64041A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it-IT" dirty="0"/>
              <a:t>INSULINA ed ANALOGHI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BA289-924F-534C-A0C0-B100893DF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69" y="271662"/>
            <a:ext cx="3729461" cy="36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10"/>
    </mc:Choice>
    <mc:Fallback xmlns="">
      <p:transition spd="slow" advTm="1486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AB63-D2D9-A147-AA8D-597926DA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Espressione dell’insulina umana in </a:t>
            </a:r>
            <a:r>
              <a:rPr lang="it-IT" b="1" i="1" dirty="0">
                <a:solidFill>
                  <a:srgbClr val="FF0000"/>
                </a:solidFill>
              </a:rPr>
              <a:t>E. coli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6FDB22-1ABE-D64B-8D95-ADDB4CD608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84" t="-467" r="20929" b="2835"/>
          <a:stretch/>
        </p:blipFill>
        <p:spPr>
          <a:xfrm>
            <a:off x="3094892" y="1353774"/>
            <a:ext cx="6227885" cy="55156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39F186-63E5-9649-84A3-9DA9F283F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7783-C0D9-A549-8277-4DE1B09BD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Approcci differenti per produrre l’insulina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FB2B2A-99E6-F64A-B40B-50429D673D5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75360" y="2621279"/>
          <a:ext cx="9301480" cy="355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F5907E-EF3E-ED40-B860-D43AC5926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53"/>
    </mc:Choice>
    <mc:Fallback xmlns="">
      <p:transition spd="slow" advTm="9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6AB71-DA47-C941-8FA6-4CC2B7C8D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940" y="3199448"/>
            <a:ext cx="3581400" cy="358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D63F8-3CC5-E341-8EB3-C7BBAC27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Batterio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–</a:t>
            </a:r>
            <a:r>
              <a:rPr lang="it-IT" b="1" i="1" dirty="0">
                <a:solidFill>
                  <a:srgbClr val="FF0000"/>
                </a:solidFill>
              </a:rPr>
              <a:t> E. coli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FB9C6-EE46-304E-81DD-82C995CA2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044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1986 – Eli Lilly è la prima industria farmaceutica a produrre l’insulina umana ricombinante.</a:t>
            </a:r>
          </a:p>
          <a:p>
            <a:pPr algn="just"/>
            <a:r>
              <a:rPr lang="it-IT" sz="2400" dirty="0"/>
              <a:t>Estremità 5’ modificata – peptide segnale di 24 aa.</a:t>
            </a:r>
          </a:p>
          <a:p>
            <a:pPr algn="just"/>
            <a:r>
              <a:rPr lang="it-IT" sz="2400" dirty="0"/>
              <a:t>Catena A – sintetizzata in un </a:t>
            </a:r>
            <a:r>
              <a:rPr lang="it-IT" sz="2400" dirty="0" err="1"/>
              <a:t>strain</a:t>
            </a:r>
            <a:r>
              <a:rPr lang="it-IT" sz="2400" dirty="0"/>
              <a:t> di </a:t>
            </a:r>
            <a:r>
              <a:rPr lang="it-IT" sz="2400" i="1" dirty="0"/>
              <a:t>E. coli.</a:t>
            </a:r>
          </a:p>
          <a:p>
            <a:pPr algn="just"/>
            <a:r>
              <a:rPr lang="it-IT" sz="2400" dirty="0"/>
              <a:t>Catena B – sintetizzata in uno </a:t>
            </a:r>
            <a:r>
              <a:rPr lang="it-IT" sz="2400" dirty="0" err="1"/>
              <a:t>strain</a:t>
            </a:r>
            <a:r>
              <a:rPr lang="it-IT" sz="2400" dirty="0"/>
              <a:t> differente (sempre </a:t>
            </a:r>
            <a:r>
              <a:rPr lang="it-IT" sz="2400" i="1" dirty="0" err="1"/>
              <a:t>E.coli</a:t>
            </a:r>
            <a:r>
              <a:rPr lang="it-IT" sz="2400" dirty="0"/>
              <a:t>).</a:t>
            </a:r>
          </a:p>
          <a:p>
            <a:pPr algn="just"/>
            <a:r>
              <a:rPr lang="it-IT" sz="2400" dirty="0"/>
              <a:t>Le catene vengono purificate separatamente e poi riunite per dare la forma attiva dell’insulina.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34257-BF22-5848-B7FB-5A1784B0B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640" y="1675448"/>
            <a:ext cx="2794000" cy="1524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AA7C9E-FD59-9345-9111-62CA4BD2D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08"/>
    </mc:Choice>
    <mc:Fallback xmlns="">
      <p:transition spd="slow" advTm="23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8111-3301-7040-A2A7-549227AB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Storia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C9BA-4830-8141-A891-71CCE82CB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sz="2400" dirty="0"/>
              <a:t>È un ormone che regola il metabolismo degli zuccheri.</a:t>
            </a:r>
          </a:p>
          <a:p>
            <a:r>
              <a:rPr lang="it-IT" sz="2400" dirty="0"/>
              <a:t>Prodotta dal pancreas e secreta nel torrente circolatorio. </a:t>
            </a:r>
          </a:p>
          <a:p>
            <a:r>
              <a:rPr lang="it-IT" sz="2400" dirty="0"/>
              <a:t>L’impossibilità di produrre insulina determina il diabete.  </a:t>
            </a:r>
          </a:p>
          <a:p>
            <a:r>
              <a:rPr lang="it-IT" sz="2400" dirty="0"/>
              <a:t>Storia:</a:t>
            </a:r>
          </a:p>
          <a:p>
            <a:pPr lvl="1"/>
            <a:r>
              <a:rPr lang="it-IT" sz="2000" dirty="0"/>
              <a:t>1921 – isolata per la prima volta (Frederick Grant </a:t>
            </a:r>
            <a:r>
              <a:rPr lang="it-IT" sz="2000" dirty="0" err="1"/>
              <a:t>Banting</a:t>
            </a:r>
            <a:r>
              <a:rPr lang="it-IT" sz="2000" dirty="0"/>
              <a:t> e da Charles Best).</a:t>
            </a:r>
          </a:p>
          <a:p>
            <a:pPr lvl="1"/>
            <a:r>
              <a:rPr lang="it-IT" sz="2000" dirty="0"/>
              <a:t>1922 – estrazione dell’insulina dal pancreas bovino grazie al quale viene trattato il primo paziente</a:t>
            </a:r>
          </a:p>
          <a:p>
            <a:pPr lvl="1"/>
            <a:r>
              <a:rPr lang="it-IT" sz="2000" dirty="0"/>
              <a:t>1923 – premio Nobel per la medicina a F.G. </a:t>
            </a:r>
            <a:r>
              <a:rPr lang="it-IT" sz="2000" dirty="0" err="1"/>
              <a:t>Banting</a:t>
            </a:r>
            <a:r>
              <a:rPr lang="it-IT" sz="2000" dirty="0"/>
              <a:t> per la scoperta dell’insulina</a:t>
            </a:r>
          </a:p>
          <a:p>
            <a:pPr lvl="1"/>
            <a:r>
              <a:rPr lang="it-IT" sz="2000" dirty="0"/>
              <a:t>1955 – premio Nobel a Frederick </a:t>
            </a:r>
            <a:r>
              <a:rPr lang="it-IT" sz="2000" dirty="0" err="1"/>
              <a:t>Sanger</a:t>
            </a:r>
            <a:r>
              <a:rPr lang="it-IT" sz="2000" dirty="0"/>
              <a:t> per la determinazione della struttura dell’insulina</a:t>
            </a:r>
          </a:p>
          <a:p>
            <a:pPr lvl="1"/>
            <a:r>
              <a:rPr lang="it-IT" sz="2000" dirty="0"/>
              <a:t>1982 – l’insulina umana, può essere prodotta dall’insulina dei suini.</a:t>
            </a:r>
          </a:p>
          <a:p>
            <a:pPr lvl="1"/>
            <a:r>
              <a:rPr lang="it-IT" sz="2000" dirty="0"/>
              <a:t>1987 – insulina umana può essere prodotta solo con cellule di lievito tramite tecnologia genica</a:t>
            </a:r>
          </a:p>
          <a:p>
            <a:r>
              <a:rPr lang="it-IT" sz="2400" b="1" dirty="0"/>
              <a:t>Insulina – il primo farmaco prodotto mediante ingegneria genetica.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2970E3-E151-2147-B085-CE804EB9C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12"/>
    </mc:Choice>
    <mc:Fallback xmlns="">
      <p:transition spd="slow" advTm="26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AF1D-3DFB-C947-9E2D-F8CDD6F0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Metabolismo glucidico e la sua regolazione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7E2FA-7F0D-434B-816D-5ECFAEB80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2500" cy="5032375"/>
          </a:xfrm>
        </p:spPr>
        <p:txBody>
          <a:bodyPr>
            <a:normAutofit/>
          </a:bodyPr>
          <a:lstStyle/>
          <a:p>
            <a:pPr algn="just"/>
            <a:r>
              <a:rPr lang="it-IT" sz="2000" dirty="0"/>
              <a:t>Insulina stimola:</a:t>
            </a:r>
          </a:p>
          <a:p>
            <a:pPr lvl="1" algn="just"/>
            <a:r>
              <a:rPr lang="it-IT" sz="1800" dirty="0"/>
              <a:t>la crescita e la differenziazione cellulare, promuove il deposito di substrati nel tessuto adiposo, fegato e muscoli stimolando la </a:t>
            </a:r>
            <a:r>
              <a:rPr lang="it-IT" sz="1800" dirty="0" err="1"/>
              <a:t>lipogenesi</a:t>
            </a:r>
            <a:r>
              <a:rPr lang="it-IT" sz="1800" dirty="0"/>
              <a:t>, la sintesi di glicogeno e di proteine, </a:t>
            </a:r>
          </a:p>
          <a:p>
            <a:pPr algn="just"/>
            <a:r>
              <a:rPr lang="it-IT" sz="2000" dirty="0"/>
              <a:t>Insulina inibisce: </a:t>
            </a:r>
          </a:p>
          <a:p>
            <a:pPr lvl="1" algn="just"/>
            <a:r>
              <a:rPr lang="it-IT" sz="1800" dirty="0"/>
              <a:t>la lipolisi, </a:t>
            </a:r>
            <a:r>
              <a:rPr lang="it-IT" sz="1800" dirty="0" err="1"/>
              <a:t>glicogenolisi</a:t>
            </a:r>
            <a:r>
              <a:rPr lang="it-IT" sz="1800" dirty="0"/>
              <a:t> e degradazione proteica. </a:t>
            </a:r>
          </a:p>
          <a:p>
            <a:pPr algn="just"/>
            <a:r>
              <a:rPr lang="it-IT" sz="2000" dirty="0"/>
              <a:t>La resistenza o un deficit di insulina genera una profonda </a:t>
            </a:r>
            <a:r>
              <a:rPr lang="it-IT" sz="2000" dirty="0" err="1"/>
              <a:t>disregolazione</a:t>
            </a:r>
            <a:r>
              <a:rPr lang="it-IT" sz="2000" dirty="0"/>
              <a:t> di questi processi e conseguente incremento della concentrazione plasmatica di glucosio e dei lipidi sia a digiuno che dopo un pasto.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F0444-2D15-FC4B-B4BF-25DDE5DD4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804" y="1731931"/>
            <a:ext cx="5817596" cy="41498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2EF66C-51E1-9449-ADC4-A0413A3C7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51"/>
    </mc:Choice>
    <mc:Fallback xmlns="">
      <p:transition spd="slow" advTm="23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FE37-8828-544C-88FB-69CEED40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Insulina – sintesi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64DCF-DFD1-1641-B8FB-8DB71CA1D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0225" cy="4828393"/>
          </a:xfrm>
        </p:spPr>
        <p:txBody>
          <a:bodyPr>
            <a:noAutofit/>
          </a:bodyPr>
          <a:lstStyle/>
          <a:p>
            <a:pPr algn="just"/>
            <a:r>
              <a:rPr lang="it-IT" sz="2400" b="1" dirty="0" err="1"/>
              <a:t>Preproinsulina</a:t>
            </a:r>
            <a:r>
              <a:rPr lang="it-IT" sz="2400" b="1" dirty="0"/>
              <a:t> </a:t>
            </a:r>
            <a:r>
              <a:rPr lang="it-IT" sz="2400" dirty="0"/>
              <a:t>(110 aa):</a:t>
            </a:r>
          </a:p>
          <a:p>
            <a:pPr lvl="1" algn="just"/>
            <a:r>
              <a:rPr lang="it-IT" sz="2000" dirty="0"/>
              <a:t>sequenza “</a:t>
            </a:r>
            <a:r>
              <a:rPr lang="it-IT" sz="2000" dirty="0" err="1"/>
              <a:t>pre</a:t>
            </a:r>
            <a:r>
              <a:rPr lang="it-IT" sz="2000" dirty="0"/>
              <a:t>” amino-terminale (peptide-segnale; 24 aa), che consente la secrezione della proteina; </a:t>
            </a:r>
          </a:p>
          <a:p>
            <a:pPr lvl="1" algn="just"/>
            <a:r>
              <a:rPr lang="it-IT" sz="2000" dirty="0"/>
              <a:t>sequenza centrale “pro” (peptide C; 35 aa) che determina il corretto ripiegamento del filamento polipeptidico.</a:t>
            </a:r>
          </a:p>
          <a:p>
            <a:pPr algn="just"/>
            <a:r>
              <a:rPr lang="it-IT" sz="2400" b="1" dirty="0"/>
              <a:t>Proinsulina </a:t>
            </a:r>
            <a:r>
              <a:rPr lang="it-IT" sz="2400" dirty="0"/>
              <a:t>(86 aa): </a:t>
            </a:r>
          </a:p>
          <a:p>
            <a:pPr lvl="1" algn="just"/>
            <a:r>
              <a:rPr lang="it-IT" sz="2000" dirty="0"/>
              <a:t>è convertita in insulina da enzimi proteolitici che rimuovono il peptide C e le sequenze di aminoacidi basici lisina-arginina (</a:t>
            </a:r>
            <a:r>
              <a:rPr lang="it-IT" sz="2000" dirty="0" err="1"/>
              <a:t>Lys-Arg</a:t>
            </a:r>
            <a:r>
              <a:rPr lang="it-IT" sz="2000" dirty="0"/>
              <a:t>) e arginina-arginina (</a:t>
            </a:r>
            <a:r>
              <a:rPr lang="it-IT" sz="2000" dirty="0" err="1"/>
              <a:t>Arg-Arg</a:t>
            </a:r>
            <a:r>
              <a:rPr lang="it-IT" sz="2000" dirty="0"/>
              <a:t>). </a:t>
            </a:r>
          </a:p>
          <a:p>
            <a:pPr algn="just"/>
            <a:r>
              <a:rPr lang="it-IT" sz="2400" dirty="0"/>
              <a:t>L’</a:t>
            </a:r>
            <a:r>
              <a:rPr lang="it-IT" sz="2400" b="1" dirty="0"/>
              <a:t>insulina</a:t>
            </a:r>
            <a:r>
              <a:rPr lang="it-IT" sz="2400" dirty="0"/>
              <a:t> (51 aa):</a:t>
            </a:r>
          </a:p>
          <a:p>
            <a:pPr lvl="1" algn="just"/>
            <a:r>
              <a:rPr lang="it-IT" sz="2000" dirty="0"/>
              <a:t> consiste delle catene A e B legate da due ponti disolfuro.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8D7F7-02FC-F440-A934-1928A894A0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6" t="373" r="1888" b="1264"/>
          <a:stretch/>
        </p:blipFill>
        <p:spPr>
          <a:xfrm>
            <a:off x="7608632" y="710181"/>
            <a:ext cx="4433232" cy="5621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66E1F-E2FB-044A-BA14-E182CD2B5E4F}"/>
              </a:ext>
            </a:extLst>
          </p:cNvPr>
          <p:cNvSpPr txBox="1"/>
          <p:nvPr/>
        </p:nvSpPr>
        <p:spPr>
          <a:xfrm>
            <a:off x="7335159" y="137284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C2D2C-BDF7-F14F-979E-C7A29FFA7F89}"/>
              </a:ext>
            </a:extLst>
          </p:cNvPr>
          <p:cNvSpPr/>
          <p:nvPr/>
        </p:nvSpPr>
        <p:spPr>
          <a:xfrm>
            <a:off x="6985192" y="3205690"/>
            <a:ext cx="124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L’apparato di Golgi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EF7333B-D77A-9345-B810-64186E995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70"/>
    </mc:Choice>
    <mc:Fallback xmlns="">
      <p:transition spd="slow" advTm="32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F5B2C-8724-134E-95C7-1FEFAC4F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Insulina – sequenza primaria</a:t>
            </a:r>
          </a:p>
        </p:txBody>
      </p:sp>
      <p:pic>
        <p:nvPicPr>
          <p:cNvPr id="5" name="Content Placeholder 17">
            <a:extLst>
              <a:ext uri="{FF2B5EF4-FFF2-40B4-BE49-F238E27FC236}">
                <a16:creationId xmlns:a16="http://schemas.microsoft.com/office/drawing/2014/main" id="{2F7913C7-D1C3-6A44-A3FD-45062D4DC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0758" y="1690688"/>
            <a:ext cx="4811860" cy="46041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2C6C0-4507-CB42-A73C-43D2548372A0}"/>
              </a:ext>
            </a:extLst>
          </p:cNvPr>
          <p:cNvSpPr txBox="1"/>
          <p:nvPr/>
        </p:nvSpPr>
        <p:spPr>
          <a:xfrm>
            <a:off x="838200" y="1842869"/>
            <a:ext cx="54219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>
                    <a:lumMod val="75000"/>
                  </a:schemeClr>
                </a:solidFill>
              </a:rPr>
              <a:t>Insulina 51 aa: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>
                    <a:lumMod val="75000"/>
                  </a:schemeClr>
                </a:solidFill>
              </a:rPr>
              <a:t>Catena A 21 aa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>
                    <a:lumMod val="75000"/>
                  </a:schemeClr>
                </a:solidFill>
              </a:rPr>
              <a:t>Catena B 30 aa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Umana: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Catena A 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Thr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 8, Ile 10 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Catena B 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Thr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 30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Porcina: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Catena A 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Thr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 8, Ile 10 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Catena B 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Ala 30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Bovina: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Catena A 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Ala 8, Val 10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Catena B 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Ala 30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3E6FAA-6D59-EB41-AF63-F3773EFCAF1A}"/>
              </a:ext>
            </a:extLst>
          </p:cNvPr>
          <p:cNvCxnSpPr>
            <a:cxnSpLocks/>
          </p:cNvCxnSpPr>
          <p:nvPr/>
        </p:nvCxnSpPr>
        <p:spPr>
          <a:xfrm flipH="1">
            <a:off x="10696244" y="4501446"/>
            <a:ext cx="606437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B4DF9-9040-704E-BA31-01093F2CE0AB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1B5D8-4F77-D54A-84BC-07ECDC73619F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5E17-9E5E-F44A-805A-F29D56008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80" y="1627152"/>
            <a:ext cx="5318657" cy="35402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2D4E7-86B3-5540-867D-A4D10EA2F5FD}"/>
              </a:ext>
            </a:extLst>
          </p:cNvPr>
          <p:cNvSpPr txBox="1"/>
          <p:nvPr/>
        </p:nvSpPr>
        <p:spPr>
          <a:xfrm>
            <a:off x="1069303" y="5213312"/>
            <a:ext cx="100533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NOTA TECNICA: per la slide successiva, per favore, uscite dalla modalità «slide show» e premete «Play» vicino al segno del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A9A93-99B4-3540-BC49-C09432CEB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0" t="26292" r="23794" b="25956"/>
          <a:stretch/>
        </p:blipFill>
        <p:spPr>
          <a:xfrm>
            <a:off x="7216726" y="6065991"/>
            <a:ext cx="701955" cy="60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7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B6DF-5A4B-CE4C-A49C-46623D2F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Insulina – sequenza primaria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D360673-4B7B-D249-AA96-A9026E45A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80758" y="1690688"/>
            <a:ext cx="4811860" cy="4604155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0D10E6-A8A7-E54B-A00A-9FC11BE1EBA7}"/>
              </a:ext>
            </a:extLst>
          </p:cNvPr>
          <p:cNvSpPr txBox="1"/>
          <p:nvPr/>
        </p:nvSpPr>
        <p:spPr>
          <a:xfrm>
            <a:off x="838200" y="1842869"/>
            <a:ext cx="54219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Insulina 51 aa: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15337C"/>
                </a:solidFill>
              </a:rPr>
              <a:t>Catena A 21 aa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5A327D"/>
                </a:solidFill>
              </a:rPr>
              <a:t>Catena B 30 aa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Umana: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Catena A 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 err="1">
                <a:sym typeface="Wingdings" pitchFamily="2" charset="2"/>
              </a:rPr>
              <a:t>Thr</a:t>
            </a:r>
            <a:r>
              <a:rPr lang="it-IT" sz="2000" dirty="0">
                <a:sym typeface="Wingdings" pitchFamily="2" charset="2"/>
              </a:rPr>
              <a:t> 8, Ile 10 </a:t>
            </a:r>
            <a:endParaRPr lang="it-IT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Catena B 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 err="1">
                <a:sym typeface="Wingdings" pitchFamily="2" charset="2"/>
              </a:rPr>
              <a:t>Thr</a:t>
            </a:r>
            <a:r>
              <a:rPr lang="it-IT" sz="2000" dirty="0">
                <a:sym typeface="Wingdings" pitchFamily="2" charset="2"/>
              </a:rPr>
              <a:t> 30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Porcina: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Catena A 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 err="1">
                <a:sym typeface="Wingdings" pitchFamily="2" charset="2"/>
              </a:rPr>
              <a:t>Thr</a:t>
            </a:r>
            <a:r>
              <a:rPr lang="it-IT" sz="2000" dirty="0">
                <a:sym typeface="Wingdings" pitchFamily="2" charset="2"/>
              </a:rPr>
              <a:t> 8, Ile 10 </a:t>
            </a:r>
            <a:endParaRPr lang="it-IT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Catena B </a:t>
            </a:r>
            <a:r>
              <a:rPr lang="it-IT" sz="2000" dirty="0">
                <a:sym typeface="Wingdings" pitchFamily="2" charset="2"/>
              </a:rPr>
              <a:t> Ala 30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Bovina: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Catena A </a:t>
            </a:r>
            <a:r>
              <a:rPr lang="it-IT" sz="2000" dirty="0">
                <a:sym typeface="Wingdings" pitchFamily="2" charset="2"/>
              </a:rPr>
              <a:t> Ala 8, Val 10</a:t>
            </a:r>
            <a:endParaRPr lang="it-IT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Catena B </a:t>
            </a:r>
            <a:r>
              <a:rPr lang="it-IT" sz="2000" dirty="0">
                <a:sym typeface="Wingdings" pitchFamily="2" charset="2"/>
              </a:rPr>
              <a:t> Ala 30</a:t>
            </a:r>
            <a:endParaRPr lang="it-IT" sz="2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EE6388-22F8-794B-ACF2-6647F5779473}"/>
              </a:ext>
            </a:extLst>
          </p:cNvPr>
          <p:cNvCxnSpPr>
            <a:cxnSpLocks/>
          </p:cNvCxnSpPr>
          <p:nvPr/>
        </p:nvCxnSpPr>
        <p:spPr>
          <a:xfrm flipH="1">
            <a:off x="10696244" y="4501446"/>
            <a:ext cx="606437" cy="0"/>
          </a:xfrm>
          <a:prstGeom prst="straightConnector1">
            <a:avLst/>
          </a:prstGeom>
          <a:ln w="38100">
            <a:solidFill>
              <a:srgbClr val="3AF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FC65AA-BAAE-0244-942E-FB916E580991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rgbClr val="3AF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260CD1-CB36-2B4E-B86D-4D274928A0FB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rgbClr val="3AF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E3FD77-D653-594D-8E59-5954EE9EC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BD6D-7CFF-F045-8150-AD07300A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Insulina – sequenza terziaria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50CA-6D60-4B4B-AC43-DF4ED1B95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856828" cy="4351338"/>
          </a:xfrm>
        </p:spPr>
        <p:txBody>
          <a:bodyPr>
            <a:normAutofit/>
          </a:bodyPr>
          <a:lstStyle/>
          <a:p>
            <a:r>
              <a:rPr lang="it-IT" sz="2400" b="1" dirty="0"/>
              <a:t>Catena A: </a:t>
            </a:r>
          </a:p>
          <a:p>
            <a:pPr lvl="1"/>
            <a:r>
              <a:rPr lang="it-IT" sz="2000" dirty="0"/>
              <a:t>si formano due sezioni ad </a:t>
            </a:r>
            <a:r>
              <a:rPr lang="it-IT" sz="2000" dirty="0">
                <a:latin typeface="Symbol" pitchFamily="2" charset="2"/>
              </a:rPr>
              <a:t>a-</a:t>
            </a:r>
            <a:r>
              <a:rPr lang="it-IT" sz="2000" dirty="0"/>
              <a:t>elica, che delimitano una parte centrale </a:t>
            </a:r>
            <a:r>
              <a:rPr lang="it-IT" sz="2000" dirty="0">
                <a:latin typeface="Symbol" pitchFamily="2" charset="2"/>
              </a:rPr>
              <a:t>b-</a:t>
            </a:r>
            <a:r>
              <a:rPr lang="it-IT" sz="2000" dirty="0" err="1"/>
              <a:t>sheet</a:t>
            </a:r>
            <a:endParaRPr lang="it-IT" sz="2000" dirty="0"/>
          </a:p>
          <a:p>
            <a:r>
              <a:rPr lang="it-IT" sz="2400" b="1" dirty="0"/>
              <a:t>Catena B:  </a:t>
            </a:r>
          </a:p>
          <a:p>
            <a:pPr lvl="1"/>
            <a:r>
              <a:rPr lang="it-IT" sz="2000" dirty="0"/>
              <a:t>presenta una sezione maggiore ad </a:t>
            </a:r>
            <a:r>
              <a:rPr lang="it-IT" sz="2000" dirty="0">
                <a:latin typeface="Symbol" pitchFamily="2" charset="2"/>
              </a:rPr>
              <a:t>a-</a:t>
            </a:r>
            <a:r>
              <a:rPr lang="it-IT" sz="2000" dirty="0"/>
              <a:t>elica e si piega a gomito, “avvolgendo” la catena A.</a:t>
            </a:r>
          </a:p>
          <a:p>
            <a:r>
              <a:rPr lang="it-IT" sz="2400" dirty="0"/>
              <a:t>Struttura terziaria stabilizzata da </a:t>
            </a:r>
            <a:r>
              <a:rPr lang="it-IT" sz="2400" b="1" dirty="0"/>
              <a:t>ponti disolfuro</a:t>
            </a:r>
          </a:p>
          <a:p>
            <a:r>
              <a:rPr lang="it-IT" sz="2400" dirty="0"/>
              <a:t>La parte esterna della molecola è principalmente polare, quella interna è per lo più apolare.</a:t>
            </a:r>
          </a:p>
          <a:p>
            <a:endParaRPr lang="it-IT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38C0C-0ADB-C149-857A-F77693DC4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029" y="2166425"/>
            <a:ext cx="4357086" cy="31996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7503A5-C26E-4D44-A824-6F4496C8A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64"/>
    </mc:Choice>
    <mc:Fallback xmlns="">
      <p:transition spd="slow" advTm="12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EE6E7-F935-DF4B-8BA3-479EE1B4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Insulina – struttura quaternaria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DE4D0-4A60-9449-9F31-9584D092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6151" cy="4351338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Dimero di insulina:</a:t>
            </a:r>
          </a:p>
          <a:p>
            <a:pPr lvl="1"/>
            <a:r>
              <a:rPr lang="it-IT" dirty="0"/>
              <a:t>l’insulina in soluzione tende a formare dimeri, per l’instaurarsi di ponti idrogeno tra le estremità C-terminali della catena B.</a:t>
            </a:r>
          </a:p>
          <a:p>
            <a:endParaRPr lang="it-IT" dirty="0"/>
          </a:p>
          <a:p>
            <a:r>
              <a:rPr lang="it-IT" b="1" dirty="0" err="1"/>
              <a:t>Esamero</a:t>
            </a:r>
            <a:r>
              <a:rPr lang="it-IT" b="1" dirty="0"/>
              <a:t> di insulina:</a:t>
            </a:r>
          </a:p>
          <a:p>
            <a:pPr lvl="1"/>
            <a:r>
              <a:rPr lang="it-IT" dirty="0"/>
              <a:t>In presenza di ioni zinco può formare </a:t>
            </a:r>
            <a:r>
              <a:rPr lang="it-IT" dirty="0" err="1"/>
              <a:t>esameri</a:t>
            </a:r>
            <a:r>
              <a:rPr lang="it-IT" dirty="0"/>
              <a:t>; ne risulta una forma toroidale (“a ciambella”) con la quale l’insulina è immagazzinata nelle cellule </a:t>
            </a:r>
            <a:r>
              <a:rPr lang="el-GR" dirty="0"/>
              <a:t>β</a:t>
            </a:r>
            <a:r>
              <a:rPr lang="it-IT" dirty="0"/>
              <a:t> e secreta nel flusso sanguigno.</a:t>
            </a:r>
          </a:p>
          <a:p>
            <a:r>
              <a:rPr lang="it-IT" dirty="0"/>
              <a:t>La forma attiva è costituita da un singolo monomero.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6AEB4-8263-8445-A470-2E4AC6F02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926" y="3601329"/>
            <a:ext cx="2972874" cy="2904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C0935-E7C3-C74E-93E4-268F3B7DDD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428"/>
          <a:stretch/>
        </p:blipFill>
        <p:spPr>
          <a:xfrm>
            <a:off x="8380926" y="1406769"/>
            <a:ext cx="2797452" cy="19694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67F185-D88C-434C-9402-ABEDA243C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39"/>
    </mc:Choice>
    <mc:Fallback xmlns="">
      <p:transition spd="slow" advTm="11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F3F4C35-07D2-6E43-A21D-355D32ECF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84" t="-467" r="20929" b="2835"/>
          <a:stretch/>
        </p:blipFill>
        <p:spPr>
          <a:xfrm>
            <a:off x="3094892" y="1353774"/>
            <a:ext cx="6227885" cy="551565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B4DF9-9040-704E-BA31-01093F2CE0AB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1B5D8-4F77-D54A-84BC-07ECDC73619F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5E17-9E5E-F44A-805A-F29D56008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80" y="1627152"/>
            <a:ext cx="5318657" cy="35402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2D4E7-86B3-5540-867D-A4D10EA2F5FD}"/>
              </a:ext>
            </a:extLst>
          </p:cNvPr>
          <p:cNvSpPr txBox="1"/>
          <p:nvPr/>
        </p:nvSpPr>
        <p:spPr>
          <a:xfrm>
            <a:off x="1069303" y="5213312"/>
            <a:ext cx="100533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NOTA TECNICA: per la slide successiva, per favore, uscite dalla modalità «slide show» e premete «Play» vicino al segno del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A9A93-99B4-3540-BC49-C09432CEB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0" t="26292" r="23794" b="25956"/>
          <a:stretch/>
        </p:blipFill>
        <p:spPr>
          <a:xfrm>
            <a:off x="7216726" y="6065991"/>
            <a:ext cx="701955" cy="60685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267187A-5656-5C43-8405-95179CBB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Espressione dell’insulina umana in </a:t>
            </a:r>
            <a:r>
              <a:rPr lang="it-IT" b="1" i="1" dirty="0">
                <a:solidFill>
                  <a:srgbClr val="FF0000"/>
                </a:solidFill>
              </a:rPr>
              <a:t>E. coli</a:t>
            </a:r>
          </a:p>
        </p:txBody>
      </p:sp>
    </p:spTree>
    <p:extLst>
      <p:ext uri="{BB962C8B-B14F-4D97-AF65-F5344CB8AC3E}">
        <p14:creationId xmlns:p14="http://schemas.microsoft.com/office/powerpoint/2010/main" val="141099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776</Words>
  <Application>Microsoft Macintosh PowerPoint</Application>
  <PresentationFormat>Widescreen</PresentationFormat>
  <Paragraphs>104</Paragraphs>
  <Slides>12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Wingdings</vt:lpstr>
      <vt:lpstr>Office Theme</vt:lpstr>
      <vt:lpstr>Proteine ricombinanti</vt:lpstr>
      <vt:lpstr>Storia </vt:lpstr>
      <vt:lpstr>Metabolismo glucidico e la sua regolazione </vt:lpstr>
      <vt:lpstr>Insulina – sintesi </vt:lpstr>
      <vt:lpstr>Insulina – sequenza primaria</vt:lpstr>
      <vt:lpstr>Insulina – sequenza primaria</vt:lpstr>
      <vt:lpstr>Insulina – sequenza terziaria</vt:lpstr>
      <vt:lpstr>Insulina – struttura quaternaria </vt:lpstr>
      <vt:lpstr>Espressione dell’insulina umana in E. coli</vt:lpstr>
      <vt:lpstr>Espressione dell’insulina umana in E. coli</vt:lpstr>
      <vt:lpstr>Approcci differenti per produrre l’insulina</vt:lpstr>
      <vt:lpstr>Batterio – E. coli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suzana.aulic@icgeb.org</dc:creator>
  <cp:lastModifiedBy>suzana.aulic@icgeb.org</cp:lastModifiedBy>
  <cp:revision>2</cp:revision>
  <dcterms:created xsi:type="dcterms:W3CDTF">2020-04-07T16:07:16Z</dcterms:created>
  <dcterms:modified xsi:type="dcterms:W3CDTF">2020-04-07T16:10:04Z</dcterms:modified>
</cp:coreProperties>
</file>