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72" r:id="rId2"/>
    <p:sldId id="270" r:id="rId3"/>
    <p:sldId id="271" r:id="rId4"/>
    <p:sldId id="273" r:id="rId5"/>
    <p:sldId id="259" r:id="rId6"/>
    <p:sldId id="316" r:id="rId7"/>
    <p:sldId id="317" r:id="rId8"/>
    <p:sldId id="318"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2"/>
    <p:restoredTop sz="67000"/>
  </p:normalViewPr>
  <p:slideViewPr>
    <p:cSldViewPr snapToGrid="0" snapToObjects="1">
      <p:cViewPr varScale="1">
        <p:scale>
          <a:sx n="54" d="100"/>
          <a:sy n="54" d="100"/>
        </p:scale>
        <p:origin x="236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image" Target="../media/image1.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image" Target="../media/image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53AE75-AD10-124E-B613-A54DFDAB420E}" type="doc">
      <dgm:prSet loTypeId="urn:microsoft.com/office/officeart/2005/8/layout/vList3" loCatId="list" qsTypeId="urn:microsoft.com/office/officeart/2005/8/quickstyle/3d1" qsCatId="3D" csTypeId="urn:microsoft.com/office/officeart/2005/8/colors/colorful5" csCatId="colorful" phldr="1"/>
      <dgm:spPr/>
      <dgm:t>
        <a:bodyPr/>
        <a:lstStyle/>
        <a:p>
          <a:endParaRPr lang="en-US"/>
        </a:p>
      </dgm:t>
    </dgm:pt>
    <dgm:pt modelId="{BCFBB934-BB54-E847-A08D-F21638A780E0}">
      <dgm:prSet custT="1"/>
      <dgm:spPr>
        <a:solidFill>
          <a:srgbClr val="FF0000"/>
        </a:solidFill>
      </dgm:spPr>
      <dgm:t>
        <a:bodyPr/>
        <a:lstStyle/>
        <a:p>
          <a:r>
            <a:rPr lang="it-IT" sz="3700" dirty="0"/>
            <a:t>Eli Lilly </a:t>
          </a:r>
        </a:p>
        <a:p>
          <a:r>
            <a:rPr lang="it-IT" sz="2400" dirty="0"/>
            <a:t>(ospite: batterio)</a:t>
          </a:r>
        </a:p>
      </dgm:t>
    </dgm:pt>
    <dgm:pt modelId="{5C7C9392-61BF-A243-9025-D84E8962FE0C}" type="parTrans" cxnId="{FDEAF486-F8FE-B840-B8B5-8B90F75CEB11}">
      <dgm:prSet/>
      <dgm:spPr/>
      <dgm:t>
        <a:bodyPr/>
        <a:lstStyle/>
        <a:p>
          <a:endParaRPr lang="en-US"/>
        </a:p>
      </dgm:t>
    </dgm:pt>
    <dgm:pt modelId="{B907D909-D2C8-9740-B964-EB9B0367FE8B}" type="sibTrans" cxnId="{FDEAF486-F8FE-B840-B8B5-8B90F75CEB11}">
      <dgm:prSet/>
      <dgm:spPr/>
      <dgm:t>
        <a:bodyPr/>
        <a:lstStyle/>
        <a:p>
          <a:endParaRPr lang="en-US"/>
        </a:p>
      </dgm:t>
    </dgm:pt>
    <dgm:pt modelId="{31CFF069-D370-FA41-8EFD-815AB44CEBCF}">
      <dgm:prSet custT="1"/>
      <dgm:spPr>
        <a:solidFill>
          <a:srgbClr val="0070C0"/>
        </a:solidFill>
      </dgm:spPr>
      <dgm:t>
        <a:bodyPr/>
        <a:lstStyle/>
        <a:p>
          <a:r>
            <a:rPr lang="it-IT" sz="3700" dirty="0"/>
            <a:t>Novo </a:t>
          </a:r>
          <a:r>
            <a:rPr lang="it-IT" sz="3700" dirty="0" err="1"/>
            <a:t>Nordisk</a:t>
          </a:r>
          <a:r>
            <a:rPr lang="it-IT" sz="3700" dirty="0"/>
            <a:t> </a:t>
          </a:r>
        </a:p>
        <a:p>
          <a:r>
            <a:rPr lang="it-IT" sz="2400" dirty="0"/>
            <a:t>(ospite: lievito)</a:t>
          </a:r>
        </a:p>
      </dgm:t>
    </dgm:pt>
    <dgm:pt modelId="{7C796AE7-9321-5C4F-8FC5-7F0DAD6003ED}" type="parTrans" cxnId="{4BFC63B5-DAFC-0C46-AF8E-D5A2F09C0264}">
      <dgm:prSet/>
      <dgm:spPr/>
      <dgm:t>
        <a:bodyPr/>
        <a:lstStyle/>
        <a:p>
          <a:endParaRPr lang="en-US"/>
        </a:p>
      </dgm:t>
    </dgm:pt>
    <dgm:pt modelId="{EC7ADA3F-33AC-BE41-AB18-12EBB2A558A1}" type="sibTrans" cxnId="{4BFC63B5-DAFC-0C46-AF8E-D5A2F09C0264}">
      <dgm:prSet/>
      <dgm:spPr/>
      <dgm:t>
        <a:bodyPr/>
        <a:lstStyle/>
        <a:p>
          <a:endParaRPr lang="en-US"/>
        </a:p>
      </dgm:t>
    </dgm:pt>
    <dgm:pt modelId="{67CA1D13-4DB6-2446-8033-B352B7272B2A}" type="pres">
      <dgm:prSet presAssocID="{6853AE75-AD10-124E-B613-A54DFDAB420E}" presName="linearFlow" presStyleCnt="0">
        <dgm:presLayoutVars>
          <dgm:dir/>
          <dgm:resizeHandles val="exact"/>
        </dgm:presLayoutVars>
      </dgm:prSet>
      <dgm:spPr/>
    </dgm:pt>
    <dgm:pt modelId="{6E1532F9-AC60-4E43-9AD3-4FF44D16FDD6}" type="pres">
      <dgm:prSet presAssocID="{BCFBB934-BB54-E847-A08D-F21638A780E0}" presName="composite" presStyleCnt="0"/>
      <dgm:spPr/>
    </dgm:pt>
    <dgm:pt modelId="{88E0D611-6139-7C42-B148-3BD9E248AAE9}" type="pres">
      <dgm:prSet presAssocID="{BCFBB934-BB54-E847-A08D-F21638A780E0}"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A719B9D-5134-E141-85A2-6C705DACD6E7}" type="pres">
      <dgm:prSet presAssocID="{BCFBB934-BB54-E847-A08D-F21638A780E0}" presName="txShp" presStyleLbl="node1" presStyleIdx="0" presStyleCnt="2">
        <dgm:presLayoutVars>
          <dgm:bulletEnabled val="1"/>
        </dgm:presLayoutVars>
      </dgm:prSet>
      <dgm:spPr/>
    </dgm:pt>
    <dgm:pt modelId="{104A9BDE-6444-1F40-9B1C-DF5E1CF99F7C}" type="pres">
      <dgm:prSet presAssocID="{B907D909-D2C8-9740-B964-EB9B0367FE8B}" presName="spacing" presStyleCnt="0"/>
      <dgm:spPr/>
    </dgm:pt>
    <dgm:pt modelId="{3920A9B8-D216-0648-962F-59B6702EFCFC}" type="pres">
      <dgm:prSet presAssocID="{31CFF069-D370-FA41-8EFD-815AB44CEBCF}" presName="composite" presStyleCnt="0"/>
      <dgm:spPr/>
    </dgm:pt>
    <dgm:pt modelId="{3145D212-B483-7744-B460-62E03B11156E}" type="pres">
      <dgm:prSet presAssocID="{31CFF069-D370-FA41-8EFD-815AB44CEBCF}"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803DDB56-EFAF-164E-8BD9-6941B2DA623A}" type="pres">
      <dgm:prSet presAssocID="{31CFF069-D370-FA41-8EFD-815AB44CEBCF}" presName="txShp" presStyleLbl="node1" presStyleIdx="1" presStyleCnt="2">
        <dgm:presLayoutVars>
          <dgm:bulletEnabled val="1"/>
        </dgm:presLayoutVars>
      </dgm:prSet>
      <dgm:spPr/>
    </dgm:pt>
  </dgm:ptLst>
  <dgm:cxnLst>
    <dgm:cxn modelId="{37094B25-A867-5F47-93F4-3308B234BC5D}" type="presOf" srcId="{BCFBB934-BB54-E847-A08D-F21638A780E0}" destId="{EA719B9D-5134-E141-85A2-6C705DACD6E7}" srcOrd="0" destOrd="0" presId="urn:microsoft.com/office/officeart/2005/8/layout/vList3"/>
    <dgm:cxn modelId="{FDEAF486-F8FE-B840-B8B5-8B90F75CEB11}" srcId="{6853AE75-AD10-124E-B613-A54DFDAB420E}" destId="{BCFBB934-BB54-E847-A08D-F21638A780E0}" srcOrd="0" destOrd="0" parTransId="{5C7C9392-61BF-A243-9025-D84E8962FE0C}" sibTransId="{B907D909-D2C8-9740-B964-EB9B0367FE8B}"/>
    <dgm:cxn modelId="{6A7CCBA1-C7BF-1249-A04B-2EB51CCB2424}" type="presOf" srcId="{6853AE75-AD10-124E-B613-A54DFDAB420E}" destId="{67CA1D13-4DB6-2446-8033-B352B7272B2A}" srcOrd="0" destOrd="0" presId="urn:microsoft.com/office/officeart/2005/8/layout/vList3"/>
    <dgm:cxn modelId="{4BFC63B5-DAFC-0C46-AF8E-D5A2F09C0264}" srcId="{6853AE75-AD10-124E-B613-A54DFDAB420E}" destId="{31CFF069-D370-FA41-8EFD-815AB44CEBCF}" srcOrd="1" destOrd="0" parTransId="{7C796AE7-9321-5C4F-8FC5-7F0DAD6003ED}" sibTransId="{EC7ADA3F-33AC-BE41-AB18-12EBB2A558A1}"/>
    <dgm:cxn modelId="{037054F5-B686-6D42-9061-E665F01732CA}" type="presOf" srcId="{31CFF069-D370-FA41-8EFD-815AB44CEBCF}" destId="{803DDB56-EFAF-164E-8BD9-6941B2DA623A}" srcOrd="0" destOrd="0" presId="urn:microsoft.com/office/officeart/2005/8/layout/vList3"/>
    <dgm:cxn modelId="{FCF15E03-3677-3442-A9E7-3C35FB4B12DF}" type="presParOf" srcId="{67CA1D13-4DB6-2446-8033-B352B7272B2A}" destId="{6E1532F9-AC60-4E43-9AD3-4FF44D16FDD6}" srcOrd="0" destOrd="0" presId="urn:microsoft.com/office/officeart/2005/8/layout/vList3"/>
    <dgm:cxn modelId="{112225A4-4CEC-1140-B34D-7356A6507547}" type="presParOf" srcId="{6E1532F9-AC60-4E43-9AD3-4FF44D16FDD6}" destId="{88E0D611-6139-7C42-B148-3BD9E248AAE9}" srcOrd="0" destOrd="0" presId="urn:microsoft.com/office/officeart/2005/8/layout/vList3"/>
    <dgm:cxn modelId="{D4C2689C-C138-6049-8430-3C5BD1106038}" type="presParOf" srcId="{6E1532F9-AC60-4E43-9AD3-4FF44D16FDD6}" destId="{EA719B9D-5134-E141-85A2-6C705DACD6E7}" srcOrd="1" destOrd="0" presId="urn:microsoft.com/office/officeart/2005/8/layout/vList3"/>
    <dgm:cxn modelId="{54248DE7-9A59-0A43-87EE-0F2458245E2E}" type="presParOf" srcId="{67CA1D13-4DB6-2446-8033-B352B7272B2A}" destId="{104A9BDE-6444-1F40-9B1C-DF5E1CF99F7C}" srcOrd="1" destOrd="0" presId="urn:microsoft.com/office/officeart/2005/8/layout/vList3"/>
    <dgm:cxn modelId="{1EC2365F-D393-3846-AA47-E0BE710AAFD7}" type="presParOf" srcId="{67CA1D13-4DB6-2446-8033-B352B7272B2A}" destId="{3920A9B8-D216-0648-962F-59B6702EFCFC}" srcOrd="2" destOrd="0" presId="urn:microsoft.com/office/officeart/2005/8/layout/vList3"/>
    <dgm:cxn modelId="{17E68831-03E8-8C40-AECF-D1C0AA84CCD8}" type="presParOf" srcId="{3920A9B8-D216-0648-962F-59B6702EFCFC}" destId="{3145D212-B483-7744-B460-62E03B11156E}" srcOrd="0" destOrd="0" presId="urn:microsoft.com/office/officeart/2005/8/layout/vList3"/>
    <dgm:cxn modelId="{470935CD-3B06-CD4E-A9E5-7E99AE1679B2}" type="presParOf" srcId="{3920A9B8-D216-0648-962F-59B6702EFCFC}" destId="{803DDB56-EFAF-164E-8BD9-6941B2DA623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19B9D-5134-E141-85A2-6C705DACD6E7}">
      <dsp:nvSpPr>
        <dsp:cNvPr id="0" name=""/>
        <dsp:cNvSpPr/>
      </dsp:nvSpPr>
      <dsp:spPr>
        <a:xfrm rot="10800000">
          <a:off x="1946736" y="1090"/>
          <a:ext cx="6185484" cy="1554954"/>
        </a:xfrm>
        <a:prstGeom prst="homePlat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692" tIns="140970" rIns="263144" bIns="140970" numCol="1" spcCol="1270" anchor="ctr" anchorCtr="0">
          <a:noAutofit/>
        </a:bodyPr>
        <a:lstStyle/>
        <a:p>
          <a:pPr marL="0" lvl="0" indent="0" algn="ctr" defTabSz="1644650">
            <a:lnSpc>
              <a:spcPct val="90000"/>
            </a:lnSpc>
            <a:spcBef>
              <a:spcPct val="0"/>
            </a:spcBef>
            <a:spcAft>
              <a:spcPct val="35000"/>
            </a:spcAft>
            <a:buNone/>
          </a:pPr>
          <a:r>
            <a:rPr lang="it-IT" sz="3700" kern="1200" dirty="0"/>
            <a:t>Eli Lilly </a:t>
          </a:r>
        </a:p>
        <a:p>
          <a:pPr marL="0" lvl="0" indent="0" algn="ctr" defTabSz="1644650">
            <a:lnSpc>
              <a:spcPct val="90000"/>
            </a:lnSpc>
            <a:spcBef>
              <a:spcPct val="0"/>
            </a:spcBef>
            <a:spcAft>
              <a:spcPct val="35000"/>
            </a:spcAft>
            <a:buNone/>
          </a:pPr>
          <a:r>
            <a:rPr lang="it-IT" sz="2400" kern="1200" dirty="0"/>
            <a:t>(ospite: batterio)</a:t>
          </a:r>
        </a:p>
      </dsp:txBody>
      <dsp:txXfrm rot="10800000">
        <a:off x="2335474" y="1090"/>
        <a:ext cx="5796746" cy="1554954"/>
      </dsp:txXfrm>
    </dsp:sp>
    <dsp:sp modelId="{88E0D611-6139-7C42-B148-3BD9E248AAE9}">
      <dsp:nvSpPr>
        <dsp:cNvPr id="0" name=""/>
        <dsp:cNvSpPr/>
      </dsp:nvSpPr>
      <dsp:spPr>
        <a:xfrm>
          <a:off x="1169259" y="1090"/>
          <a:ext cx="1554954" cy="155495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3DDB56-EFAF-164E-8BD9-6941B2DA623A}">
      <dsp:nvSpPr>
        <dsp:cNvPr id="0" name=""/>
        <dsp:cNvSpPr/>
      </dsp:nvSpPr>
      <dsp:spPr>
        <a:xfrm rot="10800000">
          <a:off x="1946736" y="1999637"/>
          <a:ext cx="6185484" cy="1554954"/>
        </a:xfrm>
        <a:prstGeom prst="homePlate">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692" tIns="140970" rIns="263144" bIns="140970" numCol="1" spcCol="1270" anchor="ctr" anchorCtr="0">
          <a:noAutofit/>
        </a:bodyPr>
        <a:lstStyle/>
        <a:p>
          <a:pPr marL="0" lvl="0" indent="0" algn="ctr" defTabSz="1644650">
            <a:lnSpc>
              <a:spcPct val="90000"/>
            </a:lnSpc>
            <a:spcBef>
              <a:spcPct val="0"/>
            </a:spcBef>
            <a:spcAft>
              <a:spcPct val="35000"/>
            </a:spcAft>
            <a:buNone/>
          </a:pPr>
          <a:r>
            <a:rPr lang="it-IT" sz="3700" kern="1200" dirty="0"/>
            <a:t>Novo </a:t>
          </a:r>
          <a:r>
            <a:rPr lang="it-IT" sz="3700" kern="1200" dirty="0" err="1"/>
            <a:t>Nordisk</a:t>
          </a:r>
          <a:r>
            <a:rPr lang="it-IT" sz="3700" kern="1200" dirty="0"/>
            <a:t> </a:t>
          </a:r>
        </a:p>
        <a:p>
          <a:pPr marL="0" lvl="0" indent="0" algn="ctr" defTabSz="1644650">
            <a:lnSpc>
              <a:spcPct val="90000"/>
            </a:lnSpc>
            <a:spcBef>
              <a:spcPct val="0"/>
            </a:spcBef>
            <a:spcAft>
              <a:spcPct val="35000"/>
            </a:spcAft>
            <a:buNone/>
          </a:pPr>
          <a:r>
            <a:rPr lang="it-IT" sz="2400" kern="1200" dirty="0"/>
            <a:t>(ospite: lievito)</a:t>
          </a:r>
        </a:p>
      </dsp:txBody>
      <dsp:txXfrm rot="10800000">
        <a:off x="2335474" y="1999637"/>
        <a:ext cx="5796746" cy="1554954"/>
      </dsp:txXfrm>
    </dsp:sp>
    <dsp:sp modelId="{3145D212-B483-7744-B460-62E03B11156E}">
      <dsp:nvSpPr>
        <dsp:cNvPr id="0" name=""/>
        <dsp:cNvSpPr/>
      </dsp:nvSpPr>
      <dsp:spPr>
        <a:xfrm>
          <a:off x="1169259" y="1999637"/>
          <a:ext cx="1554954" cy="155495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E3549-FE67-A046-9107-63FEC4005927}" type="datetimeFigureOut">
              <a:rPr lang="it-IT" smtClean="0"/>
              <a:t>07/04/20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24FEB-727D-294A-B7F9-24C0C540561A}" type="slidenum">
              <a:rPr lang="it-IT" smtClean="0"/>
              <a:t>‹#›</a:t>
            </a:fld>
            <a:endParaRPr lang="it-IT"/>
          </a:p>
        </p:txBody>
      </p:sp>
    </p:spTree>
    <p:extLst>
      <p:ext uri="{BB962C8B-B14F-4D97-AF65-F5344CB8AC3E}">
        <p14:creationId xmlns:p14="http://schemas.microsoft.com/office/powerpoint/2010/main" val="410629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CB98363-C579-AB43-96B2-99945A173C55}" type="slidenum">
              <a:rPr lang="it-IT" smtClean="0"/>
              <a:t>1</a:t>
            </a:fld>
            <a:endParaRPr lang="it-IT"/>
          </a:p>
        </p:txBody>
      </p:sp>
    </p:spTree>
    <p:extLst>
      <p:ext uri="{BB962C8B-B14F-4D97-AF65-F5344CB8AC3E}">
        <p14:creationId xmlns:p14="http://schemas.microsoft.com/office/powerpoint/2010/main" val="351763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CB98363-C579-AB43-96B2-99945A173C55}" type="slidenum">
              <a:rPr lang="it-IT" smtClean="0"/>
              <a:t>2</a:t>
            </a:fld>
            <a:endParaRPr lang="it-IT"/>
          </a:p>
        </p:txBody>
      </p:sp>
    </p:spTree>
    <p:extLst>
      <p:ext uri="{BB962C8B-B14F-4D97-AF65-F5344CB8AC3E}">
        <p14:creationId xmlns:p14="http://schemas.microsoft.com/office/powerpoint/2010/main" val="105589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kern="1200" dirty="0" err="1">
                <a:solidFill>
                  <a:schemeClr val="tx1"/>
                </a:solidFill>
                <a:effectLst/>
                <a:latin typeface="+mn-lt"/>
                <a:ea typeface="+mn-ea"/>
                <a:cs typeface="+mn-cs"/>
              </a:rPr>
              <a:t>Yeast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artificial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chromosomes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genetically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engineered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chromosomes</a:t>
            </a:r>
            <a:r>
              <a:rPr lang="it-IT" sz="1200" b="0" i="0" kern="1200" dirty="0">
                <a:solidFill>
                  <a:schemeClr val="tx1"/>
                </a:solidFill>
                <a:effectLst/>
                <a:latin typeface="+mn-lt"/>
                <a:ea typeface="+mn-ea"/>
                <a:cs typeface="+mn-cs"/>
              </a:rPr>
              <a:t> </a:t>
            </a:r>
          </a:p>
          <a:p>
            <a:r>
              <a:rPr lang="it-IT" sz="1200" b="0" i="0" kern="1200" dirty="0">
                <a:solidFill>
                  <a:schemeClr val="tx1"/>
                </a:solidFill>
                <a:effectLst/>
                <a:latin typeface="+mn-lt"/>
                <a:ea typeface="+mn-ea"/>
                <a:cs typeface="+mn-cs"/>
              </a:rPr>
              <a:t>sono vettori utilizzati nella tecnologia del DNA ricombinante. Gli YAC sono, letteralmente, cromosomi artificiali di lievito ed in quanto tali, hanno le tre caratteristiche comuni a tutti i cromosomi eucariotici cioè telomeri, centromeri, ed una o più origini di replicazione</a:t>
            </a:r>
          </a:p>
          <a:p>
            <a:r>
              <a:rPr lang="it-IT" sz="1200" b="0" i="0" kern="1200" dirty="0">
                <a:solidFill>
                  <a:schemeClr val="tx1"/>
                </a:solidFill>
                <a:effectLst/>
                <a:latin typeface="+mn-lt"/>
                <a:ea typeface="+mn-ea"/>
                <a:cs typeface="+mn-cs"/>
              </a:rPr>
              <a:t>È un plasmide usato per clonare i frammenti di DNA …ha i siti di restrizione, marker di selezione e anche ori </a:t>
            </a:r>
            <a:r>
              <a:rPr lang="it-IT" sz="1200" b="0" i="0" kern="1200" dirty="0">
                <a:solidFill>
                  <a:schemeClr val="tx1"/>
                </a:solidFill>
                <a:effectLst/>
                <a:latin typeface="+mn-lt"/>
                <a:ea typeface="+mn-ea"/>
                <a:cs typeface="+mn-cs"/>
                <a:sym typeface="Wingdings" pitchFamily="2" charset="2"/>
              </a:rPr>
              <a:t> per iniziare il processo di replicazione </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Quindi quando un gene per una proteina (Insulina) viene inserito in questo cromosoma la proteina viene prodotta con l’impiego di tutto il macchinario cellulare del </a:t>
            </a:r>
            <a:r>
              <a:rPr lang="it-IT" sz="1200" b="0" i="0" kern="1200" dirty="0" err="1">
                <a:solidFill>
                  <a:schemeClr val="tx1"/>
                </a:solidFill>
                <a:effectLst/>
                <a:latin typeface="+mn-lt"/>
                <a:ea typeface="+mn-ea"/>
                <a:cs typeface="+mn-cs"/>
              </a:rPr>
              <a:t>lievito</a:t>
            </a:r>
            <a:r>
              <a:rPr lang="it-IT" sz="1200" b="0" i="0" kern="1200" dirty="0" err="1">
                <a:solidFill>
                  <a:schemeClr val="tx1"/>
                </a:solidFill>
                <a:effectLst/>
                <a:latin typeface="+mn-lt"/>
                <a:ea typeface="+mn-ea"/>
                <a:cs typeface="+mn-cs"/>
                <a:sym typeface="Wingdings" pitchFamily="2" charset="2"/>
              </a:rPr>
              <a:t>RERgolgi</a:t>
            </a:r>
            <a:r>
              <a:rPr lang="it-IT" sz="1200" b="0" i="0" kern="1200" dirty="0">
                <a:solidFill>
                  <a:schemeClr val="tx1"/>
                </a:solidFill>
                <a:effectLst/>
                <a:latin typeface="+mn-lt"/>
                <a:ea typeface="+mn-ea"/>
                <a:cs typeface="+mn-cs"/>
                <a:sym typeface="Wingdings" pitchFamily="2" charset="2"/>
              </a:rPr>
              <a:t>-  vescicole  membrana plasmatica o vacuoli per fuoriuscire nello spazio extracellulare o la secrezione </a:t>
            </a:r>
          </a:p>
          <a:p>
            <a:endParaRPr lang="it-IT" sz="1200" b="0" i="0" kern="1200" dirty="0">
              <a:solidFill>
                <a:schemeClr val="tx1"/>
              </a:solidFill>
              <a:effectLst/>
              <a:latin typeface="+mn-lt"/>
              <a:ea typeface="+mn-ea"/>
              <a:cs typeface="+mn-cs"/>
              <a:sym typeface="Wingdings" pitchFamily="2" charset="2"/>
            </a:endParaRPr>
          </a:p>
          <a:p>
            <a:r>
              <a:rPr lang="it-IT" sz="1200" b="0" i="0" kern="1200" dirty="0">
                <a:solidFill>
                  <a:schemeClr val="tx1"/>
                </a:solidFill>
                <a:effectLst/>
                <a:latin typeface="+mn-lt"/>
                <a:ea typeface="+mn-ea"/>
                <a:cs typeface="+mn-cs"/>
                <a:sym typeface="Wingdings" pitchFamily="2" charset="2"/>
              </a:rPr>
              <a:t>Lineare non ancora correttamente </a:t>
            </a:r>
            <a:r>
              <a:rPr lang="it-IT" sz="1200" b="0" i="0" kern="1200" dirty="0" err="1">
                <a:solidFill>
                  <a:schemeClr val="tx1"/>
                </a:solidFill>
                <a:effectLst/>
                <a:latin typeface="+mn-lt"/>
                <a:ea typeface="+mn-ea"/>
                <a:cs typeface="+mn-cs"/>
                <a:sym typeface="Wingdings" pitchFamily="2" charset="2"/>
              </a:rPr>
              <a:t>foldata</a:t>
            </a:r>
            <a:r>
              <a:rPr lang="it-IT" sz="1200" b="0" i="0" kern="1200" dirty="0">
                <a:solidFill>
                  <a:schemeClr val="tx1"/>
                </a:solidFill>
                <a:effectLst/>
                <a:latin typeface="+mn-lt"/>
                <a:ea typeface="+mn-ea"/>
                <a:cs typeface="+mn-cs"/>
                <a:sym typeface="Wingdings" pitchFamily="2" charset="2"/>
              </a:rPr>
              <a:t> </a:t>
            </a:r>
          </a:p>
          <a:p>
            <a:endParaRPr lang="it-IT" sz="1200" b="0" i="0" kern="1200" dirty="0">
              <a:solidFill>
                <a:schemeClr val="tx1"/>
              </a:solidFill>
              <a:effectLst/>
              <a:latin typeface="+mn-lt"/>
              <a:ea typeface="+mn-ea"/>
              <a:cs typeface="+mn-cs"/>
              <a:sym typeface="Wingdings" pitchFamily="2" charset="2"/>
            </a:endParaRPr>
          </a:p>
          <a:p>
            <a:r>
              <a:rPr lang="it-IT" sz="1200" b="0" i="0" kern="1200" dirty="0">
                <a:solidFill>
                  <a:schemeClr val="tx1"/>
                </a:solidFill>
                <a:effectLst/>
                <a:latin typeface="+mn-lt"/>
                <a:ea typeface="+mn-ea"/>
                <a:cs typeface="+mn-cs"/>
                <a:sym typeface="Wingdings" pitchFamily="2" charset="2"/>
              </a:rPr>
              <a:t>Precursore è fatto da una sequenza leader (detta anche </a:t>
            </a:r>
            <a:r>
              <a:rPr lang="it-IT" sz="1200" b="0" i="0" kern="1200" dirty="0" err="1">
                <a:solidFill>
                  <a:schemeClr val="tx1"/>
                </a:solidFill>
                <a:effectLst/>
                <a:latin typeface="+mn-lt"/>
                <a:ea typeface="+mn-ea"/>
                <a:cs typeface="+mn-cs"/>
                <a:sym typeface="Wingdings" pitchFamily="2" charset="2"/>
              </a:rPr>
              <a:t>spacer</a:t>
            </a:r>
            <a:r>
              <a:rPr lang="it-IT" sz="1200" b="0" i="0" kern="1200" dirty="0">
                <a:solidFill>
                  <a:schemeClr val="tx1"/>
                </a:solidFill>
                <a:effectLst/>
                <a:latin typeface="+mn-lt"/>
                <a:ea typeface="+mn-ea"/>
                <a:cs typeface="+mn-cs"/>
                <a:sym typeface="Wingdings" pitchFamily="2" charset="2"/>
              </a:rPr>
              <a:t> ricca in residui aa ACIDI , come acido </a:t>
            </a:r>
            <a:r>
              <a:rPr lang="it-IT" sz="1200" b="0" i="0" kern="1200" dirty="0" err="1">
                <a:solidFill>
                  <a:schemeClr val="tx1"/>
                </a:solidFill>
                <a:effectLst/>
                <a:latin typeface="+mn-lt"/>
                <a:ea typeface="+mn-ea"/>
                <a:cs typeface="+mn-cs"/>
                <a:sym typeface="Wingdings" pitchFamily="2" charset="2"/>
              </a:rPr>
              <a:t>glutamico</a:t>
            </a:r>
            <a:r>
              <a:rPr lang="it-IT" sz="1200" b="0" i="0" kern="1200" dirty="0">
                <a:solidFill>
                  <a:schemeClr val="tx1"/>
                </a:solidFill>
                <a:effectLst/>
                <a:latin typeface="+mn-lt"/>
                <a:ea typeface="+mn-ea"/>
                <a:cs typeface="+mn-cs"/>
                <a:sym typeface="Wingdings" pitchFamily="2" charset="2"/>
              </a:rPr>
              <a:t>….seguita poi da una lisina al livello del quale avverrà il taglio con la tripsina che permette l’eliminazione di questa sequenza che una volta secreto nel medium deve essere rimossa dalla proteina per avere la forma quasi attiva dell’insulina. Questa sequenza </a:t>
            </a:r>
            <a:r>
              <a:rPr lang="it-IT" sz="1200" b="0" i="0" kern="1200" dirty="0" err="1">
                <a:solidFill>
                  <a:schemeClr val="tx1"/>
                </a:solidFill>
                <a:effectLst/>
                <a:latin typeface="+mn-lt"/>
                <a:ea typeface="+mn-ea"/>
                <a:cs typeface="+mn-cs"/>
                <a:sym typeface="Wingdings" pitchFamily="2" charset="2"/>
              </a:rPr>
              <a:t>spacer</a:t>
            </a:r>
            <a:r>
              <a:rPr lang="it-IT" sz="1200" b="0" i="0" kern="1200" dirty="0">
                <a:solidFill>
                  <a:schemeClr val="tx1"/>
                </a:solidFill>
                <a:effectLst/>
                <a:latin typeface="+mn-lt"/>
                <a:ea typeface="+mn-ea"/>
                <a:cs typeface="+mn-cs"/>
                <a:sym typeface="Wingdings" pitchFamily="2" charset="2"/>
              </a:rPr>
              <a:t> inoltre limita il processo digestivo delle peptidasi endogene del lievito</a:t>
            </a:r>
          </a:p>
          <a:p>
            <a:r>
              <a:rPr lang="it-IT" sz="1200" b="0" i="0" kern="1200" dirty="0">
                <a:solidFill>
                  <a:schemeClr val="tx1"/>
                </a:solidFill>
                <a:effectLst/>
                <a:latin typeface="+mn-lt"/>
                <a:ea typeface="+mn-ea"/>
                <a:cs typeface="+mn-cs"/>
                <a:sym typeface="Wingdings" pitchFamily="2" charset="2"/>
              </a:rPr>
              <a:t>Poi c’è la catena B, un piccolo peptide in mezzo da tre aa… dove abbiamo sempre la lisina e che </a:t>
            </a:r>
            <a:r>
              <a:rPr lang="it-IT" sz="1200" b="0" i="0" kern="1200" dirty="0" err="1">
                <a:solidFill>
                  <a:schemeClr val="tx1"/>
                </a:solidFill>
                <a:effectLst/>
                <a:latin typeface="+mn-lt"/>
                <a:ea typeface="+mn-ea"/>
                <a:cs typeface="+mn-cs"/>
                <a:sym typeface="Wingdings" pitchFamily="2" charset="2"/>
              </a:rPr>
              <a:t>permettera</a:t>
            </a:r>
            <a:r>
              <a:rPr lang="it-IT" sz="1200" b="0" i="0" kern="1200" dirty="0">
                <a:solidFill>
                  <a:schemeClr val="tx1"/>
                </a:solidFill>
                <a:effectLst/>
                <a:latin typeface="+mn-lt"/>
                <a:ea typeface="+mn-ea"/>
                <a:cs typeface="+mn-cs"/>
                <a:sym typeface="Wingdings" pitchFamily="2" charset="2"/>
              </a:rPr>
              <a:t> il taglio </a:t>
            </a:r>
            <a:r>
              <a:rPr lang="it-IT" sz="1200" b="0" i="0" kern="1200" dirty="0" err="1">
                <a:solidFill>
                  <a:schemeClr val="tx1"/>
                </a:solidFill>
                <a:effectLst/>
                <a:latin typeface="+mn-lt"/>
                <a:ea typeface="+mn-ea"/>
                <a:cs typeface="+mn-cs"/>
                <a:sym typeface="Wingdings" pitchFamily="2" charset="2"/>
              </a:rPr>
              <a:t>perche</a:t>
            </a:r>
            <a:r>
              <a:rPr lang="it-IT" sz="1200" b="0" i="0" kern="1200" dirty="0">
                <a:solidFill>
                  <a:schemeClr val="tx1"/>
                </a:solidFill>
                <a:effectLst/>
                <a:latin typeface="+mn-lt"/>
                <a:ea typeface="+mn-ea"/>
                <a:cs typeface="+mn-cs"/>
                <a:sym typeface="Wingdings" pitchFamily="2" charset="2"/>
              </a:rPr>
              <a:t> la tripsina taglia in corrispondenza delle lisine. Poi c’è la catena A…</a:t>
            </a:r>
          </a:p>
          <a:p>
            <a:endParaRPr lang="it-IT" sz="1200" b="0" i="0" kern="1200" dirty="0">
              <a:solidFill>
                <a:schemeClr val="tx1"/>
              </a:solidFill>
              <a:effectLst/>
              <a:latin typeface="+mn-lt"/>
              <a:ea typeface="+mn-ea"/>
              <a:cs typeface="+mn-cs"/>
              <a:sym typeface="Wingdings" pitchFamily="2" charset="2"/>
            </a:endParaRPr>
          </a:p>
          <a:p>
            <a:r>
              <a:rPr lang="it-IT" sz="1200" b="0" i="0" kern="1200" dirty="0">
                <a:solidFill>
                  <a:schemeClr val="tx1"/>
                </a:solidFill>
                <a:effectLst/>
                <a:latin typeface="+mn-lt"/>
                <a:ea typeface="+mn-ea"/>
                <a:cs typeface="+mn-cs"/>
                <a:sym typeface="Wingdings" pitchFamily="2" charset="2"/>
              </a:rPr>
              <a:t>La presenza della sequenza </a:t>
            </a:r>
            <a:r>
              <a:rPr lang="it-IT" sz="1200" b="0" i="0" kern="1200" dirty="0" err="1">
                <a:solidFill>
                  <a:schemeClr val="tx1"/>
                </a:solidFill>
                <a:effectLst/>
                <a:latin typeface="+mn-lt"/>
                <a:ea typeface="+mn-ea"/>
                <a:cs typeface="+mn-cs"/>
                <a:sym typeface="Wingdings" pitchFamily="2" charset="2"/>
              </a:rPr>
              <a:t>spacer</a:t>
            </a:r>
            <a:r>
              <a:rPr lang="it-IT" sz="1200" b="0" i="0" kern="1200" dirty="0">
                <a:solidFill>
                  <a:schemeClr val="tx1"/>
                </a:solidFill>
                <a:effectLst/>
                <a:latin typeface="+mn-lt"/>
                <a:ea typeface="+mn-ea"/>
                <a:cs typeface="+mn-cs"/>
                <a:sym typeface="Wingdings" pitchFamily="2" charset="2"/>
              </a:rPr>
              <a:t> inoltre è utile </a:t>
            </a:r>
            <a:r>
              <a:rPr lang="it-IT" sz="1200" b="0" i="0" kern="1200" dirty="0" err="1">
                <a:solidFill>
                  <a:schemeClr val="tx1"/>
                </a:solidFill>
                <a:effectLst/>
                <a:latin typeface="+mn-lt"/>
                <a:ea typeface="+mn-ea"/>
                <a:cs typeface="+mn-cs"/>
                <a:sym typeface="Wingdings" pitchFamily="2" charset="2"/>
              </a:rPr>
              <a:t>perche</a:t>
            </a:r>
            <a:r>
              <a:rPr lang="it-IT" sz="1200" b="0" i="0" kern="1200" dirty="0">
                <a:solidFill>
                  <a:schemeClr val="tx1"/>
                </a:solidFill>
                <a:effectLst/>
                <a:latin typeface="+mn-lt"/>
                <a:ea typeface="+mn-ea"/>
                <a:cs typeface="+mn-cs"/>
                <a:sym typeface="Wingdings" pitchFamily="2" charset="2"/>
              </a:rPr>
              <a:t> aumenta le rese della fermentazione </a:t>
            </a:r>
          </a:p>
          <a:p>
            <a:r>
              <a:rPr lang="it-IT" sz="1200" b="0" i="0" kern="1200" dirty="0">
                <a:solidFill>
                  <a:schemeClr val="tx1"/>
                </a:solidFill>
                <a:effectLst/>
                <a:latin typeface="+mn-lt"/>
                <a:ea typeface="+mn-ea"/>
                <a:cs typeface="+mn-cs"/>
                <a:sym typeface="Wingdings" pitchFamily="2" charset="2"/>
              </a:rPr>
              <a:t>Quindi anche nel loro metodo manca il peptide C che normalmente è presente quando l’insulina viene prodotta dalle cellule beta nel pancreas oppure possiamo dire che quei tre aa KAA presentano una specie di mini peptide C</a:t>
            </a:r>
            <a:endParaRPr lang="it-IT" dirty="0"/>
          </a:p>
        </p:txBody>
      </p:sp>
      <p:sp>
        <p:nvSpPr>
          <p:cNvPr id="4" name="Slide Number Placeholder 3"/>
          <p:cNvSpPr>
            <a:spLocks noGrp="1"/>
          </p:cNvSpPr>
          <p:nvPr>
            <p:ph type="sldNum" sz="quarter" idx="5"/>
          </p:nvPr>
        </p:nvSpPr>
        <p:spPr/>
        <p:txBody>
          <a:bodyPr/>
          <a:lstStyle/>
          <a:p>
            <a:fld id="{ACB98363-C579-AB43-96B2-99945A173C55}" type="slidenum">
              <a:rPr lang="it-IT" smtClean="0"/>
              <a:t>3</a:t>
            </a:fld>
            <a:endParaRPr lang="it-IT"/>
          </a:p>
        </p:txBody>
      </p:sp>
    </p:spTree>
    <p:extLst>
      <p:ext uri="{BB962C8B-B14F-4D97-AF65-F5344CB8AC3E}">
        <p14:creationId xmlns:p14="http://schemas.microsoft.com/office/powerpoint/2010/main" val="69985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CB98363-C579-AB43-96B2-99945A173C55}" type="slidenum">
              <a:rPr lang="it-IT" smtClean="0"/>
              <a:t>4</a:t>
            </a:fld>
            <a:endParaRPr lang="it-IT"/>
          </a:p>
        </p:txBody>
      </p:sp>
    </p:spTree>
    <p:extLst>
      <p:ext uri="{BB962C8B-B14F-4D97-AF65-F5344CB8AC3E}">
        <p14:creationId xmlns:p14="http://schemas.microsoft.com/office/powerpoint/2010/main" val="371999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CB98363-C579-AB43-96B2-99945A173C55}" type="slidenum">
              <a:rPr lang="it-IT" smtClean="0"/>
              <a:t>5</a:t>
            </a:fld>
            <a:endParaRPr lang="it-IT"/>
          </a:p>
        </p:txBody>
      </p:sp>
    </p:spTree>
    <p:extLst>
      <p:ext uri="{BB962C8B-B14F-4D97-AF65-F5344CB8AC3E}">
        <p14:creationId xmlns:p14="http://schemas.microsoft.com/office/powerpoint/2010/main" val="173976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CB98363-C579-AB43-96B2-99945A173C55}" type="slidenum">
              <a:rPr lang="it-IT" smtClean="0"/>
              <a:t>6</a:t>
            </a:fld>
            <a:endParaRPr lang="it-IT"/>
          </a:p>
        </p:txBody>
      </p:sp>
    </p:spTree>
    <p:extLst>
      <p:ext uri="{BB962C8B-B14F-4D97-AF65-F5344CB8AC3E}">
        <p14:creationId xmlns:p14="http://schemas.microsoft.com/office/powerpoint/2010/main" val="4050463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CB98363-C579-AB43-96B2-99945A173C55}" type="slidenum">
              <a:rPr lang="it-IT" smtClean="0"/>
              <a:t>8</a:t>
            </a:fld>
            <a:endParaRPr lang="it-IT"/>
          </a:p>
        </p:txBody>
      </p:sp>
    </p:spTree>
    <p:extLst>
      <p:ext uri="{BB962C8B-B14F-4D97-AF65-F5344CB8AC3E}">
        <p14:creationId xmlns:p14="http://schemas.microsoft.com/office/powerpoint/2010/main" val="158036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35CC-7791-F14A-9142-0949E0B6DC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36D8940F-D5DA-2D4E-952E-399FFF9584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B6163203-4D49-8245-BE3B-86E7E61313E9}"/>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5" name="Footer Placeholder 4">
            <a:extLst>
              <a:ext uri="{FF2B5EF4-FFF2-40B4-BE49-F238E27FC236}">
                <a16:creationId xmlns:a16="http://schemas.microsoft.com/office/drawing/2014/main" id="{9CB36BA0-944F-FC43-9509-19049FFFA6E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8F79868-55C2-9843-A396-2A0B44655492}"/>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3030378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13A3-9BF4-CD4F-84A6-519933A69012}"/>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1C5A990B-5267-934A-909F-7AFC071D4C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642B58D-6166-7F45-BBED-23A87A3E94B0}"/>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5" name="Footer Placeholder 4">
            <a:extLst>
              <a:ext uri="{FF2B5EF4-FFF2-40B4-BE49-F238E27FC236}">
                <a16:creationId xmlns:a16="http://schemas.microsoft.com/office/drawing/2014/main" id="{CE40D29A-C48E-B24A-AACC-2B872D3B57A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1AD6D35-D767-0540-8B37-AEDF250D4333}"/>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372094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8470E-5240-BE4D-BCF9-5443045E2C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98B9FE9-E259-7641-B8C0-736576595E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CF176F8-5BEB-4849-8013-BC95C12B9463}"/>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5" name="Footer Placeholder 4">
            <a:extLst>
              <a:ext uri="{FF2B5EF4-FFF2-40B4-BE49-F238E27FC236}">
                <a16:creationId xmlns:a16="http://schemas.microsoft.com/office/drawing/2014/main" id="{CAC1B9CC-003A-834B-BE0A-6ABD0B5E0D1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59DB87F-B31F-7343-BD00-45E4CAC91727}"/>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201047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F9A1-4244-D142-9A07-694816DE0579}"/>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F7BFC5F-7E0C-6245-966C-EFE0639888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E2AC728-F6A9-5340-A7DF-861525D4F0AF}"/>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5" name="Footer Placeholder 4">
            <a:extLst>
              <a:ext uri="{FF2B5EF4-FFF2-40B4-BE49-F238E27FC236}">
                <a16:creationId xmlns:a16="http://schemas.microsoft.com/office/drawing/2014/main" id="{3C76B149-1DD1-FC4F-B2F9-F872C4D8490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65C509F-9B1C-EC42-A726-C90F0049D2AA}"/>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160226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A374-C522-0E44-B5CE-14B3115732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6D87B3F-8746-C740-B08F-A07A385457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50D18C-8879-B74C-9FC7-88118246ABBD}"/>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5" name="Footer Placeholder 4">
            <a:extLst>
              <a:ext uri="{FF2B5EF4-FFF2-40B4-BE49-F238E27FC236}">
                <a16:creationId xmlns:a16="http://schemas.microsoft.com/office/drawing/2014/main" id="{36A9E76F-78E6-0B44-BD57-C7A96E089D8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B45E64D-43A0-5842-B8CE-1402933554FA}"/>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284452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955F0-474B-4C42-9DD8-243FD45A3F2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4CD55D5C-631C-7149-9A09-42B1D92786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A0089C48-AC99-0847-99FF-91FA1B71A7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A0442123-3858-1C4B-9B3A-FE96DE5C7FAA}"/>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6" name="Footer Placeholder 5">
            <a:extLst>
              <a:ext uri="{FF2B5EF4-FFF2-40B4-BE49-F238E27FC236}">
                <a16:creationId xmlns:a16="http://schemas.microsoft.com/office/drawing/2014/main" id="{A6B508BA-3CD5-A845-950A-A73D3247F49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C134545-D3CA-F54F-A506-1868F3A5A75C}"/>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56247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EFB2-D9F1-7845-99B5-9AEB64128740}"/>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11C3E59-8B49-1F43-A5F7-12FDCE75C8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0F859D-ADD0-2843-9CCD-0DE4CC7622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135EF9D8-C89B-824F-BFA3-A6C250CB3B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8624A4-D542-6D41-9ADF-EC1E9E4BE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1EF70F0D-C62B-AE44-B140-D6F3DBC3AA44}"/>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8" name="Footer Placeholder 7">
            <a:extLst>
              <a:ext uri="{FF2B5EF4-FFF2-40B4-BE49-F238E27FC236}">
                <a16:creationId xmlns:a16="http://schemas.microsoft.com/office/drawing/2014/main" id="{16BC56A0-0A82-8B42-9777-EBE78D044150}"/>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D86BA3E-B11F-C044-B784-5A709DE9AACE}"/>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109197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7F57-1FAD-2149-8C08-0B3857CEC3DA}"/>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0180B15B-4784-1443-AA84-EFB0BF64DD1E}"/>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4" name="Footer Placeholder 3">
            <a:extLst>
              <a:ext uri="{FF2B5EF4-FFF2-40B4-BE49-F238E27FC236}">
                <a16:creationId xmlns:a16="http://schemas.microsoft.com/office/drawing/2014/main" id="{9AEDD78D-0B5A-8546-B756-8100753A1D13}"/>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AEFF54A2-A555-D849-ACB1-C3EE27A79531}"/>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329334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13ED4-7ED8-C549-8D0F-3E6F70E058CB}"/>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3" name="Footer Placeholder 2">
            <a:extLst>
              <a:ext uri="{FF2B5EF4-FFF2-40B4-BE49-F238E27FC236}">
                <a16:creationId xmlns:a16="http://schemas.microsoft.com/office/drawing/2014/main" id="{568DFD80-1980-234C-8FAA-CF2E98FB3B9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7B2849E-3591-3D49-999F-C928BAF5B9F6}"/>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3461957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C73E-D6D7-B045-B9F6-F4A092B9D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2080EEB4-DC9F-7B44-B676-121537632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A36ED3A-9879-F94D-B8EA-046D31D69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BBC46D-0CA3-2D41-AF7E-C95B51161DC8}"/>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6" name="Footer Placeholder 5">
            <a:extLst>
              <a:ext uri="{FF2B5EF4-FFF2-40B4-BE49-F238E27FC236}">
                <a16:creationId xmlns:a16="http://schemas.microsoft.com/office/drawing/2014/main" id="{1E3450BA-B790-DC4C-B0B0-D8AEA9F8A7B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5E9A901-FFD6-F04F-BA2A-E6D90C8B8C92}"/>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1822718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012C-5386-2044-B1DC-752384C195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ECF6E005-35BA-DB4D-98F8-EF17DB726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026DB734-6BA3-184F-996F-6554AE8CE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EF1497-AB4E-8B43-ADF8-002A2374FE70}"/>
              </a:ext>
            </a:extLst>
          </p:cNvPr>
          <p:cNvSpPr>
            <a:spLocks noGrp="1"/>
          </p:cNvSpPr>
          <p:nvPr>
            <p:ph type="dt" sz="half" idx="10"/>
          </p:nvPr>
        </p:nvSpPr>
        <p:spPr/>
        <p:txBody>
          <a:bodyPr/>
          <a:lstStyle/>
          <a:p>
            <a:fld id="{A068D36B-38E7-8247-8846-9B276B288F36}" type="datetimeFigureOut">
              <a:rPr lang="it-IT" smtClean="0"/>
              <a:t>07/04/20</a:t>
            </a:fld>
            <a:endParaRPr lang="it-IT"/>
          </a:p>
        </p:txBody>
      </p:sp>
      <p:sp>
        <p:nvSpPr>
          <p:cNvPr id="6" name="Footer Placeholder 5">
            <a:extLst>
              <a:ext uri="{FF2B5EF4-FFF2-40B4-BE49-F238E27FC236}">
                <a16:creationId xmlns:a16="http://schemas.microsoft.com/office/drawing/2014/main" id="{218D0A3A-FE21-E84C-ACA3-E36E99293A3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9D9C1E6-0D8F-3B40-8AB1-FB2C88901205}"/>
              </a:ext>
            </a:extLst>
          </p:cNvPr>
          <p:cNvSpPr>
            <a:spLocks noGrp="1"/>
          </p:cNvSpPr>
          <p:nvPr>
            <p:ph type="sldNum" sz="quarter" idx="12"/>
          </p:nvPr>
        </p:nvSpPr>
        <p:spPr/>
        <p:txBody>
          <a:bodyPr/>
          <a:lstStyle/>
          <a:p>
            <a:fld id="{DF4E49BD-B448-3B47-A0AB-D010C03271EB}" type="slidenum">
              <a:rPr lang="it-IT" smtClean="0"/>
              <a:t>‹#›</a:t>
            </a:fld>
            <a:endParaRPr lang="it-IT"/>
          </a:p>
        </p:txBody>
      </p:sp>
    </p:spTree>
    <p:extLst>
      <p:ext uri="{BB962C8B-B14F-4D97-AF65-F5344CB8AC3E}">
        <p14:creationId xmlns:p14="http://schemas.microsoft.com/office/powerpoint/2010/main" val="2678575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6FD4F-247E-8840-A37A-F74E16D0B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3186C7C7-9963-0B43-8BB5-C33C339AE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6B5A1BA-2B07-054D-9C86-1CA888C46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8D36B-38E7-8247-8846-9B276B288F36}" type="datetimeFigureOut">
              <a:rPr lang="it-IT" smtClean="0"/>
              <a:t>07/04/20</a:t>
            </a:fld>
            <a:endParaRPr lang="it-IT"/>
          </a:p>
        </p:txBody>
      </p:sp>
      <p:sp>
        <p:nvSpPr>
          <p:cNvPr id="5" name="Footer Placeholder 4">
            <a:extLst>
              <a:ext uri="{FF2B5EF4-FFF2-40B4-BE49-F238E27FC236}">
                <a16:creationId xmlns:a16="http://schemas.microsoft.com/office/drawing/2014/main" id="{99585D23-2D91-F44F-88B2-421CB1037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AEFF153A-8CC8-D640-8FC3-C4435F486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E49BD-B448-3B47-A0AB-D010C03271EB}" type="slidenum">
              <a:rPr lang="it-IT" smtClean="0"/>
              <a:t>‹#›</a:t>
            </a:fld>
            <a:endParaRPr lang="it-IT"/>
          </a:p>
        </p:txBody>
      </p:sp>
    </p:spTree>
    <p:extLst>
      <p:ext uri="{BB962C8B-B14F-4D97-AF65-F5344CB8AC3E}">
        <p14:creationId xmlns:p14="http://schemas.microsoft.com/office/powerpoint/2010/main" val="2137316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tif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0.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1.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87783-C0D9-A549-8277-4DE1B09BDE39}"/>
              </a:ext>
            </a:extLst>
          </p:cNvPr>
          <p:cNvSpPr>
            <a:spLocks noGrp="1"/>
          </p:cNvSpPr>
          <p:nvPr>
            <p:ph type="title"/>
          </p:nvPr>
        </p:nvSpPr>
        <p:spPr/>
        <p:txBody>
          <a:bodyPr/>
          <a:lstStyle/>
          <a:p>
            <a:r>
              <a:rPr lang="it-IT" b="1" dirty="0">
                <a:solidFill>
                  <a:srgbClr val="FF0000"/>
                </a:solidFill>
              </a:rPr>
              <a:t>Approcci differenti per produrre l’insulina</a:t>
            </a:r>
          </a:p>
        </p:txBody>
      </p:sp>
      <p:graphicFrame>
        <p:nvGraphicFramePr>
          <p:cNvPr id="4" name="Content Placeholder 3">
            <a:extLst>
              <a:ext uri="{FF2B5EF4-FFF2-40B4-BE49-F238E27FC236}">
                <a16:creationId xmlns:a16="http://schemas.microsoft.com/office/drawing/2014/main" id="{1EFB2B2A-99E6-F64A-B40B-50429D673D5D}"/>
              </a:ext>
            </a:extLst>
          </p:cNvPr>
          <p:cNvGraphicFramePr>
            <a:graphicFrameLocks noGrp="1"/>
          </p:cNvGraphicFramePr>
          <p:nvPr>
            <p:ph idx="1"/>
            <p:extLst/>
          </p:nvPr>
        </p:nvGraphicFramePr>
        <p:xfrm>
          <a:off x="975360" y="2621279"/>
          <a:ext cx="9301480" cy="355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5582453"/>
      </p:ext>
    </p:extLst>
  </p:cSld>
  <p:clrMapOvr>
    <a:masterClrMapping/>
  </p:clrMapOvr>
  <mc:AlternateContent xmlns:mc="http://schemas.openxmlformats.org/markup-compatibility/2006" xmlns:p14="http://schemas.microsoft.com/office/powerpoint/2010/main">
    <mc:Choice Requires="p14">
      <p:transition spd="slow" p14:dur="2000" advTm="96553"/>
    </mc:Choice>
    <mc:Fallback xmlns="">
      <p:transition spd="slow" advTm="9655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06AB71-DA47-C941-8FA6-4CC2B7C8D73A}"/>
              </a:ext>
            </a:extLst>
          </p:cNvPr>
          <p:cNvPicPr>
            <a:picLocks noChangeAspect="1"/>
          </p:cNvPicPr>
          <p:nvPr/>
        </p:nvPicPr>
        <p:blipFill>
          <a:blip r:embed="rId5"/>
          <a:stretch>
            <a:fillRect/>
          </a:stretch>
        </p:blipFill>
        <p:spPr>
          <a:xfrm>
            <a:off x="8391940" y="3199448"/>
            <a:ext cx="3581400" cy="3581400"/>
          </a:xfrm>
          <a:prstGeom prst="rect">
            <a:avLst/>
          </a:prstGeom>
        </p:spPr>
      </p:pic>
      <p:sp>
        <p:nvSpPr>
          <p:cNvPr id="2" name="Title 1">
            <a:extLst>
              <a:ext uri="{FF2B5EF4-FFF2-40B4-BE49-F238E27FC236}">
                <a16:creationId xmlns:a16="http://schemas.microsoft.com/office/drawing/2014/main" id="{912D63F8-3CC5-E341-8EB3-C7BBAC27342D}"/>
              </a:ext>
            </a:extLst>
          </p:cNvPr>
          <p:cNvSpPr>
            <a:spLocks noGrp="1"/>
          </p:cNvSpPr>
          <p:nvPr>
            <p:ph type="title"/>
          </p:nvPr>
        </p:nvSpPr>
        <p:spPr/>
        <p:txBody>
          <a:bodyPr/>
          <a:lstStyle/>
          <a:p>
            <a:r>
              <a:rPr lang="it-IT" b="1" dirty="0">
                <a:solidFill>
                  <a:srgbClr val="FF0000"/>
                </a:solidFill>
              </a:rPr>
              <a:t>Batterio</a:t>
            </a:r>
            <a:r>
              <a:rPr lang="it-IT" b="1" i="1" dirty="0">
                <a:solidFill>
                  <a:srgbClr val="FF0000"/>
                </a:solidFill>
              </a:rPr>
              <a:t> </a:t>
            </a:r>
            <a:r>
              <a:rPr lang="it-IT" b="1" dirty="0">
                <a:solidFill>
                  <a:srgbClr val="FF0000"/>
                </a:solidFill>
              </a:rPr>
              <a:t>–</a:t>
            </a:r>
            <a:r>
              <a:rPr lang="it-IT" b="1" i="1" dirty="0">
                <a:solidFill>
                  <a:srgbClr val="FF0000"/>
                </a:solidFill>
              </a:rPr>
              <a:t> E. coli</a:t>
            </a:r>
          </a:p>
        </p:txBody>
      </p:sp>
      <p:sp>
        <p:nvSpPr>
          <p:cNvPr id="3" name="Content Placeholder 2">
            <a:extLst>
              <a:ext uri="{FF2B5EF4-FFF2-40B4-BE49-F238E27FC236}">
                <a16:creationId xmlns:a16="http://schemas.microsoft.com/office/drawing/2014/main" id="{0B7FB9C6-EE46-304E-81DD-82C995CA25B4}"/>
              </a:ext>
            </a:extLst>
          </p:cNvPr>
          <p:cNvSpPr>
            <a:spLocks noGrp="1"/>
          </p:cNvSpPr>
          <p:nvPr>
            <p:ph idx="1"/>
          </p:nvPr>
        </p:nvSpPr>
        <p:spPr>
          <a:xfrm>
            <a:off x="838200" y="1825625"/>
            <a:ext cx="7330440" cy="4351338"/>
          </a:xfrm>
        </p:spPr>
        <p:txBody>
          <a:bodyPr>
            <a:normAutofit/>
          </a:bodyPr>
          <a:lstStyle/>
          <a:p>
            <a:pPr algn="just"/>
            <a:r>
              <a:rPr lang="it-IT" sz="2400" dirty="0"/>
              <a:t>1986 – Eli Lilly è la prima industria farmaceutica a produrre l’insulina umana ricombinante.</a:t>
            </a:r>
          </a:p>
          <a:p>
            <a:pPr algn="just"/>
            <a:r>
              <a:rPr lang="it-IT" sz="2400" dirty="0"/>
              <a:t>Estremità 5’ modificata – peptide segnale di 24 aa.</a:t>
            </a:r>
          </a:p>
          <a:p>
            <a:pPr algn="just"/>
            <a:r>
              <a:rPr lang="it-IT" sz="2400" dirty="0"/>
              <a:t>Catena A – sintetizzata in un </a:t>
            </a:r>
            <a:r>
              <a:rPr lang="it-IT" sz="2400" dirty="0" err="1"/>
              <a:t>strain</a:t>
            </a:r>
            <a:r>
              <a:rPr lang="it-IT" sz="2400" dirty="0"/>
              <a:t> di </a:t>
            </a:r>
            <a:r>
              <a:rPr lang="it-IT" sz="2400" i="1" dirty="0"/>
              <a:t>E. coli.</a:t>
            </a:r>
          </a:p>
          <a:p>
            <a:pPr algn="just"/>
            <a:r>
              <a:rPr lang="it-IT" sz="2400" dirty="0"/>
              <a:t>Catena B – sintetizzata in uno </a:t>
            </a:r>
            <a:r>
              <a:rPr lang="it-IT" sz="2400" dirty="0" err="1"/>
              <a:t>strain</a:t>
            </a:r>
            <a:r>
              <a:rPr lang="it-IT" sz="2400" dirty="0"/>
              <a:t> differente (sempre </a:t>
            </a:r>
            <a:r>
              <a:rPr lang="it-IT" sz="2400" i="1" dirty="0" err="1"/>
              <a:t>E.coli</a:t>
            </a:r>
            <a:r>
              <a:rPr lang="it-IT" sz="2400" dirty="0"/>
              <a:t>).</a:t>
            </a:r>
          </a:p>
          <a:p>
            <a:pPr algn="just"/>
            <a:r>
              <a:rPr lang="it-IT" sz="2400" dirty="0"/>
              <a:t>Le catene vengono purificate separatamente e poi riunite per dare la forma attiva dell’insulina. </a:t>
            </a:r>
          </a:p>
        </p:txBody>
      </p:sp>
      <p:pic>
        <p:nvPicPr>
          <p:cNvPr id="6" name="Picture 5">
            <a:extLst>
              <a:ext uri="{FF2B5EF4-FFF2-40B4-BE49-F238E27FC236}">
                <a16:creationId xmlns:a16="http://schemas.microsoft.com/office/drawing/2014/main" id="{BF934257-BF22-5848-B7FB-5A1784B0B622}"/>
              </a:ext>
            </a:extLst>
          </p:cNvPr>
          <p:cNvPicPr>
            <a:picLocks noChangeAspect="1"/>
          </p:cNvPicPr>
          <p:nvPr/>
        </p:nvPicPr>
        <p:blipFill>
          <a:blip r:embed="rId6"/>
          <a:stretch>
            <a:fillRect/>
          </a:stretch>
        </p:blipFill>
        <p:spPr>
          <a:xfrm>
            <a:off x="8785640" y="1675448"/>
            <a:ext cx="2794000" cy="1524000"/>
          </a:xfrm>
          <a:prstGeom prst="rect">
            <a:avLst/>
          </a:prstGeom>
        </p:spPr>
      </p:pic>
      <p:pic>
        <p:nvPicPr>
          <p:cNvPr id="4" name="Audio 3">
            <a:hlinkClick r:id="" action="ppaction://media"/>
            <a:extLst>
              <a:ext uri="{FF2B5EF4-FFF2-40B4-BE49-F238E27FC236}">
                <a16:creationId xmlns:a16="http://schemas.microsoft.com/office/drawing/2014/main" id="{A9AA7C9E-FD59-9345-9111-62CA4BD2D0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07454616"/>
      </p:ext>
    </p:extLst>
  </p:cSld>
  <p:clrMapOvr>
    <a:masterClrMapping/>
  </p:clrMapOvr>
  <mc:AlternateContent xmlns:mc="http://schemas.openxmlformats.org/markup-compatibility/2006" xmlns:p14="http://schemas.microsoft.com/office/powerpoint/2010/main">
    <mc:Choice Requires="p14">
      <p:transition spd="slow" p14:dur="2000" advTm="233008"/>
    </mc:Choice>
    <mc:Fallback xmlns="">
      <p:transition spd="slow" advTm="23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2B64-6C06-5A43-81A3-92DC9D5ABD95}"/>
              </a:ext>
            </a:extLst>
          </p:cNvPr>
          <p:cNvSpPr>
            <a:spLocks noGrp="1"/>
          </p:cNvSpPr>
          <p:nvPr>
            <p:ph type="title"/>
          </p:nvPr>
        </p:nvSpPr>
        <p:spPr/>
        <p:txBody>
          <a:bodyPr/>
          <a:lstStyle/>
          <a:p>
            <a:r>
              <a:rPr lang="it-IT" b="1" dirty="0">
                <a:solidFill>
                  <a:srgbClr val="FF0000"/>
                </a:solidFill>
              </a:rPr>
              <a:t>Lievito – </a:t>
            </a:r>
            <a:r>
              <a:rPr lang="it-IT" b="1" i="1" dirty="0" err="1">
                <a:solidFill>
                  <a:srgbClr val="FF0000"/>
                </a:solidFill>
              </a:rPr>
              <a:t>Saccaromyces</a:t>
            </a:r>
            <a:r>
              <a:rPr lang="it-IT" b="1" i="1" dirty="0">
                <a:solidFill>
                  <a:srgbClr val="FF0000"/>
                </a:solidFill>
              </a:rPr>
              <a:t> </a:t>
            </a:r>
            <a:r>
              <a:rPr lang="it-IT" b="1" i="1" dirty="0" err="1">
                <a:solidFill>
                  <a:srgbClr val="FF0000"/>
                </a:solidFill>
              </a:rPr>
              <a:t>cervisieae</a:t>
            </a:r>
            <a:endParaRPr lang="it-IT" b="1" i="1" dirty="0">
              <a:solidFill>
                <a:srgbClr val="FF0000"/>
              </a:solidFill>
            </a:endParaRPr>
          </a:p>
        </p:txBody>
      </p:sp>
      <p:sp>
        <p:nvSpPr>
          <p:cNvPr id="3" name="Content Placeholder 2">
            <a:extLst>
              <a:ext uri="{FF2B5EF4-FFF2-40B4-BE49-F238E27FC236}">
                <a16:creationId xmlns:a16="http://schemas.microsoft.com/office/drawing/2014/main" id="{15BCB125-B56A-394F-BE91-F5530CC53A77}"/>
              </a:ext>
            </a:extLst>
          </p:cNvPr>
          <p:cNvSpPr>
            <a:spLocks noGrp="1"/>
          </p:cNvSpPr>
          <p:nvPr>
            <p:ph idx="1"/>
          </p:nvPr>
        </p:nvSpPr>
        <p:spPr>
          <a:xfrm>
            <a:off x="838200" y="1825625"/>
            <a:ext cx="7045960" cy="4351338"/>
          </a:xfrm>
        </p:spPr>
        <p:txBody>
          <a:bodyPr>
            <a:normAutofit lnSpcReduction="10000"/>
          </a:bodyPr>
          <a:lstStyle/>
          <a:p>
            <a:pPr algn="just"/>
            <a:r>
              <a:rPr lang="it-IT" sz="2400" dirty="0"/>
              <a:t>Microorganismo eucariotico</a:t>
            </a:r>
          </a:p>
          <a:p>
            <a:pPr algn="just"/>
            <a:r>
              <a:rPr lang="it-IT" sz="2400" dirty="0"/>
              <a:t>Ampiamente usato per la produzione di proteine che hanno bisogno di modifiche post-</a:t>
            </a:r>
            <a:r>
              <a:rPr lang="it-IT" sz="2400" dirty="0" err="1"/>
              <a:t>traduzionali</a:t>
            </a:r>
            <a:r>
              <a:rPr lang="it-IT" sz="2400" dirty="0"/>
              <a:t>. </a:t>
            </a:r>
          </a:p>
          <a:p>
            <a:pPr algn="just"/>
            <a:r>
              <a:rPr lang="it-IT" sz="2400" dirty="0"/>
              <a:t>Quantità prodotte più basse di </a:t>
            </a:r>
            <a:r>
              <a:rPr lang="it-IT" sz="2400" i="1" dirty="0"/>
              <a:t>E. coli.</a:t>
            </a:r>
          </a:p>
          <a:p>
            <a:pPr algn="just"/>
            <a:r>
              <a:rPr lang="it-IT" sz="2400" dirty="0"/>
              <a:t>Cromosoma YAC (integrazione) </a:t>
            </a:r>
          </a:p>
          <a:p>
            <a:pPr algn="just"/>
            <a:r>
              <a:rPr lang="it-IT" sz="2400" dirty="0">
                <a:latin typeface="Symbol" pitchFamily="2" charset="2"/>
              </a:rPr>
              <a:t>a</a:t>
            </a:r>
            <a:r>
              <a:rPr lang="it-IT" sz="2400" dirty="0"/>
              <a:t>-</a:t>
            </a:r>
            <a:r>
              <a:rPr lang="it-IT" sz="2400" dirty="0" err="1"/>
              <a:t>factor</a:t>
            </a:r>
            <a:r>
              <a:rPr lang="it-IT" sz="2400" dirty="0"/>
              <a:t> (FM</a:t>
            </a:r>
            <a:r>
              <a:rPr lang="it-IT" sz="2400" dirty="0">
                <a:latin typeface="Symbol" pitchFamily="2" charset="2"/>
              </a:rPr>
              <a:t>a</a:t>
            </a:r>
            <a:r>
              <a:rPr lang="it-IT" sz="2400" dirty="0"/>
              <a:t>1 gene) </a:t>
            </a:r>
            <a:r>
              <a:rPr lang="it-IT" sz="2400" dirty="0" err="1"/>
              <a:t>pre</a:t>
            </a:r>
            <a:r>
              <a:rPr lang="it-IT" sz="2400" dirty="0"/>
              <a:t>-pro-peptide 165-aa </a:t>
            </a:r>
            <a:r>
              <a:rPr lang="it-IT" sz="2400" dirty="0">
                <a:sym typeface="Wingdings" pitchFamily="2" charset="2"/>
              </a:rPr>
              <a:t> leader standard per la secrezione di proteine nei </a:t>
            </a:r>
            <a:r>
              <a:rPr lang="it-IT" sz="2400" dirty="0" err="1">
                <a:sym typeface="Wingdings" pitchFamily="2" charset="2"/>
              </a:rPr>
              <a:t>livieti</a:t>
            </a:r>
            <a:r>
              <a:rPr lang="it-IT" sz="2400" dirty="0">
                <a:sym typeface="Wingdings" pitchFamily="2" charset="2"/>
              </a:rPr>
              <a:t>  insulina associata alla proteina di fusione di 85aa</a:t>
            </a:r>
            <a:r>
              <a:rPr lang="it-IT" sz="2400" i="1" dirty="0">
                <a:sym typeface="Wingdings" pitchFamily="2" charset="2"/>
              </a:rPr>
              <a:t> </a:t>
            </a:r>
            <a:r>
              <a:rPr lang="it-IT" sz="2400" dirty="0">
                <a:sym typeface="Wingdings" pitchFamily="2" charset="2"/>
              </a:rPr>
              <a:t>(PRECURSORE: </a:t>
            </a:r>
            <a:r>
              <a:rPr lang="it-IT" sz="2400" i="1" dirty="0" err="1">
                <a:sym typeface="Wingdings" pitchFamily="2" charset="2"/>
              </a:rPr>
              <a:t>proinsulin-like</a:t>
            </a:r>
            <a:r>
              <a:rPr lang="it-IT" sz="2400" i="1" dirty="0">
                <a:sym typeface="Wingdings" pitchFamily="2" charset="2"/>
              </a:rPr>
              <a:t> </a:t>
            </a:r>
            <a:r>
              <a:rPr lang="it-IT" sz="2400" i="1" dirty="0" err="1">
                <a:sym typeface="Wingdings" pitchFamily="2" charset="2"/>
              </a:rPr>
              <a:t>molecule</a:t>
            </a:r>
            <a:r>
              <a:rPr lang="it-IT" sz="2400" i="1" dirty="0">
                <a:sym typeface="Wingdings" pitchFamily="2" charset="2"/>
              </a:rPr>
              <a:t>) </a:t>
            </a:r>
            <a:r>
              <a:rPr lang="it-IT" sz="2400" dirty="0">
                <a:sym typeface="Wingdings" pitchFamily="2" charset="2"/>
              </a:rPr>
              <a:t>viene processata dal lievito</a:t>
            </a:r>
          </a:p>
          <a:p>
            <a:pPr algn="just"/>
            <a:r>
              <a:rPr lang="it-IT" sz="2400" dirty="0">
                <a:sym typeface="Wingdings" pitchFamily="2" charset="2"/>
              </a:rPr>
              <a:t>Espressa come precursore di insulina sotto forma di una singola catena lineare </a:t>
            </a:r>
            <a:endParaRPr lang="it-IT" sz="2400" dirty="0"/>
          </a:p>
        </p:txBody>
      </p:sp>
      <p:pic>
        <p:nvPicPr>
          <p:cNvPr id="5" name="Picture 4">
            <a:extLst>
              <a:ext uri="{FF2B5EF4-FFF2-40B4-BE49-F238E27FC236}">
                <a16:creationId xmlns:a16="http://schemas.microsoft.com/office/drawing/2014/main" id="{C0A9F1D1-9966-0648-A583-B04C531E7032}"/>
              </a:ext>
            </a:extLst>
          </p:cNvPr>
          <p:cNvPicPr>
            <a:picLocks noChangeAspect="1"/>
          </p:cNvPicPr>
          <p:nvPr/>
        </p:nvPicPr>
        <p:blipFill>
          <a:blip r:embed="rId5"/>
          <a:stretch>
            <a:fillRect/>
          </a:stretch>
        </p:blipFill>
        <p:spPr>
          <a:xfrm>
            <a:off x="8921038" y="1690688"/>
            <a:ext cx="2449118" cy="1857248"/>
          </a:xfrm>
          <a:prstGeom prst="rect">
            <a:avLst/>
          </a:prstGeom>
        </p:spPr>
      </p:pic>
      <p:pic>
        <p:nvPicPr>
          <p:cNvPr id="6" name="Picture 5">
            <a:extLst>
              <a:ext uri="{FF2B5EF4-FFF2-40B4-BE49-F238E27FC236}">
                <a16:creationId xmlns:a16="http://schemas.microsoft.com/office/drawing/2014/main" id="{737E1BFA-AB6C-A44F-B738-89BC96986B27}"/>
              </a:ext>
            </a:extLst>
          </p:cNvPr>
          <p:cNvPicPr>
            <a:picLocks noChangeAspect="1"/>
          </p:cNvPicPr>
          <p:nvPr/>
        </p:nvPicPr>
        <p:blipFill>
          <a:blip r:embed="rId6"/>
          <a:stretch>
            <a:fillRect/>
          </a:stretch>
        </p:blipFill>
        <p:spPr>
          <a:xfrm>
            <a:off x="8921038" y="3820160"/>
            <a:ext cx="2814320" cy="2814320"/>
          </a:xfrm>
          <a:prstGeom prst="rect">
            <a:avLst/>
          </a:prstGeom>
        </p:spPr>
      </p:pic>
      <p:pic>
        <p:nvPicPr>
          <p:cNvPr id="4" name="Audio 3">
            <a:hlinkClick r:id="" action="ppaction://media"/>
            <a:extLst>
              <a:ext uri="{FF2B5EF4-FFF2-40B4-BE49-F238E27FC236}">
                <a16:creationId xmlns:a16="http://schemas.microsoft.com/office/drawing/2014/main" id="{F3EE3532-E1C3-F846-B940-63AAAA014D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76781748"/>
      </p:ext>
    </p:extLst>
  </p:cSld>
  <p:clrMapOvr>
    <a:masterClrMapping/>
  </p:clrMapOvr>
  <mc:AlternateContent xmlns:mc="http://schemas.openxmlformats.org/markup-compatibility/2006" xmlns:p14="http://schemas.microsoft.com/office/powerpoint/2010/main">
    <mc:Choice Requires="p14">
      <p:transition spd="slow" p14:dur="2000" advTm="332779"/>
    </mc:Choice>
    <mc:Fallback xmlns="">
      <p:transition spd="slow" advTm="33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CFD9F22-48FF-3747-ACF5-71EB107669E1}"/>
              </a:ext>
            </a:extLst>
          </p:cNvPr>
          <p:cNvGrpSpPr/>
          <p:nvPr/>
        </p:nvGrpSpPr>
        <p:grpSpPr>
          <a:xfrm>
            <a:off x="5174673" y="78510"/>
            <a:ext cx="6608656" cy="6717143"/>
            <a:chOff x="2708527" y="0"/>
            <a:chExt cx="6747238" cy="6858000"/>
          </a:xfrm>
        </p:grpSpPr>
        <p:pic>
          <p:nvPicPr>
            <p:cNvPr id="4" name="Picture 3">
              <a:extLst>
                <a:ext uri="{FF2B5EF4-FFF2-40B4-BE49-F238E27FC236}">
                  <a16:creationId xmlns:a16="http://schemas.microsoft.com/office/drawing/2014/main" id="{6A43D206-4C45-404A-8B04-94856CC7A603}"/>
                </a:ext>
              </a:extLst>
            </p:cNvPr>
            <p:cNvPicPr>
              <a:picLocks noChangeAspect="1"/>
            </p:cNvPicPr>
            <p:nvPr/>
          </p:nvPicPr>
          <p:blipFill>
            <a:blip r:embed="rId5"/>
            <a:stretch>
              <a:fillRect/>
            </a:stretch>
          </p:blipFill>
          <p:spPr>
            <a:xfrm>
              <a:off x="2708527" y="0"/>
              <a:ext cx="6747238" cy="6858000"/>
            </a:xfrm>
            <a:prstGeom prst="rect">
              <a:avLst/>
            </a:prstGeom>
            <a:ln>
              <a:solidFill>
                <a:schemeClr val="tx1"/>
              </a:solidFill>
            </a:ln>
          </p:spPr>
        </p:pic>
        <p:sp>
          <p:nvSpPr>
            <p:cNvPr id="5" name="Rectangle 4">
              <a:extLst>
                <a:ext uri="{FF2B5EF4-FFF2-40B4-BE49-F238E27FC236}">
                  <a16:creationId xmlns:a16="http://schemas.microsoft.com/office/drawing/2014/main" id="{D1A3F73C-178C-AB4B-8CE6-14670EFC2835}"/>
                </a:ext>
              </a:extLst>
            </p:cNvPr>
            <p:cNvSpPr/>
            <p:nvPr/>
          </p:nvSpPr>
          <p:spPr>
            <a:xfrm rot="1957152">
              <a:off x="4679685" y="1250754"/>
              <a:ext cx="290586" cy="7148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ctangle 5">
              <a:extLst>
                <a:ext uri="{FF2B5EF4-FFF2-40B4-BE49-F238E27FC236}">
                  <a16:creationId xmlns:a16="http://schemas.microsoft.com/office/drawing/2014/main" id="{26443D63-279C-9745-A2EC-E729C8C693A6}"/>
                </a:ext>
              </a:extLst>
            </p:cNvPr>
            <p:cNvSpPr/>
            <p:nvPr/>
          </p:nvSpPr>
          <p:spPr>
            <a:xfrm rot="5134548">
              <a:off x="4556215" y="2398668"/>
              <a:ext cx="527528" cy="1386784"/>
            </a:xfrm>
            <a:prstGeom prst="rect">
              <a:avLst/>
            </a:prstGeom>
            <a:noFill/>
            <a:ln w="28575">
              <a:solidFill>
                <a:srgbClr val="3AF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Oval 7">
              <a:extLst>
                <a:ext uri="{FF2B5EF4-FFF2-40B4-BE49-F238E27FC236}">
                  <a16:creationId xmlns:a16="http://schemas.microsoft.com/office/drawing/2014/main" id="{C8577851-2313-EE4C-AB1D-BA09C269E924}"/>
                </a:ext>
              </a:extLst>
            </p:cNvPr>
            <p:cNvSpPr/>
            <p:nvPr/>
          </p:nvSpPr>
          <p:spPr>
            <a:xfrm>
              <a:off x="6082146" y="5237018"/>
              <a:ext cx="304800" cy="318656"/>
            </a:xfrm>
            <a:prstGeom prst="ellipse">
              <a:avLst/>
            </a:prstGeom>
            <a:solidFill>
              <a:srgbClr val="FFFF00">
                <a:alpha val="48000"/>
              </a:srgbClr>
            </a:solidFill>
            <a:ln>
              <a:solidFill>
                <a:srgbClr val="3AF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Arrow Connector 8">
              <a:extLst>
                <a:ext uri="{FF2B5EF4-FFF2-40B4-BE49-F238E27FC236}">
                  <a16:creationId xmlns:a16="http://schemas.microsoft.com/office/drawing/2014/main" id="{DEE4B2EF-AEC4-E740-83B0-E75AA76784B9}"/>
                </a:ext>
              </a:extLst>
            </p:cNvPr>
            <p:cNvCxnSpPr>
              <a:cxnSpLocks/>
            </p:cNvCxnSpPr>
            <p:nvPr/>
          </p:nvCxnSpPr>
          <p:spPr>
            <a:xfrm>
              <a:off x="3671253" y="1068302"/>
              <a:ext cx="127458" cy="286365"/>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3F955B5-61D8-BB46-BF25-9C035E6941EB}"/>
                </a:ext>
              </a:extLst>
            </p:cNvPr>
            <p:cNvCxnSpPr>
              <a:cxnSpLocks/>
            </p:cNvCxnSpPr>
            <p:nvPr/>
          </p:nvCxnSpPr>
          <p:spPr>
            <a:xfrm>
              <a:off x="3654321" y="1670756"/>
              <a:ext cx="63729" cy="265288"/>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F0F4D24-2D86-2B4E-9440-4FFB4A32249B}"/>
                </a:ext>
              </a:extLst>
            </p:cNvPr>
            <p:cNvCxnSpPr>
              <a:cxnSpLocks/>
            </p:cNvCxnSpPr>
            <p:nvPr/>
          </p:nvCxnSpPr>
          <p:spPr>
            <a:xfrm flipH="1">
              <a:off x="5350933" y="1096168"/>
              <a:ext cx="73980" cy="303654"/>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9AC104-F6AB-154F-8589-9B11127053D8}"/>
                </a:ext>
              </a:extLst>
            </p:cNvPr>
            <p:cNvCxnSpPr>
              <a:cxnSpLocks/>
            </p:cNvCxnSpPr>
            <p:nvPr/>
          </p:nvCxnSpPr>
          <p:spPr>
            <a:xfrm>
              <a:off x="6760599" y="1113457"/>
              <a:ext cx="127458" cy="286365"/>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9C7C2D4-3D78-C147-9E12-69A5AFD66B72}"/>
                </a:ext>
              </a:extLst>
            </p:cNvPr>
            <p:cNvCxnSpPr>
              <a:cxnSpLocks/>
            </p:cNvCxnSpPr>
            <p:nvPr/>
          </p:nvCxnSpPr>
          <p:spPr>
            <a:xfrm>
              <a:off x="6743667" y="1715911"/>
              <a:ext cx="63729" cy="265288"/>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EA9B69-011D-1140-BFBB-E2CA0500AED6}"/>
                </a:ext>
              </a:extLst>
            </p:cNvPr>
            <p:cNvCxnSpPr>
              <a:cxnSpLocks/>
            </p:cNvCxnSpPr>
            <p:nvPr/>
          </p:nvCxnSpPr>
          <p:spPr>
            <a:xfrm flipH="1">
              <a:off x="8389483" y="1125317"/>
              <a:ext cx="73980" cy="303654"/>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FD92B26-A84A-CA44-A718-AF5C4CF1E820}"/>
                </a:ext>
              </a:extLst>
            </p:cNvPr>
            <p:cNvCxnSpPr>
              <a:cxnSpLocks/>
            </p:cNvCxnSpPr>
            <p:nvPr/>
          </p:nvCxnSpPr>
          <p:spPr>
            <a:xfrm>
              <a:off x="5270272" y="4699392"/>
              <a:ext cx="127458" cy="286365"/>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6C29831-FF64-DB46-887F-3E14C24354B4}"/>
                </a:ext>
              </a:extLst>
            </p:cNvPr>
            <p:cNvCxnSpPr>
              <a:cxnSpLocks/>
            </p:cNvCxnSpPr>
            <p:nvPr/>
          </p:nvCxnSpPr>
          <p:spPr>
            <a:xfrm>
              <a:off x="5253340" y="5301846"/>
              <a:ext cx="63729" cy="265288"/>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F2AA9A-C148-D647-AA02-BE68DCF05E66}"/>
                </a:ext>
              </a:extLst>
            </p:cNvPr>
            <p:cNvCxnSpPr>
              <a:cxnSpLocks/>
            </p:cNvCxnSpPr>
            <p:nvPr/>
          </p:nvCxnSpPr>
          <p:spPr>
            <a:xfrm flipH="1">
              <a:off x="6899156" y="4711252"/>
              <a:ext cx="73980" cy="303654"/>
            </a:xfrm>
            <a:prstGeom prst="straightConnector1">
              <a:avLst/>
            </a:prstGeom>
            <a:ln w="38100">
              <a:solidFill>
                <a:srgbClr val="C64FF4"/>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5145B979-8305-C14C-B8D8-2B932F780592}"/>
              </a:ext>
            </a:extLst>
          </p:cNvPr>
          <p:cNvPicPr>
            <a:picLocks noChangeAspect="1"/>
          </p:cNvPicPr>
          <p:nvPr/>
        </p:nvPicPr>
        <p:blipFill>
          <a:blip r:embed="rId6"/>
          <a:stretch>
            <a:fillRect/>
          </a:stretch>
        </p:blipFill>
        <p:spPr>
          <a:xfrm>
            <a:off x="120006" y="1670756"/>
            <a:ext cx="4020704" cy="2072528"/>
          </a:xfrm>
          <a:prstGeom prst="rect">
            <a:avLst/>
          </a:prstGeom>
        </p:spPr>
      </p:pic>
      <p:pic>
        <p:nvPicPr>
          <p:cNvPr id="28" name="Picture 27">
            <a:extLst>
              <a:ext uri="{FF2B5EF4-FFF2-40B4-BE49-F238E27FC236}">
                <a16:creationId xmlns:a16="http://schemas.microsoft.com/office/drawing/2014/main" id="{8FE0CB2F-4231-A741-A5D5-BDDD6673FBE4}"/>
              </a:ext>
            </a:extLst>
          </p:cNvPr>
          <p:cNvPicPr>
            <a:picLocks noChangeAspect="1"/>
          </p:cNvPicPr>
          <p:nvPr/>
        </p:nvPicPr>
        <p:blipFill>
          <a:blip r:embed="rId7"/>
          <a:stretch>
            <a:fillRect/>
          </a:stretch>
        </p:blipFill>
        <p:spPr>
          <a:xfrm>
            <a:off x="573511" y="435636"/>
            <a:ext cx="1213136" cy="919961"/>
          </a:xfrm>
          <a:prstGeom prst="rect">
            <a:avLst/>
          </a:prstGeom>
        </p:spPr>
      </p:pic>
      <p:sp>
        <p:nvSpPr>
          <p:cNvPr id="7" name="TextBox 6">
            <a:extLst>
              <a:ext uri="{FF2B5EF4-FFF2-40B4-BE49-F238E27FC236}">
                <a16:creationId xmlns:a16="http://schemas.microsoft.com/office/drawing/2014/main" id="{4EFC283A-834B-C544-959E-1DDD327430ED}"/>
              </a:ext>
            </a:extLst>
          </p:cNvPr>
          <p:cNvSpPr txBox="1"/>
          <p:nvPr/>
        </p:nvSpPr>
        <p:spPr>
          <a:xfrm>
            <a:off x="241810" y="4607970"/>
            <a:ext cx="2591928" cy="923330"/>
          </a:xfrm>
          <a:prstGeom prst="rect">
            <a:avLst/>
          </a:prstGeom>
          <a:noFill/>
        </p:spPr>
        <p:txBody>
          <a:bodyPr wrap="none" rtlCol="0">
            <a:spAutoFit/>
          </a:bodyPr>
          <a:lstStyle/>
          <a:p>
            <a:r>
              <a:rPr lang="it-IT" dirty="0">
                <a:solidFill>
                  <a:srgbClr val="3AF42D"/>
                </a:solidFill>
              </a:rPr>
              <a:t>Sequenza leader</a:t>
            </a:r>
          </a:p>
          <a:p>
            <a:r>
              <a:rPr lang="it-IT" dirty="0" err="1">
                <a:solidFill>
                  <a:srgbClr val="FF0000"/>
                </a:solidFill>
              </a:rPr>
              <a:t>Linker</a:t>
            </a:r>
            <a:r>
              <a:rPr lang="it-IT" dirty="0">
                <a:solidFill>
                  <a:srgbClr val="FF0000"/>
                </a:solidFill>
              </a:rPr>
              <a:t> – «mini C-peptide»</a:t>
            </a:r>
          </a:p>
          <a:p>
            <a:r>
              <a:rPr lang="it-IT" dirty="0">
                <a:solidFill>
                  <a:srgbClr val="C64FF4"/>
                </a:solidFill>
              </a:rPr>
              <a:t>Ponti disolfuro</a:t>
            </a:r>
          </a:p>
        </p:txBody>
      </p:sp>
      <p:pic>
        <p:nvPicPr>
          <p:cNvPr id="2" name="Audio 1">
            <a:hlinkClick r:id="" action="ppaction://media"/>
            <a:extLst>
              <a:ext uri="{FF2B5EF4-FFF2-40B4-BE49-F238E27FC236}">
                <a16:creationId xmlns:a16="http://schemas.microsoft.com/office/drawing/2014/main" id="{276AB72B-8DA0-FD49-8768-169BFDA52C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82241360"/>
      </p:ext>
    </p:extLst>
  </p:cSld>
  <p:clrMapOvr>
    <a:masterClrMapping/>
  </p:clrMapOvr>
  <mc:AlternateContent xmlns:mc="http://schemas.openxmlformats.org/markup-compatibility/2006" xmlns:p14="http://schemas.microsoft.com/office/powerpoint/2010/main">
    <mc:Choice Requires="p14">
      <p:transition spd="slow" p14:dur="2000" advTm="346549"/>
    </mc:Choice>
    <mc:Fallback xmlns="">
      <p:transition spd="slow" advTm="34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634E-EA9C-4343-96B9-9A1A69927FBE}"/>
              </a:ext>
            </a:extLst>
          </p:cNvPr>
          <p:cNvSpPr>
            <a:spLocks noGrp="1"/>
          </p:cNvSpPr>
          <p:nvPr>
            <p:ph type="title"/>
          </p:nvPr>
        </p:nvSpPr>
        <p:spPr/>
        <p:txBody>
          <a:bodyPr/>
          <a:lstStyle/>
          <a:p>
            <a:r>
              <a:rPr lang="it-IT" b="1" dirty="0">
                <a:solidFill>
                  <a:srgbClr val="FF0000"/>
                </a:solidFill>
              </a:rPr>
              <a:t>Preparazioni in commercio</a:t>
            </a:r>
          </a:p>
        </p:txBody>
      </p:sp>
      <p:sp>
        <p:nvSpPr>
          <p:cNvPr id="3" name="Content Placeholder 2">
            <a:extLst>
              <a:ext uri="{FF2B5EF4-FFF2-40B4-BE49-F238E27FC236}">
                <a16:creationId xmlns:a16="http://schemas.microsoft.com/office/drawing/2014/main" id="{87A4A5F2-81E1-424F-8AA9-FF8DFB82E5D7}"/>
              </a:ext>
            </a:extLst>
          </p:cNvPr>
          <p:cNvSpPr>
            <a:spLocks noGrp="1"/>
          </p:cNvSpPr>
          <p:nvPr>
            <p:ph idx="1"/>
          </p:nvPr>
        </p:nvSpPr>
        <p:spPr>
          <a:xfrm>
            <a:off x="838200" y="1825625"/>
            <a:ext cx="4781550" cy="4351338"/>
          </a:xfrm>
        </p:spPr>
        <p:txBody>
          <a:bodyPr>
            <a:normAutofit/>
          </a:bodyPr>
          <a:lstStyle/>
          <a:p>
            <a:r>
              <a:rPr lang="it-IT" sz="2400" dirty="0"/>
              <a:t>Le preparazioni di insulina in commercio differiscono sotto vari aspetti:</a:t>
            </a:r>
          </a:p>
          <a:p>
            <a:pPr lvl="1"/>
            <a:r>
              <a:rPr lang="it-IT" sz="2000" dirty="0"/>
              <a:t>Tecniche ricombinanti utilizzate per la produzione (Eli Lilly, Novo </a:t>
            </a:r>
            <a:r>
              <a:rPr lang="it-IT" sz="2000" dirty="0" err="1"/>
              <a:t>Nordisk</a:t>
            </a:r>
            <a:r>
              <a:rPr lang="it-IT" sz="2000" dirty="0"/>
              <a:t>)</a:t>
            </a:r>
          </a:p>
          <a:p>
            <a:pPr lvl="1"/>
            <a:r>
              <a:rPr lang="it-IT" sz="2000" dirty="0"/>
              <a:t>Sequenza amminoacidica </a:t>
            </a:r>
          </a:p>
          <a:p>
            <a:pPr lvl="1"/>
            <a:r>
              <a:rPr lang="it-IT" sz="2000" dirty="0"/>
              <a:t>Durata della loro azione biologica.</a:t>
            </a:r>
          </a:p>
          <a:p>
            <a:endParaRPr lang="it-IT" sz="2400" dirty="0"/>
          </a:p>
        </p:txBody>
      </p:sp>
      <p:pic>
        <p:nvPicPr>
          <p:cNvPr id="4" name="Picture 3">
            <a:extLst>
              <a:ext uri="{FF2B5EF4-FFF2-40B4-BE49-F238E27FC236}">
                <a16:creationId xmlns:a16="http://schemas.microsoft.com/office/drawing/2014/main" id="{8183E71B-09DD-6E4E-ABD9-268BC97CB364}"/>
              </a:ext>
            </a:extLst>
          </p:cNvPr>
          <p:cNvPicPr>
            <a:picLocks noChangeAspect="1"/>
          </p:cNvPicPr>
          <p:nvPr/>
        </p:nvPicPr>
        <p:blipFill rotWithShape="1">
          <a:blip r:embed="rId5"/>
          <a:srcRect t="1035"/>
          <a:stretch/>
        </p:blipFill>
        <p:spPr>
          <a:xfrm>
            <a:off x="5886450" y="1565758"/>
            <a:ext cx="5784850" cy="4871072"/>
          </a:xfrm>
          <a:prstGeom prst="rect">
            <a:avLst/>
          </a:prstGeom>
        </p:spPr>
      </p:pic>
      <p:pic>
        <p:nvPicPr>
          <p:cNvPr id="5" name="Audio 4">
            <a:hlinkClick r:id="" action="ppaction://media"/>
            <a:extLst>
              <a:ext uri="{FF2B5EF4-FFF2-40B4-BE49-F238E27FC236}">
                <a16:creationId xmlns:a16="http://schemas.microsoft.com/office/drawing/2014/main" id="{ACC96261-B3DE-3543-A70A-10126171A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57450434"/>
      </p:ext>
    </p:extLst>
  </p:cSld>
  <p:clrMapOvr>
    <a:masterClrMapping/>
  </p:clrMapOvr>
  <mc:AlternateContent xmlns:mc="http://schemas.openxmlformats.org/markup-compatibility/2006" xmlns:p14="http://schemas.microsoft.com/office/powerpoint/2010/main">
    <mc:Choice Requires="p14">
      <p:transition spd="slow" p14:dur="2000" advTm="180472"/>
    </mc:Choice>
    <mc:Fallback xmlns="">
      <p:transition spd="slow" advTm="18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6C37-4972-5341-9C12-988164133FAE}"/>
              </a:ext>
            </a:extLst>
          </p:cNvPr>
          <p:cNvSpPr>
            <a:spLocks noGrp="1"/>
          </p:cNvSpPr>
          <p:nvPr>
            <p:ph type="title"/>
          </p:nvPr>
        </p:nvSpPr>
        <p:spPr/>
        <p:txBody>
          <a:bodyPr/>
          <a:lstStyle/>
          <a:p>
            <a:r>
              <a:rPr lang="it-IT" b="1" dirty="0">
                <a:solidFill>
                  <a:srgbClr val="FF0000"/>
                </a:solidFill>
              </a:rPr>
              <a:t>Insuline – modifiche della formulazione</a:t>
            </a:r>
          </a:p>
        </p:txBody>
      </p:sp>
      <p:sp>
        <p:nvSpPr>
          <p:cNvPr id="3" name="Content Placeholder 2">
            <a:extLst>
              <a:ext uri="{FF2B5EF4-FFF2-40B4-BE49-F238E27FC236}">
                <a16:creationId xmlns:a16="http://schemas.microsoft.com/office/drawing/2014/main" id="{416B527A-4C2C-8740-8DB0-7C05FC0CE63A}"/>
              </a:ext>
            </a:extLst>
          </p:cNvPr>
          <p:cNvSpPr>
            <a:spLocks noGrp="1"/>
          </p:cNvSpPr>
          <p:nvPr>
            <p:ph idx="1"/>
          </p:nvPr>
        </p:nvSpPr>
        <p:spPr>
          <a:xfrm>
            <a:off x="838200" y="1825625"/>
            <a:ext cx="5429250" cy="4351338"/>
          </a:xfrm>
        </p:spPr>
        <p:txBody>
          <a:bodyPr/>
          <a:lstStyle/>
          <a:p>
            <a:r>
              <a:rPr lang="en-US" sz="2400" b="1" dirty="0" err="1">
                <a:sym typeface="Wingdings" pitchFamily="2" charset="2"/>
              </a:rPr>
              <a:t>Modifiche</a:t>
            </a:r>
            <a:r>
              <a:rPr lang="en-US" sz="2400" b="1" dirty="0">
                <a:sym typeface="Wingdings" pitchFamily="2" charset="2"/>
              </a:rPr>
              <a:t> </a:t>
            </a:r>
            <a:r>
              <a:rPr lang="en-US" sz="2400" b="1" dirty="0" err="1">
                <a:sym typeface="Wingdings" pitchFamily="2" charset="2"/>
              </a:rPr>
              <a:t>attraverso</a:t>
            </a:r>
            <a:r>
              <a:rPr lang="en-US" sz="2400" b="1" dirty="0">
                <a:sym typeface="Wingdings" pitchFamily="2" charset="2"/>
              </a:rPr>
              <a:t> la </a:t>
            </a:r>
            <a:r>
              <a:rPr lang="en-US" sz="2400" b="1" dirty="0" err="1">
                <a:sym typeface="Wingdings" pitchFamily="2" charset="2"/>
              </a:rPr>
              <a:t>formulazione</a:t>
            </a:r>
            <a:r>
              <a:rPr lang="en-US" sz="2400" b="1" dirty="0">
                <a:sym typeface="Wingdings" pitchFamily="2" charset="2"/>
              </a:rPr>
              <a:t>: </a:t>
            </a:r>
          </a:p>
          <a:p>
            <a:endParaRPr lang="en-US" sz="2400" b="1" dirty="0">
              <a:sym typeface="Wingdings" pitchFamily="2" charset="2"/>
            </a:endParaRPr>
          </a:p>
          <a:p>
            <a:pPr lvl="1"/>
            <a:r>
              <a:rPr lang="en-US" sz="2000" dirty="0" err="1">
                <a:sym typeface="Wingdings" pitchFamily="2" charset="2"/>
              </a:rPr>
              <a:t>Stabilizzazione</a:t>
            </a:r>
            <a:r>
              <a:rPr lang="en-US" sz="2000" dirty="0">
                <a:sym typeface="Wingdings" pitchFamily="2" charset="2"/>
              </a:rPr>
              <a:t> del </a:t>
            </a:r>
            <a:r>
              <a:rPr lang="en-US" sz="2000" dirty="0" err="1">
                <a:sym typeface="Wingdings" pitchFamily="2" charset="2"/>
              </a:rPr>
              <a:t>complesso</a:t>
            </a:r>
            <a:r>
              <a:rPr lang="en-US" sz="2000" dirty="0">
                <a:sym typeface="Wingdings" pitchFamily="2" charset="2"/>
              </a:rPr>
              <a:t> </a:t>
            </a:r>
            <a:r>
              <a:rPr lang="en-US" sz="2000" dirty="0" err="1">
                <a:sym typeface="Wingdings" pitchFamily="2" charset="2"/>
              </a:rPr>
              <a:t>esamerico</a:t>
            </a:r>
            <a:r>
              <a:rPr lang="en-US" sz="2000" dirty="0">
                <a:sym typeface="Wingdings" pitchFamily="2" charset="2"/>
              </a:rPr>
              <a:t> in </a:t>
            </a:r>
            <a:r>
              <a:rPr lang="en-US" sz="2000" dirty="0" err="1">
                <a:sym typeface="Wingdings" pitchFamily="2" charset="2"/>
              </a:rPr>
              <a:t>presenza</a:t>
            </a:r>
            <a:r>
              <a:rPr lang="en-US" sz="2000" dirty="0">
                <a:sym typeface="Wingdings" pitchFamily="2" charset="2"/>
              </a:rPr>
              <a:t> </a:t>
            </a:r>
            <a:r>
              <a:rPr lang="en-US" sz="2000" dirty="0" err="1">
                <a:sym typeface="Wingdings" pitchFamily="2" charset="2"/>
              </a:rPr>
              <a:t>dello</a:t>
            </a:r>
            <a:r>
              <a:rPr lang="en-US" sz="2000" dirty="0">
                <a:sym typeface="Wingdings" pitchFamily="2" charset="2"/>
              </a:rPr>
              <a:t> </a:t>
            </a:r>
            <a:r>
              <a:rPr lang="en-US" sz="2000" dirty="0" err="1">
                <a:sym typeface="Wingdings" pitchFamily="2" charset="2"/>
              </a:rPr>
              <a:t>ione</a:t>
            </a:r>
            <a:r>
              <a:rPr lang="en-US" sz="2000" dirty="0">
                <a:sym typeface="Wingdings" pitchFamily="2" charset="2"/>
              </a:rPr>
              <a:t> Zn</a:t>
            </a:r>
            <a:r>
              <a:rPr lang="en-US" sz="2000" baseline="30000" dirty="0">
                <a:sym typeface="Wingdings" pitchFamily="2" charset="2"/>
              </a:rPr>
              <a:t>2+ </a:t>
            </a:r>
            <a:r>
              <a:rPr lang="en-US" sz="2000" dirty="0">
                <a:sym typeface="Wingdings" pitchFamily="2" charset="2"/>
              </a:rPr>
              <a:t>o Zn-protamine </a:t>
            </a:r>
          </a:p>
          <a:p>
            <a:pPr lvl="1"/>
            <a:endParaRPr lang="en-US" sz="2000" dirty="0">
              <a:sym typeface="Wingdings" pitchFamily="2" charset="2"/>
            </a:endParaRPr>
          </a:p>
          <a:p>
            <a:pPr lvl="1"/>
            <a:r>
              <a:rPr lang="en-US" sz="2000" dirty="0" err="1">
                <a:sym typeface="Wingdings" pitchFamily="2" charset="2"/>
              </a:rPr>
              <a:t>Autonomia</a:t>
            </a:r>
            <a:r>
              <a:rPr lang="en-US" sz="2000" dirty="0">
                <a:sym typeface="Wingdings" pitchFamily="2" charset="2"/>
              </a:rPr>
              <a:t> del </a:t>
            </a:r>
            <a:r>
              <a:rPr lang="en-US" sz="2000" dirty="0" err="1">
                <a:sym typeface="Wingdings" pitchFamily="2" charset="2"/>
              </a:rPr>
              <a:t>paziente</a:t>
            </a:r>
            <a:r>
              <a:rPr lang="en-US" sz="2000" dirty="0">
                <a:sym typeface="Wingdings" pitchFamily="2" charset="2"/>
              </a:rPr>
              <a:t> </a:t>
            </a:r>
            <a:r>
              <a:rPr lang="en-US" sz="2000" dirty="0" err="1">
                <a:sym typeface="Wingdings" pitchFamily="2" charset="2"/>
              </a:rPr>
              <a:t>limitata</a:t>
            </a:r>
            <a:endParaRPr lang="en-US" sz="2000" dirty="0">
              <a:sym typeface="Wingdings" pitchFamily="2" charset="2"/>
            </a:endParaRPr>
          </a:p>
          <a:p>
            <a:endParaRPr lang="it-IT" dirty="0"/>
          </a:p>
        </p:txBody>
      </p:sp>
      <p:pic>
        <p:nvPicPr>
          <p:cNvPr id="5" name="Picture 4">
            <a:extLst>
              <a:ext uri="{FF2B5EF4-FFF2-40B4-BE49-F238E27FC236}">
                <a16:creationId xmlns:a16="http://schemas.microsoft.com/office/drawing/2014/main" id="{10F42542-615C-E443-900C-167884C5BE4B}"/>
              </a:ext>
            </a:extLst>
          </p:cNvPr>
          <p:cNvPicPr>
            <a:picLocks noChangeAspect="1"/>
          </p:cNvPicPr>
          <p:nvPr/>
        </p:nvPicPr>
        <p:blipFill>
          <a:blip r:embed="rId5"/>
          <a:stretch>
            <a:fillRect/>
          </a:stretch>
        </p:blipFill>
        <p:spPr>
          <a:xfrm>
            <a:off x="6267450" y="2037988"/>
            <a:ext cx="5726621" cy="4273912"/>
          </a:xfrm>
          <a:prstGeom prst="rect">
            <a:avLst/>
          </a:prstGeom>
        </p:spPr>
      </p:pic>
      <p:pic>
        <p:nvPicPr>
          <p:cNvPr id="6" name="Audio 5">
            <a:hlinkClick r:id="" action="ppaction://media"/>
            <a:extLst>
              <a:ext uri="{FF2B5EF4-FFF2-40B4-BE49-F238E27FC236}">
                <a16:creationId xmlns:a16="http://schemas.microsoft.com/office/drawing/2014/main" id="{E09757E4-B356-BC41-8F95-E3654BCE9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48107620"/>
      </p:ext>
    </p:extLst>
  </p:cSld>
  <p:clrMapOvr>
    <a:masterClrMapping/>
  </p:clrMapOvr>
  <mc:AlternateContent xmlns:mc="http://schemas.openxmlformats.org/markup-compatibility/2006" xmlns:p14="http://schemas.microsoft.com/office/powerpoint/2010/main">
    <mc:Choice Requires="p14">
      <p:transition spd="slow" p14:dur="2000" advTm="192235"/>
    </mc:Choice>
    <mc:Fallback xmlns="">
      <p:transition spd="slow" advTm="19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BCD3-6BCC-D743-823A-E8183A1FB06B}"/>
              </a:ext>
            </a:extLst>
          </p:cNvPr>
          <p:cNvSpPr>
            <a:spLocks noGrp="1"/>
          </p:cNvSpPr>
          <p:nvPr>
            <p:ph type="title"/>
          </p:nvPr>
        </p:nvSpPr>
        <p:spPr/>
        <p:txBody>
          <a:bodyPr/>
          <a:lstStyle/>
          <a:p>
            <a:r>
              <a:rPr lang="it-IT" b="1" dirty="0">
                <a:solidFill>
                  <a:srgbClr val="FF0000"/>
                </a:solidFill>
              </a:rPr>
              <a:t>Insulina ed analoghi – modifiche della struttura  </a:t>
            </a:r>
          </a:p>
        </p:txBody>
      </p:sp>
      <p:sp>
        <p:nvSpPr>
          <p:cNvPr id="3" name="Content Placeholder 2">
            <a:extLst>
              <a:ext uri="{FF2B5EF4-FFF2-40B4-BE49-F238E27FC236}">
                <a16:creationId xmlns:a16="http://schemas.microsoft.com/office/drawing/2014/main" id="{8D80B7C4-6C6D-A24C-8D35-90B3064246C2}"/>
              </a:ext>
            </a:extLst>
          </p:cNvPr>
          <p:cNvSpPr>
            <a:spLocks noGrp="1"/>
          </p:cNvSpPr>
          <p:nvPr>
            <p:ph idx="1"/>
          </p:nvPr>
        </p:nvSpPr>
        <p:spPr/>
        <p:txBody>
          <a:bodyPr>
            <a:normAutofit/>
          </a:bodyPr>
          <a:lstStyle/>
          <a:p>
            <a:r>
              <a:rPr lang="en-US" sz="2400" b="1" dirty="0" err="1">
                <a:sym typeface="Wingdings" pitchFamily="2" charset="2"/>
              </a:rPr>
              <a:t>Modifiche</a:t>
            </a:r>
            <a:r>
              <a:rPr lang="en-US" sz="2400" b="1" dirty="0">
                <a:sym typeface="Wingdings" pitchFamily="2" charset="2"/>
              </a:rPr>
              <a:t> </a:t>
            </a:r>
            <a:r>
              <a:rPr lang="en-US" sz="2400" b="1" dirty="0" err="1">
                <a:sym typeface="Wingdings" pitchFamily="2" charset="2"/>
              </a:rPr>
              <a:t>sulla</a:t>
            </a:r>
            <a:r>
              <a:rPr lang="en-US" sz="2400" b="1" dirty="0">
                <a:sym typeface="Wingdings" pitchFamily="2" charset="2"/>
              </a:rPr>
              <a:t> </a:t>
            </a:r>
            <a:r>
              <a:rPr lang="en-US" sz="2400" b="1" dirty="0" err="1">
                <a:sym typeface="Wingdings" pitchFamily="2" charset="2"/>
              </a:rPr>
              <a:t>struttura</a:t>
            </a:r>
            <a:r>
              <a:rPr lang="en-US" sz="2400" b="1" dirty="0">
                <a:sym typeface="Wingdings" pitchFamily="2" charset="2"/>
              </a:rPr>
              <a:t> (</a:t>
            </a:r>
            <a:r>
              <a:rPr lang="en-US" sz="2400" b="1" dirty="0" err="1">
                <a:sym typeface="Wingdings" pitchFamily="2" charset="2"/>
              </a:rPr>
              <a:t>tecniche</a:t>
            </a:r>
            <a:r>
              <a:rPr lang="en-US" sz="2400" b="1" dirty="0">
                <a:sym typeface="Wingdings" pitchFamily="2" charset="2"/>
              </a:rPr>
              <a:t> di DNA </a:t>
            </a:r>
            <a:r>
              <a:rPr lang="en-US" sz="2400" b="1" dirty="0" err="1">
                <a:sym typeface="Wingdings" pitchFamily="2" charset="2"/>
              </a:rPr>
              <a:t>ricombinante</a:t>
            </a:r>
            <a:r>
              <a:rPr lang="en-US" sz="2400" b="1" dirty="0">
                <a:sym typeface="Wingdings" pitchFamily="2" charset="2"/>
              </a:rPr>
              <a:t>):</a:t>
            </a:r>
          </a:p>
          <a:p>
            <a:pPr marL="457200" lvl="1" indent="0">
              <a:buNone/>
            </a:pPr>
            <a:r>
              <a:rPr lang="it-IT" sz="2000" dirty="0"/>
              <a:t>1) A brevissima durata d’azione con rapidissimo inizio d’azione e durata molto breve</a:t>
            </a:r>
          </a:p>
          <a:p>
            <a:pPr marL="457200" lvl="1" indent="0">
              <a:buNone/>
            </a:pPr>
            <a:r>
              <a:rPr lang="it-IT" sz="2000" dirty="0"/>
              <a:t>2) A breve durata d’azione con rapido inizio d’azione</a:t>
            </a:r>
          </a:p>
          <a:p>
            <a:pPr marL="457200" lvl="1" indent="0">
              <a:buNone/>
            </a:pPr>
            <a:r>
              <a:rPr lang="it-IT" sz="2000" dirty="0"/>
              <a:t>3) A durata d’azione intermedia</a:t>
            </a:r>
          </a:p>
          <a:p>
            <a:pPr marL="457200" lvl="1" indent="0">
              <a:buNone/>
            </a:pPr>
            <a:r>
              <a:rPr lang="it-IT" sz="2000" dirty="0"/>
              <a:t>4) A lunga durata d’azione con lento inizio d’azione</a:t>
            </a:r>
          </a:p>
          <a:p>
            <a:endParaRPr lang="en-US" sz="2400" b="1" dirty="0"/>
          </a:p>
          <a:p>
            <a:endParaRPr lang="it-IT" sz="2400" dirty="0"/>
          </a:p>
        </p:txBody>
      </p:sp>
      <p:pic>
        <p:nvPicPr>
          <p:cNvPr id="4" name="Picture 3">
            <a:extLst>
              <a:ext uri="{FF2B5EF4-FFF2-40B4-BE49-F238E27FC236}">
                <a16:creationId xmlns:a16="http://schemas.microsoft.com/office/drawing/2014/main" id="{C5FCD8F5-9A96-6045-8FA4-66BD0FDFF92F}"/>
              </a:ext>
            </a:extLst>
          </p:cNvPr>
          <p:cNvPicPr>
            <a:picLocks noChangeAspect="1"/>
          </p:cNvPicPr>
          <p:nvPr/>
        </p:nvPicPr>
        <p:blipFill>
          <a:blip r:embed="rId4"/>
          <a:stretch>
            <a:fillRect/>
          </a:stretch>
        </p:blipFill>
        <p:spPr>
          <a:xfrm>
            <a:off x="6879646" y="4001294"/>
            <a:ext cx="4910572" cy="2317607"/>
          </a:xfrm>
          <a:prstGeom prst="rect">
            <a:avLst/>
          </a:prstGeom>
        </p:spPr>
      </p:pic>
      <p:pic>
        <p:nvPicPr>
          <p:cNvPr id="12" name="Picture 11">
            <a:extLst>
              <a:ext uri="{FF2B5EF4-FFF2-40B4-BE49-F238E27FC236}">
                <a16:creationId xmlns:a16="http://schemas.microsoft.com/office/drawing/2014/main" id="{C4DF27A1-5FF9-C943-8EEB-698E52F3B93C}"/>
              </a:ext>
            </a:extLst>
          </p:cNvPr>
          <p:cNvPicPr>
            <a:picLocks noChangeAspect="1"/>
          </p:cNvPicPr>
          <p:nvPr/>
        </p:nvPicPr>
        <p:blipFill>
          <a:blip r:embed="rId5"/>
          <a:stretch>
            <a:fillRect/>
          </a:stretch>
        </p:blipFill>
        <p:spPr>
          <a:xfrm>
            <a:off x="1955385" y="4541874"/>
            <a:ext cx="3031766" cy="1236446"/>
          </a:xfrm>
          <a:prstGeom prst="rect">
            <a:avLst/>
          </a:prstGeom>
        </p:spPr>
      </p:pic>
      <p:pic>
        <p:nvPicPr>
          <p:cNvPr id="5" name="Audio 4">
            <a:hlinkClick r:id="" action="ppaction://media"/>
            <a:extLst>
              <a:ext uri="{FF2B5EF4-FFF2-40B4-BE49-F238E27FC236}">
                <a16:creationId xmlns:a16="http://schemas.microsoft.com/office/drawing/2014/main" id="{30DBD488-4C24-594D-9879-0642D6FC4F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10892631"/>
      </p:ext>
    </p:extLst>
  </p:cSld>
  <p:clrMapOvr>
    <a:masterClrMapping/>
  </p:clrMapOvr>
  <mc:AlternateContent xmlns:mc="http://schemas.openxmlformats.org/markup-compatibility/2006" xmlns:p14="http://schemas.microsoft.com/office/powerpoint/2010/main">
    <mc:Choice Requires="p14">
      <p:transition spd="slow" p14:dur="2000" advTm="122913"/>
    </mc:Choice>
    <mc:Fallback xmlns="">
      <p:transition spd="slow" advTm="122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AC1443B-BF97-2148-BABF-E829C1E2918B}"/>
              </a:ext>
            </a:extLst>
          </p:cNvPr>
          <p:cNvGraphicFramePr>
            <a:graphicFrameLocks noGrp="1"/>
          </p:cNvGraphicFramePr>
          <p:nvPr>
            <p:extLst/>
          </p:nvPr>
        </p:nvGraphicFramePr>
        <p:xfrm>
          <a:off x="1322388" y="881061"/>
          <a:ext cx="9302749" cy="5511060"/>
        </p:xfrm>
        <a:graphic>
          <a:graphicData uri="http://schemas.openxmlformats.org/drawingml/2006/table">
            <a:tbl>
              <a:tblPr firstRow="1" bandRow="1">
                <a:tableStyleId>{073A0DAA-6AF3-43AB-8588-CEC1D06C72B9}</a:tableStyleId>
              </a:tblPr>
              <a:tblGrid>
                <a:gridCol w="5302250">
                  <a:extLst>
                    <a:ext uri="{9D8B030D-6E8A-4147-A177-3AD203B41FA5}">
                      <a16:colId xmlns:a16="http://schemas.microsoft.com/office/drawing/2014/main" val="1660734311"/>
                    </a:ext>
                  </a:extLst>
                </a:gridCol>
                <a:gridCol w="2400300">
                  <a:extLst>
                    <a:ext uri="{9D8B030D-6E8A-4147-A177-3AD203B41FA5}">
                      <a16:colId xmlns:a16="http://schemas.microsoft.com/office/drawing/2014/main" val="339800272"/>
                    </a:ext>
                  </a:extLst>
                </a:gridCol>
                <a:gridCol w="1600199">
                  <a:extLst>
                    <a:ext uri="{9D8B030D-6E8A-4147-A177-3AD203B41FA5}">
                      <a16:colId xmlns:a16="http://schemas.microsoft.com/office/drawing/2014/main" val="1589303213"/>
                    </a:ext>
                  </a:extLst>
                </a:gridCol>
              </a:tblGrid>
              <a:tr h="331470">
                <a:tc>
                  <a:txBody>
                    <a:bodyPr/>
                    <a:lstStyle/>
                    <a:p>
                      <a:r>
                        <a:rPr lang="it-IT" sz="1800" dirty="0"/>
                        <a:t>Preparazione </a:t>
                      </a:r>
                    </a:p>
                  </a:txBody>
                  <a:tcPr marL="93083" marR="93083" marT="46542" marB="46542"/>
                </a:tc>
                <a:tc>
                  <a:txBody>
                    <a:bodyPr/>
                    <a:lstStyle/>
                    <a:p>
                      <a:r>
                        <a:rPr lang="it-IT" sz="1800" dirty="0"/>
                        <a:t>Tipo </a:t>
                      </a:r>
                    </a:p>
                  </a:txBody>
                  <a:tcPr marL="93083" marR="93083" marT="46542" marB="46542"/>
                </a:tc>
                <a:tc>
                  <a:txBody>
                    <a:bodyPr/>
                    <a:lstStyle/>
                    <a:p>
                      <a:r>
                        <a:rPr lang="it-IT" sz="1800" dirty="0"/>
                        <a:t>A.I.C.</a:t>
                      </a:r>
                    </a:p>
                  </a:txBody>
                  <a:tcPr marL="93083" marR="93083" marT="46542" marB="46542"/>
                </a:tc>
                <a:extLst>
                  <a:ext uri="{0D108BD9-81ED-4DB2-BD59-A6C34878D82A}">
                    <a16:rowId xmlns:a16="http://schemas.microsoft.com/office/drawing/2014/main" val="3452075314"/>
                  </a:ext>
                </a:extLst>
              </a:tr>
              <a:tr h="331470">
                <a:tc>
                  <a:txBody>
                    <a:bodyPr/>
                    <a:lstStyle/>
                    <a:p>
                      <a:r>
                        <a:rPr lang="it-IT" sz="1800" b="1" dirty="0"/>
                        <a:t>Insuline ad inizio e durata d’azione ultra rapida</a:t>
                      </a:r>
                    </a:p>
                  </a:txBody>
                  <a:tcPr marL="93083" marR="93083" marT="46542" marB="46542"/>
                </a:tc>
                <a:tc>
                  <a:txBody>
                    <a:bodyPr/>
                    <a:lstStyle/>
                    <a:p>
                      <a:endParaRPr lang="it-IT" sz="1800" dirty="0"/>
                    </a:p>
                  </a:txBody>
                  <a:tcPr marL="93083" marR="93083" marT="46542" marB="46542"/>
                </a:tc>
                <a:tc>
                  <a:txBody>
                    <a:bodyPr/>
                    <a:lstStyle/>
                    <a:p>
                      <a:endParaRPr lang="it-IT" sz="1800" dirty="0"/>
                    </a:p>
                  </a:txBody>
                  <a:tcPr marL="93083" marR="93083" marT="46542" marB="46542"/>
                </a:tc>
                <a:extLst>
                  <a:ext uri="{0D108BD9-81ED-4DB2-BD59-A6C34878D82A}">
                    <a16:rowId xmlns:a16="http://schemas.microsoft.com/office/drawing/2014/main" val="1662219678"/>
                  </a:ext>
                </a:extLst>
              </a:tr>
              <a:tr h="331470">
                <a:tc>
                  <a:txBody>
                    <a:bodyPr/>
                    <a:lstStyle/>
                    <a:p>
                      <a:pPr lvl="1"/>
                      <a:r>
                        <a:rPr lang="it-IT" sz="1600" dirty="0"/>
                        <a:t>Insulina </a:t>
                      </a:r>
                      <a:r>
                        <a:rPr lang="it-IT" sz="1600" dirty="0" err="1"/>
                        <a:t>lispro</a:t>
                      </a:r>
                      <a:r>
                        <a:rPr lang="it-IT" sz="1600" dirty="0"/>
                        <a:t>: </a:t>
                      </a:r>
                      <a:r>
                        <a:rPr lang="it-IT" sz="1600" dirty="0" err="1"/>
                        <a:t>Humalog</a:t>
                      </a:r>
                      <a:r>
                        <a:rPr lang="it-IT" sz="1600" dirty="0"/>
                        <a:t> (Lilly)</a:t>
                      </a:r>
                    </a:p>
                  </a:txBody>
                  <a:tcPr marL="93083" marR="93083" marT="46542" marB="46542"/>
                </a:tc>
                <a:tc>
                  <a:txBody>
                    <a:bodyPr/>
                    <a:lstStyle/>
                    <a:p>
                      <a:r>
                        <a:rPr lang="it-IT" sz="1800" dirty="0"/>
                        <a:t>Analogo</a:t>
                      </a:r>
                    </a:p>
                  </a:txBody>
                  <a:tcPr marL="93083" marR="93083" marT="46542" marB="46542"/>
                </a:tc>
                <a:tc>
                  <a:txBody>
                    <a:bodyPr/>
                    <a:lstStyle/>
                    <a:p>
                      <a:r>
                        <a:rPr lang="it-IT" sz="1800" dirty="0"/>
                        <a:t>1996</a:t>
                      </a:r>
                    </a:p>
                  </a:txBody>
                  <a:tcPr marL="93083" marR="93083" marT="46542" marB="46542"/>
                </a:tc>
                <a:extLst>
                  <a:ext uri="{0D108BD9-81ED-4DB2-BD59-A6C34878D82A}">
                    <a16:rowId xmlns:a16="http://schemas.microsoft.com/office/drawing/2014/main" val="1934785755"/>
                  </a:ext>
                </a:extLst>
              </a:tr>
              <a:tr h="331470">
                <a:tc>
                  <a:txBody>
                    <a:bodyPr/>
                    <a:lstStyle/>
                    <a:p>
                      <a:pPr lvl="1"/>
                      <a:r>
                        <a:rPr lang="it-IT" sz="1600" dirty="0"/>
                        <a:t>Insulina </a:t>
                      </a:r>
                      <a:r>
                        <a:rPr lang="it-IT" sz="1600" dirty="0" err="1"/>
                        <a:t>aspart</a:t>
                      </a:r>
                      <a:r>
                        <a:rPr lang="it-IT" sz="1600" dirty="0"/>
                        <a:t>: </a:t>
                      </a:r>
                      <a:r>
                        <a:rPr lang="it-IT" sz="1600" dirty="0" err="1"/>
                        <a:t>NovoRapid</a:t>
                      </a:r>
                      <a:r>
                        <a:rPr lang="it-IT" sz="1600" dirty="0"/>
                        <a:t> (Novo </a:t>
                      </a:r>
                      <a:r>
                        <a:rPr lang="it-IT" sz="1600" dirty="0" err="1"/>
                        <a:t>Nordisk</a:t>
                      </a:r>
                      <a:r>
                        <a:rPr lang="it-IT" sz="1600" dirty="0"/>
                        <a:t>)</a:t>
                      </a:r>
                    </a:p>
                  </a:txBody>
                  <a:tcPr marL="93083" marR="93083" marT="46542" marB="46542"/>
                </a:tc>
                <a:tc>
                  <a:txBody>
                    <a:bodyPr/>
                    <a:lstStyle/>
                    <a:p>
                      <a:r>
                        <a:rPr lang="it-IT" sz="1800" dirty="0"/>
                        <a:t>Analogo</a:t>
                      </a:r>
                    </a:p>
                  </a:txBody>
                  <a:tcPr marL="93083" marR="93083" marT="46542" marB="46542"/>
                </a:tc>
                <a:tc>
                  <a:txBody>
                    <a:bodyPr/>
                    <a:lstStyle/>
                    <a:p>
                      <a:r>
                        <a:rPr lang="it-IT" sz="1800" dirty="0"/>
                        <a:t>1999</a:t>
                      </a:r>
                    </a:p>
                  </a:txBody>
                  <a:tcPr marL="93083" marR="93083" marT="46542" marB="46542"/>
                </a:tc>
                <a:extLst>
                  <a:ext uri="{0D108BD9-81ED-4DB2-BD59-A6C34878D82A}">
                    <a16:rowId xmlns:a16="http://schemas.microsoft.com/office/drawing/2014/main" val="1399408108"/>
                  </a:ext>
                </a:extLst>
              </a:tr>
              <a:tr h="331470">
                <a:tc>
                  <a:txBody>
                    <a:bodyPr/>
                    <a:lstStyle/>
                    <a:p>
                      <a:pPr lvl="1"/>
                      <a:r>
                        <a:rPr lang="it-IT" sz="1600" dirty="0" err="1"/>
                        <a:t>Insuina</a:t>
                      </a:r>
                      <a:r>
                        <a:rPr lang="it-IT" sz="1600" dirty="0"/>
                        <a:t> </a:t>
                      </a:r>
                      <a:r>
                        <a:rPr lang="it-IT" sz="1600" dirty="0" err="1"/>
                        <a:t>glulisina</a:t>
                      </a:r>
                      <a:r>
                        <a:rPr lang="it-IT" sz="1600" dirty="0"/>
                        <a:t>: </a:t>
                      </a:r>
                      <a:r>
                        <a:rPr lang="it-IT" sz="1600" dirty="0" err="1"/>
                        <a:t>Apidra</a:t>
                      </a:r>
                      <a:r>
                        <a:rPr lang="it-IT" sz="1600" dirty="0"/>
                        <a:t> (</a:t>
                      </a:r>
                      <a:r>
                        <a:rPr lang="it-IT" sz="1600" dirty="0" err="1"/>
                        <a:t>Sanofi</a:t>
                      </a:r>
                      <a:r>
                        <a:rPr lang="it-IT" sz="1600" dirty="0"/>
                        <a:t>-Aventis)</a:t>
                      </a:r>
                    </a:p>
                  </a:txBody>
                  <a:tcPr marL="93083" marR="93083" marT="46542" marB="46542"/>
                </a:tc>
                <a:tc>
                  <a:txBody>
                    <a:bodyPr/>
                    <a:lstStyle/>
                    <a:p>
                      <a:r>
                        <a:rPr lang="it-IT" sz="1800" dirty="0"/>
                        <a:t>Analogo</a:t>
                      </a:r>
                    </a:p>
                  </a:txBody>
                  <a:tcPr marL="93083" marR="93083" marT="46542" marB="46542"/>
                </a:tc>
                <a:tc>
                  <a:txBody>
                    <a:bodyPr/>
                    <a:lstStyle/>
                    <a:p>
                      <a:r>
                        <a:rPr lang="it-IT" sz="1800" dirty="0"/>
                        <a:t>1999</a:t>
                      </a:r>
                    </a:p>
                  </a:txBody>
                  <a:tcPr marL="93083" marR="93083" marT="46542" marB="46542"/>
                </a:tc>
                <a:extLst>
                  <a:ext uri="{0D108BD9-81ED-4DB2-BD59-A6C34878D82A}">
                    <a16:rowId xmlns:a16="http://schemas.microsoft.com/office/drawing/2014/main" val="1042807819"/>
                  </a:ext>
                </a:extLst>
              </a:tr>
              <a:tr h="331470">
                <a:tc>
                  <a:txBody>
                    <a:bodyPr/>
                    <a:lstStyle/>
                    <a:p>
                      <a:r>
                        <a:rPr lang="it-IT" sz="1800" b="1" dirty="0"/>
                        <a:t>Insulina a durata d’azione rapida (regolare)</a:t>
                      </a:r>
                    </a:p>
                  </a:txBody>
                  <a:tcPr marL="93083" marR="93083" marT="46542" marB="46542"/>
                </a:tc>
                <a:tc>
                  <a:txBody>
                    <a:bodyPr/>
                    <a:lstStyle/>
                    <a:p>
                      <a:endParaRPr lang="it-IT" sz="1800"/>
                    </a:p>
                  </a:txBody>
                  <a:tcPr marL="93083" marR="93083" marT="46542" marB="46542"/>
                </a:tc>
                <a:tc>
                  <a:txBody>
                    <a:bodyPr/>
                    <a:lstStyle/>
                    <a:p>
                      <a:endParaRPr lang="it-IT" sz="1800"/>
                    </a:p>
                  </a:txBody>
                  <a:tcPr marL="93083" marR="93083" marT="46542" marB="46542"/>
                </a:tc>
                <a:extLst>
                  <a:ext uri="{0D108BD9-81ED-4DB2-BD59-A6C34878D82A}">
                    <a16:rowId xmlns:a16="http://schemas.microsoft.com/office/drawing/2014/main" val="1313475812"/>
                  </a:ext>
                </a:extLst>
              </a:tr>
              <a:tr h="331470">
                <a:tc>
                  <a:txBody>
                    <a:bodyPr/>
                    <a:lstStyle/>
                    <a:p>
                      <a:pPr lvl="1"/>
                      <a:r>
                        <a:rPr lang="it-IT" sz="1600" dirty="0" err="1"/>
                        <a:t>Humulin</a:t>
                      </a:r>
                      <a:r>
                        <a:rPr lang="it-IT" sz="1600" dirty="0"/>
                        <a:t> (Lilly)</a:t>
                      </a:r>
                    </a:p>
                  </a:txBody>
                  <a:tcPr marL="93083" marR="93083" marT="46542" marB="46542"/>
                </a:tc>
                <a:tc>
                  <a:txBody>
                    <a:bodyPr/>
                    <a:lstStyle/>
                    <a:p>
                      <a:r>
                        <a:rPr lang="it-IT" sz="1800" dirty="0"/>
                        <a:t>Insulina umana</a:t>
                      </a:r>
                    </a:p>
                  </a:txBody>
                  <a:tcPr marL="93083" marR="93083" marT="46542" marB="46542"/>
                </a:tc>
                <a:tc>
                  <a:txBody>
                    <a:bodyPr/>
                    <a:lstStyle/>
                    <a:p>
                      <a:r>
                        <a:rPr lang="it-IT" sz="1800" dirty="0"/>
                        <a:t>1998</a:t>
                      </a:r>
                    </a:p>
                  </a:txBody>
                  <a:tcPr marL="93083" marR="93083" marT="46542" marB="46542"/>
                </a:tc>
                <a:extLst>
                  <a:ext uri="{0D108BD9-81ED-4DB2-BD59-A6C34878D82A}">
                    <a16:rowId xmlns:a16="http://schemas.microsoft.com/office/drawing/2014/main" val="2849574523"/>
                  </a:ext>
                </a:extLst>
              </a:tr>
              <a:tr h="331470">
                <a:tc>
                  <a:txBody>
                    <a:bodyPr/>
                    <a:lstStyle/>
                    <a:p>
                      <a:pPr lvl="1"/>
                      <a:r>
                        <a:rPr lang="it-IT" sz="1600" dirty="0" err="1"/>
                        <a:t>Actrapid</a:t>
                      </a:r>
                      <a:r>
                        <a:rPr lang="it-IT" sz="1600" dirty="0"/>
                        <a:t> (Novo </a:t>
                      </a:r>
                      <a:r>
                        <a:rPr lang="it-IT" sz="1600" dirty="0" err="1"/>
                        <a:t>Nordisk</a:t>
                      </a:r>
                      <a:r>
                        <a:rPr lang="it-IT" sz="1600" dirty="0"/>
                        <a:t>)</a:t>
                      </a:r>
                    </a:p>
                  </a:txBody>
                  <a:tcPr marL="93083" marR="93083" marT="46542" marB="46542"/>
                </a:tc>
                <a:tc>
                  <a:txBody>
                    <a:bodyPr/>
                    <a:lstStyle/>
                    <a:p>
                      <a:r>
                        <a:rPr lang="it-IT" sz="1800" dirty="0"/>
                        <a:t>Insulina umana</a:t>
                      </a:r>
                    </a:p>
                  </a:txBody>
                  <a:tcPr marL="93083" marR="93083" marT="46542" marB="46542"/>
                </a:tc>
                <a:tc>
                  <a:txBody>
                    <a:bodyPr/>
                    <a:lstStyle/>
                    <a:p>
                      <a:r>
                        <a:rPr lang="it-IT" sz="1800" dirty="0"/>
                        <a:t>2002</a:t>
                      </a:r>
                    </a:p>
                  </a:txBody>
                  <a:tcPr marL="93083" marR="93083" marT="46542" marB="46542"/>
                </a:tc>
                <a:extLst>
                  <a:ext uri="{0D108BD9-81ED-4DB2-BD59-A6C34878D82A}">
                    <a16:rowId xmlns:a16="http://schemas.microsoft.com/office/drawing/2014/main" val="66625547"/>
                  </a:ext>
                </a:extLst>
              </a:tr>
              <a:tr h="331470">
                <a:tc>
                  <a:txBody>
                    <a:bodyPr/>
                    <a:lstStyle/>
                    <a:p>
                      <a:r>
                        <a:rPr lang="it-IT" sz="1800" b="1" dirty="0"/>
                        <a:t>Insuline a durata d’azione intermedia (NPH)</a:t>
                      </a:r>
                    </a:p>
                  </a:txBody>
                  <a:tcPr marL="93083" marR="93083" marT="46542" marB="46542"/>
                </a:tc>
                <a:tc>
                  <a:txBody>
                    <a:bodyPr/>
                    <a:lstStyle/>
                    <a:p>
                      <a:endParaRPr lang="it-IT" sz="1800"/>
                    </a:p>
                  </a:txBody>
                  <a:tcPr marL="93083" marR="93083" marT="46542" marB="46542"/>
                </a:tc>
                <a:tc>
                  <a:txBody>
                    <a:bodyPr/>
                    <a:lstStyle/>
                    <a:p>
                      <a:endParaRPr lang="it-IT" sz="1800"/>
                    </a:p>
                  </a:txBody>
                  <a:tcPr marL="93083" marR="93083" marT="46542" marB="46542"/>
                </a:tc>
                <a:extLst>
                  <a:ext uri="{0D108BD9-81ED-4DB2-BD59-A6C34878D82A}">
                    <a16:rowId xmlns:a16="http://schemas.microsoft.com/office/drawing/2014/main" val="3295492502"/>
                  </a:ext>
                </a:extLst>
              </a:tr>
              <a:tr h="331470">
                <a:tc>
                  <a:txBody>
                    <a:bodyPr/>
                    <a:lstStyle/>
                    <a:p>
                      <a:pPr lvl="1"/>
                      <a:r>
                        <a:rPr lang="it-IT" sz="1600" dirty="0" err="1"/>
                        <a:t>Humulin</a:t>
                      </a:r>
                      <a:r>
                        <a:rPr lang="it-IT" sz="1600" dirty="0"/>
                        <a:t> </a:t>
                      </a:r>
                      <a:r>
                        <a:rPr lang="it-IT" sz="1600" dirty="0" err="1"/>
                        <a:t>R</a:t>
                      </a:r>
                      <a:r>
                        <a:rPr lang="it-IT" sz="1600" dirty="0"/>
                        <a:t> (Lilly)</a:t>
                      </a:r>
                    </a:p>
                  </a:txBody>
                  <a:tcPr marL="93083" marR="93083" marT="46542" marB="46542"/>
                </a:tc>
                <a:tc>
                  <a:txBody>
                    <a:bodyPr/>
                    <a:lstStyle/>
                    <a:p>
                      <a:r>
                        <a:rPr lang="it-IT" sz="1800" dirty="0"/>
                        <a:t>Insulina umana</a:t>
                      </a:r>
                    </a:p>
                  </a:txBody>
                  <a:tcPr marL="93083" marR="93083" marT="46542" marB="46542"/>
                </a:tc>
                <a:tc>
                  <a:txBody>
                    <a:bodyPr/>
                    <a:lstStyle/>
                    <a:p>
                      <a:r>
                        <a:rPr lang="it-IT" sz="1800" dirty="0"/>
                        <a:t>1998</a:t>
                      </a:r>
                    </a:p>
                  </a:txBody>
                  <a:tcPr marL="93083" marR="93083" marT="46542" marB="46542"/>
                </a:tc>
                <a:extLst>
                  <a:ext uri="{0D108BD9-81ED-4DB2-BD59-A6C34878D82A}">
                    <a16:rowId xmlns:a16="http://schemas.microsoft.com/office/drawing/2014/main" val="1872661567"/>
                  </a:ext>
                </a:extLst>
              </a:tr>
              <a:tr h="331470">
                <a:tc>
                  <a:txBody>
                    <a:bodyPr/>
                    <a:lstStyle/>
                    <a:p>
                      <a:pPr lvl="1"/>
                      <a:r>
                        <a:rPr lang="it-IT" sz="1600" dirty="0" err="1"/>
                        <a:t>Protaphane</a:t>
                      </a:r>
                      <a:r>
                        <a:rPr lang="it-IT" sz="1600" dirty="0"/>
                        <a:t> o </a:t>
                      </a:r>
                      <a:r>
                        <a:rPr lang="it-IT" sz="1600" dirty="0" err="1"/>
                        <a:t>Humulin</a:t>
                      </a:r>
                      <a:r>
                        <a:rPr lang="it-IT" sz="1600" dirty="0"/>
                        <a:t> I (Novo </a:t>
                      </a:r>
                      <a:r>
                        <a:rPr lang="it-IT" sz="1600" dirty="0" err="1"/>
                        <a:t>Nordisk</a:t>
                      </a:r>
                      <a:r>
                        <a:rPr lang="it-IT" sz="1600" dirty="0"/>
                        <a:t>)</a:t>
                      </a:r>
                    </a:p>
                  </a:txBody>
                  <a:tcPr marL="93083" marR="93083" marT="46542" marB="46542"/>
                </a:tc>
                <a:tc>
                  <a:txBody>
                    <a:bodyPr/>
                    <a:lstStyle/>
                    <a:p>
                      <a:r>
                        <a:rPr lang="it-IT" sz="1800" dirty="0"/>
                        <a:t>Insulina umana</a:t>
                      </a:r>
                    </a:p>
                  </a:txBody>
                  <a:tcPr marL="93083" marR="93083" marT="46542" marB="46542"/>
                </a:tc>
                <a:tc>
                  <a:txBody>
                    <a:bodyPr/>
                    <a:lstStyle/>
                    <a:p>
                      <a:r>
                        <a:rPr lang="it-IT" sz="1800" dirty="0"/>
                        <a:t>2002</a:t>
                      </a:r>
                    </a:p>
                  </a:txBody>
                  <a:tcPr marL="93083" marR="93083" marT="46542" marB="46542"/>
                </a:tc>
                <a:extLst>
                  <a:ext uri="{0D108BD9-81ED-4DB2-BD59-A6C34878D82A}">
                    <a16:rowId xmlns:a16="http://schemas.microsoft.com/office/drawing/2014/main" val="4275406275"/>
                  </a:ext>
                </a:extLst>
              </a:tr>
              <a:tr h="331470">
                <a:tc>
                  <a:txBody>
                    <a:bodyPr/>
                    <a:lstStyle/>
                    <a:p>
                      <a:r>
                        <a:rPr lang="it-IT" sz="1800" b="1" dirty="0"/>
                        <a:t>Insuline a durata d’azione lunga</a:t>
                      </a:r>
                    </a:p>
                  </a:txBody>
                  <a:tcPr marL="93083" marR="93083" marT="46542" marB="46542"/>
                </a:tc>
                <a:tc>
                  <a:txBody>
                    <a:bodyPr/>
                    <a:lstStyle/>
                    <a:p>
                      <a:endParaRPr lang="it-IT" sz="1800" dirty="0"/>
                    </a:p>
                  </a:txBody>
                  <a:tcPr marL="93083" marR="93083" marT="46542" marB="46542"/>
                </a:tc>
                <a:tc>
                  <a:txBody>
                    <a:bodyPr/>
                    <a:lstStyle/>
                    <a:p>
                      <a:endParaRPr lang="it-IT" sz="1800" dirty="0"/>
                    </a:p>
                  </a:txBody>
                  <a:tcPr marL="93083" marR="93083" marT="46542" marB="46542"/>
                </a:tc>
                <a:extLst>
                  <a:ext uri="{0D108BD9-81ED-4DB2-BD59-A6C34878D82A}">
                    <a16:rowId xmlns:a16="http://schemas.microsoft.com/office/drawing/2014/main" val="2842062674"/>
                  </a:ext>
                </a:extLst>
              </a:tr>
              <a:tr h="331470">
                <a:tc>
                  <a:txBody>
                    <a:bodyPr/>
                    <a:lstStyle/>
                    <a:p>
                      <a:pPr lvl="1"/>
                      <a:r>
                        <a:rPr lang="it-IT" sz="1600" dirty="0"/>
                        <a:t>Insulina </a:t>
                      </a:r>
                      <a:r>
                        <a:rPr lang="it-IT" sz="1600" dirty="0" err="1"/>
                        <a:t>glargina</a:t>
                      </a:r>
                      <a:r>
                        <a:rPr lang="it-IT" sz="1600" dirty="0"/>
                        <a:t>: </a:t>
                      </a:r>
                      <a:r>
                        <a:rPr lang="it-IT" sz="1600" dirty="0" err="1"/>
                        <a:t>Lantus</a:t>
                      </a:r>
                      <a:r>
                        <a:rPr lang="it-IT" sz="1600" dirty="0"/>
                        <a:t> (</a:t>
                      </a:r>
                      <a:r>
                        <a:rPr lang="it-IT" sz="1600" dirty="0" err="1"/>
                        <a:t>Sanofi</a:t>
                      </a:r>
                      <a:r>
                        <a:rPr lang="it-IT" sz="1600" dirty="0"/>
                        <a:t>-Aventis)</a:t>
                      </a:r>
                    </a:p>
                  </a:txBody>
                  <a:tcPr marL="93083" marR="93083" marT="46542" marB="46542"/>
                </a:tc>
                <a:tc>
                  <a:txBody>
                    <a:bodyPr/>
                    <a:lstStyle/>
                    <a:p>
                      <a:r>
                        <a:rPr lang="it-IT" sz="1800" dirty="0"/>
                        <a:t>Analogo</a:t>
                      </a:r>
                    </a:p>
                  </a:txBody>
                  <a:tcPr marL="93083" marR="93083" marT="46542" marB="46542"/>
                </a:tc>
                <a:tc>
                  <a:txBody>
                    <a:bodyPr/>
                    <a:lstStyle/>
                    <a:p>
                      <a:r>
                        <a:rPr lang="it-IT" sz="1800" dirty="0"/>
                        <a:t>2000</a:t>
                      </a:r>
                    </a:p>
                  </a:txBody>
                  <a:tcPr marL="93083" marR="93083" marT="46542" marB="46542"/>
                </a:tc>
                <a:extLst>
                  <a:ext uri="{0D108BD9-81ED-4DB2-BD59-A6C34878D82A}">
                    <a16:rowId xmlns:a16="http://schemas.microsoft.com/office/drawing/2014/main" val="89150522"/>
                  </a:ext>
                </a:extLst>
              </a:tr>
              <a:tr h="331470">
                <a:tc>
                  <a:txBody>
                    <a:bodyPr/>
                    <a:lstStyle/>
                    <a:p>
                      <a:pPr lvl="1"/>
                      <a:r>
                        <a:rPr lang="it-IT" sz="1600" dirty="0"/>
                        <a:t>Insulina </a:t>
                      </a:r>
                      <a:r>
                        <a:rPr lang="it-IT" sz="1600" dirty="0" err="1"/>
                        <a:t>detemir</a:t>
                      </a:r>
                      <a:r>
                        <a:rPr lang="it-IT" sz="1600" dirty="0"/>
                        <a:t>: </a:t>
                      </a:r>
                      <a:r>
                        <a:rPr lang="it-IT" sz="1600" dirty="0" err="1"/>
                        <a:t>Levemir</a:t>
                      </a:r>
                      <a:r>
                        <a:rPr lang="it-IT" sz="1600" dirty="0"/>
                        <a:t> (Novo </a:t>
                      </a:r>
                      <a:r>
                        <a:rPr lang="it-IT" sz="1600" dirty="0" err="1"/>
                        <a:t>Nordisk</a:t>
                      </a:r>
                      <a:r>
                        <a:rPr lang="it-IT" sz="1600" dirty="0"/>
                        <a:t>)</a:t>
                      </a:r>
                    </a:p>
                  </a:txBody>
                  <a:tcPr marL="93083" marR="93083" marT="46542" marB="46542"/>
                </a:tc>
                <a:tc>
                  <a:txBody>
                    <a:bodyPr/>
                    <a:lstStyle/>
                    <a:p>
                      <a:r>
                        <a:rPr lang="it-IT" sz="1800" dirty="0"/>
                        <a:t>Analogo</a:t>
                      </a:r>
                    </a:p>
                  </a:txBody>
                  <a:tcPr marL="93083" marR="93083" marT="46542" marB="46542"/>
                </a:tc>
                <a:tc>
                  <a:txBody>
                    <a:bodyPr/>
                    <a:lstStyle/>
                    <a:p>
                      <a:r>
                        <a:rPr lang="it-IT" sz="1800" dirty="0"/>
                        <a:t>2004</a:t>
                      </a:r>
                    </a:p>
                  </a:txBody>
                  <a:tcPr marL="93083" marR="93083" marT="46542" marB="46542"/>
                </a:tc>
                <a:extLst>
                  <a:ext uri="{0D108BD9-81ED-4DB2-BD59-A6C34878D82A}">
                    <a16:rowId xmlns:a16="http://schemas.microsoft.com/office/drawing/2014/main" val="603854110"/>
                  </a:ext>
                </a:extLst>
              </a:tr>
              <a:tr h="331470">
                <a:tc>
                  <a:txBody>
                    <a:bodyPr/>
                    <a:lstStyle/>
                    <a:p>
                      <a:pPr lvl="1"/>
                      <a:r>
                        <a:rPr lang="it-IT" sz="1600" dirty="0"/>
                        <a:t>Insulina </a:t>
                      </a:r>
                      <a:r>
                        <a:rPr lang="it-IT" sz="1600" dirty="0" err="1"/>
                        <a:t>degludec</a:t>
                      </a:r>
                      <a:r>
                        <a:rPr lang="it-IT" sz="1600" dirty="0"/>
                        <a:t>: </a:t>
                      </a:r>
                      <a:r>
                        <a:rPr lang="it-IT" sz="1600" dirty="0" err="1"/>
                        <a:t>Tresiba</a:t>
                      </a:r>
                      <a:r>
                        <a:rPr lang="it-IT" sz="1600" dirty="0"/>
                        <a:t> (Novo </a:t>
                      </a:r>
                      <a:r>
                        <a:rPr lang="it-IT" sz="1600" dirty="0" err="1"/>
                        <a:t>Nordisk</a:t>
                      </a:r>
                      <a:r>
                        <a:rPr lang="it-IT" sz="1600" dirty="0"/>
                        <a:t>) </a:t>
                      </a:r>
                    </a:p>
                  </a:txBody>
                  <a:tcPr marL="93083" marR="93083" marT="46542" marB="46542"/>
                </a:tc>
                <a:tc>
                  <a:txBody>
                    <a:bodyPr/>
                    <a:lstStyle/>
                    <a:p>
                      <a:r>
                        <a:rPr lang="it-IT" sz="1800" dirty="0"/>
                        <a:t>Analogo</a:t>
                      </a:r>
                    </a:p>
                  </a:txBody>
                  <a:tcPr marL="93083" marR="93083" marT="46542" marB="46542"/>
                </a:tc>
                <a:tc>
                  <a:txBody>
                    <a:bodyPr/>
                    <a:lstStyle/>
                    <a:p>
                      <a:r>
                        <a:rPr lang="it-IT" sz="1800" dirty="0"/>
                        <a:t>2013</a:t>
                      </a:r>
                    </a:p>
                  </a:txBody>
                  <a:tcPr marL="93083" marR="93083" marT="46542" marB="46542"/>
                </a:tc>
                <a:extLst>
                  <a:ext uri="{0D108BD9-81ED-4DB2-BD59-A6C34878D82A}">
                    <a16:rowId xmlns:a16="http://schemas.microsoft.com/office/drawing/2014/main" val="3256343431"/>
                  </a:ext>
                </a:extLst>
              </a:tr>
            </a:tbl>
          </a:graphicData>
        </a:graphic>
      </p:graphicFrame>
      <p:pic>
        <p:nvPicPr>
          <p:cNvPr id="2" name="Audio 1">
            <a:hlinkClick r:id="" action="ppaction://media"/>
            <a:extLst>
              <a:ext uri="{FF2B5EF4-FFF2-40B4-BE49-F238E27FC236}">
                <a16:creationId xmlns:a16="http://schemas.microsoft.com/office/drawing/2014/main" id="{72E0B137-5B15-0847-B2D5-CF5981988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75253271"/>
      </p:ext>
    </p:extLst>
  </p:cSld>
  <p:clrMapOvr>
    <a:masterClrMapping/>
  </p:clrMapOvr>
  <mc:AlternateContent xmlns:mc="http://schemas.openxmlformats.org/markup-compatibility/2006" xmlns:p14="http://schemas.microsoft.com/office/powerpoint/2010/main">
    <mc:Choice Requires="p14">
      <p:transition spd="slow" p14:dur="2000" advTm="139827"/>
    </mc:Choice>
    <mc:Fallback xmlns="">
      <p:transition spd="slow" advTm="13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739</Words>
  <Application>Microsoft Macintosh PowerPoint</Application>
  <PresentationFormat>Widescreen</PresentationFormat>
  <Paragraphs>94</Paragraphs>
  <Slides>8</Slides>
  <Notes>7</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Symbol</vt:lpstr>
      <vt:lpstr>Wingdings</vt:lpstr>
      <vt:lpstr>Office Theme</vt:lpstr>
      <vt:lpstr>Approcci differenti per produrre l’insulina</vt:lpstr>
      <vt:lpstr>Batterio – E. coli</vt:lpstr>
      <vt:lpstr>Lievito – Saccaromyces cervisieae</vt:lpstr>
      <vt:lpstr>PowerPoint Presentation</vt:lpstr>
      <vt:lpstr>Preparazioni in commercio</vt:lpstr>
      <vt:lpstr>Insuline – modifiche della formulazione</vt:lpstr>
      <vt:lpstr>Insulina ed analoghi – modifiche della struttura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Approcci differenti per produrre l’insulina</dc:title>
  <dc:creator>suzana.aulic@icgeb.org</dc:creator>
  <cp:lastModifiedBy>suzana.aulic@icgeb.org</cp:lastModifiedBy>
  <cp:revision>3</cp:revision>
  <dcterms:created xsi:type="dcterms:W3CDTF">2020-04-07T16:09:45Z</dcterms:created>
  <dcterms:modified xsi:type="dcterms:W3CDTF">2020-04-07T16:15:50Z</dcterms:modified>
</cp:coreProperties>
</file>