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62" r:id="rId3"/>
    <p:sldId id="263" r:id="rId4"/>
    <p:sldId id="319" r:id="rId5"/>
    <p:sldId id="320" r:id="rId6"/>
    <p:sldId id="321" r:id="rId7"/>
    <p:sldId id="322" r:id="rId8"/>
    <p:sldId id="264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00"/>
  </p:normalViewPr>
  <p:slideViewPr>
    <p:cSldViewPr snapToGrid="0" snapToObjects="1">
      <p:cViewPr varScale="1">
        <p:scale>
          <a:sx n="80" d="100"/>
          <a:sy n="80" d="100"/>
        </p:scale>
        <p:origin x="1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BF57C-A9F5-7F47-BD2D-A4415CCF3DF4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9E2DA-19C9-794A-89B1-E7183D46652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254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129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133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39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96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263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103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109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5119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7CB67-1BF4-8B4E-AD47-E8C47B9CB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11FDB-4CD6-E641-9A36-A9038811EC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E0BF2-9D86-2048-906B-BB08FD1B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564E-B4D6-A941-A63A-B6F9530ABC7B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2BC78-5295-3D45-952E-4B9471714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39074-EEA2-1E4F-924A-8E98C2FF4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73D9-79C5-704E-9C31-333A82109D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939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2D820-D762-FC4E-97C2-CEAB3C5A2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1C630-34DA-784A-A450-7BACF5107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50C6F-297F-C24D-85A0-4242917F1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564E-B4D6-A941-A63A-B6F9530ABC7B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2D0E-38D4-FB4C-8C2C-0CA71902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02A7F-B058-9D40-AD9B-13D09419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73D9-79C5-704E-9C31-333A82109D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605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62873D-D659-A443-83EF-97BF8399D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19EF5-E05B-5740-8595-CD53BD2FF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97E06-2ADC-3448-8FE6-9B8D84890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564E-B4D6-A941-A63A-B6F9530ABC7B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0B7EA-C953-EC41-9D05-04F24399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04F36-D5BD-F844-A903-069C4B906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73D9-79C5-704E-9C31-333A82109D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069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A36CE-98C7-5343-987B-2F57F3811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888E5-9E62-0E44-A5E6-A97306CA3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3CE27-9BA9-754B-8691-07845ADEE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564E-B4D6-A941-A63A-B6F9530ABC7B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7CCEA-C306-004E-B0C6-782AA8450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51AA2-CD88-D14D-8160-B794D3FFF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73D9-79C5-704E-9C31-333A82109D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695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DA068-1ACF-D249-A624-01C849500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12916-0517-FF4F-BA03-8980DED4A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D4748-B278-D249-916B-4361E9A6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564E-B4D6-A941-A63A-B6F9530ABC7B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3DCC9-2403-EF4F-BD40-A91DC737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48D43-434D-7B42-B7FD-A73BF4CA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73D9-79C5-704E-9C31-333A82109D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42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A3C34-0983-B44D-B87A-472355818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70F44-4ECE-F44A-BEED-C2E0C6A4A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56CAD-E742-4F44-932F-C7ED552EE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EE61D-32A5-854B-A107-3BE9CA2B6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564E-B4D6-A941-A63A-B6F9530ABC7B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04B21-996F-D94B-BFC9-BBA68F39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72BF9-9C91-4842-A108-57F67966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73D9-79C5-704E-9C31-333A82109D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16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906F-1185-2743-BC05-2CE60F7E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9A3D1-1F6D-EC4A-8B69-9B57A0AFE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04030-8CFB-B246-94EA-3A8382123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A1962-824C-0742-9322-9988A312D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3C1588-1E36-714B-8B62-CD827EF568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B36EF9-6D20-F64A-AE00-AE45681C5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564E-B4D6-A941-A63A-B6F9530ABC7B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F54ACA-8E6B-8F47-BFD5-956DE1CC5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70D35-E98C-0646-A1E8-26899729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73D9-79C5-704E-9C31-333A82109D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98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1D4FE-D165-6748-92D9-02871DBDE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E6D457-CA90-A345-ADE0-C220631B4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564E-B4D6-A941-A63A-B6F9530ABC7B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D71F8-5D1A-1A4B-8F50-4605B470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D0C69-3D0B-4141-BD16-748EFBA6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73D9-79C5-704E-9C31-333A82109D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33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8E8E2D-4D26-4B4A-B068-E72F12F2F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564E-B4D6-A941-A63A-B6F9530ABC7B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FC404-42D0-F447-A596-C2AD84E8B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E1340-DDE3-284E-A427-8E69C1BF0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73D9-79C5-704E-9C31-333A82109D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3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661FB-E76D-C64A-A660-0F0F6D090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1D384-7B69-574D-8596-2B97E54A6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B4658-5262-4647-81C6-088FD22F5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4EAAB-6AE8-1E41-9215-F5E0DCF1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564E-B4D6-A941-A63A-B6F9530ABC7B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A32CD-908D-7442-9A70-C02D052C6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F10C6-5F22-E94E-B571-23808D68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73D9-79C5-704E-9C31-333A82109D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65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AD5DE-EB60-DD4A-9D1B-F37847254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39BF9F-1767-2047-BCF7-242824CF6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A0672-B73D-AF46-9805-2A9215B31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BA4C4-A47E-C843-9900-164A2DAE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564E-B4D6-A941-A63A-B6F9530ABC7B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B1106-CF50-9D4C-BEF1-A8041905E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A8040-ED46-E641-8894-7FD8EC4CF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73D9-79C5-704E-9C31-333A82109D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93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62E1F-9150-4C4C-8EED-F49BD8980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7CFF3-C76F-534F-A75E-B581E24D6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E99BC-8B06-6B4B-A075-9E43EE157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564E-B4D6-A941-A63A-B6F9530ABC7B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59226-6DB9-EE4B-9959-4282A2E91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6F2B3-6AFC-B84A-981E-0EA541738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473D9-79C5-704E-9C31-333A82109D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47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tiff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tiff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tiff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tiff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tiff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audio" Target="../media/media8.m4a"/><Relationship Id="rId7" Type="http://schemas.openxmlformats.org/officeDocument/2006/relationships/image" Target="../media/image15.tiff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4.tif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6DB9-D08D-D542-A206-BC0651207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Humalog</a:t>
            </a:r>
            <a:r>
              <a:rPr lang="it-IT" dirty="0">
                <a:solidFill>
                  <a:srgbClr val="FF0000"/>
                </a:solidFill>
              </a:rPr>
              <a:t>®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CD2E4-0D79-AE4D-8BEF-F53ADB05E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3453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 err="1"/>
              <a:t>Lispro</a:t>
            </a:r>
            <a:endParaRPr lang="it-IT" sz="2400" dirty="0"/>
          </a:p>
          <a:p>
            <a:pPr algn="just"/>
            <a:r>
              <a:rPr lang="en-US" sz="2400" dirty="0" err="1"/>
              <a:t>Inversione</a:t>
            </a:r>
            <a:r>
              <a:rPr lang="en-US" sz="2400" dirty="0"/>
              <a:t> di </a:t>
            </a:r>
            <a:r>
              <a:rPr lang="en-US" sz="2400" dirty="0" err="1"/>
              <a:t>posizione</a:t>
            </a:r>
            <a:r>
              <a:rPr lang="en-US" sz="2400" dirty="0"/>
              <a:t> di due aa </a:t>
            </a:r>
          </a:p>
          <a:p>
            <a:pPr algn="just"/>
            <a:r>
              <a:rPr lang="en-US" sz="2400" dirty="0"/>
              <a:t>(B28-B29) – </a:t>
            </a:r>
            <a:r>
              <a:rPr lang="en-US" sz="2400" dirty="0" err="1"/>
              <a:t>insulina</a:t>
            </a:r>
            <a:r>
              <a:rPr lang="en-US" sz="2400" dirty="0"/>
              <a:t> </a:t>
            </a:r>
            <a:r>
              <a:rPr lang="en-US" sz="2400" dirty="0" err="1"/>
              <a:t>ultrarapida</a:t>
            </a:r>
            <a:r>
              <a:rPr lang="en-US" sz="2400" dirty="0"/>
              <a:t> </a:t>
            </a:r>
          </a:p>
          <a:p>
            <a:pPr algn="just"/>
            <a:r>
              <a:rPr lang="en-US" sz="2400" dirty="0" err="1">
                <a:sym typeface="Wingdings" pitchFamily="2" charset="2"/>
              </a:rPr>
              <a:t>Cambiamento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conformazionale</a:t>
            </a:r>
            <a:r>
              <a:rPr lang="en-US" sz="2400" dirty="0">
                <a:sym typeface="Wingdings" pitchFamily="2" charset="2"/>
              </a:rPr>
              <a:t>  </a:t>
            </a:r>
            <a:r>
              <a:rPr lang="en-US" sz="2400" dirty="0" err="1">
                <a:sym typeface="Wingdings" pitchFamily="2" charset="2"/>
              </a:rPr>
              <a:t>scarsa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tendenza</a:t>
            </a:r>
            <a:r>
              <a:rPr lang="en-US" sz="2400" dirty="0">
                <a:sym typeface="Wingdings" pitchFamily="2" charset="2"/>
              </a:rPr>
              <a:t> a </a:t>
            </a:r>
            <a:r>
              <a:rPr lang="en-US" sz="2400" dirty="0" err="1">
                <a:sym typeface="Wingdings" pitchFamily="2" charset="2"/>
              </a:rPr>
              <a:t>formare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dimeri</a:t>
            </a:r>
            <a:r>
              <a:rPr lang="en-US" sz="2400" dirty="0">
                <a:sym typeface="Wingdings" pitchFamily="2" charset="2"/>
              </a:rPr>
              <a:t> e </a:t>
            </a:r>
            <a:r>
              <a:rPr lang="en-US" sz="2400" dirty="0" err="1">
                <a:sym typeface="Wingdings" pitchFamily="2" charset="2"/>
              </a:rPr>
              <a:t>tetrameri</a:t>
            </a:r>
            <a:r>
              <a:rPr lang="en-US" sz="2400" dirty="0">
                <a:sym typeface="Wingdings" pitchFamily="2" charset="2"/>
              </a:rPr>
              <a:t> </a:t>
            </a:r>
          </a:p>
          <a:p>
            <a:pPr algn="just"/>
            <a:r>
              <a:rPr lang="en-US" sz="2400" dirty="0" err="1">
                <a:sym typeface="Wingdings" pitchFamily="2" charset="2"/>
              </a:rPr>
              <a:t>Inizia</a:t>
            </a:r>
            <a:r>
              <a:rPr lang="en-US" sz="2400" dirty="0">
                <a:sym typeface="Wingdings" pitchFamily="2" charset="2"/>
              </a:rPr>
              <a:t> ad </a:t>
            </a:r>
            <a:r>
              <a:rPr lang="en-US" sz="2400" dirty="0" err="1">
                <a:sym typeface="Wingdings" pitchFamily="2" charset="2"/>
              </a:rPr>
              <a:t>agire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dopo</a:t>
            </a:r>
            <a:r>
              <a:rPr lang="en-US" sz="2400" dirty="0">
                <a:sym typeface="Wingdings" pitchFamily="2" charset="2"/>
              </a:rPr>
              <a:t> 15 min e </a:t>
            </a:r>
            <a:r>
              <a:rPr lang="en-US" sz="2400" dirty="0" err="1">
                <a:sym typeface="Wingdings" pitchFamily="2" charset="2"/>
              </a:rPr>
              <a:t>raggiunge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il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picco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dopo</a:t>
            </a:r>
            <a:r>
              <a:rPr lang="en-US" sz="2400" dirty="0">
                <a:sym typeface="Wingdings" pitchFamily="2" charset="2"/>
              </a:rPr>
              <a:t> 1h</a:t>
            </a:r>
          </a:p>
          <a:p>
            <a:pPr marL="0" indent="0" algn="just">
              <a:buNone/>
            </a:pPr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EA7DF-9D24-A846-B48A-08869EF5B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399" y="4870066"/>
            <a:ext cx="3172692" cy="1725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F1206E-A3B7-3B44-B0B4-A7D5F430F2DD}"/>
              </a:ext>
            </a:extLst>
          </p:cNvPr>
          <p:cNvSpPr txBox="1"/>
          <p:nvPr/>
        </p:nvSpPr>
        <p:spPr>
          <a:xfrm rot="1737381">
            <a:off x="10257308" y="590123"/>
            <a:ext cx="16347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/>
              <a:t>Ultrarapida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D0E168-1CAA-944E-95FC-06D3EF06DFB9}"/>
              </a:ext>
            </a:extLst>
          </p:cNvPr>
          <p:cNvGrpSpPr/>
          <p:nvPr/>
        </p:nvGrpSpPr>
        <p:grpSpPr>
          <a:xfrm>
            <a:off x="6541654" y="1906401"/>
            <a:ext cx="4812146" cy="2475921"/>
            <a:chOff x="1870362" y="2668905"/>
            <a:chExt cx="4812146" cy="2475921"/>
          </a:xfrm>
          <a:solidFill>
            <a:srgbClr val="B63B2D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865FAB-4FB5-B847-8301-FA6A753DA4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716"/>
            <a:stretch/>
          </p:blipFill>
          <p:spPr>
            <a:xfrm>
              <a:off x="1870363" y="2668905"/>
              <a:ext cx="4812145" cy="2475921"/>
            </a:xfrm>
            <a:prstGeom prst="rect">
              <a:avLst/>
            </a:prstGeom>
            <a:grpFill/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4D9FC5-F43D-014F-A3F1-34DD1707A57F}"/>
                </a:ext>
              </a:extLst>
            </p:cNvPr>
            <p:cNvSpPr/>
            <p:nvPr/>
          </p:nvSpPr>
          <p:spPr>
            <a:xfrm>
              <a:off x="1870362" y="3616037"/>
              <a:ext cx="561109" cy="2008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0FDE3A9-F65A-CB47-9A56-76BC0AF51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37"/>
    </mc:Choice>
    <mc:Fallback xmlns="">
      <p:transition spd="slow" advTm="110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DDFBC-BF61-7A45-87E3-E32947691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NovoRapid</a:t>
            </a:r>
            <a:r>
              <a:rPr lang="it-IT" dirty="0">
                <a:solidFill>
                  <a:srgbClr val="FF0000"/>
                </a:solidFill>
              </a:rPr>
              <a:t>®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FA695-A5AB-FE4F-A7EA-7C66060EC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487444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 err="1">
                <a:sym typeface="Wingdings" pitchFamily="2" charset="2"/>
              </a:rPr>
              <a:t>Aspart</a:t>
            </a:r>
            <a:r>
              <a:rPr lang="it-IT" sz="2400" dirty="0">
                <a:sym typeface="Wingdings" pitchFamily="2" charset="2"/>
              </a:rPr>
              <a:t> </a:t>
            </a:r>
          </a:p>
          <a:p>
            <a:pPr algn="just"/>
            <a:r>
              <a:rPr lang="it-IT" sz="2400" dirty="0">
                <a:sym typeface="Wingdings" pitchFamily="2" charset="2"/>
              </a:rPr>
              <a:t>Sostituzione di della prolina (B28) – acido aspartico.</a:t>
            </a:r>
          </a:p>
          <a:p>
            <a:pPr algn="just"/>
            <a:r>
              <a:rPr lang="it-IT" sz="2400" dirty="0">
                <a:sym typeface="Wingdings" pitchFamily="2" charset="2"/>
              </a:rPr>
              <a:t>Azione ancora più </a:t>
            </a:r>
            <a:r>
              <a:rPr lang="it-IT" sz="2400" dirty="0">
                <a:solidFill>
                  <a:srgbClr val="FF0000"/>
                </a:solidFill>
                <a:sym typeface="Wingdings" pitchFamily="2" charset="2"/>
              </a:rPr>
              <a:t>rapida</a:t>
            </a:r>
            <a:r>
              <a:rPr lang="it-IT" sz="2400" dirty="0">
                <a:sym typeface="Wingdings" pitchFamily="2" charset="2"/>
              </a:rPr>
              <a:t> </a:t>
            </a:r>
          </a:p>
          <a:p>
            <a:pPr algn="just"/>
            <a:r>
              <a:rPr lang="it-IT" sz="2400" dirty="0">
                <a:sym typeface="Wingdings" pitchFamily="2" charset="2"/>
              </a:rPr>
              <a:t>La sostituzione induce un  cambiamento conformazionale </a:t>
            </a:r>
          </a:p>
          <a:p>
            <a:pPr algn="just"/>
            <a:r>
              <a:rPr lang="en-US" sz="2400" dirty="0" err="1">
                <a:sym typeface="Wingdings" pitchFamily="2" charset="2"/>
              </a:rPr>
              <a:t>Inizia</a:t>
            </a:r>
            <a:r>
              <a:rPr lang="en-US" sz="2400" dirty="0">
                <a:sym typeface="Wingdings" pitchFamily="2" charset="2"/>
              </a:rPr>
              <a:t> ad </a:t>
            </a:r>
            <a:r>
              <a:rPr lang="en-US" sz="2400" dirty="0" err="1">
                <a:sym typeface="Wingdings" pitchFamily="2" charset="2"/>
              </a:rPr>
              <a:t>agire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dopo</a:t>
            </a:r>
            <a:r>
              <a:rPr lang="en-US" sz="2400" dirty="0">
                <a:sym typeface="Wingdings" pitchFamily="2" charset="2"/>
              </a:rPr>
              <a:t> 15 min e </a:t>
            </a:r>
            <a:r>
              <a:rPr lang="en-US" sz="2400" dirty="0" err="1">
                <a:sym typeface="Wingdings" pitchFamily="2" charset="2"/>
              </a:rPr>
              <a:t>raggiunge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il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picco</a:t>
            </a:r>
            <a:r>
              <a:rPr lang="en-US" sz="2400" dirty="0">
                <a:sym typeface="Wingdings" pitchFamily="2" charset="2"/>
              </a:rPr>
              <a:t> in </a:t>
            </a:r>
            <a:r>
              <a:rPr lang="en-US" sz="2400" dirty="0" err="1">
                <a:sym typeface="Wingdings" pitchFamily="2" charset="2"/>
              </a:rPr>
              <a:t>meno</a:t>
            </a:r>
            <a:r>
              <a:rPr lang="en-US" sz="2400" dirty="0">
                <a:sym typeface="Wingdings" pitchFamily="2" charset="2"/>
              </a:rPr>
              <a:t> di 1h</a:t>
            </a:r>
          </a:p>
          <a:p>
            <a:pPr algn="just"/>
            <a:endParaRPr lang="it-IT" sz="2400" dirty="0">
              <a:sym typeface="Wingdings" pitchFamily="2" charset="2"/>
            </a:endParaRPr>
          </a:p>
          <a:p>
            <a:pPr algn="just"/>
            <a:endParaRPr lang="it-IT" sz="2400" dirty="0">
              <a:sym typeface="Wingdings" pitchFamily="2" charset="2"/>
            </a:endParaRPr>
          </a:p>
          <a:p>
            <a:pPr algn="just"/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05A39-7C7F-E54E-BEE4-0F5A1314E7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47" r="15837"/>
          <a:stretch/>
        </p:blipFill>
        <p:spPr>
          <a:xfrm>
            <a:off x="10121030" y="4098505"/>
            <a:ext cx="1971958" cy="2964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02E65A-9A01-7F4C-A951-4F689F6DCECC}"/>
              </a:ext>
            </a:extLst>
          </p:cNvPr>
          <p:cNvSpPr txBox="1"/>
          <p:nvPr/>
        </p:nvSpPr>
        <p:spPr>
          <a:xfrm rot="1737381">
            <a:off x="10257308" y="590123"/>
            <a:ext cx="16347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/>
              <a:t>Ultrarapida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C30B54-352C-FC40-8282-7FF8F8C7CCB8}"/>
              </a:ext>
            </a:extLst>
          </p:cNvPr>
          <p:cNvGrpSpPr/>
          <p:nvPr/>
        </p:nvGrpSpPr>
        <p:grpSpPr>
          <a:xfrm>
            <a:off x="6541654" y="1906401"/>
            <a:ext cx="4812146" cy="2475921"/>
            <a:chOff x="6541654" y="1906401"/>
            <a:chExt cx="4812146" cy="247592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53B52-76B6-864B-ACC1-A1E28B3ECE37}"/>
                </a:ext>
              </a:extLst>
            </p:cNvPr>
            <p:cNvGrpSpPr/>
            <p:nvPr/>
          </p:nvGrpSpPr>
          <p:grpSpPr>
            <a:xfrm>
              <a:off x="6541654" y="1906401"/>
              <a:ext cx="4812146" cy="2475921"/>
              <a:chOff x="1870362" y="2668905"/>
              <a:chExt cx="4812146" cy="247592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AB11E18-3C63-304D-898B-6888DBF6D7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3716"/>
              <a:stretch/>
            </p:blipFill>
            <p:spPr>
              <a:xfrm>
                <a:off x="1870363" y="2668905"/>
                <a:ext cx="4812145" cy="2475921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C3162EB-B72F-0744-BF86-6DCB7C4B1E42}"/>
                  </a:ext>
                </a:extLst>
              </p:cNvPr>
              <p:cNvSpPr/>
              <p:nvPr/>
            </p:nvSpPr>
            <p:spPr>
              <a:xfrm>
                <a:off x="1870362" y="3616037"/>
                <a:ext cx="561109" cy="2008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B1DBF73-9FE1-C74A-BF3C-5B7566D0BBAF}"/>
                </a:ext>
              </a:extLst>
            </p:cNvPr>
            <p:cNvSpPr/>
            <p:nvPr/>
          </p:nvSpPr>
          <p:spPr>
            <a:xfrm>
              <a:off x="9364149" y="4124940"/>
              <a:ext cx="442087" cy="257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E77D31F-AAF7-284E-ACB1-15A249C2FEE0}"/>
                </a:ext>
              </a:extLst>
            </p:cNvPr>
            <p:cNvGrpSpPr/>
            <p:nvPr/>
          </p:nvGrpSpPr>
          <p:grpSpPr>
            <a:xfrm>
              <a:off x="9541909" y="4131421"/>
              <a:ext cx="317716" cy="219373"/>
              <a:chOff x="6598204" y="3200401"/>
              <a:chExt cx="317716" cy="21937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AD0A4A6-3C46-7C42-BBF9-7B13B575D14C}"/>
                  </a:ext>
                </a:extLst>
              </p:cNvPr>
              <p:cNvSpPr/>
              <p:nvPr/>
            </p:nvSpPr>
            <p:spPr>
              <a:xfrm>
                <a:off x="6647660" y="3200401"/>
                <a:ext cx="219373" cy="219373"/>
              </a:xfrm>
              <a:prstGeom prst="ellipse">
                <a:avLst/>
              </a:prstGeom>
              <a:solidFill>
                <a:srgbClr val="B63B2D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0D4A6D-7F76-A049-8B27-CB1EE8524B80}"/>
                  </a:ext>
                </a:extLst>
              </p:cNvPr>
              <p:cNvSpPr txBox="1"/>
              <p:nvPr/>
            </p:nvSpPr>
            <p:spPr>
              <a:xfrm>
                <a:off x="6598204" y="3210059"/>
                <a:ext cx="317716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00" dirty="0">
                    <a:solidFill>
                      <a:schemeClr val="bg1"/>
                    </a:solidFill>
                  </a:rPr>
                  <a:t>Asp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D2950AB-A951-8443-BFC2-94F4939720A1}"/>
                </a:ext>
              </a:extLst>
            </p:cNvPr>
            <p:cNvGrpSpPr/>
            <p:nvPr/>
          </p:nvGrpSpPr>
          <p:grpSpPr>
            <a:xfrm>
              <a:off x="9329543" y="4124940"/>
              <a:ext cx="298480" cy="219373"/>
              <a:chOff x="6613054" y="3200401"/>
              <a:chExt cx="298480" cy="219373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BDCCB09-7536-1C43-884C-E91F21E16CDE}"/>
                  </a:ext>
                </a:extLst>
              </p:cNvPr>
              <p:cNvSpPr/>
              <p:nvPr/>
            </p:nvSpPr>
            <p:spPr>
              <a:xfrm>
                <a:off x="6647660" y="3200401"/>
                <a:ext cx="219373" cy="219373"/>
              </a:xfrm>
              <a:prstGeom prst="ellipse">
                <a:avLst/>
              </a:prstGeom>
              <a:solidFill>
                <a:srgbClr val="C6D5E4"/>
              </a:solidFill>
              <a:ln>
                <a:solidFill>
                  <a:srgbClr val="4B6E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8D643F6-D1FA-CB4C-94B5-993A5D3774D5}"/>
                  </a:ext>
                </a:extLst>
              </p:cNvPr>
              <p:cNvSpPr txBox="1"/>
              <p:nvPr/>
            </p:nvSpPr>
            <p:spPr>
              <a:xfrm>
                <a:off x="6613054" y="3210059"/>
                <a:ext cx="29848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00" dirty="0">
                    <a:solidFill>
                      <a:srgbClr val="4B6E8F"/>
                    </a:solidFill>
                  </a:rPr>
                  <a:t>Lys</a:t>
                </a:r>
              </a:p>
            </p:txBody>
          </p:sp>
        </p:grp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32AFE3C-E587-3B44-BDF6-EA7D54A7E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18"/>
    </mc:Choice>
    <mc:Fallback xmlns="">
      <p:transition spd="slow" advTm="9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DD4F-9B7F-2F46-BBE5-180FA1BA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Apidra</a:t>
            </a:r>
            <a:r>
              <a:rPr lang="it-IT" dirty="0">
                <a:solidFill>
                  <a:srgbClr val="FF0000"/>
                </a:solidFill>
              </a:rPr>
              <a:t>®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45D1B-4DE5-654B-B548-937F4C8E4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54567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 err="1"/>
              <a:t>Glulisina</a:t>
            </a:r>
            <a:r>
              <a:rPr lang="it-IT" sz="2400" dirty="0"/>
              <a:t> </a:t>
            </a:r>
          </a:p>
          <a:p>
            <a:pPr algn="just"/>
            <a:r>
              <a:rPr lang="it-IT" sz="2400" dirty="0"/>
              <a:t>Asparagina sostituita da lisina in posizione B3 e lisina sostituita dal glutammato in posizione B29</a:t>
            </a:r>
          </a:p>
          <a:p>
            <a:pPr algn="just"/>
            <a:r>
              <a:rPr lang="it-IT" sz="2400" dirty="0"/>
              <a:t>Ridotta tendenza ad auto-associarsi rispetto all’insulina naturale</a:t>
            </a:r>
          </a:p>
          <a:p>
            <a:pPr algn="just"/>
            <a:r>
              <a:rPr lang="it-IT" sz="2400" dirty="0"/>
              <a:t>Inizia ad agire dopo 15-20 minuti e raggiunge il picco dopo 1 ora</a:t>
            </a:r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7451B-9E82-974B-AB39-231FA57EE4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2" t="24652" r="5758" b="26667"/>
          <a:stretch/>
        </p:blipFill>
        <p:spPr>
          <a:xfrm>
            <a:off x="9213273" y="5119837"/>
            <a:ext cx="2673926" cy="1461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ACB4EA-7448-284C-861B-B444AB89CB08}"/>
              </a:ext>
            </a:extLst>
          </p:cNvPr>
          <p:cNvSpPr txBox="1"/>
          <p:nvPr/>
        </p:nvSpPr>
        <p:spPr>
          <a:xfrm rot="1737381">
            <a:off x="10257308" y="590123"/>
            <a:ext cx="16347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/>
              <a:t>Ultrarapida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DAFE42-8A13-A94E-9E6A-139B03E1441E}"/>
              </a:ext>
            </a:extLst>
          </p:cNvPr>
          <p:cNvGrpSpPr/>
          <p:nvPr/>
        </p:nvGrpSpPr>
        <p:grpSpPr>
          <a:xfrm>
            <a:off x="6541654" y="1906401"/>
            <a:ext cx="4812146" cy="2475921"/>
            <a:chOff x="6541654" y="1906401"/>
            <a:chExt cx="4812146" cy="247592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31D6F6-403B-3E4D-9F43-3150B9736114}"/>
                </a:ext>
              </a:extLst>
            </p:cNvPr>
            <p:cNvGrpSpPr/>
            <p:nvPr/>
          </p:nvGrpSpPr>
          <p:grpSpPr>
            <a:xfrm>
              <a:off x="6541654" y="1906401"/>
              <a:ext cx="4812146" cy="2475921"/>
              <a:chOff x="6541654" y="1906401"/>
              <a:chExt cx="4812146" cy="247592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9335B22-72AE-4449-B7E2-38C69BB3E4C4}"/>
                  </a:ext>
                </a:extLst>
              </p:cNvPr>
              <p:cNvGrpSpPr/>
              <p:nvPr/>
            </p:nvGrpSpPr>
            <p:grpSpPr>
              <a:xfrm>
                <a:off x="6541654" y="1906401"/>
                <a:ext cx="4812146" cy="2475921"/>
                <a:chOff x="1870362" y="2668905"/>
                <a:chExt cx="4812146" cy="2475921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8F156B48-9197-2749-8AA5-A3BDC97B0A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3716"/>
                <a:stretch/>
              </p:blipFill>
              <p:spPr>
                <a:xfrm>
                  <a:off x="1870363" y="2668905"/>
                  <a:ext cx="4812145" cy="2475921"/>
                </a:xfrm>
                <a:prstGeom prst="rect">
                  <a:avLst/>
                </a:prstGeom>
              </p:spPr>
            </p:pic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17C1E57-CE0B-6A4D-A64F-9E9205B29358}"/>
                    </a:ext>
                  </a:extLst>
                </p:cNvPr>
                <p:cNvSpPr/>
                <p:nvPr/>
              </p:nvSpPr>
              <p:spPr>
                <a:xfrm>
                  <a:off x="1870362" y="3616037"/>
                  <a:ext cx="561109" cy="2008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023655D-A631-6C48-B30A-BFEFD9F2B4E1}"/>
                  </a:ext>
                </a:extLst>
              </p:cNvPr>
              <p:cNvSpPr/>
              <p:nvPr/>
            </p:nvSpPr>
            <p:spPr>
              <a:xfrm>
                <a:off x="9364149" y="4124940"/>
                <a:ext cx="442087" cy="2573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E3D5FA2-2926-994C-9599-FC1A7EE7E497}"/>
                  </a:ext>
                </a:extLst>
              </p:cNvPr>
              <p:cNvSpPr/>
              <p:nvPr/>
            </p:nvSpPr>
            <p:spPr>
              <a:xfrm>
                <a:off x="7102763" y="3079946"/>
                <a:ext cx="219373" cy="219373"/>
              </a:xfrm>
              <a:prstGeom prst="ellipse">
                <a:avLst/>
              </a:prstGeom>
              <a:solidFill>
                <a:srgbClr val="B63B2D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8E5FA6B-C41F-D149-8919-F138D26B79B7}"/>
                  </a:ext>
                </a:extLst>
              </p:cNvPr>
              <p:cNvGrpSpPr/>
              <p:nvPr/>
            </p:nvGrpSpPr>
            <p:grpSpPr>
              <a:xfrm>
                <a:off x="9545639" y="4132028"/>
                <a:ext cx="311304" cy="219373"/>
                <a:chOff x="6829150" y="3207489"/>
                <a:chExt cx="311304" cy="219373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4EDCBA5D-5F1E-0E4D-A385-95E65C57B357}"/>
                    </a:ext>
                  </a:extLst>
                </p:cNvPr>
                <p:cNvSpPr/>
                <p:nvPr/>
              </p:nvSpPr>
              <p:spPr>
                <a:xfrm>
                  <a:off x="6874485" y="3207489"/>
                  <a:ext cx="219373" cy="219373"/>
                </a:xfrm>
                <a:prstGeom prst="ellipse">
                  <a:avLst/>
                </a:prstGeom>
                <a:solidFill>
                  <a:srgbClr val="C6D5E4"/>
                </a:solidFill>
                <a:ln>
                  <a:solidFill>
                    <a:srgbClr val="4B6E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4DB6826-A8F4-804D-A86C-FA22E6221A00}"/>
                    </a:ext>
                  </a:extLst>
                </p:cNvPr>
                <p:cNvSpPr txBox="1"/>
                <p:nvPr/>
              </p:nvSpPr>
              <p:spPr>
                <a:xfrm>
                  <a:off x="6829150" y="3219719"/>
                  <a:ext cx="311304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700" dirty="0">
                      <a:solidFill>
                        <a:srgbClr val="4B6E8F"/>
                      </a:solidFill>
                    </a:rPr>
                    <a:t>Pro</a:t>
                  </a:r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3CC5FF-E39A-6445-BB9C-8964F63C8932}"/>
                </a:ext>
              </a:extLst>
            </p:cNvPr>
            <p:cNvSpPr txBox="1"/>
            <p:nvPr/>
          </p:nvSpPr>
          <p:spPr>
            <a:xfrm>
              <a:off x="7066032" y="3085746"/>
              <a:ext cx="29848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00" dirty="0">
                  <a:solidFill>
                    <a:schemeClr val="bg1"/>
                  </a:solidFill>
                </a:rPr>
                <a:t>Lys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44751B0-90C0-DE4B-B7D3-54F54A42E03E}"/>
                </a:ext>
              </a:extLst>
            </p:cNvPr>
            <p:cNvSpPr/>
            <p:nvPr/>
          </p:nvSpPr>
          <p:spPr>
            <a:xfrm>
              <a:off x="9371600" y="4113337"/>
              <a:ext cx="219373" cy="219373"/>
            </a:xfrm>
            <a:prstGeom prst="ellipse">
              <a:avLst/>
            </a:prstGeom>
            <a:solidFill>
              <a:srgbClr val="B63B2D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8C4281-4D1B-2643-852C-3F06638956E9}"/>
                </a:ext>
              </a:extLst>
            </p:cNvPr>
            <p:cNvSpPr txBox="1"/>
            <p:nvPr/>
          </p:nvSpPr>
          <p:spPr>
            <a:xfrm>
              <a:off x="9325634" y="4113337"/>
              <a:ext cx="3080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00" dirty="0">
                  <a:solidFill>
                    <a:schemeClr val="bg1"/>
                  </a:solidFill>
                </a:rPr>
                <a:t>Glu</a:t>
              </a:r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FE4CD22-1B7A-0647-9E38-B25913698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82"/>
    </mc:Choice>
    <mc:Fallback xmlns="">
      <p:transition spd="slow" advTm="102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2520B-4A6F-6B46-8241-58758AF8E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Lantus</a:t>
            </a:r>
            <a:r>
              <a:rPr lang="it-IT" dirty="0">
                <a:solidFill>
                  <a:srgbClr val="FF0000"/>
                </a:solidFill>
              </a:rPr>
              <a:t>®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C50BB-DE2D-534B-AB25-998E83786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13881" cy="4351338"/>
          </a:xfrm>
        </p:spPr>
        <p:txBody>
          <a:bodyPr>
            <a:noAutofit/>
          </a:bodyPr>
          <a:lstStyle/>
          <a:p>
            <a:pPr algn="just"/>
            <a:r>
              <a:rPr lang="it-IT" sz="2200" dirty="0" err="1"/>
              <a:t>Glargina</a:t>
            </a:r>
            <a:endParaRPr lang="it-IT" sz="2200" dirty="0"/>
          </a:p>
          <a:p>
            <a:pPr algn="just"/>
            <a:r>
              <a:rPr lang="it-IT" sz="2200" dirty="0"/>
              <a:t>Aggiunta di due </a:t>
            </a:r>
            <a:r>
              <a:rPr lang="it-IT" sz="2200" dirty="0" err="1"/>
              <a:t>Arg</a:t>
            </a:r>
            <a:r>
              <a:rPr lang="it-IT" sz="2200" dirty="0"/>
              <a:t> al C terminale (B31, B32) e sostituzione della Asp con una Gly A21.</a:t>
            </a:r>
          </a:p>
          <a:p>
            <a:pPr algn="just"/>
            <a:r>
              <a:rPr lang="it-IT" sz="2200" dirty="0"/>
              <a:t>Aumento del punto isoelettrico; precipitazione dell’insulina nel sito di iniezione e assorbimento protratto nel tempo.</a:t>
            </a:r>
          </a:p>
          <a:p>
            <a:pPr algn="just"/>
            <a:r>
              <a:rPr lang="it-IT" sz="2200" dirty="0" err="1"/>
              <a:t>Esameri</a:t>
            </a:r>
            <a:r>
              <a:rPr lang="it-IT" sz="2200" dirty="0"/>
              <a:t> formano </a:t>
            </a:r>
            <a:r>
              <a:rPr lang="it-IT" sz="2200" dirty="0" err="1"/>
              <a:t>microprecipitati</a:t>
            </a:r>
            <a:r>
              <a:rPr lang="it-IT" sz="2200" dirty="0"/>
              <a:t> di cristalli che sono scarsamente solubili e rallentano la liberazione dei monomeri a livello dei capillari</a:t>
            </a:r>
          </a:p>
          <a:p>
            <a:pPr algn="just"/>
            <a:r>
              <a:rPr lang="it-IT" sz="2200" dirty="0"/>
              <a:t>Il picco dopo 12-16h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25A5F-6BDE-004A-9626-1F6D11FE31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12" t="12528" r="14061" b="12634"/>
          <a:stretch/>
        </p:blipFill>
        <p:spPr>
          <a:xfrm>
            <a:off x="9053946" y="5157483"/>
            <a:ext cx="2840181" cy="1504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5F055A-F35A-EA41-860F-BD4E4A8CE2B7}"/>
              </a:ext>
            </a:extLst>
          </p:cNvPr>
          <p:cNvSpPr txBox="1"/>
          <p:nvPr/>
        </p:nvSpPr>
        <p:spPr>
          <a:xfrm rot="1737381">
            <a:off x="10949035" y="551445"/>
            <a:ext cx="888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/>
              <a:t>Lenta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FD0691-5FD0-9647-9664-FAD5EC7F57C5}"/>
              </a:ext>
            </a:extLst>
          </p:cNvPr>
          <p:cNvGrpSpPr/>
          <p:nvPr/>
        </p:nvGrpSpPr>
        <p:grpSpPr>
          <a:xfrm>
            <a:off x="6541654" y="1906401"/>
            <a:ext cx="4812146" cy="2475921"/>
            <a:chOff x="6541654" y="1906401"/>
            <a:chExt cx="4812146" cy="24759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C2D40D-A239-EB43-A117-38341914520E}"/>
                </a:ext>
              </a:extLst>
            </p:cNvPr>
            <p:cNvGrpSpPr/>
            <p:nvPr/>
          </p:nvGrpSpPr>
          <p:grpSpPr>
            <a:xfrm>
              <a:off x="6541654" y="1906401"/>
              <a:ext cx="4812146" cy="2475921"/>
              <a:chOff x="1870362" y="2668905"/>
              <a:chExt cx="4812146" cy="247592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A2075B9-BF62-7647-9214-1CE98D089E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3716"/>
              <a:stretch/>
            </p:blipFill>
            <p:spPr>
              <a:xfrm>
                <a:off x="1870363" y="2668905"/>
                <a:ext cx="4812145" cy="2475921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37BA5EC-49B5-7447-9ED6-39CC83ED2C4D}"/>
                  </a:ext>
                </a:extLst>
              </p:cNvPr>
              <p:cNvSpPr/>
              <p:nvPr/>
            </p:nvSpPr>
            <p:spPr>
              <a:xfrm>
                <a:off x="1870362" y="3616037"/>
                <a:ext cx="561109" cy="2008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363436-AB6C-5540-B88B-7D0D3B00C916}"/>
                </a:ext>
              </a:extLst>
            </p:cNvPr>
            <p:cNvSpPr/>
            <p:nvPr/>
          </p:nvSpPr>
          <p:spPr>
            <a:xfrm>
              <a:off x="9364149" y="4124940"/>
              <a:ext cx="442087" cy="257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EC53EF-1715-DE41-ABBB-86CDA6B70B10}"/>
                </a:ext>
              </a:extLst>
            </p:cNvPr>
            <p:cNvGrpSpPr/>
            <p:nvPr/>
          </p:nvGrpSpPr>
          <p:grpSpPr>
            <a:xfrm>
              <a:off x="10997745" y="2010697"/>
              <a:ext cx="301686" cy="219373"/>
              <a:chOff x="8054040" y="1079677"/>
              <a:chExt cx="301686" cy="21937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1851F83-D033-9C43-8614-FB8898C9DE8A}"/>
                  </a:ext>
                </a:extLst>
              </p:cNvPr>
              <p:cNvSpPr/>
              <p:nvPr/>
            </p:nvSpPr>
            <p:spPr>
              <a:xfrm>
                <a:off x="8087577" y="1079677"/>
                <a:ext cx="219373" cy="219373"/>
              </a:xfrm>
              <a:prstGeom prst="ellipse">
                <a:avLst/>
              </a:prstGeom>
              <a:solidFill>
                <a:srgbClr val="B63B2D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F2E451-DE70-1944-BD3D-232632991754}"/>
                  </a:ext>
                </a:extLst>
              </p:cNvPr>
              <p:cNvSpPr txBox="1"/>
              <p:nvPr/>
            </p:nvSpPr>
            <p:spPr>
              <a:xfrm>
                <a:off x="8054040" y="1087680"/>
                <a:ext cx="301686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00" dirty="0">
                    <a:solidFill>
                      <a:schemeClr val="bg1"/>
                    </a:solidFill>
                  </a:rPr>
                  <a:t>Gly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2E7CF6-8557-4A47-965C-F1BA174C3556}"/>
                </a:ext>
              </a:extLst>
            </p:cNvPr>
            <p:cNvGrpSpPr/>
            <p:nvPr/>
          </p:nvGrpSpPr>
          <p:grpSpPr>
            <a:xfrm>
              <a:off x="9326266" y="4124940"/>
              <a:ext cx="298480" cy="219373"/>
              <a:chOff x="6609777" y="3200401"/>
              <a:chExt cx="298480" cy="21937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EBF5135-25C9-6540-813E-F7E286D5E3E8}"/>
                  </a:ext>
                </a:extLst>
              </p:cNvPr>
              <p:cNvSpPr/>
              <p:nvPr/>
            </p:nvSpPr>
            <p:spPr>
              <a:xfrm>
                <a:off x="6647660" y="3200401"/>
                <a:ext cx="219373" cy="219373"/>
              </a:xfrm>
              <a:prstGeom prst="ellipse">
                <a:avLst/>
              </a:prstGeom>
              <a:solidFill>
                <a:srgbClr val="C6D5E4"/>
              </a:solidFill>
              <a:ln>
                <a:solidFill>
                  <a:srgbClr val="4B6E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AA357F-ABB6-8C49-BF0A-3CEB41343B23}"/>
                  </a:ext>
                </a:extLst>
              </p:cNvPr>
              <p:cNvSpPr txBox="1"/>
              <p:nvPr/>
            </p:nvSpPr>
            <p:spPr>
              <a:xfrm>
                <a:off x="6609777" y="3211347"/>
                <a:ext cx="29848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00" dirty="0">
                    <a:solidFill>
                      <a:srgbClr val="4B6E8F"/>
                    </a:solidFill>
                  </a:rPr>
                  <a:t>Lys</a:t>
                </a:r>
              </a:p>
            </p:txBody>
          </p:sp>
        </p:grp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F537053-4E31-8344-8CBE-F8137DD3A7C7}"/>
              </a:ext>
            </a:extLst>
          </p:cNvPr>
          <p:cNvSpPr/>
          <p:nvPr/>
        </p:nvSpPr>
        <p:spPr>
          <a:xfrm>
            <a:off x="9586863" y="4132769"/>
            <a:ext cx="219373" cy="219373"/>
          </a:xfrm>
          <a:prstGeom prst="ellipse">
            <a:avLst/>
          </a:prstGeom>
          <a:solidFill>
            <a:srgbClr val="C6D5E4"/>
          </a:solidFill>
          <a:ln>
            <a:solidFill>
              <a:srgbClr val="4B6E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6A4118-146C-6A4D-8E08-CA784E320E48}"/>
              </a:ext>
            </a:extLst>
          </p:cNvPr>
          <p:cNvSpPr txBox="1"/>
          <p:nvPr/>
        </p:nvSpPr>
        <p:spPr>
          <a:xfrm>
            <a:off x="9541837" y="4141884"/>
            <a:ext cx="3113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dirty="0">
                <a:solidFill>
                  <a:srgbClr val="4B6E8F"/>
                </a:solidFill>
              </a:rPr>
              <a:t>Pro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5B1AA0-013B-B745-99AF-503562DA396A}"/>
              </a:ext>
            </a:extLst>
          </p:cNvPr>
          <p:cNvSpPr/>
          <p:nvPr/>
        </p:nvSpPr>
        <p:spPr>
          <a:xfrm>
            <a:off x="8920542" y="4052857"/>
            <a:ext cx="219373" cy="219373"/>
          </a:xfrm>
          <a:prstGeom prst="ellipse">
            <a:avLst/>
          </a:prstGeom>
          <a:solidFill>
            <a:srgbClr val="B63B2D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F0898B-20B8-CA47-A737-B6EA73AAD10C}"/>
              </a:ext>
            </a:extLst>
          </p:cNvPr>
          <p:cNvSpPr txBox="1"/>
          <p:nvPr/>
        </p:nvSpPr>
        <p:spPr>
          <a:xfrm>
            <a:off x="8884613" y="4058048"/>
            <a:ext cx="3097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dirty="0" err="1">
                <a:solidFill>
                  <a:schemeClr val="bg1"/>
                </a:solidFill>
              </a:rPr>
              <a:t>Arg</a:t>
            </a:r>
            <a:endParaRPr lang="it-IT" sz="7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D3E6A68-5921-1941-BF12-097E3A0CC291}"/>
              </a:ext>
            </a:extLst>
          </p:cNvPr>
          <p:cNvSpPr/>
          <p:nvPr/>
        </p:nvSpPr>
        <p:spPr>
          <a:xfrm>
            <a:off x="8716505" y="3969911"/>
            <a:ext cx="219373" cy="219373"/>
          </a:xfrm>
          <a:prstGeom prst="ellipse">
            <a:avLst/>
          </a:prstGeom>
          <a:solidFill>
            <a:srgbClr val="B63B2D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1CBD85-9016-1C42-80C5-9E7827A08C62}"/>
              </a:ext>
            </a:extLst>
          </p:cNvPr>
          <p:cNvSpPr txBox="1"/>
          <p:nvPr/>
        </p:nvSpPr>
        <p:spPr>
          <a:xfrm>
            <a:off x="8671341" y="3983856"/>
            <a:ext cx="3097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dirty="0" err="1">
                <a:solidFill>
                  <a:schemeClr val="bg1"/>
                </a:solidFill>
              </a:rPr>
              <a:t>Arg</a:t>
            </a:r>
            <a:endParaRPr lang="it-IT" sz="700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D97F69A-A23B-0A48-8F9C-BFA4C5ACD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6843" y="4765134"/>
            <a:ext cx="1612341" cy="1128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42E6F23-FD50-D84E-9870-DA11C35C3D30}"/>
              </a:ext>
            </a:extLst>
          </p:cNvPr>
          <p:cNvSpPr txBox="1"/>
          <p:nvPr/>
        </p:nvSpPr>
        <p:spPr>
          <a:xfrm>
            <a:off x="7006091" y="5968808"/>
            <a:ext cx="1393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Microprecipitati</a:t>
            </a:r>
            <a:r>
              <a:rPr lang="it-IT" sz="1400" dirty="0"/>
              <a:t> 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B049873-513D-1940-A400-6C383A4F8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34"/>
    </mc:Choice>
    <mc:Fallback xmlns="">
      <p:transition spd="slow" advTm="184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339FA-E644-C240-AC0E-8C13DE40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Levemir</a:t>
            </a:r>
            <a:r>
              <a:rPr lang="it-IT" dirty="0">
                <a:solidFill>
                  <a:srgbClr val="FF0000"/>
                </a:solidFill>
              </a:rPr>
              <a:t>®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E95BB-6CF2-8C4C-853A-ED873FA3D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470691" cy="4351338"/>
          </a:xfrm>
        </p:spPr>
        <p:txBody>
          <a:bodyPr>
            <a:noAutofit/>
          </a:bodyPr>
          <a:lstStyle/>
          <a:p>
            <a:pPr algn="just"/>
            <a:r>
              <a:rPr lang="it-IT" sz="2400" dirty="0" err="1"/>
              <a:t>Detemir</a:t>
            </a:r>
            <a:r>
              <a:rPr lang="it-IT" sz="2400" dirty="0"/>
              <a:t> (desB30 + acido miristico)</a:t>
            </a:r>
          </a:p>
          <a:p>
            <a:pPr algn="just"/>
            <a:r>
              <a:rPr lang="it-IT" sz="2400" dirty="0"/>
              <a:t>E' solubile a </a:t>
            </a:r>
            <a:r>
              <a:rPr lang="it-IT" sz="2400" dirty="0" err="1"/>
              <a:t>pH</a:t>
            </a:r>
            <a:r>
              <a:rPr lang="it-IT" sz="2400" dirty="0"/>
              <a:t> neutro </a:t>
            </a:r>
          </a:p>
          <a:p>
            <a:pPr algn="just"/>
            <a:r>
              <a:rPr lang="it-IT" sz="2400" dirty="0"/>
              <a:t>Eliminazione della </a:t>
            </a:r>
            <a:r>
              <a:rPr lang="it-IT" sz="2400" dirty="0" err="1"/>
              <a:t>Thr</a:t>
            </a:r>
            <a:r>
              <a:rPr lang="it-IT" sz="2400" dirty="0"/>
              <a:t> in posizione B30 e aggiunta di acido miristico alla Lys in posizione B29.</a:t>
            </a:r>
          </a:p>
          <a:p>
            <a:pPr algn="just"/>
            <a:r>
              <a:rPr lang="it-IT" sz="2400" dirty="0"/>
              <a:t>L'acido miristico contribuisce all'aggregazione dell'insulina </a:t>
            </a:r>
            <a:r>
              <a:rPr lang="it-IT" sz="2400" dirty="0" err="1"/>
              <a:t>detemir</a:t>
            </a:r>
            <a:r>
              <a:rPr lang="it-IT" sz="2400" dirty="0"/>
              <a:t> in </a:t>
            </a:r>
            <a:r>
              <a:rPr lang="it-IT" sz="2400" dirty="0" err="1"/>
              <a:t>esameri</a:t>
            </a:r>
            <a:r>
              <a:rPr lang="it-IT" sz="2400" dirty="0"/>
              <a:t>. </a:t>
            </a:r>
          </a:p>
          <a:p>
            <a:pPr algn="just"/>
            <a:r>
              <a:rPr lang="it-IT" sz="2400" dirty="0"/>
              <a:t>Ritarda la dissociazione dei monomeri e l'assorbimento.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C275DC-B225-A14A-8D55-D82E12012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3183" y="4334653"/>
            <a:ext cx="1484102" cy="2519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93774C-ECBF-CD41-AC7D-B17ACFD858DB}"/>
              </a:ext>
            </a:extLst>
          </p:cNvPr>
          <p:cNvSpPr txBox="1"/>
          <p:nvPr/>
        </p:nvSpPr>
        <p:spPr>
          <a:xfrm rot="1737381">
            <a:off x="10949035" y="551445"/>
            <a:ext cx="888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/>
              <a:t>Lenta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CBF65C-819A-7448-9730-D4A85EC69885}"/>
              </a:ext>
            </a:extLst>
          </p:cNvPr>
          <p:cNvGrpSpPr/>
          <p:nvPr/>
        </p:nvGrpSpPr>
        <p:grpSpPr>
          <a:xfrm>
            <a:off x="6541654" y="1906401"/>
            <a:ext cx="4812146" cy="2475921"/>
            <a:chOff x="6541654" y="1906401"/>
            <a:chExt cx="4812146" cy="24759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03BC57-5FA1-6B4C-9421-3683F7F973DA}"/>
                </a:ext>
              </a:extLst>
            </p:cNvPr>
            <p:cNvGrpSpPr/>
            <p:nvPr/>
          </p:nvGrpSpPr>
          <p:grpSpPr>
            <a:xfrm>
              <a:off x="6541654" y="1906401"/>
              <a:ext cx="4812146" cy="2475921"/>
              <a:chOff x="1870362" y="2668905"/>
              <a:chExt cx="4812146" cy="247592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8B7C5D8-A269-604B-90F4-F68D31FE07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3716"/>
              <a:stretch/>
            </p:blipFill>
            <p:spPr>
              <a:xfrm>
                <a:off x="1870363" y="2668905"/>
                <a:ext cx="4812145" cy="2475921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6D4A06B-1A9A-B741-BD6C-9DDD10C0627D}"/>
                  </a:ext>
                </a:extLst>
              </p:cNvPr>
              <p:cNvSpPr/>
              <p:nvPr/>
            </p:nvSpPr>
            <p:spPr>
              <a:xfrm>
                <a:off x="1870362" y="3616037"/>
                <a:ext cx="561109" cy="2008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2D7708-5E30-3146-B16D-A6BF6762ECE4}"/>
                </a:ext>
              </a:extLst>
            </p:cNvPr>
            <p:cNvSpPr/>
            <p:nvPr/>
          </p:nvSpPr>
          <p:spPr>
            <a:xfrm>
              <a:off x="9364149" y="4124940"/>
              <a:ext cx="442087" cy="257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D989E0-5194-8740-A4F3-4336129856D3}"/>
                </a:ext>
              </a:extLst>
            </p:cNvPr>
            <p:cNvGrpSpPr/>
            <p:nvPr/>
          </p:nvGrpSpPr>
          <p:grpSpPr>
            <a:xfrm>
              <a:off x="9545399" y="4131421"/>
              <a:ext cx="311304" cy="219373"/>
              <a:chOff x="6601694" y="3200401"/>
              <a:chExt cx="311304" cy="21937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DD7F1E9-2101-594C-B975-D826576610E7}"/>
                  </a:ext>
                </a:extLst>
              </p:cNvPr>
              <p:cNvSpPr/>
              <p:nvPr/>
            </p:nvSpPr>
            <p:spPr>
              <a:xfrm>
                <a:off x="6647660" y="3200401"/>
                <a:ext cx="219373" cy="219373"/>
              </a:xfrm>
              <a:prstGeom prst="ellipse">
                <a:avLst/>
              </a:prstGeom>
              <a:solidFill>
                <a:srgbClr val="C6D5E4"/>
              </a:solidFill>
              <a:ln>
                <a:solidFill>
                  <a:srgbClr val="4B6E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25C4F9-97F7-9142-A2AF-52450F3B7741}"/>
                  </a:ext>
                </a:extLst>
              </p:cNvPr>
              <p:cNvSpPr txBox="1"/>
              <p:nvPr/>
            </p:nvSpPr>
            <p:spPr>
              <a:xfrm>
                <a:off x="6601694" y="3203578"/>
                <a:ext cx="31130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00" dirty="0">
                    <a:solidFill>
                      <a:srgbClr val="4B6E8F"/>
                    </a:solidFill>
                  </a:rPr>
                  <a:t>Pro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0B050B6-9287-4A41-8E42-91510C03FA7F}"/>
                </a:ext>
              </a:extLst>
            </p:cNvPr>
            <p:cNvGrpSpPr/>
            <p:nvPr/>
          </p:nvGrpSpPr>
          <p:grpSpPr>
            <a:xfrm>
              <a:off x="9318183" y="4124940"/>
              <a:ext cx="298480" cy="219373"/>
              <a:chOff x="6601694" y="3200401"/>
              <a:chExt cx="298480" cy="21937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26706CC-7DA9-E14F-A3BA-081B16E178E2}"/>
                  </a:ext>
                </a:extLst>
              </p:cNvPr>
              <p:cNvSpPr/>
              <p:nvPr/>
            </p:nvSpPr>
            <p:spPr>
              <a:xfrm>
                <a:off x="6647660" y="3200401"/>
                <a:ext cx="219373" cy="219373"/>
              </a:xfrm>
              <a:prstGeom prst="ellipse">
                <a:avLst/>
              </a:prstGeom>
              <a:solidFill>
                <a:srgbClr val="C6D5E4"/>
              </a:solidFill>
              <a:ln>
                <a:solidFill>
                  <a:srgbClr val="4B6E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73A68B-0786-314F-A79A-8239A1B4B810}"/>
                  </a:ext>
                </a:extLst>
              </p:cNvPr>
              <p:cNvSpPr txBox="1"/>
              <p:nvPr/>
            </p:nvSpPr>
            <p:spPr>
              <a:xfrm>
                <a:off x="6601694" y="3210059"/>
                <a:ext cx="29848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00" dirty="0">
                    <a:solidFill>
                      <a:srgbClr val="4B6E8F"/>
                    </a:solidFill>
                  </a:rPr>
                  <a:t>Lys</a:t>
                </a:r>
              </a:p>
            </p:txBody>
          </p:sp>
        </p:grpSp>
      </p:grpSp>
      <p:pic>
        <p:nvPicPr>
          <p:cNvPr id="17" name="Image2">
            <a:extLst>
              <a:ext uri="{FF2B5EF4-FFF2-40B4-BE49-F238E27FC236}">
                <a16:creationId xmlns:a16="http://schemas.microsoft.com/office/drawing/2014/main" id="{B7B908C0-C627-BE49-A207-24D72FA3F7A7}"/>
              </a:ext>
            </a:extLst>
          </p:cNvPr>
          <p:cNvPicPr/>
          <p:nvPr/>
        </p:nvPicPr>
        <p:blipFill rotWithShape="1">
          <a:blip r:embed="rId7"/>
          <a:srcRect l="71945" t="65628"/>
          <a:stretch/>
        </p:blipFill>
        <p:spPr bwMode="auto">
          <a:xfrm>
            <a:off x="7939330" y="4346675"/>
            <a:ext cx="1715942" cy="586694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9170F6-84BD-9C4B-8FDB-0253206C9968}"/>
              </a:ext>
            </a:extLst>
          </p:cNvPr>
          <p:cNvSpPr txBox="1"/>
          <p:nvPr/>
        </p:nvSpPr>
        <p:spPr>
          <a:xfrm rot="1228086">
            <a:off x="9050321" y="3870131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DBE1848-832C-264F-9044-DC9B2995E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8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543"/>
    </mc:Choice>
    <mc:Fallback xmlns="">
      <p:transition spd="slow" advTm="244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1B098-D5E2-FB40-9F02-BA57BA6D1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Tresiba</a:t>
            </a:r>
            <a:r>
              <a:rPr lang="it-IT" dirty="0">
                <a:solidFill>
                  <a:srgbClr val="FF0000"/>
                </a:solidFill>
              </a:rPr>
              <a:t>®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A6767-20C9-2248-80B8-924D5BA8C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33988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 err="1"/>
              <a:t>Degludec</a:t>
            </a:r>
            <a:r>
              <a:rPr lang="it-IT" sz="2400" dirty="0"/>
              <a:t> (desB30 + acido </a:t>
            </a:r>
            <a:r>
              <a:rPr lang="it-IT" sz="2400" dirty="0" err="1"/>
              <a:t>glutamico</a:t>
            </a:r>
            <a:r>
              <a:rPr lang="it-IT" sz="2400" dirty="0"/>
              <a:t> + acido grasso). </a:t>
            </a:r>
          </a:p>
          <a:p>
            <a:pPr algn="just"/>
            <a:r>
              <a:rPr lang="it-IT" sz="2400" dirty="0"/>
              <a:t>Eliminazione della </a:t>
            </a:r>
            <a:r>
              <a:rPr lang="it-IT" sz="2400" dirty="0" err="1"/>
              <a:t>Thr</a:t>
            </a:r>
            <a:r>
              <a:rPr lang="it-IT" sz="2400" dirty="0"/>
              <a:t> in posizione B30 e aggiunta di un acido a lunga catena (C16) legata alla Lys in posizione B29 tramite una molecola di acido glutammico.</a:t>
            </a:r>
          </a:p>
          <a:p>
            <a:pPr algn="just"/>
            <a:r>
              <a:rPr lang="it-IT" sz="2400" dirty="0"/>
              <a:t>Forma </a:t>
            </a:r>
            <a:r>
              <a:rPr lang="it-IT" sz="2400" dirty="0" err="1"/>
              <a:t>multiesameri</a:t>
            </a:r>
            <a:r>
              <a:rPr lang="it-IT" sz="2400" dirty="0"/>
              <a:t> che si depositano sottocute.</a:t>
            </a:r>
          </a:p>
          <a:p>
            <a:pPr algn="just"/>
            <a:r>
              <a:rPr lang="it-IT" sz="2400" dirty="0"/>
              <a:t>Durata d’azione fino a 42h («</a:t>
            </a:r>
            <a:r>
              <a:rPr lang="it-IT" sz="2400" i="1" dirty="0"/>
              <a:t>Insulina basale</a:t>
            </a:r>
            <a:r>
              <a:rPr lang="it-IT" sz="2400" dirty="0"/>
              <a:t>»)</a:t>
            </a:r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3F469-C863-E444-84E5-4D8F97F93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5199" y="4598035"/>
            <a:ext cx="2116800" cy="211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D4DAF6-ED76-0244-8415-795DFBBF5DF1}"/>
              </a:ext>
            </a:extLst>
          </p:cNvPr>
          <p:cNvSpPr txBox="1"/>
          <p:nvPr/>
        </p:nvSpPr>
        <p:spPr>
          <a:xfrm rot="1737381">
            <a:off x="10949035" y="551445"/>
            <a:ext cx="888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/>
              <a:t>Lenta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22D67E-9C2F-834D-8D73-6EC642C0C414}"/>
              </a:ext>
            </a:extLst>
          </p:cNvPr>
          <p:cNvGrpSpPr/>
          <p:nvPr/>
        </p:nvGrpSpPr>
        <p:grpSpPr>
          <a:xfrm>
            <a:off x="6541654" y="1906401"/>
            <a:ext cx="4812146" cy="2475921"/>
            <a:chOff x="6541654" y="1906401"/>
            <a:chExt cx="4812146" cy="24759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1E321E6-51E5-614A-B164-AB6BC3C7752E}"/>
                </a:ext>
              </a:extLst>
            </p:cNvPr>
            <p:cNvGrpSpPr/>
            <p:nvPr/>
          </p:nvGrpSpPr>
          <p:grpSpPr>
            <a:xfrm>
              <a:off x="6541654" y="1906401"/>
              <a:ext cx="4812146" cy="2475921"/>
              <a:chOff x="1870362" y="2668905"/>
              <a:chExt cx="4812146" cy="247592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733204F-5C70-A049-B68A-AC769F2687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3716"/>
              <a:stretch/>
            </p:blipFill>
            <p:spPr>
              <a:xfrm>
                <a:off x="1870363" y="2668905"/>
                <a:ext cx="4812145" cy="2475921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42792B7-67AC-1446-9443-F47C42CC5D07}"/>
                  </a:ext>
                </a:extLst>
              </p:cNvPr>
              <p:cNvSpPr/>
              <p:nvPr/>
            </p:nvSpPr>
            <p:spPr>
              <a:xfrm>
                <a:off x="1870362" y="3616037"/>
                <a:ext cx="561109" cy="2008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23841A-1370-274A-A056-238085E76904}"/>
                </a:ext>
              </a:extLst>
            </p:cNvPr>
            <p:cNvSpPr/>
            <p:nvPr/>
          </p:nvSpPr>
          <p:spPr>
            <a:xfrm>
              <a:off x="9364149" y="4124940"/>
              <a:ext cx="442087" cy="257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A1EB89-4E90-3047-97BF-0A73A69E74FC}"/>
                </a:ext>
              </a:extLst>
            </p:cNvPr>
            <p:cNvGrpSpPr/>
            <p:nvPr/>
          </p:nvGrpSpPr>
          <p:grpSpPr>
            <a:xfrm>
              <a:off x="9545399" y="4131421"/>
              <a:ext cx="311304" cy="219373"/>
              <a:chOff x="6601694" y="3200401"/>
              <a:chExt cx="311304" cy="21937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2D26931-EA20-F84D-99DB-2AFCC0C387A1}"/>
                  </a:ext>
                </a:extLst>
              </p:cNvPr>
              <p:cNvSpPr/>
              <p:nvPr/>
            </p:nvSpPr>
            <p:spPr>
              <a:xfrm>
                <a:off x="6647660" y="3200401"/>
                <a:ext cx="219373" cy="219373"/>
              </a:xfrm>
              <a:prstGeom prst="ellipse">
                <a:avLst/>
              </a:prstGeom>
              <a:solidFill>
                <a:srgbClr val="C6D5E4"/>
              </a:solidFill>
              <a:ln>
                <a:solidFill>
                  <a:srgbClr val="4B6E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DA9558-EF97-564C-9A22-D564C5582477}"/>
                  </a:ext>
                </a:extLst>
              </p:cNvPr>
              <p:cNvSpPr txBox="1"/>
              <p:nvPr/>
            </p:nvSpPr>
            <p:spPr>
              <a:xfrm>
                <a:off x="6601694" y="3203578"/>
                <a:ext cx="31130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00" dirty="0">
                    <a:solidFill>
                      <a:srgbClr val="4B6E8F"/>
                    </a:solidFill>
                  </a:rPr>
                  <a:t>Pro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6FA1900-B920-BE4F-87F5-F4D306B48706}"/>
                </a:ext>
              </a:extLst>
            </p:cNvPr>
            <p:cNvGrpSpPr/>
            <p:nvPr/>
          </p:nvGrpSpPr>
          <p:grpSpPr>
            <a:xfrm>
              <a:off x="9318183" y="4124940"/>
              <a:ext cx="298480" cy="219373"/>
              <a:chOff x="6601694" y="3200401"/>
              <a:chExt cx="298480" cy="21937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69FD802-3951-2B4F-ABE4-E5229AEADAA4}"/>
                  </a:ext>
                </a:extLst>
              </p:cNvPr>
              <p:cNvSpPr/>
              <p:nvPr/>
            </p:nvSpPr>
            <p:spPr>
              <a:xfrm>
                <a:off x="6647660" y="3200401"/>
                <a:ext cx="219373" cy="219373"/>
              </a:xfrm>
              <a:prstGeom prst="ellipse">
                <a:avLst/>
              </a:prstGeom>
              <a:solidFill>
                <a:srgbClr val="C6D5E4"/>
              </a:solidFill>
              <a:ln>
                <a:solidFill>
                  <a:srgbClr val="4B6E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1851FE-77AC-274D-B16D-9D14AB3A0FAD}"/>
                  </a:ext>
                </a:extLst>
              </p:cNvPr>
              <p:cNvSpPr txBox="1"/>
              <p:nvPr/>
            </p:nvSpPr>
            <p:spPr>
              <a:xfrm>
                <a:off x="6601694" y="3210059"/>
                <a:ext cx="29848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00" dirty="0">
                    <a:solidFill>
                      <a:srgbClr val="4B6E8F"/>
                    </a:solidFill>
                  </a:rPr>
                  <a:t>Lys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C293C29-3FCA-6246-947D-92A75FC1F3E2}"/>
              </a:ext>
            </a:extLst>
          </p:cNvPr>
          <p:cNvSpPr txBox="1"/>
          <p:nvPr/>
        </p:nvSpPr>
        <p:spPr>
          <a:xfrm rot="1228086">
            <a:off x="9050321" y="3870131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83" name="Object 117">
            <a:extLst>
              <a:ext uri="{FF2B5EF4-FFF2-40B4-BE49-F238E27FC236}">
                <a16:creationId xmlns:a16="http://schemas.microsoft.com/office/drawing/2014/main" id="{1C430148-34C7-0B4C-A573-8AFFCC2CD7E9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16" y="4303255"/>
            <a:ext cx="2962491" cy="124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BBE0E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" name="Oval 183">
            <a:extLst>
              <a:ext uri="{FF2B5EF4-FFF2-40B4-BE49-F238E27FC236}">
                <a16:creationId xmlns:a16="http://schemas.microsoft.com/office/drawing/2014/main" id="{ECD23BD9-8B69-8D46-B231-94A6E3C77FD8}"/>
              </a:ext>
            </a:extLst>
          </p:cNvPr>
          <p:cNvSpPr/>
          <p:nvPr/>
        </p:nvSpPr>
        <p:spPr>
          <a:xfrm rot="1099344" flipH="1">
            <a:off x="8783413" y="4696068"/>
            <a:ext cx="599138" cy="956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994E7F8-6390-2845-BFB0-9145625E8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58"/>
    </mc:Choice>
    <mc:Fallback xmlns="">
      <p:transition spd="slow" advTm="18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E8490-171E-F348-9B39-B1588F8A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Perché iniettabile?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5E963-3741-8F40-8D3C-055F5DD14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93182" cy="4351338"/>
          </a:xfrm>
        </p:spPr>
        <p:txBody>
          <a:bodyPr>
            <a:normAutofit/>
          </a:bodyPr>
          <a:lstStyle/>
          <a:p>
            <a:r>
              <a:rPr lang="it-IT" sz="2400" dirty="0"/>
              <a:t>Iniezioni sottocute e non endovena</a:t>
            </a:r>
          </a:p>
          <a:p>
            <a:r>
              <a:rPr lang="it-IT" sz="2400" dirty="0"/>
              <a:t>Per via orale sarebbe digerita dai succhi gastrici</a:t>
            </a:r>
          </a:p>
          <a:p>
            <a:r>
              <a:rPr lang="it-IT" sz="2400" dirty="0"/>
              <a:t>Afrezza ® - insulina inalabile (in polvere e </a:t>
            </a:r>
            <a:r>
              <a:rPr lang="it-IT" sz="2400" dirty="0" err="1"/>
              <a:t>aersol</a:t>
            </a:r>
            <a:r>
              <a:rPr lang="it-IT" sz="2400" dirty="0"/>
              <a:t>)</a:t>
            </a:r>
          </a:p>
          <a:p>
            <a:r>
              <a:rPr lang="it-IT" sz="2400" dirty="0"/>
              <a:t>Pompe insuliniche </a:t>
            </a:r>
          </a:p>
          <a:p>
            <a:r>
              <a:rPr lang="it-IT" sz="2400" dirty="0"/>
              <a:t>Work in progress </a:t>
            </a:r>
            <a:r>
              <a:rPr lang="it-IT" sz="2400" dirty="0">
                <a:sym typeface="Wingdings" pitchFamily="2" charset="2"/>
              </a:rPr>
              <a:t> terapia per </a:t>
            </a:r>
            <a:r>
              <a:rPr lang="it-IT" sz="2400" dirty="0" err="1">
                <a:sym typeface="Wingdings" pitchFamily="2" charset="2"/>
              </a:rPr>
              <a:t>os</a:t>
            </a:r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4C52C2-6C66-9942-B199-64C608629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012" y="1302327"/>
            <a:ext cx="4180867" cy="1705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16B13-3B66-B94F-8BE1-E32BF84E3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4038" y="3713017"/>
            <a:ext cx="5527962" cy="276398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5064BE1-73C3-9142-8B04-F4D48A329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5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156"/>
    </mc:Choice>
    <mc:Fallback xmlns="">
      <p:transition spd="slow" advTm="360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B380B-888D-5940-83C1-3863D41E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Bioreattori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ABCFD2-7EE3-0D42-ACCE-11AA7070FEDD}"/>
              </a:ext>
            </a:extLst>
          </p:cNvPr>
          <p:cNvGrpSpPr/>
          <p:nvPr/>
        </p:nvGrpSpPr>
        <p:grpSpPr>
          <a:xfrm>
            <a:off x="305101" y="2033247"/>
            <a:ext cx="4129319" cy="4658498"/>
            <a:chOff x="6608920" y="2199501"/>
            <a:chExt cx="4129319" cy="46584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053969-CB47-384D-8ED3-68B0B15FB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8920" y="2199501"/>
              <a:ext cx="1951884" cy="46584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61830F-5044-124E-A3C3-36FF97FF1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60804" y="2199502"/>
              <a:ext cx="2177435" cy="465849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452057-E949-3044-A689-E150855914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5109" y="730295"/>
            <a:ext cx="4826000" cy="363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F3FB36-B0AD-E54F-BEE6-B8F4FD7684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7489" y="3427457"/>
            <a:ext cx="5814511" cy="326428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C87296-D3B4-6548-80BA-8B27D73990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4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34"/>
    </mc:Choice>
    <mc:Fallback xmlns="">
      <p:transition spd="slow" advTm="230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</Words>
  <Application>Microsoft Macintosh PowerPoint</Application>
  <PresentationFormat>Widescreen</PresentationFormat>
  <Paragraphs>73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Humalog® </vt:lpstr>
      <vt:lpstr>NovoRapid®</vt:lpstr>
      <vt:lpstr>Apidra®</vt:lpstr>
      <vt:lpstr>Lantus®</vt:lpstr>
      <vt:lpstr>Levemir®</vt:lpstr>
      <vt:lpstr>Tresiba®</vt:lpstr>
      <vt:lpstr>Perché iniettabile?</vt:lpstr>
      <vt:lpstr>Bioreattori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Humalog® </dc:title>
  <dc:creator>suzana.aulic@icgeb.org</dc:creator>
  <cp:lastModifiedBy>suzana.aulic@icgeb.org</cp:lastModifiedBy>
  <cp:revision>1</cp:revision>
  <dcterms:created xsi:type="dcterms:W3CDTF">2020-04-07T16:16:07Z</dcterms:created>
  <dcterms:modified xsi:type="dcterms:W3CDTF">2020-04-07T16:16:25Z</dcterms:modified>
</cp:coreProperties>
</file>