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5" r:id="rId2"/>
    <p:sldId id="276" r:id="rId3"/>
    <p:sldId id="263" r:id="rId4"/>
    <p:sldId id="264" r:id="rId5"/>
    <p:sldId id="265" r:id="rId6"/>
    <p:sldId id="266" r:id="rId7"/>
    <p:sldId id="270" r:id="rId8"/>
    <p:sldId id="267" r:id="rId9"/>
    <p:sldId id="268" r:id="rId10"/>
    <p:sldId id="269" r:id="rId11"/>
    <p:sldId id="272" r:id="rId12"/>
    <p:sldId id="271" r:id="rId13"/>
    <p:sldId id="273" r:id="rId14"/>
    <p:sldId id="274"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729"/>
  </p:normalViewPr>
  <p:slideViewPr>
    <p:cSldViewPr snapToGrid="0" snapToObjects="1">
      <p:cViewPr varScale="1">
        <p:scale>
          <a:sx n="70" d="100"/>
          <a:sy n="70" d="100"/>
        </p:scale>
        <p:origin x="6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055B38E9-A208-0246-9BA2-ACAF99E77EFA}" type="datetimeFigureOut">
              <a:rPr lang="it-IT" smtClean="0"/>
              <a:t>07/04/2020</a:t>
            </a:fld>
            <a:endParaRPr lang="it-IT"/>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it-IT"/>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1566582B-9252-CA4E-939B-69A069FEE462}" type="slidenum">
              <a:rPr lang="it-IT" smtClean="0"/>
              <a:t>‹N›</a:t>
            </a:fld>
            <a:endParaRPr lang="it-IT"/>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49840748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55B38E9-A208-0246-9BA2-ACAF99E77EFA}" type="datetimeFigureOut">
              <a:rPr lang="it-IT" smtClean="0"/>
              <a:t>07/04/2020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364854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55B38E9-A208-0246-9BA2-ACAF99E77EFA}" type="datetimeFigureOut">
              <a:rPr lang="it-IT" smtClean="0"/>
              <a:t>07/04/2020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301821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055B38E9-A208-0246-9BA2-ACAF99E77EFA}" type="datetimeFigureOut">
              <a:rPr lang="it-IT" smtClean="0"/>
              <a:t>07/04/2020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187324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055B38E9-A208-0246-9BA2-ACAF99E77EFA}" type="datetimeFigureOut">
              <a:rPr lang="it-IT" smtClean="0"/>
              <a:t>07/04/2020</a:t>
            </a:fld>
            <a:endParaRPr lang="it-IT"/>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it-IT"/>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1566582B-9252-CA4E-939B-69A069FEE462}" type="slidenum">
              <a:rPr lang="it-IT" smtClean="0"/>
              <a:t>‹N›</a:t>
            </a:fld>
            <a:endParaRPr lang="it-IT"/>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0856754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055B38E9-A208-0246-9BA2-ACAF99E77EFA}" type="datetimeFigureOut">
              <a:rPr lang="it-IT" smtClean="0"/>
              <a:t>07/04/2020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299906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055B38E9-A208-0246-9BA2-ACAF99E77EFA}" type="datetimeFigureOut">
              <a:rPr lang="it-IT" smtClean="0"/>
              <a:t>07/04/2020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335995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055B38E9-A208-0246-9BA2-ACAF99E77EFA}" type="datetimeFigureOut">
              <a:rPr lang="it-IT" smtClean="0"/>
              <a:t>07/04/2020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1216187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5B38E9-A208-0246-9BA2-ACAF99E77EFA}" type="datetimeFigureOut">
              <a:rPr lang="it-IT" smtClean="0"/>
              <a:t>07/04/2020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1566582B-9252-CA4E-939B-69A069FEE462}" type="slidenum">
              <a:rPr lang="it-IT" smtClean="0"/>
              <a:t>‹N›</a:t>
            </a:fld>
            <a:endParaRPr lang="it-IT"/>
          </a:p>
        </p:txBody>
      </p:sp>
    </p:spTree>
    <p:extLst>
      <p:ext uri="{BB962C8B-B14F-4D97-AF65-F5344CB8AC3E}">
        <p14:creationId xmlns:p14="http://schemas.microsoft.com/office/powerpoint/2010/main" val="1066090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smtClean="0"/>
              <a:t>Fare clic per modificare lo stile del titolo</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55B38E9-A208-0246-9BA2-ACAF99E77EFA}" type="datetimeFigureOut">
              <a:rPr lang="it-IT" smtClean="0"/>
              <a:t>07/04/2020</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566582B-9252-CA4E-939B-69A069FEE462}" type="slidenum">
              <a:rPr lang="it-IT" smtClean="0"/>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9445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055B38E9-A208-0246-9BA2-ACAF99E77EFA}" type="datetimeFigureOut">
              <a:rPr lang="it-IT" smtClean="0"/>
              <a:t>07/04/2020</a:t>
            </a:fld>
            <a:endParaRPr lang="it-IT"/>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it-IT"/>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1566582B-9252-CA4E-939B-69A069FEE462}" type="slidenum">
              <a:rPr lang="it-IT" smtClean="0"/>
              <a:t>‹N›</a:t>
            </a:fld>
            <a:endParaRPr lang="it-IT"/>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2750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055B38E9-A208-0246-9BA2-ACAF99E77EFA}" type="datetimeFigureOut">
              <a:rPr lang="it-IT" smtClean="0"/>
              <a:t>07/04/2020</a:t>
            </a:fld>
            <a:endParaRPr lang="it-IT"/>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it-IT"/>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1566582B-9252-CA4E-939B-69A069FEE462}" type="slidenum">
              <a:rPr lang="it-IT" smtClean="0"/>
              <a:t>‹N›</a:t>
            </a:fld>
            <a:endParaRPr lang="it-IT"/>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0047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t.actualitix.com/paese/wld/tasso-di-mortalita-per-paeses.php"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ndexmundi.com/map/?v=29&amp;l=it"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unicef.it/Allegati/Level_and_Trends_in_Child_Mortality_2018.pdf"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hyperlink" Target="https://www.worldometers.info/it/"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hyperlink" Target="https://i1.wp.com/scenarieconomici.it/wp-content/uploads/2014/05/densitapop.jpg?ssl=1"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334961-B490-664F-A9AF-2763EEA2638D}"/>
              </a:ext>
            </a:extLst>
          </p:cNvPr>
          <p:cNvSpPr>
            <a:spLocks noGrp="1"/>
          </p:cNvSpPr>
          <p:nvPr>
            <p:ph type="ctrTitle"/>
          </p:nvPr>
        </p:nvSpPr>
        <p:spPr>
          <a:xfrm>
            <a:off x="2805660" y="2150153"/>
            <a:ext cx="6425608" cy="1528997"/>
          </a:xfrm>
        </p:spPr>
        <p:txBody>
          <a:bodyPr/>
          <a:lstStyle/>
          <a:p>
            <a:r>
              <a:rPr lang="it-IT" sz="4050" b="1" dirty="0"/>
              <a:t>Geografia</a:t>
            </a:r>
            <a:r>
              <a:rPr lang="it-IT" sz="3000" b="1" dirty="0"/>
              <a:t/>
            </a:r>
            <a:br>
              <a:rPr lang="it-IT" sz="3000" b="1" dirty="0"/>
            </a:br>
            <a:r>
              <a:rPr lang="it-IT" sz="3000" dirty="0"/>
              <a:t/>
            </a:r>
            <a:br>
              <a:rPr lang="it-IT" sz="3000" dirty="0"/>
            </a:br>
            <a:r>
              <a:rPr lang="it-IT" sz="3000" dirty="0"/>
              <a:t>Sergio Zilli</a:t>
            </a:r>
          </a:p>
        </p:txBody>
      </p:sp>
      <p:sp>
        <p:nvSpPr>
          <p:cNvPr id="3" name="Sottotitolo 2">
            <a:extLst>
              <a:ext uri="{FF2B5EF4-FFF2-40B4-BE49-F238E27FC236}">
                <a16:creationId xmlns:a16="http://schemas.microsoft.com/office/drawing/2014/main" id="{583FBC90-E5F9-594F-A8B9-0C595B6A5B71}"/>
              </a:ext>
            </a:extLst>
          </p:cNvPr>
          <p:cNvSpPr>
            <a:spLocks noGrp="1"/>
          </p:cNvSpPr>
          <p:nvPr>
            <p:ph type="subTitle" idx="1"/>
          </p:nvPr>
        </p:nvSpPr>
        <p:spPr>
          <a:xfrm>
            <a:off x="3490315" y="4027669"/>
            <a:ext cx="5123755" cy="1068050"/>
          </a:xfrm>
        </p:spPr>
        <p:txBody>
          <a:bodyPr>
            <a:normAutofit fontScale="70000" lnSpcReduction="20000"/>
          </a:bodyPr>
          <a:lstStyle/>
          <a:p>
            <a:r>
              <a:rPr lang="it-IT" dirty="0" err="1"/>
              <a:t>cod</a:t>
            </a:r>
            <a:r>
              <a:rPr lang="it-IT" dirty="0"/>
              <a:t>: </a:t>
            </a:r>
            <a:r>
              <a:rPr lang="it-IT" i="1" dirty="0"/>
              <a:t>006LE </a:t>
            </a:r>
          </a:p>
          <a:p>
            <a:r>
              <a:rPr lang="it-IT" dirty="0"/>
              <a:t>Corso di Laurea: Discipline storiche e filosofiche</a:t>
            </a:r>
            <a:br>
              <a:rPr lang="it-IT" dirty="0"/>
            </a:br>
            <a:endParaRPr lang="it-IT" dirty="0"/>
          </a:p>
          <a:p>
            <a:r>
              <a:rPr lang="it-IT" b="1" dirty="0" err="1"/>
              <a:t>a.a</a:t>
            </a:r>
            <a:r>
              <a:rPr lang="it-IT" b="1" dirty="0"/>
              <a:t>. 2019-2020</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6983075"/>
      </p:ext>
    </p:extLst>
  </p:cSld>
  <p:clrMapOvr>
    <a:masterClrMapping/>
  </p:clrMapOvr>
  <mc:AlternateContent xmlns:mc="http://schemas.openxmlformats.org/markup-compatibility/2006">
    <mc:Choice xmlns:p14="http://schemas.microsoft.com/office/powerpoint/2010/main" Requires="p14">
      <p:transition spd="slow" p14:dur="2000" advTm="15633"/>
    </mc:Choice>
    <mc:Fallback>
      <p:transition spd="slow" advTm="1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Fertilità e controllo sociale</a:t>
            </a:r>
            <a:endParaRPr lang="it-IT" dirty="0"/>
          </a:p>
        </p:txBody>
      </p:sp>
      <p:sp>
        <p:nvSpPr>
          <p:cNvPr id="3" name="Segnaposto contenuto 2"/>
          <p:cNvSpPr>
            <a:spLocks noGrp="1"/>
          </p:cNvSpPr>
          <p:nvPr>
            <p:ph idx="1"/>
          </p:nvPr>
        </p:nvSpPr>
        <p:spPr>
          <a:xfrm>
            <a:off x="1098645" y="1690974"/>
            <a:ext cx="10160758" cy="3372345"/>
          </a:xfrm>
        </p:spPr>
        <p:txBody>
          <a:bodyPr>
            <a:normAutofit lnSpcReduction="10000"/>
          </a:bodyPr>
          <a:lstStyle/>
          <a:p>
            <a:r>
              <a:rPr lang="it-IT" dirty="0" smtClean="0"/>
              <a:t>I governi usano politiche </a:t>
            </a:r>
            <a:r>
              <a:rPr lang="it-IT" dirty="0" err="1" smtClean="0"/>
              <a:t>nataliste</a:t>
            </a:r>
            <a:r>
              <a:rPr lang="it-IT" dirty="0" smtClean="0"/>
              <a:t> o anti-</a:t>
            </a:r>
            <a:r>
              <a:rPr lang="it-IT" dirty="0" err="1" smtClean="0"/>
              <a:t>nataliste</a:t>
            </a:r>
            <a:r>
              <a:rPr lang="it-IT" dirty="0" smtClean="0"/>
              <a:t> per gestire la propria organizzazione interna</a:t>
            </a:r>
          </a:p>
          <a:p>
            <a:r>
              <a:rPr lang="it-IT" dirty="0" smtClean="0"/>
              <a:t>In Europa la Francia ha un tasso di fecondità (2.0 figli per donna) superiore alle gran parte dei paesi europei (dopo Turchia, Islanda e Irlanda), per una scelta legata a questioni di primato continentale (post guerre mondiali), che ha portato a azioni legislative che sostengono le famiglie, promuovono la natalità, sostengono l’uguaglianza di genere e permettono il lavoro ai genitori attraverso sgravi fiscali, sostegno agli asili e alle scuole, permessi di lavoro per genitori e protezioni dell’occupazione delle donne in maternità </a:t>
            </a:r>
          </a:p>
          <a:p>
            <a:r>
              <a:rPr lang="it-IT" dirty="0" smtClean="0"/>
              <a:t>In Cina dal 1979 al 2016 forte incentivo alla riduzione della popolazione attraverso la «politica del figlio unico» applicata in alcune parti del territorio </a:t>
            </a:r>
            <a:endParaRPr lang="it-IT" dirty="0"/>
          </a:p>
        </p:txBody>
      </p:sp>
    </p:spTree>
    <p:extLst>
      <p:ext uri="{BB962C8B-B14F-4D97-AF65-F5344CB8AC3E}">
        <p14:creationId xmlns:p14="http://schemas.microsoft.com/office/powerpoint/2010/main" val="2124687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Mortalità</a:t>
            </a:r>
            <a:endParaRPr lang="it-IT" dirty="0"/>
          </a:p>
        </p:txBody>
      </p:sp>
      <p:sp>
        <p:nvSpPr>
          <p:cNvPr id="3" name="Segnaposto contenuto 2"/>
          <p:cNvSpPr>
            <a:spLocks noGrp="1"/>
          </p:cNvSpPr>
          <p:nvPr>
            <p:ph idx="1"/>
          </p:nvPr>
        </p:nvSpPr>
        <p:spPr/>
        <p:txBody>
          <a:bodyPr/>
          <a:lstStyle/>
          <a:p>
            <a:pPr marL="0" indent="0">
              <a:buNone/>
            </a:pPr>
            <a:r>
              <a:rPr lang="it-IT" dirty="0" smtClean="0"/>
              <a:t>Si segue attraverso il </a:t>
            </a:r>
            <a:r>
              <a:rPr lang="it-IT" b="1" dirty="0" smtClean="0"/>
              <a:t>tasso di mortalità</a:t>
            </a:r>
            <a:r>
              <a:rPr lang="it-IT" dirty="0" smtClean="0"/>
              <a:t>, ovvero il numero annuo di morti ogni 1000 abitanti in un determinato territorio.</a:t>
            </a:r>
          </a:p>
          <a:p>
            <a:pPr marL="0" indent="0">
              <a:buNone/>
            </a:pPr>
            <a:r>
              <a:rPr lang="it-IT" dirty="0" smtClean="0"/>
              <a:t>Varia da meno del 2 su 1000 in Qatar e Kuwait al 20 e 23 su 1000 di Lesotho e Sierra Leone </a:t>
            </a:r>
            <a:r>
              <a:rPr lang="it-IT" dirty="0" smtClean="0">
                <a:sym typeface="Wingdings" panose="05000000000000000000" pitchFamily="2" charset="2"/>
              </a:rPr>
              <a:t> grande </a:t>
            </a:r>
            <a:r>
              <a:rPr lang="it-IT" dirty="0" err="1" smtClean="0">
                <a:sym typeface="Wingdings" panose="05000000000000000000" pitchFamily="2" charset="2"/>
              </a:rPr>
              <a:t>variabità</a:t>
            </a:r>
            <a:r>
              <a:rPr lang="it-IT" dirty="0" smtClean="0">
                <a:sym typeface="Wingdings" panose="05000000000000000000" pitchFamily="2" charset="2"/>
              </a:rPr>
              <a:t> geografica</a:t>
            </a:r>
          </a:p>
          <a:p>
            <a:pPr marL="0" indent="0">
              <a:buNone/>
            </a:pPr>
            <a:r>
              <a:rPr lang="it-IT" dirty="0" smtClean="0">
                <a:sym typeface="Wingdings" panose="05000000000000000000" pitchFamily="2" charset="2"/>
              </a:rPr>
              <a:t>Dipende da </a:t>
            </a:r>
          </a:p>
          <a:p>
            <a:pPr>
              <a:buFont typeface="Arial" panose="020B0604020202020204" pitchFamily="34" charset="0"/>
              <a:buChar char="•"/>
            </a:pPr>
            <a:r>
              <a:rPr lang="it-IT" b="1" dirty="0" smtClean="0">
                <a:sym typeface="Wingdings" panose="05000000000000000000" pitchFamily="2" charset="2"/>
              </a:rPr>
              <a:t>fattori naturali </a:t>
            </a:r>
            <a:r>
              <a:rPr lang="it-IT" dirty="0" smtClean="0">
                <a:sym typeface="Wingdings" panose="05000000000000000000" pitchFamily="2" charset="2"/>
              </a:rPr>
              <a:t>(disastri, carestie, epidemie e relative conseguenze) </a:t>
            </a:r>
          </a:p>
          <a:p>
            <a:pPr>
              <a:buFont typeface="Arial" panose="020B0604020202020204" pitchFamily="34" charset="0"/>
              <a:buChar char="•"/>
            </a:pPr>
            <a:r>
              <a:rPr lang="it-IT" b="1" dirty="0" smtClean="0">
                <a:sym typeface="Wingdings" panose="05000000000000000000" pitchFamily="2" charset="2"/>
              </a:rPr>
              <a:t>fattori sociali </a:t>
            </a:r>
            <a:r>
              <a:rPr lang="it-IT" dirty="0" smtClean="0">
                <a:sym typeface="Wingdings" panose="05000000000000000000" pitchFamily="2" charset="2"/>
              </a:rPr>
              <a:t>(guerre, differenze dei sistemi sanitari e/o di sviluppo economico)</a:t>
            </a:r>
          </a:p>
        </p:txBody>
      </p:sp>
    </p:spTree>
    <p:extLst>
      <p:ext uri="{BB962C8B-B14F-4D97-AF65-F5344CB8AC3E}">
        <p14:creationId xmlns:p14="http://schemas.microsoft.com/office/powerpoint/2010/main" val="3155846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Mortalità</a:t>
            </a:r>
          </a:p>
        </p:txBody>
      </p:sp>
      <p:pic>
        <p:nvPicPr>
          <p:cNvPr id="3074" name="Picture 2" descr="https://it.actualitix.com/doc/mappa/wld/mappa-tasso-di-mortalita-per-paes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96647" y="2627194"/>
            <a:ext cx="6176153"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741996" y="6417867"/>
            <a:ext cx="4626591" cy="246221"/>
          </a:xfrm>
          <a:prstGeom prst="rect">
            <a:avLst/>
          </a:prstGeom>
          <a:noFill/>
        </p:spPr>
        <p:txBody>
          <a:bodyPr wrap="square" rtlCol="0">
            <a:spAutoFit/>
          </a:bodyPr>
          <a:lstStyle/>
          <a:p>
            <a:r>
              <a:rPr lang="it-IT" sz="1000" dirty="0" smtClean="0"/>
              <a:t>Fonte: </a:t>
            </a:r>
            <a:r>
              <a:rPr lang="it-IT" sz="1000" dirty="0">
                <a:hlinkClick r:id="rId3"/>
              </a:rPr>
              <a:t>https://it.actualitix.com/paese/wld/tasso-di-mortalita-per-paeses.php</a:t>
            </a:r>
            <a:endParaRPr lang="it-IT" sz="1000" dirty="0"/>
          </a:p>
        </p:txBody>
      </p:sp>
      <p:sp>
        <p:nvSpPr>
          <p:cNvPr id="5" name="CasellaDiTesto 4"/>
          <p:cNvSpPr txBox="1"/>
          <p:nvPr/>
        </p:nvSpPr>
        <p:spPr>
          <a:xfrm>
            <a:off x="1262417" y="4790364"/>
            <a:ext cx="3534230" cy="1323439"/>
          </a:xfrm>
          <a:prstGeom prst="rect">
            <a:avLst/>
          </a:prstGeom>
          <a:noFill/>
        </p:spPr>
        <p:txBody>
          <a:bodyPr wrap="square" rtlCol="0">
            <a:spAutoFit/>
          </a:bodyPr>
          <a:lstStyle/>
          <a:p>
            <a:r>
              <a:rPr lang="it-IT" sz="2000" dirty="0">
                <a:sym typeface="Wingdings" panose="05000000000000000000" pitchFamily="2" charset="2"/>
              </a:rPr>
              <a:t>I tassi di mortalità non sono indicatori della qualità della vita e/o della salute di un </a:t>
            </a:r>
            <a:r>
              <a:rPr lang="it-IT" sz="2000" dirty="0" smtClean="0">
                <a:sym typeface="Wingdings" panose="05000000000000000000" pitchFamily="2" charset="2"/>
              </a:rPr>
              <a:t>paese</a:t>
            </a:r>
            <a:endParaRPr lang="it-IT" sz="2000" dirty="0"/>
          </a:p>
        </p:txBody>
      </p:sp>
    </p:spTree>
    <p:extLst>
      <p:ext uri="{BB962C8B-B14F-4D97-AF65-F5344CB8AC3E}">
        <p14:creationId xmlns:p14="http://schemas.microsoft.com/office/powerpoint/2010/main" val="1257405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Speranza di vita e mortalità infantile</a:t>
            </a:r>
            <a:endParaRPr lang="it-IT" dirty="0"/>
          </a:p>
        </p:txBody>
      </p:sp>
      <p:sp>
        <p:nvSpPr>
          <p:cNvPr id="3" name="Segnaposto contenuto 2"/>
          <p:cNvSpPr>
            <a:spLocks noGrp="1"/>
          </p:cNvSpPr>
          <p:nvPr>
            <p:ph idx="1"/>
          </p:nvPr>
        </p:nvSpPr>
        <p:spPr>
          <a:xfrm>
            <a:off x="1207827" y="1699145"/>
            <a:ext cx="4415051" cy="5001905"/>
          </a:xfrm>
        </p:spPr>
        <p:txBody>
          <a:bodyPr>
            <a:normAutofit/>
          </a:bodyPr>
          <a:lstStyle/>
          <a:p>
            <a:r>
              <a:rPr lang="it-IT" b="1" dirty="0" smtClean="0"/>
              <a:t>La speranza di vita </a:t>
            </a:r>
            <a:r>
              <a:rPr lang="it-IT" dirty="0" smtClean="0"/>
              <a:t>indica la lunghezza media di vita delle persone, in base ai tassi di mortalità correnti nell’area in cui vivono.</a:t>
            </a:r>
          </a:p>
          <a:p>
            <a:pPr>
              <a:buFont typeface="Arial" panose="020B0604020202020204" pitchFamily="34" charset="0"/>
              <a:buChar char="•"/>
            </a:pPr>
            <a:r>
              <a:rPr lang="it-IT" dirty="0" smtClean="0"/>
              <a:t>Nel 1900 quella mondiale era 29 anni, oggi 67.</a:t>
            </a:r>
          </a:p>
          <a:p>
            <a:r>
              <a:rPr lang="it-IT" b="1" dirty="0" smtClean="0"/>
              <a:t>Tasso di mortalità infantile </a:t>
            </a:r>
            <a:r>
              <a:rPr lang="it-IT" dirty="0" smtClean="0"/>
              <a:t>è il numero di nati, ogni mille, che muoiono prima di compiere un anno di età (strutture sanitarie disponibili) </a:t>
            </a:r>
          </a:p>
          <a:p>
            <a:endParaRPr lang="it-IT" dirty="0"/>
          </a:p>
        </p:txBody>
      </p:sp>
      <p:pic>
        <p:nvPicPr>
          <p:cNvPr id="4" name="Immagine 3"/>
          <p:cNvPicPr>
            <a:picLocks noChangeAspect="1"/>
          </p:cNvPicPr>
          <p:nvPr/>
        </p:nvPicPr>
        <p:blipFill>
          <a:blip r:embed="rId2"/>
          <a:stretch>
            <a:fillRect/>
          </a:stretch>
        </p:blipFill>
        <p:spPr>
          <a:xfrm>
            <a:off x="6554236" y="1594341"/>
            <a:ext cx="5525271" cy="5106710"/>
          </a:xfrm>
          <a:prstGeom prst="rect">
            <a:avLst/>
          </a:prstGeom>
        </p:spPr>
      </p:pic>
    </p:spTree>
    <p:extLst>
      <p:ext uri="{BB962C8B-B14F-4D97-AF65-F5344CB8AC3E}">
        <p14:creationId xmlns:p14="http://schemas.microsoft.com/office/powerpoint/2010/main" val="2635578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Mortalità infantile</a:t>
            </a:r>
            <a:endParaRPr lang="it-IT" dirty="0"/>
          </a:p>
        </p:txBody>
      </p:sp>
      <p:sp>
        <p:nvSpPr>
          <p:cNvPr id="3" name="Segnaposto contenuto 2"/>
          <p:cNvSpPr>
            <a:spLocks noGrp="1"/>
          </p:cNvSpPr>
          <p:nvPr>
            <p:ph idx="1"/>
          </p:nvPr>
        </p:nvSpPr>
        <p:spPr>
          <a:xfrm>
            <a:off x="1371600" y="2286000"/>
            <a:ext cx="9601200" cy="1344703"/>
          </a:xfrm>
        </p:spPr>
        <p:txBody>
          <a:bodyPr>
            <a:normAutofit lnSpcReduction="10000"/>
          </a:bodyPr>
          <a:lstStyle/>
          <a:p>
            <a:r>
              <a:rPr lang="it-IT" b="1" dirty="0"/>
              <a:t>Tasso di mortalità infantile </a:t>
            </a:r>
            <a:r>
              <a:rPr lang="it-IT" dirty="0"/>
              <a:t>è il numero di nati, ogni mille, che muoiono prima di compiere un anno di età (strutture sanitarie disponibili) </a:t>
            </a:r>
            <a:endParaRPr lang="it-IT" dirty="0" smtClean="0"/>
          </a:p>
          <a:p>
            <a:r>
              <a:rPr lang="it-IT" dirty="0" smtClean="0"/>
              <a:t>Nel 2019 varia dal 2 (Islanda, Sloveni, Giappone) al 109 (Afghanistan). Italia 3/1000</a:t>
            </a:r>
            <a:endParaRPr lang="it-IT" dirty="0"/>
          </a:p>
          <a:p>
            <a:endParaRPr lang="it-IT" dirty="0"/>
          </a:p>
        </p:txBody>
      </p:sp>
      <p:pic>
        <p:nvPicPr>
          <p:cNvPr id="4" name="Immagine 3"/>
          <p:cNvPicPr>
            <a:picLocks noChangeAspect="1"/>
          </p:cNvPicPr>
          <p:nvPr/>
        </p:nvPicPr>
        <p:blipFill>
          <a:blip r:embed="rId2"/>
          <a:stretch>
            <a:fillRect/>
          </a:stretch>
        </p:blipFill>
        <p:spPr>
          <a:xfrm>
            <a:off x="7074090" y="3630703"/>
            <a:ext cx="4996818" cy="2838336"/>
          </a:xfrm>
          <a:prstGeom prst="rect">
            <a:avLst/>
          </a:prstGeom>
        </p:spPr>
      </p:pic>
      <p:sp>
        <p:nvSpPr>
          <p:cNvPr id="5" name="CasellaDiTesto 4"/>
          <p:cNvSpPr txBox="1"/>
          <p:nvPr/>
        </p:nvSpPr>
        <p:spPr>
          <a:xfrm>
            <a:off x="1130513" y="6469039"/>
            <a:ext cx="11061487" cy="246221"/>
          </a:xfrm>
          <a:prstGeom prst="rect">
            <a:avLst/>
          </a:prstGeom>
          <a:noFill/>
        </p:spPr>
        <p:txBody>
          <a:bodyPr wrap="square" rtlCol="0">
            <a:spAutoFit/>
          </a:bodyPr>
          <a:lstStyle/>
          <a:p>
            <a:r>
              <a:rPr lang="it-IT" sz="1000" dirty="0" err="1" smtClean="0"/>
              <a:t>Fonte:</a:t>
            </a:r>
            <a:r>
              <a:rPr lang="it-IT" sz="1000" dirty="0" err="1">
                <a:hlinkClick r:id="rId3"/>
              </a:rPr>
              <a:t>https</a:t>
            </a:r>
            <a:r>
              <a:rPr lang="it-IT" sz="1000" dirty="0">
                <a:hlinkClick r:id="rId3"/>
              </a:rPr>
              <a:t>://www.indexmundi.com/map/?v=29&amp;l=it</a:t>
            </a:r>
            <a:r>
              <a:rPr lang="it-IT" sz="1000" dirty="0" smtClean="0"/>
              <a:t> </a:t>
            </a:r>
            <a:r>
              <a:rPr lang="it-IT" sz="1000" dirty="0">
                <a:hlinkClick r:id="rId4"/>
              </a:rPr>
              <a:t>https://www.unicef.it/Allegati/Level_and_Trends_in_Child_Mortality_2018.pdf</a:t>
            </a:r>
            <a:endParaRPr lang="it-IT" sz="1000" dirty="0"/>
          </a:p>
        </p:txBody>
      </p:sp>
      <p:pic>
        <p:nvPicPr>
          <p:cNvPr id="6" name="Immagine 5"/>
          <p:cNvPicPr>
            <a:picLocks noChangeAspect="1"/>
          </p:cNvPicPr>
          <p:nvPr/>
        </p:nvPicPr>
        <p:blipFill>
          <a:blip r:embed="rId5"/>
          <a:stretch>
            <a:fillRect/>
          </a:stretch>
        </p:blipFill>
        <p:spPr>
          <a:xfrm>
            <a:off x="1130513" y="3630702"/>
            <a:ext cx="5943577" cy="2592677"/>
          </a:xfrm>
          <a:prstGeom prst="rect">
            <a:avLst/>
          </a:prstGeom>
        </p:spPr>
      </p:pic>
    </p:spTree>
    <p:extLst>
      <p:ext uri="{BB962C8B-B14F-4D97-AF65-F5344CB8AC3E}">
        <p14:creationId xmlns:p14="http://schemas.microsoft.com/office/powerpoint/2010/main" val="2559973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242207-5789-3E4A-906A-F47EB56C4155}"/>
              </a:ext>
            </a:extLst>
          </p:cNvPr>
          <p:cNvSpPr>
            <a:spLocks noGrp="1"/>
          </p:cNvSpPr>
          <p:nvPr>
            <p:ph type="title"/>
          </p:nvPr>
        </p:nvSpPr>
        <p:spPr/>
        <p:txBody>
          <a:bodyPr/>
          <a:lstStyle/>
          <a:p>
            <a:r>
              <a:rPr lang="it-IT" b="1" dirty="0"/>
              <a:t>Presentazione n. </a:t>
            </a:r>
            <a:r>
              <a:rPr lang="it-IT" b="1" dirty="0" smtClean="0"/>
              <a:t>18 </a:t>
            </a:r>
            <a:r>
              <a:rPr lang="it-IT" b="1" dirty="0" smtClean="0"/>
              <a:t>(con </a:t>
            </a:r>
            <a:r>
              <a:rPr lang="it-IT" b="1" dirty="0"/>
              <a:t>audio)</a:t>
            </a:r>
          </a:p>
        </p:txBody>
      </p:sp>
      <p:sp>
        <p:nvSpPr>
          <p:cNvPr id="3" name="Segnaposto contenuto 2">
            <a:extLst>
              <a:ext uri="{FF2B5EF4-FFF2-40B4-BE49-F238E27FC236}">
                <a16:creationId xmlns:a16="http://schemas.microsoft.com/office/drawing/2014/main" id="{A3DD783C-2832-5843-950B-6155EC74777D}"/>
              </a:ext>
            </a:extLst>
          </p:cNvPr>
          <p:cNvSpPr>
            <a:spLocks noGrp="1"/>
          </p:cNvSpPr>
          <p:nvPr>
            <p:ph idx="1"/>
          </p:nvPr>
        </p:nvSpPr>
        <p:spPr>
          <a:xfrm>
            <a:off x="1149927" y="2286000"/>
            <a:ext cx="9601200" cy="3581400"/>
          </a:xfrm>
        </p:spPr>
        <p:txBody>
          <a:bodyPr>
            <a:normAutofit/>
          </a:bodyPr>
          <a:lstStyle/>
          <a:p>
            <a:pPr marL="0" indent="0">
              <a:buNone/>
            </a:pPr>
            <a:endParaRPr lang="it-IT" sz="3600" dirty="0"/>
          </a:p>
          <a:p>
            <a:endParaRPr lang="it-IT" sz="2100" dirty="0" smtClean="0"/>
          </a:p>
          <a:p>
            <a:endParaRPr lang="it-IT" sz="2100" dirty="0"/>
          </a:p>
          <a:p>
            <a:endParaRPr lang="it-IT" sz="2100" dirty="0" smtClean="0"/>
          </a:p>
          <a:p>
            <a:endParaRPr lang="it-IT" sz="2100" dirty="0"/>
          </a:p>
        </p:txBody>
      </p:sp>
      <p:sp>
        <p:nvSpPr>
          <p:cNvPr id="7" name="CasellaDiTesto 6"/>
          <p:cNvSpPr txBox="1"/>
          <p:nvPr/>
        </p:nvSpPr>
        <p:spPr>
          <a:xfrm>
            <a:off x="1634836" y="2171700"/>
            <a:ext cx="8977746" cy="3046988"/>
          </a:xfrm>
          <a:prstGeom prst="rect">
            <a:avLst/>
          </a:prstGeom>
          <a:noFill/>
        </p:spPr>
        <p:txBody>
          <a:bodyPr wrap="square" rtlCol="0">
            <a:spAutoFit/>
          </a:bodyPr>
          <a:lstStyle/>
          <a:p>
            <a:r>
              <a:rPr lang="it-IT" sz="4800" dirty="0" smtClean="0">
                <a:solidFill>
                  <a:srgbClr val="FF0000"/>
                </a:solidFill>
              </a:rPr>
              <a:t>Popolazione e migrazioni</a:t>
            </a:r>
            <a:endParaRPr lang="it-IT" sz="4800" dirty="0" smtClean="0">
              <a:solidFill>
                <a:srgbClr val="FF0000"/>
              </a:solidFill>
            </a:endParaRPr>
          </a:p>
          <a:p>
            <a:endParaRPr lang="it-IT" sz="4800" dirty="0" smtClean="0">
              <a:solidFill>
                <a:srgbClr val="FF0000"/>
              </a:solidFill>
            </a:endParaRPr>
          </a:p>
          <a:p>
            <a:endParaRPr lang="it-IT" sz="4800" dirty="0">
              <a:solidFill>
                <a:srgbClr val="FF0000"/>
              </a:solidFill>
            </a:endParaRPr>
          </a:p>
          <a:p>
            <a:r>
              <a:rPr lang="it-IT" sz="4800" dirty="0" smtClean="0">
                <a:solidFill>
                  <a:srgbClr val="FF0000"/>
                </a:solidFill>
              </a:rPr>
              <a:t>1 </a:t>
            </a:r>
            <a:endParaRPr lang="it-IT" sz="4000"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6354225"/>
      </p:ext>
    </p:extLst>
  </p:cSld>
  <p:clrMapOvr>
    <a:masterClrMapping/>
  </p:clrMapOvr>
  <mc:AlternateContent xmlns:mc="http://schemas.openxmlformats.org/markup-compatibility/2006">
    <mc:Choice xmlns:p14="http://schemas.microsoft.com/office/powerpoint/2010/main" Requires="p14">
      <p:transition spd="slow" p14:dur="2000" advTm="10959"/>
    </mc:Choice>
    <mc:Fallback>
      <p:transition spd="slow" advTm="1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Popolazione e migrazioni</a:t>
            </a:r>
          </a:p>
        </p:txBody>
      </p:sp>
      <p:sp>
        <p:nvSpPr>
          <p:cNvPr id="3" name="Segnaposto contenuto 2"/>
          <p:cNvSpPr>
            <a:spLocks noGrp="1"/>
          </p:cNvSpPr>
          <p:nvPr>
            <p:ph idx="1"/>
          </p:nvPr>
        </p:nvSpPr>
        <p:spPr>
          <a:xfrm>
            <a:off x="1371600" y="2171700"/>
            <a:ext cx="9601200" cy="4447464"/>
          </a:xfrm>
        </p:spPr>
        <p:txBody>
          <a:bodyPr>
            <a:normAutofit fontScale="85000" lnSpcReduction="20000"/>
          </a:bodyPr>
          <a:lstStyle/>
          <a:p>
            <a:pPr marL="0" indent="0">
              <a:buNone/>
            </a:pPr>
            <a:r>
              <a:rPr lang="it-IT" dirty="0" smtClean="0"/>
              <a:t>Si discute sulle diverse caratteristiche della geografia della popolazione</a:t>
            </a:r>
          </a:p>
          <a:p>
            <a:pPr marL="0" indent="0">
              <a:buNone/>
            </a:pPr>
            <a:r>
              <a:rPr lang="it-IT" dirty="0" smtClean="0"/>
              <a:t>La formazione della popolazione e gli strumenti per discuterla </a:t>
            </a:r>
          </a:p>
          <a:p>
            <a:pPr lvl="3">
              <a:buFont typeface="Arial" panose="020B0604020202020204" pitchFamily="34" charset="0"/>
              <a:buChar char="•"/>
            </a:pPr>
            <a:r>
              <a:rPr lang="it-IT" dirty="0" smtClean="0"/>
              <a:t>distribuzione,</a:t>
            </a:r>
          </a:p>
          <a:p>
            <a:pPr lvl="3">
              <a:buFont typeface="Arial" panose="020B0604020202020204" pitchFamily="34" charset="0"/>
              <a:buChar char="•"/>
            </a:pPr>
            <a:r>
              <a:rPr lang="it-IT" dirty="0" smtClean="0"/>
              <a:t> densità, </a:t>
            </a:r>
          </a:p>
          <a:p>
            <a:pPr lvl="3">
              <a:buFont typeface="Arial" panose="020B0604020202020204" pitchFamily="34" charset="0"/>
              <a:buChar char="•"/>
            </a:pPr>
            <a:r>
              <a:rPr lang="it-IT" dirty="0" smtClean="0"/>
              <a:t>fertilità, </a:t>
            </a:r>
          </a:p>
          <a:p>
            <a:pPr lvl="3">
              <a:buFont typeface="Arial" panose="020B0604020202020204" pitchFamily="34" charset="0"/>
              <a:buChar char="•"/>
            </a:pPr>
            <a:r>
              <a:rPr lang="it-IT" dirty="0" smtClean="0"/>
              <a:t>natalità. </a:t>
            </a:r>
          </a:p>
          <a:p>
            <a:pPr lvl="3">
              <a:buFont typeface="Arial" panose="020B0604020202020204" pitchFamily="34" charset="0"/>
              <a:buChar char="•"/>
            </a:pPr>
            <a:r>
              <a:rPr lang="it-IT" dirty="0" smtClean="0"/>
              <a:t>mortalità</a:t>
            </a:r>
          </a:p>
          <a:p>
            <a:pPr marL="0" indent="0">
              <a:buNone/>
            </a:pPr>
            <a:r>
              <a:rPr lang="it-IT" dirty="0" smtClean="0"/>
              <a:t>I movimenti migratori</a:t>
            </a:r>
          </a:p>
          <a:p>
            <a:pPr lvl="1"/>
            <a:r>
              <a:rPr lang="it-IT" dirty="0" smtClean="0"/>
              <a:t>Fenomeno non soltanto recente</a:t>
            </a:r>
          </a:p>
          <a:p>
            <a:pPr lvl="1"/>
            <a:r>
              <a:rPr lang="it-IT" dirty="0" smtClean="0"/>
              <a:t>Ma migrazioni internazionali a partire dall’età contemporanea e oggi interessano tutte le parti del mondo</a:t>
            </a:r>
          </a:p>
          <a:p>
            <a:pPr marL="530352" lvl="1" indent="0">
              <a:buNone/>
            </a:pPr>
            <a:r>
              <a:rPr lang="it-IT" b="1" i="0" dirty="0" smtClean="0"/>
              <a:t>Cause</a:t>
            </a:r>
          </a:p>
          <a:p>
            <a:pPr lvl="3">
              <a:buFont typeface="Arial" panose="020B0604020202020204" pitchFamily="34" charset="0"/>
              <a:buChar char="•"/>
            </a:pPr>
            <a:r>
              <a:rPr lang="it-IT" i="0" dirty="0" smtClean="0"/>
              <a:t>Squilibrio fra paesi </a:t>
            </a:r>
          </a:p>
          <a:p>
            <a:pPr lvl="3">
              <a:buFont typeface="Arial" panose="020B0604020202020204" pitchFamily="34" charset="0"/>
              <a:buChar char="•"/>
            </a:pPr>
            <a:r>
              <a:rPr lang="it-IT" i="0" dirty="0" smtClean="0"/>
              <a:t>Fenomeni locali</a:t>
            </a:r>
          </a:p>
          <a:p>
            <a:pPr lvl="3">
              <a:buFont typeface="Arial" panose="020B0604020202020204" pitchFamily="34" charset="0"/>
              <a:buChar char="•"/>
            </a:pPr>
            <a:r>
              <a:rPr lang="it-IT" i="0" dirty="0" smtClean="0"/>
              <a:t>Caratteristiche popolazione</a:t>
            </a:r>
          </a:p>
          <a:p>
            <a:pPr lvl="3">
              <a:buFont typeface="Arial" panose="020B0604020202020204" pitchFamily="34" charset="0"/>
              <a:buChar char="•"/>
            </a:pPr>
            <a:r>
              <a:rPr lang="it-IT" i="0" dirty="0" smtClean="0"/>
              <a:t>Mondializzazione dei trasporti e della comunicazione (globalizzazione</a:t>
            </a:r>
            <a:r>
              <a:rPr lang="it-IT" dirty="0" smtClean="0"/>
              <a:t>)</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7254413"/>
      </p:ext>
    </p:extLst>
  </p:cSld>
  <p:clrMapOvr>
    <a:masterClrMapping/>
  </p:clrMapOvr>
  <mc:AlternateContent xmlns:mc="http://schemas.openxmlformats.org/markup-compatibility/2006">
    <mc:Choice xmlns:p14="http://schemas.microsoft.com/office/powerpoint/2010/main" Requires="p14">
      <p:transition spd="slow" p14:dur="2000" advTm="308067"/>
    </mc:Choice>
    <mc:Fallback>
      <p:transition spd="slow" advTm="30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Popolazione e migrazioni</a:t>
            </a:r>
          </a:p>
        </p:txBody>
      </p:sp>
      <p:sp>
        <p:nvSpPr>
          <p:cNvPr id="3" name="Segnaposto contenuto 2"/>
          <p:cNvSpPr>
            <a:spLocks noGrp="1"/>
          </p:cNvSpPr>
          <p:nvPr>
            <p:ph idx="1"/>
          </p:nvPr>
        </p:nvSpPr>
        <p:spPr/>
        <p:txBody>
          <a:bodyPr/>
          <a:lstStyle/>
          <a:p>
            <a:pPr marL="0" indent="0">
              <a:lnSpc>
                <a:spcPct val="150000"/>
              </a:lnSpc>
              <a:buNone/>
            </a:pPr>
            <a:r>
              <a:rPr lang="it-IT" dirty="0" smtClean="0"/>
              <a:t>I geografi si occupano della popolazione (e in particolare della demografia, la scienza che studia le popolazioni umane) per ragionare sulle differenze spaziali generate dalle modifiche della presenza umana sul territorio, in funzione della disponibilità di strumenti per favorire condizioni di vita (lavoro, salubrità, accesso alle informazioni e alla conoscenza, relazioni interpersonali, mobilità, </a:t>
            </a:r>
            <a:r>
              <a:rPr lang="it-IT" dirty="0" err="1" smtClean="0"/>
              <a:t>etc</a:t>
            </a:r>
            <a:r>
              <a:rPr lang="it-IT" dirty="0" smtClean="0"/>
              <a:t>…) diverse e, dal proprio punto di vista, migliori </a:t>
            </a:r>
          </a:p>
          <a:p>
            <a:pPr marL="914400" lvl="2" indent="0" algn="ctr">
              <a:lnSpc>
                <a:spcPct val="150000"/>
              </a:lnSpc>
              <a:buNone/>
            </a:pPr>
            <a:r>
              <a:rPr lang="it-IT" dirty="0" smtClean="0">
                <a:sym typeface="Wingdings" panose="05000000000000000000" pitchFamily="2" charset="2"/>
              </a:rPr>
              <a:t> «progetto implicito»</a:t>
            </a:r>
            <a:endParaRPr lang="it-IT"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9020842"/>
      </p:ext>
    </p:extLst>
  </p:cSld>
  <p:clrMapOvr>
    <a:masterClrMapping/>
  </p:clrMapOvr>
  <mc:AlternateContent xmlns:mc="http://schemas.openxmlformats.org/markup-compatibility/2006">
    <mc:Choice xmlns:p14="http://schemas.microsoft.com/office/powerpoint/2010/main" Requires="p14">
      <p:transition spd="slow" p14:dur="2000" advTm="78955"/>
    </mc:Choice>
    <mc:Fallback>
      <p:transition spd="slow" advTm="78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Popolazione e </a:t>
            </a:r>
            <a:r>
              <a:rPr lang="it-IT" dirty="0" smtClean="0"/>
              <a:t>distribuzione</a:t>
            </a:r>
            <a:endParaRPr lang="it-IT" dirty="0"/>
          </a:p>
        </p:txBody>
      </p:sp>
      <p:sp>
        <p:nvSpPr>
          <p:cNvPr id="3" name="Segnaposto contenuto 2"/>
          <p:cNvSpPr>
            <a:spLocks noGrp="1"/>
          </p:cNvSpPr>
          <p:nvPr>
            <p:ph idx="1"/>
          </p:nvPr>
        </p:nvSpPr>
        <p:spPr>
          <a:xfrm>
            <a:off x="838200" y="3548417"/>
            <a:ext cx="6026624" cy="2064461"/>
          </a:xfrm>
        </p:spPr>
        <p:txBody>
          <a:bodyPr>
            <a:normAutofit lnSpcReduction="10000"/>
          </a:bodyPr>
          <a:lstStyle/>
          <a:p>
            <a:pPr marL="0" indent="0">
              <a:buNone/>
            </a:pPr>
            <a:r>
              <a:rPr lang="it-IT" dirty="0" smtClean="0"/>
              <a:t>La popolazione umana – oltre 7,5 miliardi persone (1,5 nel 1900)– è distribuita sulla Terra in modo non omogeneo</a:t>
            </a:r>
          </a:p>
          <a:p>
            <a:pPr marL="0" indent="0">
              <a:buNone/>
            </a:pPr>
            <a:endParaRPr lang="it-IT" dirty="0" smtClean="0"/>
          </a:p>
          <a:p>
            <a:pPr marL="0" indent="0">
              <a:buNone/>
            </a:pPr>
            <a:r>
              <a:rPr lang="it-IT" dirty="0" smtClean="0"/>
              <a:t>dati aggiornati in tempo reale  - previsione in base alle tendenze in atto: </a:t>
            </a:r>
            <a:r>
              <a:rPr lang="it-IT" dirty="0">
                <a:hlinkClick r:id="rId4"/>
              </a:rPr>
              <a:t>https://www.worldometers.info/it</a:t>
            </a:r>
            <a:r>
              <a:rPr lang="it-IT" dirty="0" smtClean="0">
                <a:hlinkClick r:id="rId4"/>
              </a:rPr>
              <a:t>/</a:t>
            </a:r>
            <a:r>
              <a:rPr lang="it-IT" dirty="0" smtClean="0"/>
              <a:t> )</a:t>
            </a: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731" y="1825625"/>
            <a:ext cx="4823567" cy="378725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1221029"/>
      </p:ext>
    </p:extLst>
  </p:cSld>
  <p:clrMapOvr>
    <a:masterClrMapping/>
  </p:clrMapOvr>
  <mc:AlternateContent xmlns:mc="http://schemas.openxmlformats.org/markup-compatibility/2006">
    <mc:Choice xmlns:p14="http://schemas.microsoft.com/office/powerpoint/2010/main" Requires="p14">
      <p:transition spd="slow" p14:dur="2000" advTm="176501"/>
    </mc:Choice>
    <mc:Fallback>
      <p:transition spd="slow" advTm="17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Densità della popolazione</a:t>
            </a:r>
            <a:endParaRPr lang="it-IT" dirty="0"/>
          </a:p>
        </p:txBody>
      </p:sp>
      <p:sp>
        <p:nvSpPr>
          <p:cNvPr id="3" name="Segnaposto contenuto 2"/>
          <p:cNvSpPr>
            <a:spLocks noGrp="1"/>
          </p:cNvSpPr>
          <p:nvPr>
            <p:ph idx="1"/>
          </p:nvPr>
        </p:nvSpPr>
        <p:spPr/>
        <p:txBody>
          <a:bodyPr>
            <a:normAutofit/>
          </a:bodyPr>
          <a:lstStyle/>
          <a:p>
            <a:pPr marL="0" indent="0">
              <a:lnSpc>
                <a:spcPct val="150000"/>
              </a:lnSpc>
              <a:buNone/>
            </a:pPr>
            <a:r>
              <a:rPr lang="it-IT" dirty="0"/>
              <a:t>Per discutere la pressione della popolazione su un territorio si parla di densità aritmetica e </a:t>
            </a:r>
            <a:r>
              <a:rPr lang="it-IT" dirty="0" smtClean="0"/>
              <a:t>fisiologica</a:t>
            </a:r>
          </a:p>
          <a:p>
            <a:pPr>
              <a:lnSpc>
                <a:spcPct val="150000"/>
              </a:lnSpc>
            </a:pPr>
            <a:r>
              <a:rPr lang="it-IT" b="1" dirty="0" smtClean="0"/>
              <a:t>Densità aritmetica</a:t>
            </a:r>
            <a:r>
              <a:rPr lang="it-IT" dirty="0" smtClean="0"/>
              <a:t>: il rapporto fra la superficie di un’area e il numero dei suoi abitanti. Si misura di solito in ab/kmq (Italia 199; FVG 153)</a:t>
            </a:r>
          </a:p>
          <a:p>
            <a:pPr>
              <a:lnSpc>
                <a:spcPct val="150000"/>
              </a:lnSpc>
            </a:pPr>
            <a:r>
              <a:rPr lang="it-IT" b="1" dirty="0" smtClean="0"/>
              <a:t>Densità fisiologica</a:t>
            </a:r>
            <a:r>
              <a:rPr lang="it-IT" dirty="0" smtClean="0"/>
              <a:t>: rapporto fra la superficie agricola produttiva (cioè destinata alle produzioni agricole) di un determinato territorio e il numero dei suoi abitanti.</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9186471"/>
      </p:ext>
    </p:extLst>
  </p:cSld>
  <p:clrMapOvr>
    <a:masterClrMapping/>
  </p:clrMapOvr>
  <mc:AlternateContent xmlns:mc="http://schemas.openxmlformats.org/markup-compatibility/2006">
    <mc:Choice xmlns:p14="http://schemas.microsoft.com/office/powerpoint/2010/main" Requires="p14">
      <p:transition spd="slow" p14:dur="2000" advTm="200682"/>
    </mc:Choice>
    <mc:Fallback>
      <p:transition spd="slow" advTm="200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Densità della popolazione</a:t>
            </a:r>
          </a:p>
        </p:txBody>
      </p:sp>
      <p:pic>
        <p:nvPicPr>
          <p:cNvPr id="1026" name="Picture 2" descr="https://i1.wp.com/scenarieconomici.it/wp-content/uploads/2014/05/densitapop.jpg?ssl=1"/>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380932" y="2867131"/>
            <a:ext cx="7506269" cy="344526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6332562" y="6542230"/>
            <a:ext cx="5554638" cy="246221"/>
          </a:xfrm>
          <a:prstGeom prst="rect">
            <a:avLst/>
          </a:prstGeom>
          <a:noFill/>
        </p:spPr>
        <p:txBody>
          <a:bodyPr wrap="square" rtlCol="0">
            <a:spAutoFit/>
          </a:bodyPr>
          <a:lstStyle/>
          <a:p>
            <a:r>
              <a:rPr lang="it-IT" sz="1000" dirty="0" smtClean="0">
                <a:hlinkClick r:id="rId5"/>
              </a:rPr>
              <a:t>Fonte: https</a:t>
            </a:r>
            <a:r>
              <a:rPr lang="it-IT" sz="1000" dirty="0">
                <a:hlinkClick r:id="rId5"/>
              </a:rPr>
              <a:t>://i1.wp.com/scenarieconomici.it/wp-content/uploads/2014/05/densitapop.jpg?ssl=1</a:t>
            </a:r>
            <a:endParaRPr lang="it-IT" sz="1000" dirty="0"/>
          </a:p>
        </p:txBody>
      </p:sp>
      <p:sp>
        <p:nvSpPr>
          <p:cNvPr id="6" name="CasellaDiTesto 5"/>
          <p:cNvSpPr txBox="1"/>
          <p:nvPr/>
        </p:nvSpPr>
        <p:spPr>
          <a:xfrm>
            <a:off x="1069927" y="1799497"/>
            <a:ext cx="10204545" cy="1846659"/>
          </a:xfrm>
          <a:prstGeom prst="rect">
            <a:avLst/>
          </a:prstGeom>
          <a:noFill/>
        </p:spPr>
        <p:txBody>
          <a:bodyPr wrap="square" rtlCol="0">
            <a:spAutoFit/>
          </a:bodyPr>
          <a:lstStyle/>
          <a:p>
            <a:r>
              <a:rPr lang="it-IT" sz="2400" dirty="0"/>
              <a:t>Quasi il 70% della popolazione mondiale vive entro i 400 km dalla costa e si concentra nel 10% della superficie terrestre. </a:t>
            </a:r>
            <a:endParaRPr lang="it-IT" sz="2400" dirty="0" smtClean="0"/>
          </a:p>
          <a:p>
            <a:endParaRPr lang="it-IT" sz="2400" dirty="0"/>
          </a:p>
          <a:p>
            <a:r>
              <a:rPr lang="it-IT" sz="2400" dirty="0"/>
              <a:t>Oltre la metà vive in città</a:t>
            </a:r>
          </a:p>
          <a:p>
            <a:endParaRPr lang="it-IT"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31744795"/>
      </p:ext>
    </p:extLst>
  </p:cSld>
  <p:clrMapOvr>
    <a:masterClrMapping/>
  </p:clrMapOvr>
  <mc:AlternateContent xmlns:mc="http://schemas.openxmlformats.org/markup-compatibility/2006">
    <mc:Choice xmlns:p14="http://schemas.microsoft.com/office/powerpoint/2010/main" Requires="p14">
      <p:transition spd="slow" p14:dur="2000" advTm="150401"/>
    </mc:Choice>
    <mc:Fallback>
      <p:transition spd="slow" advTm="150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Fertilità</a:t>
            </a:r>
            <a:endParaRPr lang="it-IT" dirty="0"/>
          </a:p>
        </p:txBody>
      </p:sp>
      <p:sp>
        <p:nvSpPr>
          <p:cNvPr id="3" name="Segnaposto contenuto 2"/>
          <p:cNvSpPr>
            <a:spLocks noGrp="1"/>
          </p:cNvSpPr>
          <p:nvPr>
            <p:ph idx="1"/>
          </p:nvPr>
        </p:nvSpPr>
        <p:spPr>
          <a:xfrm>
            <a:off x="1371600" y="2286000"/>
            <a:ext cx="9601200" cy="3787254"/>
          </a:xfrm>
        </p:spPr>
        <p:txBody>
          <a:bodyPr>
            <a:normAutofit fontScale="92500" lnSpcReduction="10000"/>
          </a:bodyPr>
          <a:lstStyle/>
          <a:p>
            <a:pPr marL="0" indent="0">
              <a:buNone/>
            </a:pPr>
            <a:r>
              <a:rPr lang="it-IT" dirty="0" smtClean="0"/>
              <a:t>Si riferisce alla possibilità di una popolazione di rigenerarsi nel suo complesso, quindi indica generalmente la possibilità di fare figli, ovvero fa riferimento al numero di nascite all’interno di una popolazione (natalità).</a:t>
            </a:r>
          </a:p>
          <a:p>
            <a:pPr marL="0" indent="0">
              <a:buNone/>
            </a:pPr>
            <a:r>
              <a:rPr lang="it-IT" dirty="0" smtClean="0"/>
              <a:t>I cambiamenti «prevalenti» e «consueti» di una popolazione dipendo dal numero di nati e morti</a:t>
            </a:r>
          </a:p>
          <a:p>
            <a:pPr lvl="1">
              <a:buFont typeface="Wingdings" panose="05000000000000000000" pitchFamily="2" charset="2"/>
              <a:buChar char="à"/>
            </a:pPr>
            <a:r>
              <a:rPr lang="it-IT" dirty="0" smtClean="0">
                <a:sym typeface="Wingdings" panose="05000000000000000000" pitchFamily="2" charset="2"/>
              </a:rPr>
              <a:t>che derivano da fattori biologici, sociali, economici, politici e culturali</a:t>
            </a:r>
          </a:p>
          <a:p>
            <a:pPr lvl="1">
              <a:buFont typeface="Wingdings" panose="05000000000000000000" pitchFamily="2" charset="2"/>
              <a:buChar char="à"/>
            </a:pPr>
            <a:endParaRPr lang="it-IT" dirty="0" smtClean="0">
              <a:sym typeface="Wingdings" panose="05000000000000000000" pitchFamily="2" charset="2"/>
            </a:endParaRPr>
          </a:p>
          <a:p>
            <a:pPr marL="0" lvl="1" indent="0">
              <a:buNone/>
            </a:pPr>
            <a:r>
              <a:rPr lang="it-IT" b="1" i="0" dirty="0" smtClean="0">
                <a:sym typeface="Wingdings" panose="05000000000000000000" pitchFamily="2" charset="2"/>
              </a:rPr>
              <a:t>Tasso di natalità</a:t>
            </a:r>
            <a:r>
              <a:rPr lang="it-IT" i="0" dirty="0" smtClean="0">
                <a:sym typeface="Wingdings" panose="05000000000000000000" pitchFamily="2" charset="2"/>
              </a:rPr>
              <a:t>: numero annuo di nati vivi ogni mille abitanti </a:t>
            </a:r>
          </a:p>
          <a:p>
            <a:pPr marL="0" lvl="1" indent="0">
              <a:buNone/>
            </a:pPr>
            <a:r>
              <a:rPr lang="it-IT" b="1" i="0" dirty="0" smtClean="0">
                <a:sym typeface="Wingdings" panose="05000000000000000000" pitchFamily="2" charset="2"/>
              </a:rPr>
              <a:t>Tasso di fecondità</a:t>
            </a:r>
            <a:r>
              <a:rPr lang="it-IT" i="0" dirty="0" smtClean="0">
                <a:sym typeface="Wingdings" panose="05000000000000000000" pitchFamily="2" charset="2"/>
              </a:rPr>
              <a:t>: numero medio annuo di nati vivi per donna in età feconda (fra i 15 e i 50 anni)</a:t>
            </a:r>
          </a:p>
          <a:p>
            <a:pPr marL="0" lvl="1" indent="0">
              <a:buNone/>
            </a:pPr>
            <a:r>
              <a:rPr lang="it-IT" dirty="0" smtClean="0">
                <a:sym typeface="Wingdings" panose="05000000000000000000" pitchFamily="2" charset="2"/>
              </a:rPr>
              <a:t>Quando il tasso di natalità ha un valore uguale o superiore a 2,1 si dice che la relativa popolazione ha raggiunto il tasso di sostituzione delle generazioni</a:t>
            </a:r>
            <a:endParaRPr lang="it-IT"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5439032"/>
      </p:ext>
    </p:extLst>
  </p:cSld>
  <p:clrMapOvr>
    <a:masterClrMapping/>
  </p:clrMapOvr>
  <mc:AlternateContent xmlns:mc="http://schemas.openxmlformats.org/markup-compatibility/2006">
    <mc:Choice xmlns:p14="http://schemas.microsoft.com/office/powerpoint/2010/main" Requires="p14">
      <p:transition spd="slow" p14:dur="2000" advTm="256885"/>
    </mc:Choice>
    <mc:Fallback>
      <p:transition spd="slow" advTm="25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Fertilità</a:t>
            </a:r>
            <a:endParaRPr lang="it-IT" dirty="0"/>
          </a:p>
        </p:txBody>
      </p:sp>
      <p:sp>
        <p:nvSpPr>
          <p:cNvPr id="3" name="Segnaposto contenuto 2"/>
          <p:cNvSpPr>
            <a:spLocks noGrp="1"/>
          </p:cNvSpPr>
          <p:nvPr>
            <p:ph idx="1"/>
          </p:nvPr>
        </p:nvSpPr>
        <p:spPr>
          <a:xfrm>
            <a:off x="1271494" y="1999965"/>
            <a:ext cx="4900706" cy="3895868"/>
          </a:xfrm>
        </p:spPr>
        <p:txBody>
          <a:bodyPr>
            <a:normAutofit lnSpcReduction="10000"/>
          </a:bodyPr>
          <a:lstStyle/>
          <a:p>
            <a:r>
              <a:rPr lang="it-IT" dirty="0" smtClean="0"/>
              <a:t>Varia da paese a paese, da regione a regione</a:t>
            </a:r>
          </a:p>
          <a:p>
            <a:r>
              <a:rPr lang="it-IT" dirty="0" smtClean="0"/>
              <a:t>Condizionata da fattori biologici, ma anche da modelli culturali (scelte «politiche»)</a:t>
            </a:r>
          </a:p>
          <a:p>
            <a:r>
              <a:rPr lang="it-IT" dirty="0" smtClean="0"/>
              <a:t>tra i quali vi è l’uso /non uso di pratiche contraccettive, la posizione della donna nella gerarchia sociale, la disponibilità economica e la presenza di forme di sostegno finanziario per gli anziani (pensione)</a:t>
            </a:r>
          </a:p>
          <a:p>
            <a:r>
              <a:rPr lang="it-IT" dirty="0" smtClean="0"/>
              <a:t>Fecondità e povertà non sono strettamente connessi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375" y="2085549"/>
            <a:ext cx="5583752" cy="3896436"/>
          </a:xfrm>
          <a:prstGeom prst="rect">
            <a:avLst/>
          </a:prstGeom>
        </p:spPr>
      </p:pic>
    </p:spTree>
    <p:extLst>
      <p:ext uri="{BB962C8B-B14F-4D97-AF65-F5344CB8AC3E}">
        <p14:creationId xmlns:p14="http://schemas.microsoft.com/office/powerpoint/2010/main" val="1369032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Ritaglio</Template>
  <TotalTime>301</TotalTime>
  <Words>897</Words>
  <Application>Microsoft Office PowerPoint</Application>
  <PresentationFormat>Widescreen</PresentationFormat>
  <Paragraphs>78</Paragraphs>
  <Slides>14</Slides>
  <Notes>0</Notes>
  <HiddenSlides>0</HiddenSlides>
  <MMClips>8</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14</vt:i4>
      </vt:variant>
    </vt:vector>
  </HeadingPairs>
  <TitlesOfParts>
    <vt:vector size="18" baseType="lpstr">
      <vt:lpstr>Arial</vt:lpstr>
      <vt:lpstr>Franklin Gothic Book</vt:lpstr>
      <vt:lpstr>Wingdings</vt:lpstr>
      <vt:lpstr>Crop</vt:lpstr>
      <vt:lpstr>Geografia  Sergio Zilli</vt:lpstr>
      <vt:lpstr>Presentazione n. 18 (con audio)</vt:lpstr>
      <vt:lpstr>Popolazione e migrazioni</vt:lpstr>
      <vt:lpstr>Popolazione e migrazioni</vt:lpstr>
      <vt:lpstr>Popolazione e distribuzione</vt:lpstr>
      <vt:lpstr>Densità della popolazione</vt:lpstr>
      <vt:lpstr>Densità della popolazione</vt:lpstr>
      <vt:lpstr>Fertilità</vt:lpstr>
      <vt:lpstr>Fertilità</vt:lpstr>
      <vt:lpstr>Fertilità e controllo sociale</vt:lpstr>
      <vt:lpstr>Mortalità</vt:lpstr>
      <vt:lpstr>Mortalità</vt:lpstr>
      <vt:lpstr>Speranza di vita e mortalità infantile</vt:lpstr>
      <vt:lpstr>Mortalità infantile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Popolazione e migrazioni</dc:title>
  <dc:creator>sergio zilli</dc:creator>
  <cp:lastModifiedBy>sergio zilli</cp:lastModifiedBy>
  <cp:revision>17</cp:revision>
  <dcterms:created xsi:type="dcterms:W3CDTF">2019-03-27T16:37:18Z</dcterms:created>
  <dcterms:modified xsi:type="dcterms:W3CDTF">2020-04-07T14:28:39Z</dcterms:modified>
</cp:coreProperties>
</file>