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0" r:id="rId9"/>
    <p:sldId id="261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1060DE5-D278-4EAE-9001-75B90B52749C}">
          <p14:sldIdLst>
            <p14:sldId id="256"/>
            <p14:sldId id="257"/>
            <p14:sldId id="258"/>
            <p14:sldId id="265"/>
            <p14:sldId id="266"/>
            <p14:sldId id="267"/>
            <p14:sldId id="259"/>
            <p14:sldId id="260"/>
            <p14:sldId id="261"/>
            <p14:sldId id="268"/>
            <p14:sldId id="269"/>
            <p14:sldId id="271"/>
            <p14:sldId id="272"/>
            <p14:sldId id="273"/>
            <p14:sldId id="274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ia Chiarot" initials="SC" lastIdx="1" clrIdx="0"/>
  <p:cmAuthor id="2" name="POZZAR CRISTINA [SF0300561]" initials="PC[" lastIdx="1" clrIdx="1">
    <p:extLst>
      <p:ext uri="{19B8F6BF-5375-455C-9EA6-DF929625EA0E}">
        <p15:presenceInfo xmlns:p15="http://schemas.microsoft.com/office/powerpoint/2012/main" userId="S::s250141@ds.units.it::22e6ff98-ff2e-47ce-bd54-f44cf61154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4B6"/>
    <a:srgbClr val="C6B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1915"/>
    <p:restoredTop sz="95694"/>
  </p:normalViewPr>
  <p:slideViewPr>
    <p:cSldViewPr snapToGrid="0" snapToObjects="1">
      <p:cViewPr varScale="1">
        <p:scale>
          <a:sx n="72" d="100"/>
          <a:sy n="72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DF94D-9A80-2F40-8226-D33DB24894B5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753FC8-522B-FB40-8B7F-A04FEC0FE480}">
      <dgm:prSet phldrT="[Testo]" custT="1"/>
      <dgm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Idea che </a:t>
          </a:r>
          <a:r>
            <a:rPr lang="it-IT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più soggetti debbano essere coinvolti</a:t>
          </a:r>
          <a:r>
            <a:rPr lang="it-IT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nel processo di valutazione</a:t>
          </a:r>
        </a:p>
      </dgm:t>
    </dgm:pt>
    <dgm:pt modelId="{1E5DE910-1CD1-F848-ADC2-0CE327F83B0D}" type="parTrans" cxnId="{D7FC8241-73D8-5C42-A981-109AA4B4D618}">
      <dgm:prSet/>
      <dgm:spPr/>
      <dgm:t>
        <a:bodyPr/>
        <a:lstStyle/>
        <a:p>
          <a:endParaRPr lang="it-IT"/>
        </a:p>
      </dgm:t>
    </dgm:pt>
    <dgm:pt modelId="{34F20119-0775-EC41-B122-D0E10F3EA430}" type="sibTrans" cxnId="{D7FC8241-73D8-5C42-A981-109AA4B4D618}">
      <dgm:prSet/>
      <dgm:spPr/>
      <dgm:t>
        <a:bodyPr/>
        <a:lstStyle/>
        <a:p>
          <a:endParaRPr lang="it-IT"/>
        </a:p>
      </dgm:t>
    </dgm:pt>
    <dgm:pt modelId="{E4C1D62B-EFD6-4546-B079-6E915F3AD13E}">
      <dgm:prSet phldrT="[Tes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it-IT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Introduzione di </a:t>
          </a:r>
          <a:r>
            <a:rPr lang="it-IT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pratiche quotidiane di monitoraggio della propria professionalità </a:t>
          </a:r>
        </a:p>
      </dgm:t>
    </dgm:pt>
    <dgm:pt modelId="{A45642BB-A474-C742-9CC0-BA06951CD265}" type="parTrans" cxnId="{F9FFB217-3EEE-C843-A5B0-C17FFD84B6C4}">
      <dgm:prSet/>
      <dgm:spPr/>
      <dgm:t>
        <a:bodyPr/>
        <a:lstStyle/>
        <a:p>
          <a:endParaRPr lang="it-IT"/>
        </a:p>
      </dgm:t>
    </dgm:pt>
    <dgm:pt modelId="{604B0A84-C542-F843-95B9-F3CE15FFA5AD}" type="sibTrans" cxnId="{F9FFB217-3EEE-C843-A5B0-C17FFD84B6C4}">
      <dgm:prSet/>
      <dgm:spPr/>
      <dgm:t>
        <a:bodyPr/>
        <a:lstStyle/>
        <a:p>
          <a:endParaRPr lang="it-IT"/>
        </a:p>
      </dgm:t>
    </dgm:pt>
    <dgm:pt modelId="{7214E733-A1FE-CB42-956B-D39EC24852A0}" type="pres">
      <dgm:prSet presAssocID="{E69DF94D-9A80-2F40-8226-D33DB24894B5}" presName="diagram" presStyleCnt="0">
        <dgm:presLayoutVars>
          <dgm:dir/>
          <dgm:resizeHandles val="exact"/>
        </dgm:presLayoutVars>
      </dgm:prSet>
      <dgm:spPr/>
    </dgm:pt>
    <dgm:pt modelId="{24796737-29D0-5C42-817A-13D3AF8A6948}" type="pres">
      <dgm:prSet presAssocID="{7F753FC8-522B-FB40-8B7F-A04FEC0FE480}" presName="node" presStyleLbl="node1" presStyleIdx="0" presStyleCnt="2" custLinFactNeighborX="-38" custLinFactNeighborY="-998">
        <dgm:presLayoutVars>
          <dgm:bulletEnabled val="1"/>
        </dgm:presLayoutVars>
      </dgm:prSet>
      <dgm:spPr/>
    </dgm:pt>
    <dgm:pt modelId="{85487E4C-A1D8-8F4C-8F9C-9878871B45A1}" type="pres">
      <dgm:prSet presAssocID="{34F20119-0775-EC41-B122-D0E10F3EA430}" presName="sibTrans" presStyleCnt="0"/>
      <dgm:spPr/>
    </dgm:pt>
    <dgm:pt modelId="{4843A0A2-96E8-8C43-A87D-FECF86079FA0}" type="pres">
      <dgm:prSet presAssocID="{E4C1D62B-EFD6-4546-B079-6E915F3AD13E}" presName="node" presStyleLbl="node1" presStyleIdx="1" presStyleCnt="2">
        <dgm:presLayoutVars>
          <dgm:bulletEnabled val="1"/>
        </dgm:presLayoutVars>
      </dgm:prSet>
      <dgm:spPr/>
    </dgm:pt>
  </dgm:ptLst>
  <dgm:cxnLst>
    <dgm:cxn modelId="{F9FFB217-3EEE-C843-A5B0-C17FFD84B6C4}" srcId="{E69DF94D-9A80-2F40-8226-D33DB24894B5}" destId="{E4C1D62B-EFD6-4546-B079-6E915F3AD13E}" srcOrd="1" destOrd="0" parTransId="{A45642BB-A474-C742-9CC0-BA06951CD265}" sibTransId="{604B0A84-C542-F843-95B9-F3CE15FFA5AD}"/>
    <dgm:cxn modelId="{FF821741-4182-464B-BE8F-7B801A6EC48D}" type="presOf" srcId="{7F753FC8-522B-FB40-8B7F-A04FEC0FE480}" destId="{24796737-29D0-5C42-817A-13D3AF8A6948}" srcOrd="0" destOrd="0" presId="urn:microsoft.com/office/officeart/2005/8/layout/default"/>
    <dgm:cxn modelId="{D7FC8241-73D8-5C42-A981-109AA4B4D618}" srcId="{E69DF94D-9A80-2F40-8226-D33DB24894B5}" destId="{7F753FC8-522B-FB40-8B7F-A04FEC0FE480}" srcOrd="0" destOrd="0" parTransId="{1E5DE910-1CD1-F848-ADC2-0CE327F83B0D}" sibTransId="{34F20119-0775-EC41-B122-D0E10F3EA430}"/>
    <dgm:cxn modelId="{5DFF5985-7D92-FB43-B3B5-42538F25C66C}" type="presOf" srcId="{E69DF94D-9A80-2F40-8226-D33DB24894B5}" destId="{7214E733-A1FE-CB42-956B-D39EC24852A0}" srcOrd="0" destOrd="0" presId="urn:microsoft.com/office/officeart/2005/8/layout/default"/>
    <dgm:cxn modelId="{5BA02FE1-7B09-714A-B81F-D961A1EB1ED0}" type="presOf" srcId="{E4C1D62B-EFD6-4546-B079-6E915F3AD13E}" destId="{4843A0A2-96E8-8C43-A87D-FECF86079FA0}" srcOrd="0" destOrd="0" presId="urn:microsoft.com/office/officeart/2005/8/layout/default"/>
    <dgm:cxn modelId="{425F70FB-F223-A847-A18B-6478FDF2463D}" type="presParOf" srcId="{7214E733-A1FE-CB42-956B-D39EC24852A0}" destId="{24796737-29D0-5C42-817A-13D3AF8A6948}" srcOrd="0" destOrd="0" presId="urn:microsoft.com/office/officeart/2005/8/layout/default"/>
    <dgm:cxn modelId="{FEFDB0E7-FB79-7141-8312-4F71F394C307}" type="presParOf" srcId="{7214E733-A1FE-CB42-956B-D39EC24852A0}" destId="{85487E4C-A1D8-8F4C-8F9C-9878871B45A1}" srcOrd="1" destOrd="0" presId="urn:microsoft.com/office/officeart/2005/8/layout/default"/>
    <dgm:cxn modelId="{A8F78318-82C0-8344-9CFA-EF0534A549E4}" type="presParOf" srcId="{7214E733-A1FE-CB42-956B-D39EC24852A0}" destId="{4843A0A2-96E8-8C43-A87D-FECF86079FA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96737-29D0-5C42-817A-13D3AF8A6948}">
      <dsp:nvSpPr>
        <dsp:cNvPr id="0" name=""/>
        <dsp:cNvSpPr/>
      </dsp:nvSpPr>
      <dsp:spPr>
        <a:xfrm>
          <a:off x="0" y="604674"/>
          <a:ext cx="4366329" cy="2619797"/>
        </a:xfrm>
        <a:prstGeom prst="rect">
          <a:avLst/>
        </a:pr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Idea che </a:t>
          </a:r>
          <a:r>
            <a:rPr lang="it-IT" sz="2400" b="1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più soggetti debbano essere coinvolti</a:t>
          </a:r>
          <a:r>
            <a:rPr lang="it-IT" sz="2400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 nel processo di valutazione</a:t>
          </a:r>
        </a:p>
      </dsp:txBody>
      <dsp:txXfrm>
        <a:off x="0" y="604674"/>
        <a:ext cx="4366329" cy="2619797"/>
      </dsp:txXfrm>
    </dsp:sp>
    <dsp:sp modelId="{4843A0A2-96E8-8C43-A87D-FECF86079FA0}">
      <dsp:nvSpPr>
        <dsp:cNvPr id="0" name=""/>
        <dsp:cNvSpPr/>
      </dsp:nvSpPr>
      <dsp:spPr>
        <a:xfrm>
          <a:off x="4804081" y="630819"/>
          <a:ext cx="4366329" cy="2619797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Introduzione di </a:t>
          </a:r>
          <a:r>
            <a:rPr lang="it-IT" sz="2400" b="1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rPr>
            <a:t>pratiche quotidiane di monitoraggio della propria professionalità </a:t>
          </a:r>
        </a:p>
      </dsp:txBody>
      <dsp:txXfrm>
        <a:off x="4804081" y="630819"/>
        <a:ext cx="4366329" cy="2619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A79C210-95EE-A14A-8ACA-BFE1CD45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r>
              <a:rPr lang="it-IT"/>
              <a:t>Valutazione degli interventi e ricerca come componenti della pratica</a:t>
            </a:r>
            <a:endParaRPr lang="it-IT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8E71B6-969E-A94B-8DAE-808A67F8A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120" y="2510119"/>
            <a:ext cx="3602567" cy="1829292"/>
          </a:xfrm>
        </p:spPr>
        <p:txBody>
          <a:bodyPr anchor="ctr">
            <a:norm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Capitolo 5</a:t>
            </a:r>
          </a:p>
          <a:p>
            <a:pPr algn="l"/>
            <a:r>
              <a:rPr lang="it-IT" sz="1500" dirty="0">
                <a:solidFill>
                  <a:srgbClr val="FFFFFF"/>
                </a:solidFill>
              </a:rPr>
              <a:t>Il metodo del servizio sociale – </a:t>
            </a:r>
            <a:r>
              <a:rPr lang="it-IT" sz="1500" dirty="0" err="1">
                <a:solidFill>
                  <a:srgbClr val="FFFFFF"/>
                </a:solidFill>
              </a:rPr>
              <a:t>Fargion</a:t>
            </a:r>
            <a:endParaRPr lang="it-IT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13A6FA-162B-4249-8105-B5114964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5.2.2. Fuochi di attenzione nel processo di valutazione qualitativa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23B4DF-BB1D-42A2-BD3B-9A25A3A9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8"/>
            <a:ext cx="8705205" cy="45185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VALUTAZIONE QUANTITATIVA  </a:t>
            </a:r>
            <a:r>
              <a:rPr lang="it-IT" sz="1400" dirty="0"/>
              <a:t>ha lo scopo di validare e legittimare gli interventi.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VALUTAZIONE QUALITATIVA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/>
              <a:t>ha lo scopo di produrre sapere utile per migliorare gli interventi.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 algn="ctr">
              <a:buNone/>
            </a:pPr>
            <a:r>
              <a:rPr lang="it-IT" sz="1500" dirty="0"/>
              <a:t>La valutazione qualitativa deve però dimostrare sempre scientificità e rigore metodologico</a:t>
            </a:r>
          </a:p>
          <a:p>
            <a:pPr marL="0" indent="0" algn="ctr">
              <a:buNone/>
            </a:pPr>
            <a:r>
              <a:rPr lang="it-IT" sz="1500" dirty="0"/>
              <a:t>per dure motivi principali:</a:t>
            </a:r>
          </a:p>
          <a:p>
            <a:pPr>
              <a:buFont typeface="+mj-lt"/>
              <a:buAutoNum type="arabicParenR"/>
            </a:pPr>
            <a:r>
              <a:rPr lang="it-IT" sz="1500" dirty="0"/>
              <a:t>Non è possibile garantire che il gruppo degli informatori non sia sbilanciato in qualche modo.</a:t>
            </a:r>
          </a:p>
          <a:p>
            <a:pPr>
              <a:buFont typeface="+mj-lt"/>
              <a:buAutoNum type="arabicParenR"/>
            </a:pPr>
            <a:r>
              <a:rPr lang="it-IT" sz="1500" dirty="0"/>
              <a:t>Per evitare una possibile interpretazione soggettiva da parte dell’osservatore.</a:t>
            </a:r>
          </a:p>
          <a:p>
            <a:pPr>
              <a:buFont typeface="+mj-lt"/>
              <a:buAutoNum type="arabicParenR"/>
            </a:pPr>
            <a:endParaRPr lang="it-IT" sz="1500" dirty="0"/>
          </a:p>
          <a:p>
            <a:pPr marL="0" indent="0" algn="r">
              <a:buNone/>
            </a:pPr>
            <a:r>
              <a:rPr lang="it-IT" sz="1500" i="1" dirty="0"/>
              <a:t>Per garantire la validità della valutazione qualitativa bisogna quindi prendere in considerazione i diversi fuochi di attenzione</a:t>
            </a:r>
            <a:r>
              <a:rPr lang="it-IT" sz="1600" i="1" dirty="0"/>
              <a:t>.</a:t>
            </a:r>
          </a:p>
          <a:p>
            <a:pPr marL="0" indent="0">
              <a:buNone/>
            </a:pPr>
            <a:r>
              <a:rPr lang="it-IT" sz="1600" dirty="0"/>
              <a:t>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it-IT" sz="1600" dirty="0"/>
              <a:t>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D7BF576-3230-49A9-AEC1-199A3AC9F789}"/>
              </a:ext>
            </a:extLst>
          </p:cNvPr>
          <p:cNvSpPr/>
          <p:nvPr/>
        </p:nvSpPr>
        <p:spPr>
          <a:xfrm>
            <a:off x="4776885" y="3110947"/>
            <a:ext cx="397565" cy="636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AACC16-D3D1-40D7-97B3-7202CDB17072}"/>
              </a:ext>
            </a:extLst>
          </p:cNvPr>
          <p:cNvSpPr txBox="1"/>
          <p:nvPr/>
        </p:nvSpPr>
        <p:spPr>
          <a:xfrm>
            <a:off x="9780104" y="5989982"/>
            <a:ext cx="241189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pPr algn="r"/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Martina Taglieri</a:t>
            </a:r>
          </a:p>
        </p:txBody>
      </p:sp>
      <p:pic>
        <p:nvPicPr>
          <p:cNvPr id="1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5EA2AD7-A108-4C2C-BC7C-9E1D2C18E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86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A570D9-11DC-4A6A-BF27-B99E7893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fuochi di attenzione: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3095A5-9431-4704-A422-8A666C5B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99" y="1730378"/>
            <a:ext cx="8596668" cy="45185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1500" dirty="0"/>
              <a:t>LE LINEE GUIDA</a:t>
            </a:r>
            <a:r>
              <a:rPr lang="it-IT" sz="1400" dirty="0"/>
              <a:t>= strutturare la valutazione esplicitando le modalità e gli strumenti utilizzati per raccogliere ed esaminare i dati.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500" dirty="0"/>
              <a:t>CHI SONO I SOGGETTI E COME VENGONO SCELTI</a:t>
            </a:r>
            <a:r>
              <a:rPr lang="it-IT" sz="1400" dirty="0"/>
              <a:t>= esistono diverse metodologie per scegliere gli informatori adeguati alla nostra ricerca:</a:t>
            </a:r>
          </a:p>
          <a:p>
            <a:pPr algn="ctr">
              <a:buFont typeface="+mj-lt"/>
              <a:buAutoNum type="alphaLcParenR"/>
            </a:pPr>
            <a:r>
              <a:rPr lang="it-IT" sz="1400" b="1" dirty="0"/>
              <a:t>Coinvolgere l’intero universo.</a:t>
            </a:r>
          </a:p>
          <a:p>
            <a:pPr algn="ctr">
              <a:buFont typeface="+mj-lt"/>
              <a:buAutoNum type="alphaLcParenR"/>
            </a:pPr>
            <a:r>
              <a:rPr lang="it-IT" sz="1400" b="1" dirty="0"/>
              <a:t>Identificazione di casi tipici.</a:t>
            </a:r>
          </a:p>
          <a:p>
            <a:pPr algn="ctr">
              <a:buFont typeface="+mj-lt"/>
              <a:buAutoNum type="alphaLcParenR"/>
            </a:pPr>
            <a:r>
              <a:rPr lang="it-IT" sz="1400" b="1" dirty="0"/>
              <a:t>Selezione basata sulla varietà.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500" dirty="0"/>
              <a:t>STRUMENTI E CRITERI DI VALUTAZIONE DEI DATI RACCOLTI</a:t>
            </a:r>
            <a:r>
              <a:rPr lang="it-IT" sz="1400" dirty="0"/>
              <a:t>= il metodo utilizzato più comune è quello della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triangolazione</a:t>
            </a:r>
            <a:r>
              <a:rPr lang="it-IT" sz="1400" dirty="0"/>
              <a:t>.</a:t>
            </a:r>
          </a:p>
          <a:p>
            <a:pPr marL="0" indent="0" algn="ctr">
              <a:buNone/>
            </a:pPr>
            <a:r>
              <a:rPr lang="it-I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TRIANGOLAZIONE  </a:t>
            </a:r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r>
              <a:rPr lang="it-IT" sz="1400" i="1" dirty="0"/>
              <a:t>Confrontare i dati con diversi strumenti                               Utilizzare più osservatori o soggetti esterni           </a:t>
            </a:r>
          </a:p>
          <a:p>
            <a:pPr marL="0" indent="0">
              <a:buNone/>
            </a:pPr>
            <a:endParaRPr lang="it-IT" sz="1500" b="1" dirty="0"/>
          </a:p>
          <a:p>
            <a:pPr marL="0" indent="0">
              <a:buNone/>
            </a:pPr>
            <a:r>
              <a:rPr lang="it-IT" sz="1500" b="1" dirty="0"/>
              <a:t>Scopo</a:t>
            </a:r>
            <a:r>
              <a:rPr lang="it-IT" sz="1500" b="1" dirty="0">
                <a:sym typeface="Wingdings" panose="05000000000000000000" pitchFamily="2" charset="2"/>
              </a:rPr>
              <a:t> </a:t>
            </a:r>
            <a:r>
              <a:rPr lang="it-IT" sz="1500" dirty="0">
                <a:sym typeface="Wingdings" panose="05000000000000000000" pitchFamily="2" charset="2"/>
              </a:rPr>
              <a:t>rendere la valutazione «</a:t>
            </a:r>
            <a:r>
              <a:rPr lang="it-IT" sz="1500" i="1" dirty="0">
                <a:sym typeface="Wingdings" panose="05000000000000000000" pitchFamily="2" charset="2"/>
              </a:rPr>
              <a:t>leggibile criticamente</a:t>
            </a:r>
            <a:r>
              <a:rPr lang="it-IT" sz="1500" dirty="0">
                <a:sym typeface="Wingdings" panose="05000000000000000000" pitchFamily="2" charset="2"/>
              </a:rPr>
              <a:t>».</a:t>
            </a:r>
            <a:endParaRPr lang="it-IT" sz="1500" b="1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EEFC9C1-E1E0-4035-8FC1-9FE9CEE00E12}"/>
              </a:ext>
            </a:extLst>
          </p:cNvPr>
          <p:cNvCxnSpPr>
            <a:cxnSpLocks/>
          </p:cNvCxnSpPr>
          <p:nvPr/>
        </p:nvCxnSpPr>
        <p:spPr>
          <a:xfrm flipH="1">
            <a:off x="3581866" y="4687958"/>
            <a:ext cx="633586" cy="47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7C613AB-832C-44CF-9C03-B819E2D0B182}"/>
              </a:ext>
            </a:extLst>
          </p:cNvPr>
          <p:cNvCxnSpPr>
            <a:cxnSpLocks/>
          </p:cNvCxnSpPr>
          <p:nvPr/>
        </p:nvCxnSpPr>
        <p:spPr>
          <a:xfrm>
            <a:off x="5953854" y="4687958"/>
            <a:ext cx="589092" cy="47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703B3A-D92D-4AC6-AF47-222C000E2922}"/>
              </a:ext>
            </a:extLst>
          </p:cNvPr>
          <p:cNvSpPr txBox="1"/>
          <p:nvPr/>
        </p:nvSpPr>
        <p:spPr>
          <a:xfrm>
            <a:off x="9780104" y="6042991"/>
            <a:ext cx="24118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pPr algn="r"/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Martina Taglieri</a:t>
            </a:r>
          </a:p>
          <a:p>
            <a:pPr algn="r"/>
            <a:endParaRPr lang="it-IT" sz="1400" dirty="0"/>
          </a:p>
        </p:txBody>
      </p:sp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56BBB16-2D85-4806-88A8-AFDC0DACE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86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C16C4-3ABB-4933-8AC1-02A2AD26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ricerca qualitativa valutativa in Italia: un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B6FCA-50E3-4820-A0CB-75DCD11A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endParaRPr lang="it-IT" sz="1500" dirty="0"/>
          </a:p>
          <a:p>
            <a:pPr marL="0" indent="0" algn="ctr">
              <a:buNone/>
            </a:pPr>
            <a:endParaRPr lang="it-IT" sz="1500" i="1" dirty="0"/>
          </a:p>
          <a:p>
            <a:pPr marL="0" indent="0" algn="ctr">
              <a:buNone/>
            </a:pPr>
            <a:r>
              <a:rPr lang="it-IT" sz="1500" i="1" dirty="0"/>
              <a:t>«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valutazione qualitativa è essenziale ma parziale</a:t>
            </a:r>
            <a:r>
              <a:rPr lang="it-IT" sz="1500" i="1" dirty="0"/>
              <a:t>».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6134599-E4C9-44F1-8FC4-969B410A748F}"/>
              </a:ext>
            </a:extLst>
          </p:cNvPr>
          <p:cNvSpPr/>
          <p:nvPr/>
        </p:nvSpPr>
        <p:spPr>
          <a:xfrm>
            <a:off x="901148" y="2160589"/>
            <a:ext cx="8189843" cy="30612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DOVE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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Trento – servizio sociale – area anziani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DA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CHI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 Università di Trento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CON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 </a:t>
            </a: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CHI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 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 Utenti e assistenti sociali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SCOPO INIZIALE 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 Indagine sulle metodologie di servizio sociale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it-IT" sz="1500" b="1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SCOPO FINALE </a:t>
            </a:r>
            <a:r>
              <a:rPr lang="it-IT" sz="15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 Valutazione del lavoro del servizio con l’obiettivo di riflettere sui risultati della ricerca per migliorare l’operato degli assistenti sociali.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CDB350-2D57-4144-8B1F-3792F5AF6958}"/>
              </a:ext>
            </a:extLst>
          </p:cNvPr>
          <p:cNvSpPr txBox="1"/>
          <p:nvPr/>
        </p:nvSpPr>
        <p:spPr>
          <a:xfrm>
            <a:off x="10398138" y="6041362"/>
            <a:ext cx="17773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r"/>
            <a:endParaRPr lang="it-IT" sz="1400" dirty="0"/>
          </a:p>
          <a:p>
            <a:pPr algn="r"/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Martina Taglieri</a:t>
            </a:r>
          </a:p>
        </p:txBody>
      </p:sp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47ACA02-92DD-4FCD-8311-134E50E4A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8574" y="500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862" y="627878"/>
            <a:ext cx="8596668" cy="1320800"/>
          </a:xfrm>
        </p:spPr>
        <p:txBody>
          <a:bodyPr/>
          <a:lstStyle/>
          <a:p>
            <a:r>
              <a:rPr lang="it-IT" dirty="0"/>
              <a:t>5.3 </a:t>
            </a:r>
            <a:r>
              <a:rPr lang="it-IT" dirty="0">
                <a:solidFill>
                  <a:srgbClr val="C6BEA9"/>
                </a:solidFill>
              </a:rPr>
              <a:t>La ricerca valutativa partecipata</a:t>
            </a:r>
            <a:r>
              <a:rPr lang="it-IT" dirty="0"/>
              <a:t> e </a:t>
            </a:r>
            <a:r>
              <a:rPr lang="it-IT" dirty="0">
                <a:solidFill>
                  <a:srgbClr val="D6B4B6"/>
                </a:solidFill>
              </a:rPr>
              <a:t>la pratica di autovalutazione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288717"/>
              </p:ext>
            </p:extLst>
          </p:nvPr>
        </p:nvGraphicFramePr>
        <p:xfrm>
          <a:off x="677862" y="2160588"/>
          <a:ext cx="9171531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2305" y="254497"/>
            <a:ext cx="746761" cy="746761"/>
          </a:xfrm>
          <a:prstGeom prst="rect">
            <a:avLst/>
          </a:prstGeom>
        </p:spPr>
      </p:pic>
      <p:sp>
        <p:nvSpPr>
          <p:cNvPr id="11" name="Freccia angolare bidirezionale 10"/>
          <p:cNvSpPr/>
          <p:nvPr/>
        </p:nvSpPr>
        <p:spPr>
          <a:xfrm rot="13512209">
            <a:off x="4668216" y="1972473"/>
            <a:ext cx="1190824" cy="1160646"/>
          </a:xfrm>
          <a:prstGeom prst="leftUpArrow">
            <a:avLst>
              <a:gd name="adj1" fmla="val 18130"/>
              <a:gd name="adj2" fmla="val 13963"/>
              <a:gd name="adj3" fmla="val 2500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ysClr val="windowText" lastClr="000000"/>
                </a:solidFill>
              </a:ln>
              <a:solidFill>
                <a:srgbClr val="D6B4B6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71761" y="6519446"/>
            <a:ext cx="2418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Chiarot Sofia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77862" y="1721393"/>
            <a:ext cx="2355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pag. 197/206</a:t>
            </a:r>
          </a:p>
        </p:txBody>
      </p:sp>
    </p:spTree>
    <p:extLst>
      <p:ext uri="{BB962C8B-B14F-4D97-AF65-F5344CB8AC3E}">
        <p14:creationId xmlns:p14="http://schemas.microsoft.com/office/powerpoint/2010/main" val="148459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5.3.1 </a:t>
            </a:r>
            <a:r>
              <a:rPr lang="it-IT" dirty="0">
                <a:solidFill>
                  <a:srgbClr val="C6BEA9"/>
                </a:solidFill>
              </a:rPr>
              <a:t>Processi di valutazione partecipata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/>
          <a:lstStyle/>
          <a:p>
            <a:r>
              <a:rPr lang="it-IT" dirty="0"/>
              <a:t>La valutazione </a:t>
            </a:r>
            <a:r>
              <a:rPr lang="it-IT" b="1" dirty="0"/>
              <a:t>non</a:t>
            </a:r>
            <a:r>
              <a:rPr lang="it-IT" dirty="0"/>
              <a:t> è un'operazione </a:t>
            </a:r>
            <a:r>
              <a:rPr lang="it-IT" b="1" dirty="0"/>
              <a:t>neutra</a:t>
            </a:r>
            <a:endParaRPr lang="it-IT" dirty="0"/>
          </a:p>
          <a:p>
            <a:r>
              <a:rPr lang="it-IT" dirty="0"/>
              <a:t>I committenti hanno interessi differenti dagli </a:t>
            </a:r>
            <a:r>
              <a:rPr lang="it-IT" dirty="0" err="1"/>
              <a:t>stakeholders</a:t>
            </a:r>
            <a:r>
              <a:rPr lang="it-IT" dirty="0"/>
              <a:t>.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/>
              <a:t>Per questo si è diffusa l'idea di progettare una valutazione che coinvolga i più rilevanti </a:t>
            </a:r>
            <a:r>
              <a:rPr lang="it-IT" dirty="0" err="1"/>
              <a:t>stakeholders</a:t>
            </a:r>
            <a:r>
              <a:rPr lang="it-IT" dirty="0"/>
              <a:t>: </a:t>
            </a:r>
            <a:r>
              <a:rPr lang="it-IT" b="1" u="sng" dirty="0"/>
              <a:t>utenti e operatori </a:t>
            </a:r>
          </a:p>
          <a:p>
            <a:endParaRPr lang="it-IT" b="1" u="sng" dirty="0"/>
          </a:p>
          <a:p>
            <a:endParaRPr lang="it-IT" b="1" u="sng" dirty="0"/>
          </a:p>
          <a:p>
            <a:endParaRPr lang="it-IT" b="1" u="sng" dirty="0"/>
          </a:p>
          <a:p>
            <a:r>
              <a:rPr lang="it-IT" dirty="0" err="1"/>
              <a:t>Forst</a:t>
            </a:r>
            <a:r>
              <a:rPr lang="it-IT" dirty="0"/>
              <a:t> evidenzia le </a:t>
            </a:r>
            <a:r>
              <a:rPr lang="it-IT" dirty="0">
                <a:solidFill>
                  <a:srgbClr val="C00000"/>
                </a:solidFill>
              </a:rPr>
              <a:t>difficoltà</a:t>
            </a:r>
            <a:r>
              <a:rPr lang="it-IT" dirty="0"/>
              <a:t> nell’utilizzo degli esiti di ricerche valutative in relazione alle scelte di intervento da parte dei professionisti</a:t>
            </a:r>
          </a:p>
          <a:p>
            <a:endParaRPr lang="it-IT" b="1" u="sng" dirty="0"/>
          </a:p>
          <a:p>
            <a:endParaRPr lang="it-IT" b="1" u="sng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4572000" y="1993788"/>
            <a:ext cx="26126" cy="496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arrotondato 5"/>
          <p:cNvSpPr/>
          <p:nvPr/>
        </p:nvSpPr>
        <p:spPr>
          <a:xfrm>
            <a:off x="4258178" y="5339404"/>
            <a:ext cx="1698171" cy="94353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CONCEZIONE TECNICO RAZIONALE</a:t>
            </a:r>
          </a:p>
        </p:txBody>
      </p:sp>
      <p:pic>
        <p:nvPicPr>
          <p:cNvPr id="8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4850" y="247800"/>
            <a:ext cx="723600" cy="723600"/>
          </a:xfrm>
          <a:prstGeom prst="rect">
            <a:avLst/>
          </a:prstGeom>
          <a:ln>
            <a:noFill/>
          </a:ln>
        </p:spPr>
      </p:pic>
      <p:sp>
        <p:nvSpPr>
          <p:cNvPr id="9" name="Per 8"/>
          <p:cNvSpPr/>
          <p:nvPr/>
        </p:nvSpPr>
        <p:spPr>
          <a:xfrm>
            <a:off x="3029957" y="4545814"/>
            <a:ext cx="4154614" cy="2530718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2873937"/>
            <a:ext cx="1051090" cy="105109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146231" y="3165197"/>
            <a:ext cx="188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/>
              <a:t>TAVOLI DI LAVORO MISTI </a:t>
            </a:r>
          </a:p>
        </p:txBody>
      </p:sp>
      <p:sp>
        <p:nvSpPr>
          <p:cNvPr id="13" name="Freccia curva 12"/>
          <p:cNvSpPr/>
          <p:nvPr/>
        </p:nvSpPr>
        <p:spPr>
          <a:xfrm flipV="1">
            <a:off x="5107263" y="3152949"/>
            <a:ext cx="715405" cy="585714"/>
          </a:xfrm>
          <a:prstGeom prst="bentArrow">
            <a:avLst>
              <a:gd name="adj1" fmla="val 14044"/>
              <a:gd name="adj2" fmla="val 25000"/>
              <a:gd name="adj3" fmla="val 25000"/>
              <a:gd name="adj4" fmla="val 10883"/>
            </a:avLst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733001" y="6519446"/>
            <a:ext cx="2917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Chiarot Sofia</a:t>
            </a:r>
          </a:p>
        </p:txBody>
      </p:sp>
    </p:spTree>
    <p:extLst>
      <p:ext uri="{BB962C8B-B14F-4D97-AF65-F5344CB8AC3E}">
        <p14:creationId xmlns:p14="http://schemas.microsoft.com/office/powerpoint/2010/main" val="208217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474029"/>
            <a:ext cx="8596668" cy="1320800"/>
          </a:xfrm>
        </p:spPr>
        <p:txBody>
          <a:bodyPr/>
          <a:lstStyle/>
          <a:p>
            <a:r>
              <a:rPr lang="it-IT" dirty="0"/>
              <a:t>5.3.2 </a:t>
            </a:r>
            <a:r>
              <a:rPr lang="it-IT" dirty="0">
                <a:solidFill>
                  <a:srgbClr val="D6B4B6"/>
                </a:solidFill>
              </a:rPr>
              <a:t>Attivare spazi di autovalutazione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227909"/>
            <a:ext cx="9407192" cy="4813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Calibri" charset="0"/>
                <a:ea typeface="Calibri" charset="0"/>
                <a:cs typeface="Times New Roman" charset="0"/>
              </a:rPr>
              <a:t>Diventa importante attivare pratiche di autovalutazione </a:t>
            </a:r>
            <a:r>
              <a:rPr lang="it-IT" b="1" dirty="0">
                <a:latin typeface="Calibri" charset="0"/>
                <a:ea typeface="Calibri" charset="0"/>
                <a:cs typeface="Times New Roman" charset="0"/>
              </a:rPr>
              <a:t>costante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La corrente denominata </a:t>
            </a:r>
            <a:r>
              <a:rPr lang="it-IT" b="1" dirty="0" err="1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Evidence-Based</a:t>
            </a:r>
            <a:r>
              <a:rPr lang="it-IT" b="1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Practice</a:t>
            </a:r>
            <a:r>
              <a:rPr lang="it-IT" b="1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(EBP) ha promosso un modello di autovalutazione denominato </a:t>
            </a:r>
            <a:r>
              <a:rPr lang="it-IT" sz="2000" b="1" u="sng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SINGLE-CASE EVALUATION DESIGN 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che dovrebbe consentire ad ogni assistente sociale di valutare in modo scientifico gli esiti dei propri interventi.</a:t>
            </a:r>
          </a:p>
          <a:p>
            <a:endParaRPr lang="it-IT" dirty="0"/>
          </a:p>
          <a:p>
            <a:endParaRPr lang="it-IT" dirty="0"/>
          </a:p>
          <a:p>
            <a:endParaRPr lang="it-IT" dirty="0">
              <a:sym typeface="Wingdings"/>
            </a:endParaRPr>
          </a:p>
          <a:p>
            <a:endParaRPr lang="it-IT" dirty="0">
              <a:sym typeface="Wingdings"/>
            </a:endParaRPr>
          </a:p>
          <a:p>
            <a:endParaRPr lang="it-IT" dirty="0">
              <a:sym typeface="Wingdings"/>
            </a:endParaRPr>
          </a:p>
          <a:p>
            <a:endParaRPr lang="it-IT" dirty="0">
              <a:sym typeface="Wingdings"/>
            </a:endParaRPr>
          </a:p>
          <a:p>
            <a:endParaRPr lang="it-IT" dirty="0">
              <a:sym typeface="Wingdings"/>
            </a:endParaRPr>
          </a:p>
          <a:p>
            <a:pPr marL="0" indent="0">
              <a:buNone/>
            </a:pPr>
            <a:r>
              <a:rPr lang="it-IT" dirty="0">
                <a:sym typeface="Wingdings"/>
              </a:rPr>
              <a:t>S</a:t>
            </a:r>
            <a:r>
              <a:rPr lang="it-IT" dirty="0"/>
              <a:t>arebbe meglio potenziare strategie di tipo </a:t>
            </a:r>
            <a:r>
              <a:rPr lang="it-IT" u="dash" dirty="0"/>
              <a:t>qualitativo</a:t>
            </a:r>
            <a:r>
              <a:rPr lang="it-IT" dirty="0"/>
              <a:t> che consentano di riguardare e altresì valutare in modo rigoroso ma appropriato il lavoro sociale.</a:t>
            </a:r>
          </a:p>
          <a:p>
            <a:endParaRPr lang="it-IT" dirty="0"/>
          </a:p>
        </p:txBody>
      </p:sp>
      <p:sp>
        <p:nvSpPr>
          <p:cNvPr id="5" name="Pergamena 2 4"/>
          <p:cNvSpPr/>
          <p:nvPr/>
        </p:nvSpPr>
        <p:spPr>
          <a:xfrm>
            <a:off x="1557554" y="3056534"/>
            <a:ext cx="2535475" cy="1156201"/>
          </a:xfrm>
          <a:prstGeom prst="horizontalScroll">
            <a:avLst/>
          </a:prstGeom>
          <a:gradFill flip="none" rotWithShape="1">
            <a:gsLst>
              <a:gs pos="0">
                <a:srgbClr val="D6B4B6"/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rgbClr val="D6B4B6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CRITICA: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Scarsa praticabilità</a:t>
            </a:r>
          </a:p>
        </p:txBody>
      </p:sp>
      <p:sp>
        <p:nvSpPr>
          <p:cNvPr id="6" name="Pergamena 2 5"/>
          <p:cNvSpPr/>
          <p:nvPr/>
        </p:nvSpPr>
        <p:spPr>
          <a:xfrm>
            <a:off x="5380930" y="2673140"/>
            <a:ext cx="3062343" cy="1922988"/>
          </a:xfrm>
          <a:prstGeom prst="horizontalScroll">
            <a:avLst/>
          </a:prstGeom>
          <a:gradFill flip="none" rotWithShape="1">
            <a:gsLst>
              <a:gs pos="0">
                <a:srgbClr val="D6B4B6"/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rgbClr val="D6B4B6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RISCHIO: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Cambiamento sostanziale del processo di lavoro dell’assistente sociale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782482" y="6519446"/>
            <a:ext cx="23020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Chiarot Sofia </a:t>
            </a:r>
          </a:p>
        </p:txBody>
      </p:sp>
      <p:pic>
        <p:nvPicPr>
          <p:cNvPr id="8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6158" y="6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3" y="168442"/>
            <a:ext cx="8596668" cy="1320800"/>
          </a:xfrm>
        </p:spPr>
        <p:txBody>
          <a:bodyPr/>
          <a:lstStyle/>
          <a:p>
            <a:pPr algn="ctr"/>
            <a:r>
              <a:rPr lang="it-IT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ALTERVISIONE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8626" y="696495"/>
            <a:ext cx="8947929" cy="4812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Modello elaborato a Trieste dal professore </a:t>
            </a:r>
            <a:r>
              <a:rPr lang="it-IT" b="1" dirty="0"/>
              <a:t>Luigi </a:t>
            </a:r>
            <a:r>
              <a:rPr lang="it-IT" b="1" dirty="0" err="1"/>
              <a:t>Gui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L’</a:t>
            </a:r>
            <a:r>
              <a:rPr lang="it-IT" dirty="0" err="1"/>
              <a:t>altervisione</a:t>
            </a:r>
            <a:r>
              <a:rPr lang="it-IT" dirty="0"/>
              <a:t> è </a:t>
            </a:r>
            <a:r>
              <a:rPr lang="it-IT" b="1" dirty="0"/>
              <a:t>un’attività che coniuga valutazione, ricerca e supporto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lvl="0" indent="0">
              <a:buNone/>
            </a:pPr>
            <a:r>
              <a:rPr lang="it-IT" dirty="0"/>
              <a:t>Metodologia avviata nel 2009 </a:t>
            </a:r>
            <a:r>
              <a:rPr lang="it-IT" dirty="0">
                <a:sym typeface="Wingdings"/>
              </a:rPr>
              <a:t>10 gruppi di assistenti sociali</a:t>
            </a:r>
            <a:r>
              <a:rPr lang="it-IT" dirty="0"/>
              <a:t> (ciascuno composto mediamente da 10 membri per un numero complessivo superiore alle 100 persone) distribuiti in 6 città del Nord Italia e attivi prevalentemente nei servizi sociali degli enti locali e delle Aziende sanitarie locali.</a:t>
            </a:r>
          </a:p>
          <a:p>
            <a:pPr marL="0" lv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Attraverso questa metodologia si </a:t>
            </a:r>
            <a:r>
              <a:rPr lang="it-IT" b="1" dirty="0"/>
              <a:t>rende disponibile la competenza professionale di ciascun assistente sociale del gruppo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questo avviene all’interno di uno spazio di confronto e di riflessività </a:t>
            </a:r>
            <a:r>
              <a:rPr lang="it-IT" dirty="0" err="1">
                <a:sym typeface="Wingdings"/>
              </a:rPr>
              <a:t>intraprofessionale</a:t>
            </a:r>
            <a:r>
              <a:rPr lang="it-IT" dirty="0">
                <a:sym typeface="Wingdings"/>
              </a:rPr>
              <a:t>.</a:t>
            </a:r>
          </a:p>
          <a:p>
            <a:pPr marL="0" indent="0">
              <a:buNone/>
            </a:pPr>
            <a:endParaRPr lang="it-IT" dirty="0">
              <a:sym typeface="Wingdings"/>
            </a:endParaRPr>
          </a:p>
          <a:p>
            <a:pPr marL="0" indent="0">
              <a:buNone/>
            </a:pPr>
            <a:r>
              <a:rPr lang="it-IT" dirty="0">
                <a:sym typeface="Wingdings"/>
              </a:rPr>
              <a:t>È caratterizzata dall’e</a:t>
            </a:r>
            <a:r>
              <a:rPr lang="it-IT" dirty="0"/>
              <a:t>sposizione di volta in volta, da parte di uno dei membri del gruppo, di una situazione che lo sta ponendo di fronte ad alcuni interrogativi. </a:t>
            </a:r>
          </a:p>
          <a:p>
            <a:pPr marL="0" indent="0">
              <a:buNone/>
            </a:pPr>
            <a:r>
              <a:rPr lang="it-IT" dirty="0"/>
              <a:t>Si compie una rivisitazione esplicita delle azioni professionali intraprese e scelte.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Arial" charset="0"/>
              <a:buChar char="•"/>
            </a:pPr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4931461" y="4101432"/>
            <a:ext cx="173849" cy="409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340448" y="5509127"/>
            <a:ext cx="9958583" cy="120315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Alleggerimento percezione di solitudine nell’azione professionale e nell’assunzione di responsabilità personale, miglioramento del clima comunicativo fra colleghi della medesima identità professionale, consistente accrescimento di attitudine riflessiva e critica sull’azione. </a:t>
            </a:r>
          </a:p>
          <a:p>
            <a:pPr>
              <a:buFont typeface="Arial" charset="0"/>
              <a:buChar char="•"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2690" y="6519446"/>
            <a:ext cx="1917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Chiarot Sofia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86" y="168442"/>
            <a:ext cx="1798030" cy="1450872"/>
          </a:xfrm>
          <a:prstGeom prst="rect">
            <a:avLst/>
          </a:prstGeom>
        </p:spPr>
      </p:pic>
      <p:pic>
        <p:nvPicPr>
          <p:cNvPr id="10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7715" y="1684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783771"/>
            <a:ext cx="8596668" cy="52575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Tra gli strumenti individuati per l’autovalutazione ci sono specifici </a:t>
            </a:r>
            <a:r>
              <a:rPr lang="it-IT" b="1" u="sng" dirty="0"/>
              <a:t>QUESTIONARI</a:t>
            </a:r>
            <a:r>
              <a:rPr lang="it-IT" dirty="0"/>
              <a:t> che un operatore si può autosomministrare.</a:t>
            </a:r>
          </a:p>
          <a:p>
            <a:r>
              <a:rPr lang="it-IT" dirty="0"/>
              <a:t>Un esempio è quello di De Ambrogio, in cui si invita l’assistente sociale a valutare varie dimensioni dell’intervento (relazione, organizzativa, metodologica..)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/>
              <a:t>Per ognuna sono identificati gli aspetti da esplorare e attraverso le risposte al questionario l’assistente sociale può misurare i suoi punti di forza e quelli di debolezza. </a:t>
            </a:r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b="1" u="sng" dirty="0"/>
              <a:t>AUTO-OSSERVAZIONE E AUTO-ETNOGRAFIA </a:t>
            </a:r>
          </a:p>
          <a:p>
            <a:pPr marL="0" indent="0">
              <a:buNone/>
            </a:pPr>
            <a:r>
              <a:rPr lang="it-IT" dirty="0"/>
              <a:t>In questo caso l’operatore si “osserva” nelle situazioni che intende valutare e registra le proprie considerazioni su un diario.</a:t>
            </a:r>
          </a:p>
          <a:p>
            <a:pPr marL="0" indent="0">
              <a:buNone/>
            </a:pPr>
            <a:r>
              <a:rPr lang="it-IT" dirty="0"/>
              <a:t>Permette di dare un minimo di sistematicità alle valutazioni informali quotidiane che gli assistenti sociali fanno, in modo da consentire di fissare le osservazioni e di esplicitare quelli che spesso sono elementi impliciti.</a:t>
            </a:r>
          </a:p>
          <a:p>
            <a:endParaRPr lang="it-IT" dirty="0"/>
          </a:p>
        </p:txBody>
      </p:sp>
      <p:sp>
        <p:nvSpPr>
          <p:cNvPr id="4" name="Freccia giù 3"/>
          <p:cNvSpPr/>
          <p:nvPr/>
        </p:nvSpPr>
        <p:spPr>
          <a:xfrm>
            <a:off x="4658992" y="1995270"/>
            <a:ext cx="216000" cy="3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80" y="126880"/>
            <a:ext cx="1368522" cy="6568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58" y="3425222"/>
            <a:ext cx="1136144" cy="113614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798637" y="6519446"/>
            <a:ext cx="15736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Chiarot Sofia</a:t>
            </a:r>
          </a:p>
        </p:txBody>
      </p:sp>
      <p:pic>
        <p:nvPicPr>
          <p:cNvPr id="8" name="Suon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9047" y="126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CF710-3C0A-7244-9747-3A6D3998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5.4 L'assistente sociale ricercatore </a:t>
            </a:r>
            <a:br>
              <a:rPr lang="it-IT" dirty="0"/>
            </a:b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206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0FE833-BB15-EA4E-85A3-A598C3C8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54369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    Nel servizio sociale l'</a:t>
            </a:r>
            <a:r>
              <a:rPr lang="it-IT" b="1" dirty="0"/>
              <a:t>esperienza </a:t>
            </a:r>
            <a:r>
              <a:rPr lang="it-IT" dirty="0"/>
              <a:t>è il luogo dove si produce la conoscenza per far crescere le potenzialità̀ della professione.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Forme di sapere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                                Istituzionalizzato     Aperto e dinamico</a:t>
            </a:r>
            <a:br>
              <a:rPr lang="it-IT" b="1" dirty="0"/>
            </a:br>
            <a:r>
              <a:rPr lang="it-IT" b="1" dirty="0"/>
              <a:t>                                  e chiuso in sé       </a:t>
            </a:r>
            <a:r>
              <a:rPr lang="it-IT" dirty="0"/>
              <a:t>Prodotto dall’esperienza, </a:t>
            </a:r>
            <a:br>
              <a:rPr lang="it-IT" b="1" dirty="0"/>
            </a:br>
            <a:r>
              <a:rPr lang="it-IT" b="1" dirty="0"/>
              <a:t>                                         </a:t>
            </a:r>
            <a:r>
              <a:rPr lang="it-IT" dirty="0"/>
              <a:t>TEORIA            dalla pratica sul campo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93F1CEF7-2AB0-974B-BBE5-32912C68EB21}"/>
              </a:ext>
            </a:extLst>
          </p:cNvPr>
          <p:cNvSpPr/>
          <p:nvPr/>
        </p:nvSpPr>
        <p:spPr>
          <a:xfrm>
            <a:off x="306874" y="2631233"/>
            <a:ext cx="740919" cy="42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F9E8951-FFC6-FF42-AFD5-3180DE750749}"/>
              </a:ext>
            </a:extLst>
          </p:cNvPr>
          <p:cNvSpPr/>
          <p:nvPr/>
        </p:nvSpPr>
        <p:spPr>
          <a:xfrm>
            <a:off x="3517641" y="4094755"/>
            <a:ext cx="2718318" cy="32657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5D34678F-223B-9E42-8221-A9CCDBA84B67}"/>
              </a:ext>
            </a:extLst>
          </p:cNvPr>
          <p:cNvSpPr/>
          <p:nvPr/>
        </p:nvSpPr>
        <p:spPr>
          <a:xfrm>
            <a:off x="3756468" y="4421327"/>
            <a:ext cx="391886" cy="5062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F90AE6EA-DCC6-704A-897D-77121C39F8F4}"/>
              </a:ext>
            </a:extLst>
          </p:cNvPr>
          <p:cNvSpPr/>
          <p:nvPr/>
        </p:nvSpPr>
        <p:spPr>
          <a:xfrm>
            <a:off x="5568507" y="4421327"/>
            <a:ext cx="391886" cy="5062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B5DF9B-91F5-7F46-A792-F8280F4D9E48}"/>
              </a:ext>
            </a:extLst>
          </p:cNvPr>
          <p:cNvSpPr txBox="1"/>
          <p:nvPr/>
        </p:nvSpPr>
        <p:spPr>
          <a:xfrm>
            <a:off x="10827524" y="655022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Alice </a:t>
            </a:r>
            <a:r>
              <a:rPr lang="it-IT" sz="1400" dirty="0" err="1">
                <a:solidFill>
                  <a:schemeClr val="accent2">
                    <a:lumMod val="50000"/>
                  </a:schemeClr>
                </a:solidFill>
              </a:rPr>
              <a:t>Zaninotti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FC7B9748-DD8D-48F7-AEF4-06CF8BCF9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8945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760F5-DF2A-6D42-B434-5B293A10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/>
          <a:lstStyle/>
          <a:p>
            <a:r>
              <a:rPr lang="it-IT" dirty="0"/>
              <a:t>Modi per produrre il sapere</a:t>
            </a:r>
            <a:br>
              <a:rPr lang="it-IT" dirty="0"/>
            </a:b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207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2FF50C-C444-614A-AB14-9E2C5B930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7543"/>
            <a:ext cx="8596668" cy="4882243"/>
          </a:xfrm>
        </p:spPr>
        <p:txBody>
          <a:bodyPr/>
          <a:lstStyle/>
          <a:p>
            <a:pPr>
              <a:buFont typeface="Wingdings 3" pitchFamily="2" charset="2"/>
              <a:buChar char=""/>
            </a:pPr>
            <a:r>
              <a:rPr lang="it-IT" dirty="0"/>
              <a:t>Indagine scientifica </a:t>
            </a:r>
          </a:p>
          <a:p>
            <a:pPr>
              <a:buFont typeface="Wingdings 3" pitchFamily="2" charset="2"/>
              <a:buChar char=""/>
            </a:pPr>
            <a:r>
              <a:rPr lang="it-IT" dirty="0"/>
              <a:t>Modi di produzione in cui la ricerca viene prodotta dove si verificano i problemi</a:t>
            </a:r>
          </a:p>
          <a:p>
            <a:pPr>
              <a:buFont typeface="Wingdings 3" pitchFamily="2" charset="2"/>
              <a:buChar char=""/>
            </a:pPr>
            <a:endParaRPr lang="it-IT" dirty="0"/>
          </a:p>
          <a:p>
            <a:pPr marL="0" indent="0" algn="ctr">
              <a:buNone/>
            </a:pPr>
            <a:r>
              <a:rPr lang="it-IT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Forme di conoscenza</a:t>
            </a:r>
          </a:p>
          <a:p>
            <a:pPr marL="0" indent="0">
              <a:buNone/>
            </a:pPr>
            <a:r>
              <a:rPr lang="it-IT" b="1" dirty="0">
                <a:latin typeface="+mj-lt"/>
                <a:ea typeface="+mj-ea"/>
                <a:cs typeface="+mj-cs"/>
              </a:rPr>
              <a:t>        Riflessive/aperte                                        Istituzionalizzate/chiuse</a:t>
            </a:r>
            <a:br>
              <a:rPr lang="it-IT" b="1" dirty="0">
                <a:latin typeface="+mj-lt"/>
                <a:ea typeface="+mj-ea"/>
                <a:cs typeface="+mj-cs"/>
              </a:rPr>
            </a:br>
            <a:r>
              <a:rPr lang="it-IT" dirty="0">
                <a:latin typeface="+mj-lt"/>
                <a:ea typeface="+mj-ea"/>
                <a:cs typeface="+mj-cs"/>
              </a:rPr>
              <a:t>1. tradizioni professionali:                                   1. tradizione e monopolio:</a:t>
            </a:r>
            <a:br>
              <a:rPr lang="it-IT" dirty="0">
                <a:latin typeface="+mj-lt"/>
                <a:ea typeface="+mj-ea"/>
                <a:cs typeface="+mj-cs"/>
              </a:rPr>
            </a:br>
            <a:r>
              <a:rPr lang="it-IT" dirty="0">
                <a:latin typeface="+mj-lt"/>
                <a:ea typeface="+mj-ea"/>
                <a:cs typeface="+mj-cs"/>
              </a:rPr>
              <a:t>Conoscenza pratica ed esperienziale                       conoscenza accademica</a:t>
            </a:r>
          </a:p>
          <a:p>
            <a:pPr marL="0" indent="0">
              <a:buNone/>
            </a:pPr>
            <a:endParaRPr lang="it-IT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it-IT" dirty="0">
                <a:latin typeface="+mj-lt"/>
                <a:ea typeface="+mj-ea"/>
                <a:cs typeface="+mj-cs"/>
              </a:rPr>
              <a:t>2. Processi conoscitivi in                                    2. Emergenza di nuove strutture:</a:t>
            </a:r>
            <a:br>
              <a:rPr lang="it-IT" dirty="0">
                <a:latin typeface="+mj-lt"/>
                <a:ea typeface="+mj-ea"/>
                <a:cs typeface="+mj-cs"/>
              </a:rPr>
            </a:br>
            <a:r>
              <a:rPr lang="it-IT" dirty="0">
                <a:latin typeface="+mj-lt"/>
                <a:ea typeface="+mj-ea"/>
                <a:cs typeface="+mj-cs"/>
              </a:rPr>
              <a:t>   partnership: conoscenza                                      </a:t>
            </a:r>
            <a:r>
              <a:rPr lang="it-IT" dirty="0" err="1">
                <a:latin typeface="+mj-lt"/>
                <a:ea typeface="+mj-ea"/>
                <a:cs typeface="+mj-cs"/>
              </a:rPr>
              <a:t>Evidence</a:t>
            </a:r>
            <a:r>
              <a:rPr lang="it-IT" dirty="0">
                <a:latin typeface="+mj-lt"/>
                <a:ea typeface="+mj-ea"/>
                <a:cs typeface="+mj-cs"/>
              </a:rPr>
              <a:t> </a:t>
            </a:r>
            <a:r>
              <a:rPr lang="it-IT" dirty="0" err="1">
                <a:latin typeface="+mj-lt"/>
                <a:ea typeface="+mj-ea"/>
                <a:cs typeface="+mj-cs"/>
              </a:rPr>
              <a:t>Based</a:t>
            </a:r>
            <a:r>
              <a:rPr lang="it-IT" dirty="0">
                <a:latin typeface="+mj-lt"/>
                <a:ea typeface="+mj-ea"/>
                <a:cs typeface="+mj-cs"/>
              </a:rPr>
              <a:t> </a:t>
            </a:r>
            <a:r>
              <a:rPr lang="it-IT" dirty="0" err="1">
                <a:latin typeface="+mj-lt"/>
                <a:ea typeface="+mj-ea"/>
                <a:cs typeface="+mj-cs"/>
              </a:rPr>
              <a:t>Practice</a:t>
            </a:r>
            <a:r>
              <a:rPr lang="it-IT" dirty="0">
                <a:latin typeface="+mj-lt"/>
                <a:ea typeface="+mj-ea"/>
                <a:cs typeface="+mj-cs"/>
              </a:rPr>
              <a:t> (EBP)</a:t>
            </a:r>
            <a:br>
              <a:rPr lang="it-IT" dirty="0">
                <a:latin typeface="+mj-lt"/>
                <a:ea typeface="+mj-ea"/>
                <a:cs typeface="+mj-cs"/>
              </a:rPr>
            </a:br>
            <a:r>
              <a:rPr lang="it-IT" dirty="0">
                <a:latin typeface="+mj-lt"/>
                <a:ea typeface="+mj-ea"/>
                <a:cs typeface="+mj-cs"/>
              </a:rPr>
              <a:t>           orientativa</a:t>
            </a:r>
          </a:p>
        </p:txBody>
      </p:sp>
      <p:sp>
        <p:nvSpPr>
          <p:cNvPr id="4" name="Freccia bidirezionale orizzontale 3">
            <a:extLst>
              <a:ext uri="{FF2B5EF4-FFF2-40B4-BE49-F238E27FC236}">
                <a16:creationId xmlns:a16="http://schemas.microsoft.com/office/drawing/2014/main" id="{554FA8E8-7C31-DB43-AAE0-7351BABD2294}"/>
              </a:ext>
            </a:extLst>
          </p:cNvPr>
          <p:cNvSpPr/>
          <p:nvPr/>
        </p:nvSpPr>
        <p:spPr>
          <a:xfrm>
            <a:off x="4534678" y="3993502"/>
            <a:ext cx="802432" cy="2799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reccia bidirezionale orizzontale 4">
            <a:extLst>
              <a:ext uri="{FF2B5EF4-FFF2-40B4-BE49-F238E27FC236}">
                <a16:creationId xmlns:a16="http://schemas.microsoft.com/office/drawing/2014/main" id="{60D9DF63-F245-7844-9494-BC1C6B6E8EFF}"/>
              </a:ext>
            </a:extLst>
          </p:cNvPr>
          <p:cNvSpPr/>
          <p:nvPr/>
        </p:nvSpPr>
        <p:spPr>
          <a:xfrm>
            <a:off x="4534678" y="5290457"/>
            <a:ext cx="802432" cy="2799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9414CD-76C9-B64E-BDEA-136F61351986}"/>
              </a:ext>
            </a:extLst>
          </p:cNvPr>
          <p:cNvSpPr txBox="1"/>
          <p:nvPr/>
        </p:nvSpPr>
        <p:spPr>
          <a:xfrm>
            <a:off x="4534678" y="3529304"/>
            <a:ext cx="1012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Forme di   produzione  tradizionali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F38D98-566C-6747-A2F7-D37CF0CE5C7B}"/>
              </a:ext>
            </a:extLst>
          </p:cNvPr>
          <p:cNvSpPr txBox="1"/>
          <p:nvPr/>
        </p:nvSpPr>
        <p:spPr>
          <a:xfrm>
            <a:off x="10827524" y="655022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Alice </a:t>
            </a:r>
            <a:r>
              <a:rPr lang="it-IT" sz="1400" dirty="0" err="1">
                <a:solidFill>
                  <a:schemeClr val="accent2">
                    <a:lumMod val="50000"/>
                  </a:schemeClr>
                </a:solidFill>
              </a:rPr>
              <a:t>Zaninotti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4070A187-740F-48CB-8D08-392429A59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4962" y="237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3AFC7-490C-8243-9B3A-4CA9D2FD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  <a:br>
              <a:rPr lang="it-IT" dirty="0"/>
            </a:br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pag. 179-180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C17603-4DCE-9A47-BEA3-0D436B15F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3650" y="3239534"/>
            <a:ext cx="4184035" cy="2787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900" b="1" u="sng" dirty="0">
                <a:solidFill>
                  <a:schemeClr val="accent2">
                    <a:lumMod val="50000"/>
                  </a:schemeClr>
                </a:solidFill>
              </a:rPr>
              <a:t>VALUTAZIONE</a:t>
            </a:r>
            <a:br>
              <a:rPr lang="it-IT" sz="4900" b="1" u="sng" dirty="0">
                <a:solidFill>
                  <a:schemeClr val="accent2">
                    <a:lumMod val="50000"/>
                  </a:schemeClr>
                </a:solidFill>
              </a:rPr>
            </a:br>
            <a:endParaRPr lang="it-IT" sz="15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it-IT" sz="4900" b="1" u="sng" dirty="0">
                <a:solidFill>
                  <a:schemeClr val="accent2">
                    <a:lumMod val="50000"/>
                  </a:schemeClr>
                </a:solidFill>
              </a:rPr>
              <a:t>RICERCA</a:t>
            </a:r>
          </a:p>
          <a:p>
            <a:pPr marL="0" indent="0" algn="ctr">
              <a:buNone/>
            </a:pPr>
            <a:endParaRPr lang="it-IT" sz="49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693E06-0ABB-1E4E-8015-EA1CF44FDDAB}"/>
              </a:ext>
            </a:extLst>
          </p:cNvPr>
          <p:cNvSpPr txBox="1"/>
          <p:nvPr/>
        </p:nvSpPr>
        <p:spPr>
          <a:xfrm>
            <a:off x="677334" y="2727698"/>
            <a:ext cx="584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Parte integrante del procedimento metodologico sono:</a:t>
            </a:r>
          </a:p>
        </p:txBody>
      </p:sp>
      <p:pic>
        <p:nvPicPr>
          <p:cNvPr id="1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02EB09C1-D0C2-6F43-980E-502B5D47C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76C4342-6625-E248-8598-3D4A233F23CF}"/>
              </a:ext>
            </a:extLst>
          </p:cNvPr>
          <p:cNvSpPr txBox="1"/>
          <p:nvPr/>
        </p:nvSpPr>
        <p:spPr>
          <a:xfrm>
            <a:off x="10727560" y="6528569"/>
            <a:ext cx="14644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Cristina Pozzar</a:t>
            </a:r>
          </a:p>
        </p:txBody>
      </p:sp>
    </p:spTree>
    <p:extLst>
      <p:ext uri="{BB962C8B-B14F-4D97-AF65-F5344CB8AC3E}">
        <p14:creationId xmlns:p14="http://schemas.microsoft.com/office/powerpoint/2010/main" val="15960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74FE4-2878-BC44-84BF-44D9F3ED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37457"/>
          </a:xfrm>
        </p:spPr>
        <p:txBody>
          <a:bodyPr>
            <a:normAutofit/>
          </a:bodyPr>
          <a:lstStyle/>
          <a:p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207-208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B912D3-A1BB-384B-80B6-A0FCDE06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47057"/>
            <a:ext cx="8596668" cy="5094305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L’attivazione di percorsi di ricerca è fondamentale per il professionista perché rappresenta una crescita e fonte di motivazione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>
                <a:solidFill>
                  <a:schemeClr val="accent1"/>
                </a:solidFill>
              </a:rPr>
              <a:t>Quali sono i punti di partenza della ricerca?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b="1" dirty="0"/>
              <a:t>La presenza di un dubbio, il problema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L’obiettivo è quello di trasformare un turbamento, l’angoscia nel lavoro in uno stimolo di ricerca per una possibile soluzione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AA3D81A-0B32-974A-938C-2800CEB36E79}"/>
              </a:ext>
            </a:extLst>
          </p:cNvPr>
          <p:cNvSpPr/>
          <p:nvPr/>
        </p:nvSpPr>
        <p:spPr>
          <a:xfrm>
            <a:off x="2474988" y="3494209"/>
            <a:ext cx="5199441" cy="2253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Esempio: tema affrontato da Altman (2008) sulla questione della difficoltà di coinvolgere i genitori in un programma di prevenzione.</a:t>
            </a:r>
            <a:br>
              <a:rPr lang="it-IT" dirty="0"/>
            </a:br>
            <a:r>
              <a:rPr lang="it-IT" dirty="0"/>
              <a:t>L’interessamento dei genitori è mosso da: </a:t>
            </a:r>
            <a:br>
              <a:rPr lang="it-IT" dirty="0"/>
            </a:br>
            <a:r>
              <a:rPr lang="it-IT" dirty="0"/>
              <a:t>1. Identificazione esplicita degli obiettivi</a:t>
            </a:r>
          </a:p>
          <a:p>
            <a:r>
              <a:rPr lang="it-IT" dirty="0"/>
              <a:t>2. Capacità </a:t>
            </a:r>
            <a:r>
              <a:rPr lang="it-IT" dirty="0" err="1"/>
              <a:t>dell’a.s.</a:t>
            </a:r>
            <a:r>
              <a:rPr lang="it-IT" dirty="0"/>
              <a:t> di dare fiducia alla famiglia</a:t>
            </a:r>
          </a:p>
          <a:p>
            <a:r>
              <a:rPr lang="it-IT" dirty="0"/>
              <a:t>3. Tetto delle diversità culturali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B3CE5C-2DB7-5947-9D47-1644F39C3C08}"/>
              </a:ext>
            </a:extLst>
          </p:cNvPr>
          <p:cNvSpPr txBox="1"/>
          <p:nvPr/>
        </p:nvSpPr>
        <p:spPr>
          <a:xfrm>
            <a:off x="10827524" y="655022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Alice </a:t>
            </a:r>
            <a:r>
              <a:rPr lang="it-IT" sz="1400" dirty="0" err="1">
                <a:solidFill>
                  <a:schemeClr val="accent2">
                    <a:lumMod val="50000"/>
                  </a:schemeClr>
                </a:solidFill>
              </a:rPr>
              <a:t>Zaninotti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D7409735-B717-4230-A8F0-639FE8C32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4962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92F2F-3347-EF4A-B29A-E0B9DA78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Quali sono i punti cruciali da seguire in una ricerca?</a:t>
            </a:r>
            <a:br>
              <a:rPr lang="it-IT" dirty="0"/>
            </a:b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208-211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A71B58-2F18-AD43-87BD-0739AE38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 fontScale="92500" lnSpcReduction="10000"/>
          </a:bodyPr>
          <a:lstStyle/>
          <a:p>
            <a:r>
              <a:rPr lang="it-IT" u="sng" dirty="0"/>
              <a:t>La domanda di ricerca </a:t>
            </a:r>
            <a:r>
              <a:rPr lang="it-IT" dirty="0">
                <a:sym typeface="Wingdings" pitchFamily="2" charset="2"/>
              </a:rPr>
              <a:t> chiedersi qual è l’obiettivo del lavoro, dove si vuole andare a parare</a:t>
            </a:r>
          </a:p>
          <a:p>
            <a:r>
              <a:rPr lang="it-IT" u="sng" dirty="0">
                <a:sym typeface="Wingdings" pitchFamily="2" charset="2"/>
              </a:rPr>
              <a:t>Strategia di ricerca </a:t>
            </a:r>
            <a:r>
              <a:rPr lang="it-IT" dirty="0">
                <a:sym typeface="Wingdings" pitchFamily="2" charset="2"/>
              </a:rPr>
              <a:t> l’importanza della raccolta delle storie autobiografiche che permette agli intervistati di raccontare liberamente i propri vissuti</a:t>
            </a:r>
          </a:p>
          <a:p>
            <a:r>
              <a:rPr lang="it-IT" u="sng" dirty="0">
                <a:sym typeface="Wingdings" pitchFamily="2" charset="2"/>
              </a:rPr>
              <a:t>La scelta dei soggetti</a:t>
            </a:r>
          </a:p>
          <a:p>
            <a:r>
              <a:rPr lang="it-IT" u="sng" dirty="0">
                <a:sym typeface="Wingdings" pitchFamily="2" charset="2"/>
              </a:rPr>
              <a:t>Questioni etiche </a:t>
            </a:r>
            <a:r>
              <a:rPr lang="it-IT" dirty="0">
                <a:sym typeface="Wingdings" pitchFamily="2" charset="2"/>
              </a:rPr>
              <a:t> riguarda la difficoltà del trattamento dei dati personali e la sua gestione</a:t>
            </a:r>
          </a:p>
          <a:p>
            <a:r>
              <a:rPr lang="it-IT" u="sng" dirty="0">
                <a:sym typeface="Wingdings" pitchFamily="2" charset="2"/>
              </a:rPr>
              <a:t>La traccia dell’intervista </a:t>
            </a:r>
            <a:r>
              <a:rPr lang="it-IT" dirty="0">
                <a:sym typeface="Wingdings" pitchFamily="2" charset="2"/>
              </a:rPr>
              <a:t> rappresenta una scaletta da seguire per non dimenticare i dettagli importanti nel momento dell’esposizione delle domande</a:t>
            </a:r>
          </a:p>
          <a:p>
            <a:r>
              <a:rPr lang="it-IT" u="sng" dirty="0">
                <a:sym typeface="Wingdings" pitchFamily="2" charset="2"/>
              </a:rPr>
              <a:t>Il processo di ricerca </a:t>
            </a:r>
            <a:r>
              <a:rPr lang="it-IT" dirty="0">
                <a:sym typeface="Wingdings" pitchFamily="2" charset="2"/>
              </a:rPr>
              <a:t> ovvero gli incontri veri e propri in cui l’intervistatore entra in contatto con i soggetti della ricerca</a:t>
            </a:r>
          </a:p>
          <a:p>
            <a:r>
              <a:rPr lang="it-IT" u="sng" dirty="0">
                <a:sym typeface="Wingdings" pitchFamily="2" charset="2"/>
              </a:rPr>
              <a:t>Esito finale </a:t>
            </a:r>
            <a:r>
              <a:rPr lang="it-IT" dirty="0">
                <a:sym typeface="Wingdings" pitchFamily="2" charset="2"/>
              </a:rPr>
              <a:t> è un momento per ricapitolare l’esperienza e sintetizzare le riflessioni emerse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D32737-A204-D747-A7CA-37E9E623E297}"/>
              </a:ext>
            </a:extLst>
          </p:cNvPr>
          <p:cNvSpPr txBox="1"/>
          <p:nvPr/>
        </p:nvSpPr>
        <p:spPr>
          <a:xfrm>
            <a:off x="10827524" y="655022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Alice </a:t>
            </a:r>
            <a:r>
              <a:rPr lang="it-IT" sz="1400" dirty="0" err="1">
                <a:solidFill>
                  <a:schemeClr val="accent2">
                    <a:lumMod val="50000"/>
                  </a:schemeClr>
                </a:solidFill>
              </a:rPr>
              <a:t>Zaninotti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3AE28D0D-1582-4BF6-9D0B-4D3C06026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11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A91A8FD-F26F-3E44-B897-4A207CBB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6068"/>
          </a:xfrm>
        </p:spPr>
        <p:txBody>
          <a:bodyPr>
            <a:normAutofit/>
          </a:bodyPr>
          <a:lstStyle/>
          <a:p>
            <a:r>
              <a:rPr lang="it-IT" dirty="0"/>
              <a:t>5.1. La complessità della valutazione</a:t>
            </a:r>
            <a:br>
              <a:rPr lang="it-IT" dirty="0"/>
            </a:br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pag. 180/187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939F94-512B-6047-900B-146650B06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5667"/>
            <a:ext cx="9535612" cy="4979168"/>
          </a:xfrm>
        </p:spPr>
        <p:txBody>
          <a:bodyPr/>
          <a:lstStyle/>
          <a:p>
            <a:pPr marL="0" indent="0">
              <a:lnSpc>
                <a:spcPct val="107000"/>
              </a:lnSpc>
              <a:buNone/>
            </a:pP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La questione della valutazione degli interventi degli assistenti sociali è estremamente complessa, ricca di nodi critici e controversie.  </a:t>
            </a:r>
          </a:p>
          <a:p>
            <a:pPr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400" dirty="0"/>
              <a:t>Difficile identificazione degli elementi del processo di lavoro e, quindi, di cosa ha funzionato e non ha funzionato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400" dirty="0">
                <a:cs typeface="Times New Roman" panose="02020603050405020304" pitchFamily="18" charset="0"/>
              </a:rPr>
              <a:t>La valutazione nel servizio sociale non può prescindere da riflessioni di natura etica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400" dirty="0"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915850-B38E-E547-9D2F-E7346802457A}"/>
              </a:ext>
            </a:extLst>
          </p:cNvPr>
          <p:cNvSpPr txBox="1"/>
          <p:nvPr/>
        </p:nvSpPr>
        <p:spPr>
          <a:xfrm>
            <a:off x="10744168" y="6534835"/>
            <a:ext cx="1447832" cy="3231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Nara </a:t>
            </a:r>
            <a:r>
              <a:rPr lang="it-IT" sz="1500" dirty="0" err="1">
                <a:solidFill>
                  <a:schemeClr val="accent2">
                    <a:lumMod val="50000"/>
                  </a:schemeClr>
                </a:solidFill>
              </a:rPr>
              <a:t>Garropoli</a:t>
            </a:r>
            <a:endParaRPr lang="it-IT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43189" y="2292440"/>
            <a:ext cx="7920507" cy="1326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Flessibilità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capacità di modellarsi sulle peculiarità delle situazioni, delle caratteristiche e dei bisogni delle persone coinvolte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Informalità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→ valida alternativa a un procedere burocratizzato e standardizzato che lascia scontenti tutti (Olivetti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Manoukian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2005)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4874653" y="3801837"/>
            <a:ext cx="266033" cy="3477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640169" y="5602310"/>
            <a:ext cx="1339403" cy="734096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VALORI</a:t>
            </a:r>
          </a:p>
        </p:txBody>
      </p:sp>
      <p:sp>
        <p:nvSpPr>
          <p:cNvPr id="10" name="Ovale 9"/>
          <p:cNvSpPr/>
          <p:nvPr/>
        </p:nvSpPr>
        <p:spPr>
          <a:xfrm>
            <a:off x="5304902" y="5656501"/>
            <a:ext cx="1379233" cy="695459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PRINCIPI</a:t>
            </a:r>
          </a:p>
        </p:txBody>
      </p:sp>
      <p:pic>
        <p:nvPicPr>
          <p:cNvPr id="8" name="1 d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60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90C226"/>
                </a:solidFill>
              </a:rPr>
              <a:t>5.1.1. L’emergere di un discorso sulla        valutazione in servizio sociale</a:t>
            </a:r>
            <a:br>
              <a:rPr lang="it-IT" dirty="0">
                <a:solidFill>
                  <a:srgbClr val="90C226"/>
                </a:solidFill>
              </a:rPr>
            </a:br>
            <a:r>
              <a:rPr lang="it-IT" sz="15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pag. 182/184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512839" y="6534835"/>
            <a:ext cx="1705529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     </a:t>
            </a:r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Nara </a:t>
            </a:r>
            <a:r>
              <a:rPr lang="it-IT" sz="1500" dirty="0" err="1">
                <a:solidFill>
                  <a:schemeClr val="accent2">
                    <a:lumMod val="50000"/>
                  </a:schemeClr>
                </a:solidFill>
              </a:rPr>
              <a:t>Garropoli</a:t>
            </a:r>
            <a:endParaRPr lang="it-IT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619822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buNone/>
            </a:pPr>
            <a:r>
              <a:rPr lang="x-none" sz="1400" dirty="0">
                <a:ea typeface="Calibri" panose="020F0502020204030204" pitchFamily="34" charset="0"/>
                <a:cs typeface="Times New Roman" panose="02020603050405020304" pitchFamily="18" charset="0"/>
              </a:rPr>
              <a:t>necessità della professione di giustificare e legittimare la propria presenza nei servizi</a:t>
            </a: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buNone/>
            </a:pP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buNone/>
            </a:pPr>
            <a:r>
              <a:rPr lang="x-none" sz="1400" dirty="0">
                <a:ea typeface="Calibri" panose="020F0502020204030204" pitchFamily="34" charset="0"/>
                <a:cs typeface="Times New Roman" panose="02020603050405020304" pitchFamily="18" charset="0"/>
              </a:rPr>
              <a:t>promozione di ricerche valutative</a:t>
            </a: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5124450" algn="l"/>
              </a:tabLst>
            </a:pPr>
            <a:r>
              <a:rPr lang="x-none" sz="1400" dirty="0">
                <a:ea typeface="Calibri" panose="020F0502020204030204" pitchFamily="34" charset="0"/>
                <a:cs typeface="Times New Roman" panose="02020603050405020304" pitchFamily="18" charset="0"/>
              </a:rPr>
              <a:t>Intorno agli anni </a:t>
            </a: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cinquanta</a:t>
            </a:r>
            <a:r>
              <a:rPr lang="x-none" sz="1400" dirty="0">
                <a:ea typeface="Calibri" panose="020F0502020204030204" pitchFamily="34" charset="0"/>
                <a:cs typeface="Times New Roman" panose="02020603050405020304" pitchFamily="18" charset="0"/>
              </a:rPr>
              <a:t> si cominciano a sollevare dubbi rispetto ai notevoli capitali impiegati nel campo sociale</a:t>
            </a: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400" dirty="0"/>
              <a:t>Le prime ricerche valutative vengono effettuate negli Stati Uniti tra gli anni quaranta e gli anni sessanta del Novecento </a:t>
            </a:r>
          </a:p>
          <a:p>
            <a:pPr>
              <a:buFont typeface="Courier New" panose="02070309020205020404" pitchFamily="49" charset="0"/>
              <a:buChar char="o"/>
            </a:pPr>
            <a:endParaRPr lang="it-IT" sz="1400" dirty="0"/>
          </a:p>
        </p:txBody>
      </p:sp>
      <p:sp>
        <p:nvSpPr>
          <p:cNvPr id="4" name="Freccia in giù 3"/>
          <p:cNvSpPr/>
          <p:nvPr/>
        </p:nvSpPr>
        <p:spPr>
          <a:xfrm>
            <a:off x="4784501" y="2240212"/>
            <a:ext cx="296214" cy="425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1790163" y="3825028"/>
            <a:ext cx="6284890" cy="1249249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5124450" algn="l"/>
              </a:tabLst>
            </a:pP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La ricerca valutativa nasce dalla necessità di legittimare la spesa e di uscire da un’autoreferenzialità nel guardare gli interventi degli assistenti sociali, oltre a quella di costruire una pratica professionale efficace e legittimata. </a:t>
            </a:r>
            <a:endParaRPr lang="it-IT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5604" y="270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824247"/>
            <a:ext cx="8596668" cy="5409127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5124450" algn="l"/>
              </a:tabLst>
            </a:pP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Sorsero in questo periodo riflessioni sui limiti dei tradizionali modelli quantitativi sperimentali</a:t>
            </a:r>
          </a:p>
          <a:p>
            <a:pPr lvl="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5124450" algn="l"/>
              </a:tabLst>
            </a:pP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I metodi quantitativi hanno limiti intrinseci e non possono essere altro che parziali nel momento in cui sono applicati al campo del servizio sociale (Shaw, 2003)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Tendenza a “</a:t>
            </a:r>
            <a:r>
              <a:rPr lang="it-IT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oggettivizzare</a:t>
            </a:r>
            <a:r>
              <a:rPr lang="it-IT" sz="1400" dirty="0">
                <a:ea typeface="Calibri" panose="020F0502020204030204" pitchFamily="34" charset="0"/>
                <a:cs typeface="Times New Roman" panose="02020603050405020304" pitchFamily="18" charset="0"/>
              </a:rPr>
              <a:t>” il processo di lavoro, isolare aspetti significativi per schedare problemi e interventi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Limite di non cogliere e rispettare alcune caratteristiche fondamentali del lavoro sociale: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endParaRPr lang="it-IT" sz="1400" dirty="0"/>
          </a:p>
        </p:txBody>
      </p:sp>
      <p:sp>
        <p:nvSpPr>
          <p:cNvPr id="4" name="Freccia in giù 3"/>
          <p:cNvSpPr/>
          <p:nvPr/>
        </p:nvSpPr>
        <p:spPr>
          <a:xfrm>
            <a:off x="4875042" y="1854558"/>
            <a:ext cx="279302" cy="502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534746" y="3342654"/>
            <a:ext cx="1192638" cy="93430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NATURA OLISTICA</a:t>
            </a:r>
          </a:p>
        </p:txBody>
      </p:sp>
      <p:sp>
        <p:nvSpPr>
          <p:cNvPr id="8" name="Ovale 7"/>
          <p:cNvSpPr/>
          <p:nvPr/>
        </p:nvSpPr>
        <p:spPr>
          <a:xfrm>
            <a:off x="5044484" y="3644720"/>
            <a:ext cx="2476777" cy="1764407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adattamento alle complessità delle SOGGETTIVITÀ e dei processi di vita delle persone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637949" y="6519446"/>
            <a:ext cx="1554051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  Nara</a:t>
            </a:r>
            <a:r>
              <a:rPr lang="it-IT" sz="1600" dirty="0"/>
              <a:t> </a:t>
            </a:r>
            <a:r>
              <a:rPr lang="it-IT" sz="1500" dirty="0" err="1">
                <a:solidFill>
                  <a:schemeClr val="accent2">
                    <a:lumMod val="50000"/>
                  </a:schemeClr>
                </a:solidFill>
              </a:rPr>
              <a:t>Garropoli</a:t>
            </a:r>
            <a:endParaRPr lang="it-IT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lide 3 d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974" y="214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5.1.2. Lo sviluppo del filone di valutazione qualitativa</a:t>
            </a:r>
            <a:br>
              <a:rPr lang="it-IT" dirty="0"/>
            </a:br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pag. 184/187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3" y="1930400"/>
            <a:ext cx="9252277" cy="4927599"/>
          </a:xfrm>
        </p:spPr>
        <p:txBody>
          <a:bodyPr/>
          <a:lstStyle/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cogliere la 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specificità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degli interventi</a:t>
            </a:r>
          </a:p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colmare il vuoto delle ricerche quantitative </a:t>
            </a:r>
          </a:p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mettere in luce le 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percezioni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delle persone interessate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valutare l’impatto degli interventi</a:t>
            </a:r>
          </a:p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utilizzo di domande aperte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visioni differenti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letture impreviste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ascolto delle diverse prospettive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entrare nel merito dei </a:t>
            </a:r>
            <a:r>
              <a:rPr lang="it-IT" sz="1400" b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processi</a:t>
            </a: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Clr>
                <a:srgbClr val="90C226"/>
              </a:buClr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comprensione dei processi 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ipotesi sul perché gli interventi funzionino o su cosa non è andato bene</a:t>
            </a:r>
          </a:p>
          <a:p>
            <a:pPr>
              <a:lnSpc>
                <a:spcPct val="107000"/>
              </a:lnSpc>
            </a:pP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Ricerca qualitativa di Mayer e </a:t>
            </a:r>
            <a:r>
              <a:rPr lang="it-IT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Timms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Client </a:t>
            </a:r>
            <a:r>
              <a:rPr lang="it-IT" sz="1400" i="1" dirty="0" err="1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Speaks</a:t>
            </a:r>
            <a:r>
              <a:rPr lang="it-IT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1970)</a:t>
            </a:r>
          </a:p>
          <a:p>
            <a:pPr>
              <a:lnSpc>
                <a:spcPct val="107000"/>
              </a:lnSpc>
            </a:pP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it-IT" sz="1400" dirty="0"/>
              <a:t>                                                         Valutazione qualitativa  </a:t>
            </a:r>
          </a:p>
          <a:p>
            <a:pPr marL="0" indent="0">
              <a:lnSpc>
                <a:spcPct val="107000"/>
              </a:lnSpc>
              <a:buNone/>
            </a:pP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400" dirty="0">
              <a:solidFill>
                <a:prstClr val="black">
                  <a:lumMod val="75000"/>
                  <a:lumOff val="2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82717" y="6534834"/>
            <a:ext cx="1463899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/>
            <a:r>
              <a:rPr lang="it-IT" sz="1500" dirty="0">
                <a:solidFill>
                  <a:srgbClr val="54A021">
                    <a:lumMod val="50000"/>
                  </a:srgbClr>
                </a:solidFill>
              </a:rPr>
              <a:t>Nara </a:t>
            </a:r>
            <a:r>
              <a:rPr lang="it-IT" sz="1500" dirty="0" err="1">
                <a:solidFill>
                  <a:srgbClr val="54A021">
                    <a:lumMod val="50000"/>
                  </a:srgbClr>
                </a:solidFill>
              </a:rPr>
              <a:t>Garropoli</a:t>
            </a:r>
            <a:endParaRPr lang="it-IT" sz="1500" dirty="0">
              <a:solidFill>
                <a:srgbClr val="54A021">
                  <a:lumMod val="50000"/>
                </a:srgbClr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5727068" y="5177306"/>
            <a:ext cx="708338" cy="3348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742356" y="5749900"/>
            <a:ext cx="708338" cy="373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6705860" y="4584878"/>
            <a:ext cx="2244958" cy="837127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Costruzione di interventi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efficaci</a:t>
            </a:r>
          </a:p>
        </p:txBody>
      </p:sp>
      <p:sp>
        <p:nvSpPr>
          <p:cNvPr id="12" name="Ovale 11"/>
          <p:cNvSpPr/>
          <p:nvPr/>
        </p:nvSpPr>
        <p:spPr>
          <a:xfrm>
            <a:off x="6705859" y="5749900"/>
            <a:ext cx="2064653" cy="995152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 quantitativa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adeguata</a:t>
            </a:r>
          </a:p>
        </p:txBody>
      </p:sp>
      <p:pic>
        <p:nvPicPr>
          <p:cNvPr id="6" name="slide 4 d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0050" y="174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1EBA04-F704-2C4F-9F42-DC4B6843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37953"/>
          </a:xfrm>
        </p:spPr>
        <p:txBody>
          <a:bodyPr>
            <a:normAutofit fontScale="90000"/>
          </a:bodyPr>
          <a:lstStyle/>
          <a:p>
            <a:r>
              <a:rPr lang="it-IT" dirty="0"/>
              <a:t>5.2. Elementi caratterizzanti una valutazione qualitativa </a:t>
            </a:r>
            <a:br>
              <a:rPr lang="it-IT" dirty="0"/>
            </a:br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pag.187/191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F34955-D717-4C4C-8902-0296CDBB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42556"/>
            <a:ext cx="9119809" cy="449227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Immersione nei contesti su cui si effettua la ricerca: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it-IT" sz="1500" dirty="0">
                <a:sym typeface="Wingdings" pitchFamily="2" charset="2"/>
              </a:rPr>
              <a:t>valutazione eseguita dall’interno </a:t>
            </a:r>
            <a:r>
              <a:rPr lang="it-IT" sz="1500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it-IT" sz="1500" dirty="0">
                <a:sym typeface="Wingdings" pitchFamily="2" charset="2"/>
              </a:rPr>
              <a:t> aspetti vantaggiosi</a:t>
            </a:r>
          </a:p>
          <a:p>
            <a:pPr marL="0" indent="0">
              <a:buNone/>
            </a:pPr>
            <a:endParaRPr lang="it-IT" sz="1500" dirty="0"/>
          </a:p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Approccio olistico: </a:t>
            </a:r>
            <a:r>
              <a:rPr lang="it-IT" sz="1500" dirty="0"/>
              <a:t>comprensione di insieme di processi e culture</a:t>
            </a:r>
          </a:p>
          <a:p>
            <a:pPr marL="0" indent="0">
              <a:buNone/>
            </a:pPr>
            <a:endParaRPr lang="it-IT" sz="1500" dirty="0"/>
          </a:p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Focalizzazione sui processi e sul rapporto tra processi e risultati in termini di significati attribuiti dagli attori: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500" dirty="0"/>
              <a:t>la considerazione sugli esiti viene collegata al come questi ultimi si sono prodotti</a:t>
            </a:r>
          </a:p>
          <a:p>
            <a:pPr marL="0" indent="0">
              <a:buNone/>
            </a:pPr>
            <a:endParaRPr lang="it-IT" sz="1500" u="sng" dirty="0"/>
          </a:p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Costante tensione a comprendere le visione dall’interno: </a:t>
            </a:r>
            <a:r>
              <a:rPr lang="it-IT" sz="1500" dirty="0"/>
              <a:t>viene posto al centro il senso che le persone attribuiscono alle situazioni</a:t>
            </a:r>
          </a:p>
          <a:p>
            <a:pPr marL="0" indent="0">
              <a:buNone/>
            </a:pPr>
            <a:endParaRPr lang="it-IT" sz="1500" dirty="0"/>
          </a:p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Riflessività in relazione alla soggettività dello stesso professionista che opera la valutazione: </a:t>
            </a:r>
            <a:r>
              <a:rPr lang="it-IT" sz="1500" dirty="0"/>
              <a:t>richiede un continuo ripensamento rispetto ai vissuti di chi valuta</a:t>
            </a:r>
          </a:p>
          <a:p>
            <a:pPr marL="0" indent="0">
              <a:buNone/>
            </a:pPr>
            <a:endParaRPr lang="it-IT" sz="1500" dirty="0"/>
          </a:p>
          <a:p>
            <a:pPr>
              <a:buFont typeface="Wingdings" pitchFamily="2" charset="2"/>
              <a:buChar char="q"/>
            </a:pPr>
            <a:r>
              <a:rPr lang="it-IT" u="sng" dirty="0">
                <a:solidFill>
                  <a:schemeClr val="accent1">
                    <a:lumMod val="50000"/>
                  </a:schemeClr>
                </a:solidFill>
              </a:rPr>
              <a:t>Tendenza ad esplicitare le dimensioni valoriali intrinseche nella valutazione: </a:t>
            </a:r>
            <a:r>
              <a:rPr lang="it-IT" sz="1500" dirty="0"/>
              <a:t>i processi devono essere congruenti con i valori e principi della professione</a:t>
            </a:r>
            <a:endParaRPr lang="it-IT" sz="1500" u="sng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DA7281-AC41-164E-BF7F-EC5DC2540C1A}"/>
              </a:ext>
            </a:extLst>
          </p:cNvPr>
          <p:cNvSpPr txBox="1"/>
          <p:nvPr/>
        </p:nvSpPr>
        <p:spPr>
          <a:xfrm>
            <a:off x="10727560" y="6534835"/>
            <a:ext cx="14644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Cristina Pozzar</a:t>
            </a:r>
          </a:p>
        </p:txBody>
      </p:sp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E3C86B78-8857-2E46-995D-B700D8D82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34DE0-6A1D-FD42-AA78-AB4E17461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41" y="1635369"/>
            <a:ext cx="8596668" cy="376310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Valutazione qualitativa </a:t>
            </a:r>
            <a:r>
              <a:rPr lang="it-IT" dirty="0"/>
              <a:t>= «illuminazione»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Implicito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esplicito </a:t>
            </a:r>
          </a:p>
          <a:p>
            <a:pPr marL="0" indent="0" algn="ctr">
              <a:buNone/>
            </a:pP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«Ricerca pluralistica»</a:t>
            </a:r>
            <a:br>
              <a:rPr lang="it-IT" dirty="0">
                <a:sym typeface="Wingdings" pitchFamily="2" charset="2"/>
              </a:rPr>
            </a:br>
            <a:r>
              <a:rPr lang="it-IT" dirty="0">
                <a:sym typeface="Wingdings" pitchFamily="2" charset="2"/>
              </a:rPr>
              <a:t>= </a:t>
            </a:r>
            <a:r>
              <a:rPr lang="it-IT" sz="1500" dirty="0">
                <a:sym typeface="Wingdings" pitchFamily="2" charset="2"/>
              </a:rPr>
              <a:t>enfatizza l’importanza di capire i significati attribuiti a servizi e azioni coinvolgendo tutti i diversi attori (dai responsabili su più livelli degli interventi fino ai potenziali utenti o a coloro che potrebbero essere danneggiati dall’intervento) </a:t>
            </a:r>
            <a:r>
              <a:rPr lang="it-IT" sz="1500" dirty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it-IT" sz="1500" dirty="0">
                <a:sym typeface="Wingdings" pitchFamily="2" charset="2"/>
              </a:rPr>
              <a:t> </a:t>
            </a:r>
            <a:r>
              <a:rPr lang="it-IT" sz="1500" dirty="0" err="1">
                <a:sym typeface="Wingdings" pitchFamily="2" charset="2"/>
              </a:rPr>
              <a:t>stakeholders</a:t>
            </a:r>
            <a:r>
              <a:rPr lang="it-IT" sz="1500" dirty="0">
                <a:sym typeface="Wingdings" pitchFamily="2" charset="2"/>
              </a:rPr>
              <a:t> </a:t>
            </a:r>
          </a:p>
          <a:p>
            <a:pPr>
              <a:buFont typeface="Wingdings" pitchFamily="2" charset="2"/>
              <a:buChar char="v"/>
            </a:pPr>
            <a:endParaRPr lang="it-IT" sz="1500" dirty="0">
              <a:sym typeface="Wingdings" pitchFamily="2" charset="2"/>
            </a:endParaRPr>
          </a:p>
          <a:p>
            <a:pPr marL="0" indent="0">
              <a:buNone/>
            </a:pPr>
            <a:endParaRPr lang="it-IT" sz="1500" dirty="0">
              <a:sym typeface="Wingdings" pitchFamily="2" charset="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51F4AD-7DF4-8241-95DF-6E3150B99B6C}"/>
              </a:ext>
            </a:extLst>
          </p:cNvPr>
          <p:cNvSpPr txBox="1"/>
          <p:nvPr/>
        </p:nvSpPr>
        <p:spPr>
          <a:xfrm>
            <a:off x="10727560" y="6534835"/>
            <a:ext cx="14644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Cristina Pozzar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EAC39F01-6610-3F42-B4B2-D38F6329A2A6}"/>
              </a:ext>
            </a:extLst>
          </p:cNvPr>
          <p:cNvSpPr/>
          <p:nvPr/>
        </p:nvSpPr>
        <p:spPr>
          <a:xfrm>
            <a:off x="4852575" y="2074986"/>
            <a:ext cx="457200" cy="691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090A79D9-99BE-334F-A41D-701FD33FA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AB6B0-FA03-5241-B7BB-F5D18AA6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5.2.1. Gli strumenti della valutazione qualitativa </a:t>
            </a:r>
            <a:br>
              <a:rPr lang="it-IT" dirty="0"/>
            </a:b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pag. 189/191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30DC14-5CC6-884B-92D1-E157F9AA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66646"/>
            <a:ext cx="8596668" cy="271975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it-IT" dirty="0"/>
              <a:t>Strumenti aperti e non standardizzati: 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it-IT" sz="1300" dirty="0"/>
              <a:t>Intervista non strutturata e non direttiva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it-IT" sz="1300" dirty="0"/>
              <a:t>Focus </a:t>
            </a:r>
            <a:r>
              <a:rPr lang="it-IT" sz="1300" dirty="0" err="1"/>
              <a:t>group</a:t>
            </a:r>
            <a:r>
              <a:rPr lang="it-IT" sz="1300" dirty="0"/>
              <a:t> 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it-IT" sz="1300" dirty="0"/>
              <a:t>Metodo biografico</a:t>
            </a:r>
          </a:p>
          <a:p>
            <a:pPr lvl="7">
              <a:buFont typeface="Arial" panose="020B0604020202020204" pitchFamily="34" charset="0"/>
              <a:buChar char="•"/>
            </a:pPr>
            <a:r>
              <a:rPr lang="it-IT" sz="1300" dirty="0"/>
              <a:t>Analisi qualitativa dei testi di documentazione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 Colloquio non direttivo e intervista narrativa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B87BAA-E71D-714B-BC2A-0898E7888280}"/>
              </a:ext>
            </a:extLst>
          </p:cNvPr>
          <p:cNvSpPr txBox="1"/>
          <p:nvPr/>
        </p:nvSpPr>
        <p:spPr>
          <a:xfrm>
            <a:off x="10727560" y="6534835"/>
            <a:ext cx="14644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accent2">
                    <a:lumMod val="50000"/>
                  </a:schemeClr>
                </a:solidFill>
              </a:rPr>
              <a:t>Cristina Pozzar</a:t>
            </a:r>
          </a:p>
        </p:txBody>
      </p:sp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9CA9AF3A-9ED0-6E48-ACA7-80B67A1B1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1555</Words>
  <Application>Microsoft Office PowerPoint</Application>
  <PresentationFormat>Widescreen</PresentationFormat>
  <Paragraphs>237</Paragraphs>
  <Slides>21</Slides>
  <Notes>0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Trebuchet MS</vt:lpstr>
      <vt:lpstr>Wingdings</vt:lpstr>
      <vt:lpstr>Wingdings 3</vt:lpstr>
      <vt:lpstr>Sfaccettatura</vt:lpstr>
      <vt:lpstr>Valutazione degli interventi e ricerca come componenti della pratica</vt:lpstr>
      <vt:lpstr>Introduzione pag. 179-180</vt:lpstr>
      <vt:lpstr>5.1. La complessità della valutazione pag. 180/187</vt:lpstr>
      <vt:lpstr>5.1.1. L’emergere di un discorso sulla        valutazione in servizio sociale pag. 182/184</vt:lpstr>
      <vt:lpstr>Presentazione standard di PowerPoint</vt:lpstr>
      <vt:lpstr>5.1.2. Lo sviluppo del filone di valutazione qualitativa pag. 184/187</vt:lpstr>
      <vt:lpstr>5.2. Elementi caratterizzanti una valutazione qualitativa  pag.187/191</vt:lpstr>
      <vt:lpstr>Presentazione standard di PowerPoint</vt:lpstr>
      <vt:lpstr>5.2.1. Gli strumenti della valutazione qualitativa  pag. 189/191</vt:lpstr>
      <vt:lpstr>5.2.2. Fuochi di attenzione nel processo di valutazione qualitativa </vt:lpstr>
      <vt:lpstr>I fuochi di attenzione:</vt:lpstr>
      <vt:lpstr>La ricerca qualitativa valutativa in Italia: un esempio</vt:lpstr>
      <vt:lpstr>5.3 La ricerca valutativa partecipata e la pratica di autovalutazione</vt:lpstr>
      <vt:lpstr>5.3.1 Processi di valutazione partecipata </vt:lpstr>
      <vt:lpstr>5.3.2 Attivare spazi di autovalutazione </vt:lpstr>
      <vt:lpstr>ALTERVISIONE </vt:lpstr>
      <vt:lpstr>Presentazione standard di PowerPoint</vt:lpstr>
      <vt:lpstr>5.4 L'assistente sociale ricercatore  Pag 206 </vt:lpstr>
      <vt:lpstr>Modi per produrre il sapere pag 207</vt:lpstr>
      <vt:lpstr>Pag 207-208</vt:lpstr>
      <vt:lpstr>Quali sono i punti cruciali da seguire in una ricerca? Pag 208-211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Valutazione degli interventi e ricerca come componenti della pratica</dc:title>
  <dc:creator>POZZAR CRISTINA [SF0300561]</dc:creator>
  <cp:lastModifiedBy>Martina Taglieri</cp:lastModifiedBy>
  <cp:revision>97</cp:revision>
  <dcterms:created xsi:type="dcterms:W3CDTF">2020-04-03T13:54:52Z</dcterms:created>
  <dcterms:modified xsi:type="dcterms:W3CDTF">2020-04-05T15:24:56Z</dcterms:modified>
</cp:coreProperties>
</file>