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8"/>
  </p:notesMasterIdLst>
  <p:handoutMasterIdLst>
    <p:handoutMasterId r:id="rId29"/>
  </p:handoutMasterIdLst>
  <p:sldIdLst>
    <p:sldId id="256" r:id="rId2"/>
    <p:sldId id="305" r:id="rId3"/>
    <p:sldId id="297" r:id="rId4"/>
    <p:sldId id="298" r:id="rId5"/>
    <p:sldId id="329" r:id="rId6"/>
    <p:sldId id="324" r:id="rId7"/>
    <p:sldId id="325" r:id="rId8"/>
    <p:sldId id="327" r:id="rId9"/>
    <p:sldId id="308" r:id="rId10"/>
    <p:sldId id="309" r:id="rId11"/>
    <p:sldId id="328" r:id="rId12"/>
    <p:sldId id="326" r:id="rId13"/>
    <p:sldId id="310" r:id="rId14"/>
    <p:sldId id="312" r:id="rId15"/>
    <p:sldId id="311" r:id="rId16"/>
    <p:sldId id="316" r:id="rId17"/>
    <p:sldId id="315" r:id="rId18"/>
    <p:sldId id="320" r:id="rId19"/>
    <p:sldId id="321" r:id="rId20"/>
    <p:sldId id="322" r:id="rId21"/>
    <p:sldId id="323" r:id="rId22"/>
    <p:sldId id="318" r:id="rId23"/>
    <p:sldId id="317" r:id="rId24"/>
    <p:sldId id="319" r:id="rId25"/>
    <p:sldId id="313" r:id="rId26"/>
    <p:sldId id="314" r:id="rId2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00"/>
    <a:srgbClr val="9966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3E27BB-7B27-42E4-8A74-393DA51CF91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02587A4-BAB2-48B5-8A9F-0AAD17F9D142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pPr rtl="0"/>
          <a:r>
            <a:rPr lang="it-IT" dirty="0" smtClean="0"/>
            <a:t>le dinamiche della popolazione:andamento demografico, struttura delle famiglie,</a:t>
          </a:r>
          <a:endParaRPr lang="it-IT" dirty="0"/>
        </a:p>
      </dgm:t>
    </dgm:pt>
    <dgm:pt modelId="{2CEB8077-8087-45D5-9776-CB0F4B391EB9}" type="parTrans" cxnId="{AD1BA9B8-FD9A-467B-8972-EF92C40575D5}">
      <dgm:prSet/>
      <dgm:spPr/>
      <dgm:t>
        <a:bodyPr/>
        <a:lstStyle/>
        <a:p>
          <a:endParaRPr lang="it-IT"/>
        </a:p>
      </dgm:t>
    </dgm:pt>
    <dgm:pt modelId="{CCA642F2-1E6E-4021-A401-2B2B1CE1ADB4}" type="sibTrans" cxnId="{AD1BA9B8-FD9A-467B-8972-EF92C40575D5}">
      <dgm:prSet/>
      <dgm:spPr/>
      <dgm:t>
        <a:bodyPr/>
        <a:lstStyle/>
        <a:p>
          <a:endParaRPr lang="it-IT"/>
        </a:p>
      </dgm:t>
    </dgm:pt>
    <dgm:pt modelId="{52E2644B-412E-415E-9881-D4BB41AF4077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it-IT" dirty="0" smtClean="0"/>
            <a:t>situazione economica e sociale: crisi economica, disoccupazione,disagio abitativo, povertà infanzia</a:t>
          </a:r>
          <a:endParaRPr lang="it-IT" dirty="0"/>
        </a:p>
      </dgm:t>
    </dgm:pt>
    <dgm:pt modelId="{29BF42EF-D5C3-475C-BD8B-E5930FB9A1BE}" type="parTrans" cxnId="{9136CBA2-4D88-4B34-BE1D-350D7A57CA0E}">
      <dgm:prSet/>
      <dgm:spPr/>
      <dgm:t>
        <a:bodyPr/>
        <a:lstStyle/>
        <a:p>
          <a:endParaRPr lang="it-IT"/>
        </a:p>
      </dgm:t>
    </dgm:pt>
    <dgm:pt modelId="{BAC06487-EFB5-4B3F-9B95-3A292D2017D4}" type="sibTrans" cxnId="{9136CBA2-4D88-4B34-BE1D-350D7A57CA0E}">
      <dgm:prSet/>
      <dgm:spPr/>
      <dgm:t>
        <a:bodyPr/>
        <a:lstStyle/>
        <a:p>
          <a:endParaRPr lang="it-IT"/>
        </a:p>
      </dgm:t>
    </dgm:pt>
    <dgm:pt modelId="{B1E33EF8-EF15-41B8-A1B7-6B5004C602A3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700" dirty="0" smtClean="0"/>
            <a:t>lo stato della salute: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dirty="0" smtClean="0"/>
            <a:t>aspettativa di vita,  impatto di consumi e stili di vita </a:t>
          </a:r>
        </a:p>
        <a:p>
          <a:pPr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700" dirty="0"/>
        </a:p>
      </dgm:t>
    </dgm:pt>
    <dgm:pt modelId="{C8B90C88-E696-4AA0-8BDF-48E154E1DAC1}" type="parTrans" cxnId="{F6601057-3128-40BF-BF9B-C955223E4FAC}">
      <dgm:prSet/>
      <dgm:spPr/>
      <dgm:t>
        <a:bodyPr/>
        <a:lstStyle/>
        <a:p>
          <a:endParaRPr lang="it-IT"/>
        </a:p>
      </dgm:t>
    </dgm:pt>
    <dgm:pt modelId="{1A7A838C-0EB2-4828-9B4E-DF53860312A1}" type="sibTrans" cxnId="{F6601057-3128-40BF-BF9B-C955223E4FAC}">
      <dgm:prSet/>
      <dgm:spPr/>
      <dgm:t>
        <a:bodyPr/>
        <a:lstStyle/>
        <a:p>
          <a:endParaRPr lang="it-IT"/>
        </a:p>
      </dgm:t>
    </dgm:pt>
    <dgm:pt modelId="{D07FA5F1-1E65-4C17-A127-A6CD8317D2BE}" type="pres">
      <dgm:prSet presAssocID="{653E27BB-7B27-42E4-8A74-393DA51CF91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14ADE5F-1128-4925-BA2F-B3D128F1606C}" type="pres">
      <dgm:prSet presAssocID="{002587A4-BAB2-48B5-8A9F-0AAD17F9D142}" presName="node" presStyleLbl="node1" presStyleIdx="0" presStyleCnt="3" custScaleX="208414" custScaleY="13512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C4C810A-0383-4471-B8FE-C3B77E8E4ED6}" type="pres">
      <dgm:prSet presAssocID="{CCA642F2-1E6E-4021-A401-2B2B1CE1ADB4}" presName="sibTrans" presStyleLbl="sibTrans2D1" presStyleIdx="0" presStyleCnt="3"/>
      <dgm:spPr/>
      <dgm:t>
        <a:bodyPr/>
        <a:lstStyle/>
        <a:p>
          <a:endParaRPr lang="it-IT"/>
        </a:p>
      </dgm:t>
    </dgm:pt>
    <dgm:pt modelId="{6ADC62B9-0E90-4673-94FB-F23FB9BD8933}" type="pres">
      <dgm:prSet presAssocID="{CCA642F2-1E6E-4021-A401-2B2B1CE1ADB4}" presName="connectorText" presStyleLbl="sibTrans2D1" presStyleIdx="0" presStyleCnt="3"/>
      <dgm:spPr/>
      <dgm:t>
        <a:bodyPr/>
        <a:lstStyle/>
        <a:p>
          <a:endParaRPr lang="it-IT"/>
        </a:p>
      </dgm:t>
    </dgm:pt>
    <dgm:pt modelId="{6FFBB607-070A-4C64-9845-A010F07FC446}" type="pres">
      <dgm:prSet presAssocID="{52E2644B-412E-415E-9881-D4BB41AF4077}" presName="node" presStyleLbl="node1" presStyleIdx="1" presStyleCnt="3" custScaleX="185759" custScaleY="1483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B75EA5-8227-4DEE-8B28-FB515A04FB75}" type="pres">
      <dgm:prSet presAssocID="{BAC06487-EFB5-4B3F-9B95-3A292D2017D4}" presName="sibTrans" presStyleLbl="sibTrans2D1" presStyleIdx="1" presStyleCnt="3"/>
      <dgm:spPr/>
      <dgm:t>
        <a:bodyPr/>
        <a:lstStyle/>
        <a:p>
          <a:endParaRPr lang="it-IT"/>
        </a:p>
      </dgm:t>
    </dgm:pt>
    <dgm:pt modelId="{A5A75415-7556-4DB4-9F73-DF961ACE1425}" type="pres">
      <dgm:prSet presAssocID="{BAC06487-EFB5-4B3F-9B95-3A292D2017D4}" presName="connectorText" presStyleLbl="sibTrans2D1" presStyleIdx="1" presStyleCnt="3"/>
      <dgm:spPr/>
      <dgm:t>
        <a:bodyPr/>
        <a:lstStyle/>
        <a:p>
          <a:endParaRPr lang="it-IT"/>
        </a:p>
      </dgm:t>
    </dgm:pt>
    <dgm:pt modelId="{A4D34D7C-5AC8-4C1F-BABE-AA1B02D07D9E}" type="pres">
      <dgm:prSet presAssocID="{B1E33EF8-EF15-41B8-A1B7-6B5004C602A3}" presName="node" presStyleLbl="node1" presStyleIdx="2" presStyleCnt="3" custScaleX="183663" custScaleY="135984" custRadScaleRad="101146" custRadScaleInc="2558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9C7CCBE-71E3-44EF-B079-69B397AE5D73}" type="pres">
      <dgm:prSet presAssocID="{1A7A838C-0EB2-4828-9B4E-DF53860312A1}" presName="sibTrans" presStyleLbl="sibTrans2D1" presStyleIdx="2" presStyleCnt="3" custScaleX="34002" custLinFactX="295845" custLinFactNeighborX="300000" custLinFactNeighborY="56769"/>
      <dgm:spPr/>
      <dgm:t>
        <a:bodyPr/>
        <a:lstStyle/>
        <a:p>
          <a:endParaRPr lang="it-IT"/>
        </a:p>
      </dgm:t>
    </dgm:pt>
    <dgm:pt modelId="{762E125D-DBDF-4760-8069-727B85DCEB9C}" type="pres">
      <dgm:prSet presAssocID="{1A7A838C-0EB2-4828-9B4E-DF53860312A1}" presName="connectorText" presStyleLbl="sibTrans2D1" presStyleIdx="2" presStyleCnt="3"/>
      <dgm:spPr/>
      <dgm:t>
        <a:bodyPr/>
        <a:lstStyle/>
        <a:p>
          <a:endParaRPr lang="it-IT"/>
        </a:p>
      </dgm:t>
    </dgm:pt>
  </dgm:ptLst>
  <dgm:cxnLst>
    <dgm:cxn modelId="{F6601057-3128-40BF-BF9B-C955223E4FAC}" srcId="{653E27BB-7B27-42E4-8A74-393DA51CF91A}" destId="{B1E33EF8-EF15-41B8-A1B7-6B5004C602A3}" srcOrd="2" destOrd="0" parTransId="{C8B90C88-E696-4AA0-8BDF-48E154E1DAC1}" sibTransId="{1A7A838C-0EB2-4828-9B4E-DF53860312A1}"/>
    <dgm:cxn modelId="{378906C1-5101-40FD-9D82-B2094D010685}" type="presOf" srcId="{52E2644B-412E-415E-9881-D4BB41AF4077}" destId="{6FFBB607-070A-4C64-9845-A010F07FC446}" srcOrd="0" destOrd="0" presId="urn:microsoft.com/office/officeart/2005/8/layout/cycle2"/>
    <dgm:cxn modelId="{D4AF26BE-42C9-4E4A-9143-9579513A6203}" type="presOf" srcId="{BAC06487-EFB5-4B3F-9B95-3A292D2017D4}" destId="{A5A75415-7556-4DB4-9F73-DF961ACE1425}" srcOrd="1" destOrd="0" presId="urn:microsoft.com/office/officeart/2005/8/layout/cycle2"/>
    <dgm:cxn modelId="{273D2BD8-48A7-472D-B6E0-37F32FFF4CD6}" type="presOf" srcId="{002587A4-BAB2-48B5-8A9F-0AAD17F9D142}" destId="{614ADE5F-1128-4925-BA2F-B3D128F1606C}" srcOrd="0" destOrd="0" presId="urn:microsoft.com/office/officeart/2005/8/layout/cycle2"/>
    <dgm:cxn modelId="{05DA1F7D-E9E5-4B9D-A244-58C5D818DC02}" type="presOf" srcId="{653E27BB-7B27-42E4-8A74-393DA51CF91A}" destId="{D07FA5F1-1E65-4C17-A127-A6CD8317D2BE}" srcOrd="0" destOrd="0" presId="urn:microsoft.com/office/officeart/2005/8/layout/cycle2"/>
    <dgm:cxn modelId="{AD1BA9B8-FD9A-467B-8972-EF92C40575D5}" srcId="{653E27BB-7B27-42E4-8A74-393DA51CF91A}" destId="{002587A4-BAB2-48B5-8A9F-0AAD17F9D142}" srcOrd="0" destOrd="0" parTransId="{2CEB8077-8087-45D5-9776-CB0F4B391EB9}" sibTransId="{CCA642F2-1E6E-4021-A401-2B2B1CE1ADB4}"/>
    <dgm:cxn modelId="{EB31A7E5-A332-4EF6-B5A2-1A3F2639C5D0}" type="presOf" srcId="{CCA642F2-1E6E-4021-A401-2B2B1CE1ADB4}" destId="{6ADC62B9-0E90-4673-94FB-F23FB9BD8933}" srcOrd="1" destOrd="0" presId="urn:microsoft.com/office/officeart/2005/8/layout/cycle2"/>
    <dgm:cxn modelId="{A9DE4A14-C8EC-4246-A490-9307E81FADA3}" type="presOf" srcId="{1A7A838C-0EB2-4828-9B4E-DF53860312A1}" destId="{79C7CCBE-71E3-44EF-B079-69B397AE5D73}" srcOrd="0" destOrd="0" presId="urn:microsoft.com/office/officeart/2005/8/layout/cycle2"/>
    <dgm:cxn modelId="{9136CBA2-4D88-4B34-BE1D-350D7A57CA0E}" srcId="{653E27BB-7B27-42E4-8A74-393DA51CF91A}" destId="{52E2644B-412E-415E-9881-D4BB41AF4077}" srcOrd="1" destOrd="0" parTransId="{29BF42EF-D5C3-475C-BD8B-E5930FB9A1BE}" sibTransId="{BAC06487-EFB5-4B3F-9B95-3A292D2017D4}"/>
    <dgm:cxn modelId="{41E06D83-F910-471F-BF2D-DF2729E34C2E}" type="presOf" srcId="{BAC06487-EFB5-4B3F-9B95-3A292D2017D4}" destId="{74B75EA5-8227-4DEE-8B28-FB515A04FB75}" srcOrd="0" destOrd="0" presId="urn:microsoft.com/office/officeart/2005/8/layout/cycle2"/>
    <dgm:cxn modelId="{FAD9EED9-79DC-4A70-92AF-7CD3B56801D7}" type="presOf" srcId="{CCA642F2-1E6E-4021-A401-2B2B1CE1ADB4}" destId="{4C4C810A-0383-4471-B8FE-C3B77E8E4ED6}" srcOrd="0" destOrd="0" presId="urn:microsoft.com/office/officeart/2005/8/layout/cycle2"/>
    <dgm:cxn modelId="{F7D5E11D-947A-46F9-8043-484C7325F2A3}" type="presOf" srcId="{1A7A838C-0EB2-4828-9B4E-DF53860312A1}" destId="{762E125D-DBDF-4760-8069-727B85DCEB9C}" srcOrd="1" destOrd="0" presId="urn:microsoft.com/office/officeart/2005/8/layout/cycle2"/>
    <dgm:cxn modelId="{FEDD302F-41C6-4FC5-8C2D-DBAE8E1D18E6}" type="presOf" srcId="{B1E33EF8-EF15-41B8-A1B7-6B5004C602A3}" destId="{A4D34D7C-5AC8-4C1F-BABE-AA1B02D07D9E}" srcOrd="0" destOrd="0" presId="urn:microsoft.com/office/officeart/2005/8/layout/cycle2"/>
    <dgm:cxn modelId="{469020E3-A12B-4B7C-8675-C3F187AEBF76}" type="presParOf" srcId="{D07FA5F1-1E65-4C17-A127-A6CD8317D2BE}" destId="{614ADE5F-1128-4925-BA2F-B3D128F1606C}" srcOrd="0" destOrd="0" presId="urn:microsoft.com/office/officeart/2005/8/layout/cycle2"/>
    <dgm:cxn modelId="{D1AEDD00-5ABB-4517-A1F7-73782C2F6C20}" type="presParOf" srcId="{D07FA5F1-1E65-4C17-A127-A6CD8317D2BE}" destId="{4C4C810A-0383-4471-B8FE-C3B77E8E4ED6}" srcOrd="1" destOrd="0" presId="urn:microsoft.com/office/officeart/2005/8/layout/cycle2"/>
    <dgm:cxn modelId="{D976A7DD-066C-4912-B70C-3D7CAD69C520}" type="presParOf" srcId="{4C4C810A-0383-4471-B8FE-C3B77E8E4ED6}" destId="{6ADC62B9-0E90-4673-94FB-F23FB9BD8933}" srcOrd="0" destOrd="0" presId="urn:microsoft.com/office/officeart/2005/8/layout/cycle2"/>
    <dgm:cxn modelId="{E7B6F5CA-D04B-4E37-A4F9-62C99D0988FA}" type="presParOf" srcId="{D07FA5F1-1E65-4C17-A127-A6CD8317D2BE}" destId="{6FFBB607-070A-4C64-9845-A010F07FC446}" srcOrd="2" destOrd="0" presId="urn:microsoft.com/office/officeart/2005/8/layout/cycle2"/>
    <dgm:cxn modelId="{1D588513-4D53-4E49-A68C-26CB85F39F28}" type="presParOf" srcId="{D07FA5F1-1E65-4C17-A127-A6CD8317D2BE}" destId="{74B75EA5-8227-4DEE-8B28-FB515A04FB75}" srcOrd="3" destOrd="0" presId="urn:microsoft.com/office/officeart/2005/8/layout/cycle2"/>
    <dgm:cxn modelId="{4ACAD9AB-04BD-4340-89CB-7F6459A5C457}" type="presParOf" srcId="{74B75EA5-8227-4DEE-8B28-FB515A04FB75}" destId="{A5A75415-7556-4DB4-9F73-DF961ACE1425}" srcOrd="0" destOrd="0" presId="urn:microsoft.com/office/officeart/2005/8/layout/cycle2"/>
    <dgm:cxn modelId="{9F79973B-B851-40B9-B80D-7FEB7E69BEA3}" type="presParOf" srcId="{D07FA5F1-1E65-4C17-A127-A6CD8317D2BE}" destId="{A4D34D7C-5AC8-4C1F-BABE-AA1B02D07D9E}" srcOrd="4" destOrd="0" presId="urn:microsoft.com/office/officeart/2005/8/layout/cycle2"/>
    <dgm:cxn modelId="{95568FB1-2687-4898-BAD3-D63D33144323}" type="presParOf" srcId="{D07FA5F1-1E65-4C17-A127-A6CD8317D2BE}" destId="{79C7CCBE-71E3-44EF-B079-69B397AE5D73}" srcOrd="5" destOrd="0" presId="urn:microsoft.com/office/officeart/2005/8/layout/cycle2"/>
    <dgm:cxn modelId="{7465F7B7-0560-4859-B549-D2A5417F06CC}" type="presParOf" srcId="{79C7CCBE-71E3-44EF-B079-69B397AE5D73}" destId="{762E125D-DBDF-4760-8069-727B85DCEB9C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0FCA74-C0A9-4709-86D4-E2AFAA9E1DCE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6D0C647-4966-4EBE-880B-DE5E5AC70BC3}">
      <dgm:prSet/>
      <dgm:spPr/>
      <dgm:t>
        <a:bodyPr/>
        <a:lstStyle/>
        <a:p>
          <a:pPr rtl="0"/>
          <a:r>
            <a:rPr lang="it-IT" dirty="0" smtClean="0"/>
            <a:t>Il quadro dei servizi</a:t>
          </a:r>
          <a:endParaRPr lang="it-IT" dirty="0"/>
        </a:p>
      </dgm:t>
    </dgm:pt>
    <dgm:pt modelId="{9031E74A-3FAB-4307-AC27-468D9CCA3CF6}" type="parTrans" cxnId="{8CEA1ADB-F00C-456F-8159-FC2CC57379DC}">
      <dgm:prSet/>
      <dgm:spPr/>
      <dgm:t>
        <a:bodyPr/>
        <a:lstStyle/>
        <a:p>
          <a:endParaRPr lang="it-IT"/>
        </a:p>
      </dgm:t>
    </dgm:pt>
    <dgm:pt modelId="{A5BC7B24-E17E-41B8-A28C-999A9D7513D9}" type="sibTrans" cxnId="{8CEA1ADB-F00C-456F-8159-FC2CC57379DC}">
      <dgm:prSet/>
      <dgm:spPr/>
      <dgm:t>
        <a:bodyPr/>
        <a:lstStyle/>
        <a:p>
          <a:endParaRPr lang="it-IT"/>
        </a:p>
      </dgm:t>
    </dgm:pt>
    <dgm:pt modelId="{BA744F83-A3F6-452E-A594-1926A7590043}">
      <dgm:prSet/>
      <dgm:spPr/>
      <dgm:t>
        <a:bodyPr/>
        <a:lstStyle/>
        <a:p>
          <a:pPr rtl="0"/>
          <a:r>
            <a:rPr lang="it-IT" dirty="0" smtClean="0"/>
            <a:t>Il quadro delle risorse finanziarie</a:t>
          </a:r>
          <a:endParaRPr lang="it-IT" dirty="0"/>
        </a:p>
      </dgm:t>
    </dgm:pt>
    <dgm:pt modelId="{D3314E4D-C1A6-4405-B66A-6BEE9B01961C}" type="parTrans" cxnId="{AA3F8AA6-EFD5-487D-A21C-F40B3CA1CDA0}">
      <dgm:prSet/>
      <dgm:spPr/>
      <dgm:t>
        <a:bodyPr/>
        <a:lstStyle/>
        <a:p>
          <a:endParaRPr lang="it-IT"/>
        </a:p>
      </dgm:t>
    </dgm:pt>
    <dgm:pt modelId="{85D24C89-39A2-4A96-B25D-FC349730A204}" type="sibTrans" cxnId="{AA3F8AA6-EFD5-487D-A21C-F40B3CA1CDA0}">
      <dgm:prSet/>
      <dgm:spPr/>
      <dgm:t>
        <a:bodyPr/>
        <a:lstStyle/>
        <a:p>
          <a:endParaRPr lang="it-IT"/>
        </a:p>
      </dgm:t>
    </dgm:pt>
    <dgm:pt modelId="{F5B4DFAE-00E6-4CEA-BD1A-BD486DA353E2}" type="pres">
      <dgm:prSet presAssocID="{D60FCA74-C0A9-4709-86D4-E2AFAA9E1D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BE25523-D39C-4FC4-A36A-F75D30A8D466}" type="pres">
      <dgm:prSet presAssocID="{F6D0C647-4966-4EBE-880B-DE5E5AC70BC3}" presName="node" presStyleLbl="node1" presStyleIdx="0" presStyleCnt="2" custScaleX="109383" custScaleY="10909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C610412-093C-4FC5-8773-DA6E35451972}" type="pres">
      <dgm:prSet presAssocID="{A5BC7B24-E17E-41B8-A28C-999A9D7513D9}" presName="sibTrans" presStyleLbl="sibTrans2D1" presStyleIdx="0" presStyleCnt="2"/>
      <dgm:spPr/>
      <dgm:t>
        <a:bodyPr/>
        <a:lstStyle/>
        <a:p>
          <a:endParaRPr lang="it-IT"/>
        </a:p>
      </dgm:t>
    </dgm:pt>
    <dgm:pt modelId="{85DFD980-6D24-486D-9B21-76830B69FF99}" type="pres">
      <dgm:prSet presAssocID="{A5BC7B24-E17E-41B8-A28C-999A9D7513D9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ABDD5763-8BB7-48BB-B929-D08AB235A1A1}" type="pres">
      <dgm:prSet presAssocID="{BA744F83-A3F6-452E-A594-1926A7590043}" presName="node" presStyleLbl="node1" presStyleIdx="1" presStyleCnt="2" custScaleX="11002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C8885FE-1F6E-4CBD-9080-0536A84C987B}" type="pres">
      <dgm:prSet presAssocID="{85D24C89-39A2-4A96-B25D-FC349730A204}" presName="sibTrans" presStyleLbl="sibTrans2D1" presStyleIdx="1" presStyleCnt="2"/>
      <dgm:spPr/>
      <dgm:t>
        <a:bodyPr/>
        <a:lstStyle/>
        <a:p>
          <a:endParaRPr lang="it-IT"/>
        </a:p>
      </dgm:t>
    </dgm:pt>
    <dgm:pt modelId="{00758F7A-95D5-48A2-97AA-D077865FA9BA}" type="pres">
      <dgm:prSet presAssocID="{85D24C89-39A2-4A96-B25D-FC349730A204}" presName="connectorText" presStyleLbl="sibTrans2D1" presStyleIdx="1" presStyleCnt="2"/>
      <dgm:spPr/>
      <dgm:t>
        <a:bodyPr/>
        <a:lstStyle/>
        <a:p>
          <a:endParaRPr lang="it-IT"/>
        </a:p>
      </dgm:t>
    </dgm:pt>
  </dgm:ptLst>
  <dgm:cxnLst>
    <dgm:cxn modelId="{B25255FB-4E4A-4427-946A-08024BB62C25}" type="presOf" srcId="{BA744F83-A3F6-452E-A594-1926A7590043}" destId="{ABDD5763-8BB7-48BB-B929-D08AB235A1A1}" srcOrd="0" destOrd="0" presId="urn:microsoft.com/office/officeart/2005/8/layout/cycle2"/>
    <dgm:cxn modelId="{B4FC7298-B40A-41AC-8E63-210949FBF300}" type="presOf" srcId="{85D24C89-39A2-4A96-B25D-FC349730A204}" destId="{0C8885FE-1F6E-4CBD-9080-0536A84C987B}" srcOrd="0" destOrd="0" presId="urn:microsoft.com/office/officeart/2005/8/layout/cycle2"/>
    <dgm:cxn modelId="{4D69CC63-1D54-46D1-BB33-B5055D39EB51}" type="presOf" srcId="{F6D0C647-4966-4EBE-880B-DE5E5AC70BC3}" destId="{9BE25523-D39C-4FC4-A36A-F75D30A8D466}" srcOrd="0" destOrd="0" presId="urn:microsoft.com/office/officeart/2005/8/layout/cycle2"/>
    <dgm:cxn modelId="{AA3F8AA6-EFD5-487D-A21C-F40B3CA1CDA0}" srcId="{D60FCA74-C0A9-4709-86D4-E2AFAA9E1DCE}" destId="{BA744F83-A3F6-452E-A594-1926A7590043}" srcOrd="1" destOrd="0" parTransId="{D3314E4D-C1A6-4405-B66A-6BEE9B01961C}" sibTransId="{85D24C89-39A2-4A96-B25D-FC349730A204}"/>
    <dgm:cxn modelId="{6F5E1F0B-8994-418C-9FC5-E04FC2763D11}" type="presOf" srcId="{A5BC7B24-E17E-41B8-A28C-999A9D7513D9}" destId="{4C610412-093C-4FC5-8773-DA6E35451972}" srcOrd="0" destOrd="0" presId="urn:microsoft.com/office/officeart/2005/8/layout/cycle2"/>
    <dgm:cxn modelId="{75EB2E39-4A46-4BDC-99C2-AC7ABF8BFD5A}" type="presOf" srcId="{D60FCA74-C0A9-4709-86D4-E2AFAA9E1DCE}" destId="{F5B4DFAE-00E6-4CEA-BD1A-BD486DA353E2}" srcOrd="0" destOrd="0" presId="urn:microsoft.com/office/officeart/2005/8/layout/cycle2"/>
    <dgm:cxn modelId="{8CEA1ADB-F00C-456F-8159-FC2CC57379DC}" srcId="{D60FCA74-C0A9-4709-86D4-E2AFAA9E1DCE}" destId="{F6D0C647-4966-4EBE-880B-DE5E5AC70BC3}" srcOrd="0" destOrd="0" parTransId="{9031E74A-3FAB-4307-AC27-468D9CCA3CF6}" sibTransId="{A5BC7B24-E17E-41B8-A28C-999A9D7513D9}"/>
    <dgm:cxn modelId="{F865856F-76F5-4D51-865E-B678893DEA9E}" type="presOf" srcId="{A5BC7B24-E17E-41B8-A28C-999A9D7513D9}" destId="{85DFD980-6D24-486D-9B21-76830B69FF99}" srcOrd="1" destOrd="0" presId="urn:microsoft.com/office/officeart/2005/8/layout/cycle2"/>
    <dgm:cxn modelId="{A260E26C-97F8-4930-A852-D0862E84113C}" type="presOf" srcId="{85D24C89-39A2-4A96-B25D-FC349730A204}" destId="{00758F7A-95D5-48A2-97AA-D077865FA9BA}" srcOrd="1" destOrd="0" presId="urn:microsoft.com/office/officeart/2005/8/layout/cycle2"/>
    <dgm:cxn modelId="{AEF7B713-AC41-4FB7-A1AF-19FD73AABBDA}" type="presParOf" srcId="{F5B4DFAE-00E6-4CEA-BD1A-BD486DA353E2}" destId="{9BE25523-D39C-4FC4-A36A-F75D30A8D466}" srcOrd="0" destOrd="0" presId="urn:microsoft.com/office/officeart/2005/8/layout/cycle2"/>
    <dgm:cxn modelId="{62059F10-3F19-47D6-8833-A1BF6BDBB78B}" type="presParOf" srcId="{F5B4DFAE-00E6-4CEA-BD1A-BD486DA353E2}" destId="{4C610412-093C-4FC5-8773-DA6E35451972}" srcOrd="1" destOrd="0" presId="urn:microsoft.com/office/officeart/2005/8/layout/cycle2"/>
    <dgm:cxn modelId="{DE80422C-3236-4BAA-974A-8E1463A89126}" type="presParOf" srcId="{4C610412-093C-4FC5-8773-DA6E35451972}" destId="{85DFD980-6D24-486D-9B21-76830B69FF99}" srcOrd="0" destOrd="0" presId="urn:microsoft.com/office/officeart/2005/8/layout/cycle2"/>
    <dgm:cxn modelId="{B364080E-BB6E-4280-BC03-6DD8AE33C8FD}" type="presParOf" srcId="{F5B4DFAE-00E6-4CEA-BD1A-BD486DA353E2}" destId="{ABDD5763-8BB7-48BB-B929-D08AB235A1A1}" srcOrd="2" destOrd="0" presId="urn:microsoft.com/office/officeart/2005/8/layout/cycle2"/>
    <dgm:cxn modelId="{411546ED-454B-4C98-B591-8F19A1E8F455}" type="presParOf" srcId="{F5B4DFAE-00E6-4CEA-BD1A-BD486DA353E2}" destId="{0C8885FE-1F6E-4CBD-9080-0536A84C987B}" srcOrd="3" destOrd="0" presId="urn:microsoft.com/office/officeart/2005/8/layout/cycle2"/>
    <dgm:cxn modelId="{72ACA93A-9B31-40DE-8E1B-86BEB79D1E28}" type="presParOf" srcId="{0C8885FE-1F6E-4CBD-9080-0536A84C987B}" destId="{00758F7A-95D5-48A2-97AA-D077865FA9BA}" srcOrd="0" destOrd="0" presId="urn:microsoft.com/office/officeart/2005/8/layout/cycle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090424-14D0-4BDC-886E-5179561DDB6E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59A96070-B42F-43C3-BBF0-C3717B13B2BF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it-IT" sz="1400" b="1" dirty="0" smtClean="0"/>
            <a:t>determinanti socio-economici</a:t>
          </a:r>
          <a:endParaRPr lang="it-IT" sz="1400" b="1" dirty="0"/>
        </a:p>
      </dgm:t>
    </dgm:pt>
    <dgm:pt modelId="{FD61E3A2-8AF6-4458-B879-BB864D6E4508}" type="parTrans" cxnId="{D5A713A9-3C29-4110-BB83-B5299634FC97}">
      <dgm:prSet/>
      <dgm:spPr/>
      <dgm:t>
        <a:bodyPr/>
        <a:lstStyle/>
        <a:p>
          <a:endParaRPr lang="it-IT"/>
        </a:p>
      </dgm:t>
    </dgm:pt>
    <dgm:pt modelId="{91984A0B-B154-498B-9E75-1D8AB011072E}" type="sibTrans" cxnId="{D5A713A9-3C29-4110-BB83-B5299634FC97}">
      <dgm:prSet/>
      <dgm:spPr/>
      <dgm:t>
        <a:bodyPr/>
        <a:lstStyle/>
        <a:p>
          <a:endParaRPr lang="it-IT"/>
        </a:p>
      </dgm:t>
    </dgm:pt>
    <dgm:pt modelId="{E3F6153A-D9A6-4993-8C9E-4C3E0B586648}">
      <dgm:prSet custT="1"/>
      <dgm:spPr/>
      <dgm:t>
        <a:bodyPr/>
        <a:lstStyle/>
        <a:p>
          <a:pPr rtl="0"/>
          <a:r>
            <a:rPr lang="it-IT" sz="1400" b="1" dirty="0" smtClean="0"/>
            <a:t>trasformazioni demografiche</a:t>
          </a:r>
          <a:endParaRPr lang="it-IT" sz="1400" b="1" dirty="0"/>
        </a:p>
      </dgm:t>
    </dgm:pt>
    <dgm:pt modelId="{4126400F-4602-4F7C-861F-CC8E1435D5A7}" type="parTrans" cxnId="{06F9394F-AB8A-4002-A61E-1065AB7C178F}">
      <dgm:prSet/>
      <dgm:spPr/>
      <dgm:t>
        <a:bodyPr/>
        <a:lstStyle/>
        <a:p>
          <a:endParaRPr lang="it-IT"/>
        </a:p>
      </dgm:t>
    </dgm:pt>
    <dgm:pt modelId="{4FE3C412-BB9F-4D56-AC17-71C97BEAF28C}" type="sibTrans" cxnId="{06F9394F-AB8A-4002-A61E-1065AB7C178F}">
      <dgm:prSet/>
      <dgm:spPr/>
      <dgm:t>
        <a:bodyPr/>
        <a:lstStyle/>
        <a:p>
          <a:endParaRPr lang="it-IT"/>
        </a:p>
      </dgm:t>
    </dgm:pt>
    <dgm:pt modelId="{CC3BAC29-770C-4F18-99F4-D51FAFC8F862}">
      <dgm:prSet custT="1"/>
      <dgm:spPr/>
      <dgm:t>
        <a:bodyPr/>
        <a:lstStyle/>
        <a:p>
          <a:pPr rtl="0"/>
          <a:r>
            <a:rPr lang="it-IT" sz="1400" b="1" dirty="0" smtClean="0"/>
            <a:t>aspettativa di vita</a:t>
          </a:r>
          <a:endParaRPr lang="it-IT" sz="1400" b="1" dirty="0"/>
        </a:p>
      </dgm:t>
    </dgm:pt>
    <dgm:pt modelId="{DCC12507-1919-42A0-95C1-AB401C6E09D8}" type="parTrans" cxnId="{78DCD379-A3FF-4640-8FDA-A6C232F321CA}">
      <dgm:prSet/>
      <dgm:spPr/>
      <dgm:t>
        <a:bodyPr/>
        <a:lstStyle/>
        <a:p>
          <a:endParaRPr lang="it-IT"/>
        </a:p>
      </dgm:t>
    </dgm:pt>
    <dgm:pt modelId="{451EAFB9-9DF4-4E0D-BCF1-2A07C36E0A29}" type="sibTrans" cxnId="{78DCD379-A3FF-4640-8FDA-A6C232F321CA}">
      <dgm:prSet/>
      <dgm:spPr/>
      <dgm:t>
        <a:bodyPr/>
        <a:lstStyle/>
        <a:p>
          <a:endParaRPr lang="it-IT"/>
        </a:p>
      </dgm:t>
    </dgm:pt>
    <dgm:pt modelId="{A4967D07-2FF8-4911-82A6-6BE5130A855E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b="1" dirty="0" smtClean="0"/>
            <a:t>cause di morte e morti evitabili</a:t>
          </a:r>
        </a:p>
        <a:p>
          <a:pPr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dirty="0"/>
        </a:p>
      </dgm:t>
    </dgm:pt>
    <dgm:pt modelId="{0B88E60E-0F98-480B-9732-9096FF2B7F42}" type="parTrans" cxnId="{D2B053A7-2726-4609-8DCD-4E555816C447}">
      <dgm:prSet/>
      <dgm:spPr/>
      <dgm:t>
        <a:bodyPr/>
        <a:lstStyle/>
        <a:p>
          <a:endParaRPr lang="it-IT"/>
        </a:p>
      </dgm:t>
    </dgm:pt>
    <dgm:pt modelId="{BAFA7DA8-4556-4B5D-A591-FA8CA34A0AF2}" type="sibTrans" cxnId="{D2B053A7-2726-4609-8DCD-4E555816C447}">
      <dgm:prSet/>
      <dgm:spPr/>
      <dgm:t>
        <a:bodyPr/>
        <a:lstStyle/>
        <a:p>
          <a:endParaRPr lang="it-IT"/>
        </a:p>
      </dgm:t>
    </dgm:pt>
    <dgm:pt modelId="{9BAABD83-6DFF-49BB-AA23-7B1B4B58B59D}">
      <dgm:prSet/>
      <dgm:spPr/>
      <dgm:t>
        <a:bodyPr/>
        <a:lstStyle/>
        <a:p>
          <a:pPr rtl="0"/>
          <a:r>
            <a:rPr lang="it-IT" b="1" dirty="0" smtClean="0"/>
            <a:t>problemi di salute principali e fattori di rischio</a:t>
          </a:r>
          <a:endParaRPr lang="it-IT" b="1" dirty="0"/>
        </a:p>
      </dgm:t>
    </dgm:pt>
    <dgm:pt modelId="{5CF1ED3E-17AB-48B9-A73B-0F8963BC5B11}" type="parTrans" cxnId="{1AA40381-FC97-4614-AF5A-E44132175E6E}">
      <dgm:prSet/>
      <dgm:spPr/>
      <dgm:t>
        <a:bodyPr/>
        <a:lstStyle/>
        <a:p>
          <a:endParaRPr lang="it-IT"/>
        </a:p>
      </dgm:t>
    </dgm:pt>
    <dgm:pt modelId="{5EAF783A-2122-4006-924F-505BF8A45E20}" type="sibTrans" cxnId="{1AA40381-FC97-4614-AF5A-E44132175E6E}">
      <dgm:prSet/>
      <dgm:spPr/>
      <dgm:t>
        <a:bodyPr/>
        <a:lstStyle/>
        <a:p>
          <a:endParaRPr lang="it-IT"/>
        </a:p>
      </dgm:t>
    </dgm:pt>
    <dgm:pt modelId="{1F081705-AE60-4C3C-8A47-681BACF47AED}">
      <dgm:prSet custT="1"/>
      <dgm:spPr>
        <a:solidFill>
          <a:srgbClr val="9966FF"/>
        </a:solidFill>
      </dgm:spPr>
      <dgm:t>
        <a:bodyPr/>
        <a:lstStyle/>
        <a:p>
          <a:pPr rtl="0"/>
          <a:r>
            <a:rPr lang="it-IT" sz="1600" b="1" dirty="0" smtClean="0"/>
            <a:t>disuguaglianze</a:t>
          </a:r>
          <a:endParaRPr lang="it-IT" sz="1600" b="1" dirty="0"/>
        </a:p>
      </dgm:t>
    </dgm:pt>
    <dgm:pt modelId="{AF3859EA-A9E4-40F3-9930-49CC3CE880FB}" type="parTrans" cxnId="{2CB40742-A909-492D-9651-B1D3E1739946}">
      <dgm:prSet/>
      <dgm:spPr/>
      <dgm:t>
        <a:bodyPr/>
        <a:lstStyle/>
        <a:p>
          <a:endParaRPr lang="it-IT"/>
        </a:p>
      </dgm:t>
    </dgm:pt>
    <dgm:pt modelId="{08C5F431-4892-4CD1-97B7-DA602DD5E581}" type="sibTrans" cxnId="{2CB40742-A909-492D-9651-B1D3E1739946}">
      <dgm:prSet/>
      <dgm:spPr/>
      <dgm:t>
        <a:bodyPr/>
        <a:lstStyle/>
        <a:p>
          <a:endParaRPr lang="it-IT"/>
        </a:p>
      </dgm:t>
    </dgm:pt>
    <dgm:pt modelId="{D7A97AA9-7C48-4883-9309-67223C04E0D2}" type="pres">
      <dgm:prSet presAssocID="{F2090424-14D0-4BDC-886E-5179561DDB6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739DD54-0FCC-48A9-AE59-772026FF36B6}" type="pres">
      <dgm:prSet presAssocID="{59A96070-B42F-43C3-BBF0-C3717B13B2BF}" presName="node" presStyleLbl="node1" presStyleIdx="0" presStyleCnt="6" custScaleX="166254" custScaleY="130567" custRadScaleRad="84145" custRadScaleInc="-631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DCDC54A-CBBD-4572-A47D-7F597992811C}" type="pres">
      <dgm:prSet presAssocID="{91984A0B-B154-498B-9E75-1D8AB011072E}" presName="sibTrans" presStyleLbl="sibTrans2D1" presStyleIdx="0" presStyleCnt="6"/>
      <dgm:spPr/>
      <dgm:t>
        <a:bodyPr/>
        <a:lstStyle/>
        <a:p>
          <a:endParaRPr lang="it-IT"/>
        </a:p>
      </dgm:t>
    </dgm:pt>
    <dgm:pt modelId="{CC2A3E41-52F2-4008-BD46-D81BCD68C953}" type="pres">
      <dgm:prSet presAssocID="{91984A0B-B154-498B-9E75-1D8AB011072E}" presName="connectorText" presStyleLbl="sibTrans2D1" presStyleIdx="0" presStyleCnt="6"/>
      <dgm:spPr/>
      <dgm:t>
        <a:bodyPr/>
        <a:lstStyle/>
        <a:p>
          <a:endParaRPr lang="it-IT"/>
        </a:p>
      </dgm:t>
    </dgm:pt>
    <dgm:pt modelId="{6344328E-2BA9-4021-A7D7-6E5F1A16F943}" type="pres">
      <dgm:prSet presAssocID="{E3F6153A-D9A6-4993-8C9E-4C3E0B586648}" presName="node" presStyleLbl="node1" presStyleIdx="1" presStyleCnt="6" custScaleX="160869" custScaleY="1382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A9272A-8B79-4757-8424-937335B1A7F9}" type="pres">
      <dgm:prSet presAssocID="{4FE3C412-BB9F-4D56-AC17-71C97BEAF28C}" presName="sibTrans" presStyleLbl="sibTrans2D1" presStyleIdx="1" presStyleCnt="6"/>
      <dgm:spPr>
        <a:prstGeom prst="flowChartConnector">
          <a:avLst/>
        </a:prstGeom>
      </dgm:spPr>
      <dgm:t>
        <a:bodyPr/>
        <a:lstStyle/>
        <a:p>
          <a:endParaRPr lang="it-IT"/>
        </a:p>
      </dgm:t>
    </dgm:pt>
    <dgm:pt modelId="{E72CF3DD-FB98-4274-AFDA-E58ED28EC45F}" type="pres">
      <dgm:prSet presAssocID="{4FE3C412-BB9F-4D56-AC17-71C97BEAF28C}" presName="connectorText" presStyleLbl="sibTrans2D1" presStyleIdx="1" presStyleCnt="6"/>
      <dgm:spPr/>
      <dgm:t>
        <a:bodyPr/>
        <a:lstStyle/>
        <a:p>
          <a:endParaRPr lang="it-IT"/>
        </a:p>
      </dgm:t>
    </dgm:pt>
    <dgm:pt modelId="{EAE44369-234D-4533-823E-7C1B9274ECFB}" type="pres">
      <dgm:prSet presAssocID="{CC3BAC29-770C-4F18-99F4-D51FAFC8F862}" presName="node" presStyleLbl="node1" presStyleIdx="2" presStyleCnt="6" custScaleX="175383" custScaleY="136855" custRadScaleRad="94550" custRadScaleInc="-3500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CD4F6CA-85A7-4CF4-B884-EA67A017CC03}" type="pres">
      <dgm:prSet presAssocID="{451EAFB9-9DF4-4E0D-BCF1-2A07C36E0A29}" presName="sibTrans" presStyleLbl="sibTrans2D1" presStyleIdx="2" presStyleCnt="6"/>
      <dgm:spPr>
        <a:prstGeom prst="flowChartConnector">
          <a:avLst/>
        </a:prstGeom>
      </dgm:spPr>
      <dgm:t>
        <a:bodyPr/>
        <a:lstStyle/>
        <a:p>
          <a:endParaRPr lang="it-IT"/>
        </a:p>
      </dgm:t>
    </dgm:pt>
    <dgm:pt modelId="{7B13D117-4F5A-469D-9A5B-9ECEEAF40FB3}" type="pres">
      <dgm:prSet presAssocID="{451EAFB9-9DF4-4E0D-BCF1-2A07C36E0A29}" presName="connectorText" presStyleLbl="sibTrans2D1" presStyleIdx="2" presStyleCnt="6"/>
      <dgm:spPr/>
      <dgm:t>
        <a:bodyPr/>
        <a:lstStyle/>
        <a:p>
          <a:endParaRPr lang="it-IT"/>
        </a:p>
      </dgm:t>
    </dgm:pt>
    <dgm:pt modelId="{7D0DCEC4-DEFF-46B4-A0F3-619AF8B67EC6}" type="pres">
      <dgm:prSet presAssocID="{A4967D07-2FF8-4911-82A6-6BE5130A855E}" presName="node" presStyleLbl="node1" presStyleIdx="3" presStyleCnt="6" custScaleX="151216" custScaleY="147049" custRadScaleRad="100391" custRadScaleInc="-316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9394F38-E017-43CC-ABD4-F55809A1B1B4}" type="pres">
      <dgm:prSet presAssocID="{BAFA7DA8-4556-4B5D-A591-FA8CA34A0AF2}" presName="sibTrans" presStyleLbl="sibTrans2D1" presStyleIdx="3" presStyleCnt="6"/>
      <dgm:spPr>
        <a:prstGeom prst="flowChartConnector">
          <a:avLst/>
        </a:prstGeom>
      </dgm:spPr>
      <dgm:t>
        <a:bodyPr/>
        <a:lstStyle/>
        <a:p>
          <a:endParaRPr lang="it-IT"/>
        </a:p>
      </dgm:t>
    </dgm:pt>
    <dgm:pt modelId="{D56BD5BD-3A85-4127-A602-318441D89FC1}" type="pres">
      <dgm:prSet presAssocID="{BAFA7DA8-4556-4B5D-A591-FA8CA34A0AF2}" presName="connectorText" presStyleLbl="sibTrans2D1" presStyleIdx="3" presStyleCnt="6"/>
      <dgm:spPr/>
      <dgm:t>
        <a:bodyPr/>
        <a:lstStyle/>
        <a:p>
          <a:endParaRPr lang="it-IT"/>
        </a:p>
      </dgm:t>
    </dgm:pt>
    <dgm:pt modelId="{69A32B8A-55EC-4E53-9BA5-36EEB66ACF05}" type="pres">
      <dgm:prSet presAssocID="{9BAABD83-6DFF-49BB-AA23-7B1B4B58B59D}" presName="node" presStyleLbl="node1" presStyleIdx="4" presStyleCnt="6" custScaleX="201370" custScaleY="18278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E03CC2D-A15C-4BB7-90DF-EFC9A7FC74D2}" type="pres">
      <dgm:prSet presAssocID="{5EAF783A-2122-4006-924F-505BF8A45E20}" presName="sibTrans" presStyleLbl="sibTrans2D1" presStyleIdx="4" presStyleCnt="6"/>
      <dgm:spPr>
        <a:prstGeom prst="flowChartConnector">
          <a:avLst/>
        </a:prstGeom>
      </dgm:spPr>
      <dgm:t>
        <a:bodyPr/>
        <a:lstStyle/>
        <a:p>
          <a:endParaRPr lang="it-IT"/>
        </a:p>
      </dgm:t>
    </dgm:pt>
    <dgm:pt modelId="{1EE8507E-E912-4B70-9667-25A442BEE33D}" type="pres">
      <dgm:prSet presAssocID="{5EAF783A-2122-4006-924F-505BF8A45E20}" presName="connectorText" presStyleLbl="sibTrans2D1" presStyleIdx="4" presStyleCnt="6"/>
      <dgm:spPr/>
      <dgm:t>
        <a:bodyPr/>
        <a:lstStyle/>
        <a:p>
          <a:endParaRPr lang="it-IT"/>
        </a:p>
      </dgm:t>
    </dgm:pt>
    <dgm:pt modelId="{DBAB7C88-8B63-46E9-AAE3-F06D103914A8}" type="pres">
      <dgm:prSet presAssocID="{1F081705-AE60-4C3C-8A47-681BACF47AED}" presName="node" presStyleLbl="node1" presStyleIdx="5" presStyleCnt="6" custScaleX="179283" custScaleY="147421" custRadScaleRad="95508" custRadScaleInc="-2392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057682B-4315-4A21-9151-D473B256A10B}" type="pres">
      <dgm:prSet presAssocID="{08C5F431-4892-4CD1-97B7-DA602DD5E581}" presName="sibTrans" presStyleLbl="sibTrans2D1" presStyleIdx="5" presStyleCnt="6"/>
      <dgm:spPr/>
      <dgm:t>
        <a:bodyPr/>
        <a:lstStyle/>
        <a:p>
          <a:endParaRPr lang="it-IT"/>
        </a:p>
      </dgm:t>
    </dgm:pt>
    <dgm:pt modelId="{D416932E-2438-4773-8936-5DAA529A4AF5}" type="pres">
      <dgm:prSet presAssocID="{08C5F431-4892-4CD1-97B7-DA602DD5E581}" presName="connectorText" presStyleLbl="sibTrans2D1" presStyleIdx="5" presStyleCnt="6"/>
      <dgm:spPr/>
      <dgm:t>
        <a:bodyPr/>
        <a:lstStyle/>
        <a:p>
          <a:endParaRPr lang="it-IT"/>
        </a:p>
      </dgm:t>
    </dgm:pt>
  </dgm:ptLst>
  <dgm:cxnLst>
    <dgm:cxn modelId="{1C0E9304-1759-476A-BA98-B552A71368E3}" type="presOf" srcId="{4FE3C412-BB9F-4D56-AC17-71C97BEAF28C}" destId="{E72CF3DD-FB98-4274-AFDA-E58ED28EC45F}" srcOrd="1" destOrd="0" presId="urn:microsoft.com/office/officeart/2005/8/layout/cycle2"/>
    <dgm:cxn modelId="{1AA40381-FC97-4614-AF5A-E44132175E6E}" srcId="{F2090424-14D0-4BDC-886E-5179561DDB6E}" destId="{9BAABD83-6DFF-49BB-AA23-7B1B4B58B59D}" srcOrd="4" destOrd="0" parTransId="{5CF1ED3E-17AB-48B9-A73B-0F8963BC5B11}" sibTransId="{5EAF783A-2122-4006-924F-505BF8A45E20}"/>
    <dgm:cxn modelId="{A3262C05-3E2E-4963-94F9-E3C6635AB7A4}" type="presOf" srcId="{CC3BAC29-770C-4F18-99F4-D51FAFC8F862}" destId="{EAE44369-234D-4533-823E-7C1B9274ECFB}" srcOrd="0" destOrd="0" presId="urn:microsoft.com/office/officeart/2005/8/layout/cycle2"/>
    <dgm:cxn modelId="{9E72DD91-542D-44D3-B809-2C855BD2B6B6}" type="presOf" srcId="{451EAFB9-9DF4-4E0D-BCF1-2A07C36E0A29}" destId="{7B13D117-4F5A-469D-9A5B-9ECEEAF40FB3}" srcOrd="1" destOrd="0" presId="urn:microsoft.com/office/officeart/2005/8/layout/cycle2"/>
    <dgm:cxn modelId="{A6B501E9-BB37-4BD2-A8BE-6EDD98340110}" type="presOf" srcId="{E3F6153A-D9A6-4993-8C9E-4C3E0B586648}" destId="{6344328E-2BA9-4021-A7D7-6E5F1A16F943}" srcOrd="0" destOrd="0" presId="urn:microsoft.com/office/officeart/2005/8/layout/cycle2"/>
    <dgm:cxn modelId="{D5A713A9-3C29-4110-BB83-B5299634FC97}" srcId="{F2090424-14D0-4BDC-886E-5179561DDB6E}" destId="{59A96070-B42F-43C3-BBF0-C3717B13B2BF}" srcOrd="0" destOrd="0" parTransId="{FD61E3A2-8AF6-4458-B879-BB864D6E4508}" sibTransId="{91984A0B-B154-498B-9E75-1D8AB011072E}"/>
    <dgm:cxn modelId="{DDD74170-0DD1-4C65-8FBA-3C13B92F30EB}" type="presOf" srcId="{59A96070-B42F-43C3-BBF0-C3717B13B2BF}" destId="{4739DD54-0FCC-48A9-AE59-772026FF36B6}" srcOrd="0" destOrd="0" presId="urn:microsoft.com/office/officeart/2005/8/layout/cycle2"/>
    <dgm:cxn modelId="{87B9250E-A190-4E01-A67F-95603A9C4AAD}" type="presOf" srcId="{08C5F431-4892-4CD1-97B7-DA602DD5E581}" destId="{9057682B-4315-4A21-9151-D473B256A10B}" srcOrd="0" destOrd="0" presId="urn:microsoft.com/office/officeart/2005/8/layout/cycle2"/>
    <dgm:cxn modelId="{E1443C53-DF3A-4F5D-8C34-207AD2054713}" type="presOf" srcId="{08C5F431-4892-4CD1-97B7-DA602DD5E581}" destId="{D416932E-2438-4773-8936-5DAA529A4AF5}" srcOrd="1" destOrd="0" presId="urn:microsoft.com/office/officeart/2005/8/layout/cycle2"/>
    <dgm:cxn modelId="{DE7CDAF9-C19C-4CC7-BBDF-CA67D2ED5FEF}" type="presOf" srcId="{1F081705-AE60-4C3C-8A47-681BACF47AED}" destId="{DBAB7C88-8B63-46E9-AAE3-F06D103914A8}" srcOrd="0" destOrd="0" presId="urn:microsoft.com/office/officeart/2005/8/layout/cycle2"/>
    <dgm:cxn modelId="{76A5FD59-C378-4AAE-8955-E2764193CB88}" type="presOf" srcId="{4FE3C412-BB9F-4D56-AC17-71C97BEAF28C}" destId="{E4A9272A-8B79-4757-8424-937335B1A7F9}" srcOrd="0" destOrd="0" presId="urn:microsoft.com/office/officeart/2005/8/layout/cycle2"/>
    <dgm:cxn modelId="{8CD7DAAC-009B-475D-9C79-89E6706CD91B}" type="presOf" srcId="{A4967D07-2FF8-4911-82A6-6BE5130A855E}" destId="{7D0DCEC4-DEFF-46B4-A0F3-619AF8B67EC6}" srcOrd="0" destOrd="0" presId="urn:microsoft.com/office/officeart/2005/8/layout/cycle2"/>
    <dgm:cxn modelId="{ACE53218-032D-45D1-8AC5-4F25C9BD720E}" type="presOf" srcId="{5EAF783A-2122-4006-924F-505BF8A45E20}" destId="{3E03CC2D-A15C-4BB7-90DF-EFC9A7FC74D2}" srcOrd="0" destOrd="0" presId="urn:microsoft.com/office/officeart/2005/8/layout/cycle2"/>
    <dgm:cxn modelId="{7183BF0A-A20D-4077-A180-AB26B35923F5}" type="presOf" srcId="{5EAF783A-2122-4006-924F-505BF8A45E20}" destId="{1EE8507E-E912-4B70-9667-25A442BEE33D}" srcOrd="1" destOrd="0" presId="urn:microsoft.com/office/officeart/2005/8/layout/cycle2"/>
    <dgm:cxn modelId="{15620434-76E9-4CB6-B0E6-5CDD314C2421}" type="presOf" srcId="{F2090424-14D0-4BDC-886E-5179561DDB6E}" destId="{D7A97AA9-7C48-4883-9309-67223C04E0D2}" srcOrd="0" destOrd="0" presId="urn:microsoft.com/office/officeart/2005/8/layout/cycle2"/>
    <dgm:cxn modelId="{06F9394F-AB8A-4002-A61E-1065AB7C178F}" srcId="{F2090424-14D0-4BDC-886E-5179561DDB6E}" destId="{E3F6153A-D9A6-4993-8C9E-4C3E0B586648}" srcOrd="1" destOrd="0" parTransId="{4126400F-4602-4F7C-861F-CC8E1435D5A7}" sibTransId="{4FE3C412-BB9F-4D56-AC17-71C97BEAF28C}"/>
    <dgm:cxn modelId="{BBF7F842-81A1-41B6-AFAC-A9329152A4CC}" type="presOf" srcId="{91984A0B-B154-498B-9E75-1D8AB011072E}" destId="{CC2A3E41-52F2-4008-BD46-D81BCD68C953}" srcOrd="1" destOrd="0" presId="urn:microsoft.com/office/officeart/2005/8/layout/cycle2"/>
    <dgm:cxn modelId="{2CB40742-A909-492D-9651-B1D3E1739946}" srcId="{F2090424-14D0-4BDC-886E-5179561DDB6E}" destId="{1F081705-AE60-4C3C-8A47-681BACF47AED}" srcOrd="5" destOrd="0" parTransId="{AF3859EA-A9E4-40F3-9930-49CC3CE880FB}" sibTransId="{08C5F431-4892-4CD1-97B7-DA602DD5E581}"/>
    <dgm:cxn modelId="{D2B053A7-2726-4609-8DCD-4E555816C447}" srcId="{F2090424-14D0-4BDC-886E-5179561DDB6E}" destId="{A4967D07-2FF8-4911-82A6-6BE5130A855E}" srcOrd="3" destOrd="0" parTransId="{0B88E60E-0F98-480B-9732-9096FF2B7F42}" sibTransId="{BAFA7DA8-4556-4B5D-A591-FA8CA34A0AF2}"/>
    <dgm:cxn modelId="{860F5502-781F-4E37-BFAC-546961F1A285}" type="presOf" srcId="{451EAFB9-9DF4-4E0D-BCF1-2A07C36E0A29}" destId="{ECD4F6CA-85A7-4CF4-B884-EA67A017CC03}" srcOrd="0" destOrd="0" presId="urn:microsoft.com/office/officeart/2005/8/layout/cycle2"/>
    <dgm:cxn modelId="{FB15E9E8-F8C4-47D6-980E-1409DA21DF77}" type="presOf" srcId="{9BAABD83-6DFF-49BB-AA23-7B1B4B58B59D}" destId="{69A32B8A-55EC-4E53-9BA5-36EEB66ACF05}" srcOrd="0" destOrd="0" presId="urn:microsoft.com/office/officeart/2005/8/layout/cycle2"/>
    <dgm:cxn modelId="{27314FC0-6200-4989-AD06-4D59AD377E34}" type="presOf" srcId="{BAFA7DA8-4556-4B5D-A591-FA8CA34A0AF2}" destId="{49394F38-E017-43CC-ABD4-F55809A1B1B4}" srcOrd="0" destOrd="0" presId="urn:microsoft.com/office/officeart/2005/8/layout/cycle2"/>
    <dgm:cxn modelId="{5F90E874-ACE6-4300-98E1-A237E31188B9}" type="presOf" srcId="{BAFA7DA8-4556-4B5D-A591-FA8CA34A0AF2}" destId="{D56BD5BD-3A85-4127-A602-318441D89FC1}" srcOrd="1" destOrd="0" presId="urn:microsoft.com/office/officeart/2005/8/layout/cycle2"/>
    <dgm:cxn modelId="{78DCD379-A3FF-4640-8FDA-A6C232F321CA}" srcId="{F2090424-14D0-4BDC-886E-5179561DDB6E}" destId="{CC3BAC29-770C-4F18-99F4-D51FAFC8F862}" srcOrd="2" destOrd="0" parTransId="{DCC12507-1919-42A0-95C1-AB401C6E09D8}" sibTransId="{451EAFB9-9DF4-4E0D-BCF1-2A07C36E0A29}"/>
    <dgm:cxn modelId="{83A36BD1-23CF-47A5-814D-9E014FC99437}" type="presOf" srcId="{91984A0B-B154-498B-9E75-1D8AB011072E}" destId="{9DCDC54A-CBBD-4572-A47D-7F597992811C}" srcOrd="0" destOrd="0" presId="urn:microsoft.com/office/officeart/2005/8/layout/cycle2"/>
    <dgm:cxn modelId="{35F128CB-2D28-4D44-8302-C4C25F403593}" type="presParOf" srcId="{D7A97AA9-7C48-4883-9309-67223C04E0D2}" destId="{4739DD54-0FCC-48A9-AE59-772026FF36B6}" srcOrd="0" destOrd="0" presId="urn:microsoft.com/office/officeart/2005/8/layout/cycle2"/>
    <dgm:cxn modelId="{65170248-EC55-485E-96DE-99D073909DEB}" type="presParOf" srcId="{D7A97AA9-7C48-4883-9309-67223C04E0D2}" destId="{9DCDC54A-CBBD-4572-A47D-7F597992811C}" srcOrd="1" destOrd="0" presId="urn:microsoft.com/office/officeart/2005/8/layout/cycle2"/>
    <dgm:cxn modelId="{72774DD3-2815-46D8-91C5-234B012C1139}" type="presParOf" srcId="{9DCDC54A-CBBD-4572-A47D-7F597992811C}" destId="{CC2A3E41-52F2-4008-BD46-D81BCD68C953}" srcOrd="0" destOrd="0" presId="urn:microsoft.com/office/officeart/2005/8/layout/cycle2"/>
    <dgm:cxn modelId="{183BAE22-2BDA-4F4B-838D-25AE55662704}" type="presParOf" srcId="{D7A97AA9-7C48-4883-9309-67223C04E0D2}" destId="{6344328E-2BA9-4021-A7D7-6E5F1A16F943}" srcOrd="2" destOrd="0" presId="urn:microsoft.com/office/officeart/2005/8/layout/cycle2"/>
    <dgm:cxn modelId="{04DC489E-DF36-4644-A4A8-E07181989218}" type="presParOf" srcId="{D7A97AA9-7C48-4883-9309-67223C04E0D2}" destId="{E4A9272A-8B79-4757-8424-937335B1A7F9}" srcOrd="3" destOrd="0" presId="urn:microsoft.com/office/officeart/2005/8/layout/cycle2"/>
    <dgm:cxn modelId="{51F4C7A5-39BD-4589-A637-C556C3785BF7}" type="presParOf" srcId="{E4A9272A-8B79-4757-8424-937335B1A7F9}" destId="{E72CF3DD-FB98-4274-AFDA-E58ED28EC45F}" srcOrd="0" destOrd="0" presId="urn:microsoft.com/office/officeart/2005/8/layout/cycle2"/>
    <dgm:cxn modelId="{3E31A562-209A-464C-A1DA-84D49B6041CE}" type="presParOf" srcId="{D7A97AA9-7C48-4883-9309-67223C04E0D2}" destId="{EAE44369-234D-4533-823E-7C1B9274ECFB}" srcOrd="4" destOrd="0" presId="urn:microsoft.com/office/officeart/2005/8/layout/cycle2"/>
    <dgm:cxn modelId="{846ED39F-AE9A-4771-A371-EE49DF7AD632}" type="presParOf" srcId="{D7A97AA9-7C48-4883-9309-67223C04E0D2}" destId="{ECD4F6CA-85A7-4CF4-B884-EA67A017CC03}" srcOrd="5" destOrd="0" presId="urn:microsoft.com/office/officeart/2005/8/layout/cycle2"/>
    <dgm:cxn modelId="{448C02A5-BB8F-49D1-9BAE-B47DB9A449C8}" type="presParOf" srcId="{ECD4F6CA-85A7-4CF4-B884-EA67A017CC03}" destId="{7B13D117-4F5A-469D-9A5B-9ECEEAF40FB3}" srcOrd="0" destOrd="0" presId="urn:microsoft.com/office/officeart/2005/8/layout/cycle2"/>
    <dgm:cxn modelId="{6F7D9497-AB7B-462A-BF68-7CA47A285266}" type="presParOf" srcId="{D7A97AA9-7C48-4883-9309-67223C04E0D2}" destId="{7D0DCEC4-DEFF-46B4-A0F3-619AF8B67EC6}" srcOrd="6" destOrd="0" presId="urn:microsoft.com/office/officeart/2005/8/layout/cycle2"/>
    <dgm:cxn modelId="{7AD2B9A6-01A6-4E5E-A33E-63442805FFA4}" type="presParOf" srcId="{D7A97AA9-7C48-4883-9309-67223C04E0D2}" destId="{49394F38-E017-43CC-ABD4-F55809A1B1B4}" srcOrd="7" destOrd="0" presId="urn:microsoft.com/office/officeart/2005/8/layout/cycle2"/>
    <dgm:cxn modelId="{30CAD659-6DDA-45FE-A3FF-B7BFE750A82C}" type="presParOf" srcId="{49394F38-E017-43CC-ABD4-F55809A1B1B4}" destId="{D56BD5BD-3A85-4127-A602-318441D89FC1}" srcOrd="0" destOrd="0" presId="urn:microsoft.com/office/officeart/2005/8/layout/cycle2"/>
    <dgm:cxn modelId="{95623623-083F-4EEC-BFDB-5BBCFF0DF860}" type="presParOf" srcId="{D7A97AA9-7C48-4883-9309-67223C04E0D2}" destId="{69A32B8A-55EC-4E53-9BA5-36EEB66ACF05}" srcOrd="8" destOrd="0" presId="urn:microsoft.com/office/officeart/2005/8/layout/cycle2"/>
    <dgm:cxn modelId="{5C308AC8-D0D3-44BF-9C46-2738339BA186}" type="presParOf" srcId="{D7A97AA9-7C48-4883-9309-67223C04E0D2}" destId="{3E03CC2D-A15C-4BB7-90DF-EFC9A7FC74D2}" srcOrd="9" destOrd="0" presId="urn:microsoft.com/office/officeart/2005/8/layout/cycle2"/>
    <dgm:cxn modelId="{F105E686-E275-4FA3-86A3-53578A0DD0A3}" type="presParOf" srcId="{3E03CC2D-A15C-4BB7-90DF-EFC9A7FC74D2}" destId="{1EE8507E-E912-4B70-9667-25A442BEE33D}" srcOrd="0" destOrd="0" presId="urn:microsoft.com/office/officeart/2005/8/layout/cycle2"/>
    <dgm:cxn modelId="{F30AD859-B133-4250-A884-35FD5B25A7B7}" type="presParOf" srcId="{D7A97AA9-7C48-4883-9309-67223C04E0D2}" destId="{DBAB7C88-8B63-46E9-AAE3-F06D103914A8}" srcOrd="10" destOrd="0" presId="urn:microsoft.com/office/officeart/2005/8/layout/cycle2"/>
    <dgm:cxn modelId="{67C5E2FA-C400-4480-9E4E-25BDD31F9B83}" type="presParOf" srcId="{D7A97AA9-7C48-4883-9309-67223C04E0D2}" destId="{9057682B-4315-4A21-9151-D473B256A10B}" srcOrd="11" destOrd="0" presId="urn:microsoft.com/office/officeart/2005/8/layout/cycle2"/>
    <dgm:cxn modelId="{40D49E3B-CEA7-46FC-A620-B0E02E12A43B}" type="presParOf" srcId="{9057682B-4315-4A21-9151-D473B256A10B}" destId="{D416932E-2438-4773-8936-5DAA529A4AF5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C1B27-E5B0-41AE-A91A-12E1F754B64C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2D02C-D4DF-45CE-AE42-E767E3391A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31664-F149-463C-B9B3-71C86E3D4CBC}" type="datetimeFigureOut">
              <a:rPr lang="it-IT" smtClean="0"/>
              <a:pPr/>
              <a:t>20/04/2020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39FC2-A128-45A0-BD3A-658FD7741AF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02E8C-3C73-4A79-8A7E-7B1E8B34392D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AF54A3-F7F6-4851-B217-F0751ED22665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9F3A81-D252-4CA3-9F03-DE11E53734B1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5BF92E-9C61-4C76-AFE3-5CB52D7FAD43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BBACB6-6C73-4A5D-B97E-CCE5C196E38B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7422A3-F244-438A-8DE7-4F8137B592DF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25C19-CF81-4436-AC79-DBE7DFAD393C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C231BB-C42C-4301-95A1-2A956D8713BE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279C7C-BBB4-49AE-8124-B9975BAAFC35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D2A5C6-B29B-480A-8150-404201EFEA4F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C422DF-764C-4C53-A48A-227BD52E098B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0F4DFA-B767-4628-8023-60F17280425E}" type="datetime1">
              <a:rPr lang="it-IT" smtClean="0"/>
              <a:pPr/>
              <a:t>20/04/2020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DD6EDE-ED0D-49A6-B6DA-AC72BC99A78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ntinosalute.net/" TargetMode="External"/><Relationship Id="rId2" Type="http://schemas.openxmlformats.org/officeDocument/2006/relationships/hyperlink" Target="http://sociale.regione.emilia-romagna.i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71538" y="214290"/>
            <a:ext cx="7772400" cy="1714512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Corso di laurea magistrale </a:t>
            </a:r>
            <a:br>
              <a:rPr lang="it-IT" sz="3600" dirty="0" smtClean="0"/>
            </a:br>
            <a:r>
              <a:rPr lang="it-IT" sz="3600" dirty="0" smtClean="0"/>
              <a:t>Servizio sociale, politiche sociali, programmazione e gestione dei servizi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7486680" cy="3643338"/>
          </a:xfrm>
        </p:spPr>
        <p:txBody>
          <a:bodyPr>
            <a:normAutofit fontScale="92500" lnSpcReduction="20000"/>
          </a:bodyPr>
          <a:lstStyle/>
          <a:p>
            <a:endParaRPr lang="it-IT" dirty="0" smtClean="0">
              <a:solidFill>
                <a:srgbClr val="0000FF"/>
              </a:solidFill>
            </a:endParaRPr>
          </a:p>
          <a:p>
            <a:pPr algn="ctr"/>
            <a:r>
              <a:rPr lang="it-IT" sz="3600" b="1" dirty="0" smtClean="0">
                <a:solidFill>
                  <a:srgbClr val="000066"/>
                </a:solidFill>
              </a:rPr>
              <a:t>Pianificazione e gestione dei servizi e delle risorse umane</a:t>
            </a:r>
          </a:p>
          <a:p>
            <a:pPr algn="r"/>
            <a:endParaRPr lang="it-IT" sz="3600" b="1" dirty="0" smtClean="0">
              <a:solidFill>
                <a:srgbClr val="000066"/>
              </a:solidFill>
            </a:endParaRPr>
          </a:p>
          <a:p>
            <a:pPr algn="r"/>
            <a:endParaRPr lang="it-IT" sz="2200" dirty="0" smtClean="0">
              <a:solidFill>
                <a:schemeClr val="tx1"/>
              </a:solidFill>
            </a:endParaRPr>
          </a:p>
          <a:p>
            <a:pPr algn="r"/>
            <a:r>
              <a:rPr lang="it-IT" sz="2200" dirty="0" smtClean="0">
                <a:solidFill>
                  <a:schemeClr val="tx1"/>
                </a:solidFill>
              </a:rPr>
              <a:t>parte1B</a:t>
            </a:r>
          </a:p>
          <a:p>
            <a:endParaRPr lang="it-IT" dirty="0" smtClean="0">
              <a:solidFill>
                <a:srgbClr val="0000FF"/>
              </a:solidFill>
            </a:endParaRPr>
          </a:p>
          <a:p>
            <a:r>
              <a:rPr lang="it-IT" b="1" dirty="0" smtClean="0">
                <a:solidFill>
                  <a:schemeClr val="accent6">
                    <a:lumMod val="50000"/>
                  </a:schemeClr>
                </a:solidFill>
              </a:rPr>
              <a:t>Docente: Maria Antonietta Vanto</a:t>
            </a:r>
          </a:p>
          <a:p>
            <a:pPr algn="ctr"/>
            <a:r>
              <a:rPr lang="it-IT" sz="2000" b="1" dirty="0" smtClean="0">
                <a:solidFill>
                  <a:srgbClr val="000066"/>
                </a:solidFill>
              </a:rPr>
              <a:t>a.a</a:t>
            </a:r>
            <a:r>
              <a:rPr lang="it-IT" sz="2000" b="1" dirty="0" err="1" smtClean="0">
                <a:solidFill>
                  <a:srgbClr val="000066"/>
                </a:solidFill>
              </a:rPr>
              <a:t>.201</a:t>
            </a:r>
            <a:r>
              <a:rPr lang="it-IT" sz="2000" b="1" dirty="0" smtClean="0">
                <a:solidFill>
                  <a:srgbClr val="000066"/>
                </a:solidFill>
              </a:rPr>
              <a:t>9-2020</a:t>
            </a:r>
            <a:endParaRPr lang="it-IT" sz="2000" b="1" dirty="0">
              <a:solidFill>
                <a:srgbClr val="000066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1435608" y="214290"/>
            <a:ext cx="749808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300" cap="small" dirty="0" smtClean="0"/>
              <a:t>Il metodo</a:t>
            </a:r>
            <a:r>
              <a:rPr lang="it-IT" sz="4400" cap="small" dirty="0" smtClean="0"/>
              <a:t/>
            </a:r>
            <a:br>
              <a:rPr lang="it-IT" sz="4400" cap="small" dirty="0" smtClean="0"/>
            </a:br>
            <a:r>
              <a:rPr lang="it-IT" sz="3600" dirty="0" smtClean="0">
                <a:solidFill>
                  <a:schemeClr val="tx1"/>
                </a:solidFill>
              </a:rPr>
              <a:t>Analisi delle criticità emergenti</a:t>
            </a:r>
            <a:r>
              <a:rPr lang="it-IT" dirty="0" smtClean="0">
                <a:solidFill>
                  <a:schemeClr val="tx1"/>
                </a:solidFill>
              </a:rPr>
              <a:t/>
            </a:r>
            <a:br>
              <a:rPr lang="it-IT" dirty="0" smtClean="0">
                <a:solidFill>
                  <a:schemeClr val="tx1"/>
                </a:solidFill>
              </a:rPr>
            </a:b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10</a:t>
            </a:fld>
            <a:endParaRPr lang="it-IT"/>
          </a:p>
        </p:txBody>
      </p:sp>
      <p:graphicFrame>
        <p:nvGraphicFramePr>
          <p:cNvPr id="13" name="Segnaposto contenuto 12"/>
          <p:cNvGraphicFramePr>
            <a:graphicFrameLocks noGrp="1"/>
          </p:cNvGraphicFramePr>
          <p:nvPr>
            <p:ph idx="4294967295"/>
          </p:nvPr>
        </p:nvGraphicFramePr>
        <p:xfrm>
          <a:off x="1785918" y="1714488"/>
          <a:ext cx="7072362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1428728" y="1071546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11288"/>
          </a:xfrm>
        </p:spPr>
        <p:txBody>
          <a:bodyPr anchor="t">
            <a:normAutofit fontScale="90000"/>
          </a:bodyPr>
          <a:lstStyle/>
          <a:p>
            <a:pPr algn="ctr"/>
            <a:r>
              <a:rPr lang="it-IT" sz="4400" dirty="0" smtClean="0"/>
              <a:t>Individuazione di tre obiettivi strategici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643050"/>
            <a:ext cx="7498080" cy="4605350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596646" indent="-514350">
              <a:buBlip>
                <a:blip r:embed="rId2"/>
              </a:buBlip>
            </a:pPr>
            <a:endParaRPr lang="it-IT" dirty="0" smtClean="0"/>
          </a:p>
          <a:p>
            <a:pPr marL="596646" indent="-514350">
              <a:buNone/>
            </a:pPr>
            <a:endParaRPr lang="it-IT" dirty="0" smtClean="0"/>
          </a:p>
          <a:p>
            <a:pPr marL="596646" indent="-514350">
              <a:buClr>
                <a:srgbClr val="002060"/>
              </a:buClr>
              <a:buFont typeface="Wingdings" pitchFamily="2" charset="2"/>
              <a:buChar char="Ø"/>
            </a:pPr>
            <a:r>
              <a:rPr lang="it-IT" dirty="0" smtClean="0"/>
              <a:t>Lotta all’esclusione </a:t>
            </a:r>
          </a:p>
          <a:p>
            <a:pPr marL="596646" indent="-514350">
              <a:buClr>
                <a:srgbClr val="002060"/>
              </a:buClr>
              <a:buFont typeface="Wingdings" pitchFamily="2" charset="2"/>
              <a:buChar char="Ø"/>
            </a:pPr>
            <a:r>
              <a:rPr lang="it-IT" dirty="0" smtClean="0"/>
              <a:t>Distretto nodo strategico </a:t>
            </a:r>
          </a:p>
          <a:p>
            <a:pPr marL="596646" indent="-514350">
              <a:buClr>
                <a:srgbClr val="002060"/>
              </a:buClr>
              <a:buFont typeface="Wingdings" pitchFamily="2" charset="2"/>
              <a:buChar char="Ø"/>
            </a:pPr>
            <a:r>
              <a:rPr lang="it-IT" dirty="0" smtClean="0"/>
              <a:t>Nuovi strumenti di prossimità e integrazione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8" name="Freccia in giù 7"/>
          <p:cNvSpPr/>
          <p:nvPr/>
        </p:nvSpPr>
        <p:spPr>
          <a:xfrm>
            <a:off x="5143504" y="1714488"/>
            <a:ext cx="428628" cy="1071570"/>
          </a:xfrm>
          <a:prstGeom prst="downArrow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00166" y="428604"/>
            <a:ext cx="7498080" cy="5962672"/>
          </a:xfr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it-IT" cap="small" dirty="0" smtClean="0"/>
              <a:t>Definizione di cinque aree trasversali</a:t>
            </a:r>
          </a:p>
          <a:p>
            <a:pPr>
              <a:buNone/>
            </a:pPr>
            <a:r>
              <a:rPr lang="it-IT" dirty="0" smtClean="0"/>
              <a:t> Politiche per</a:t>
            </a:r>
          </a:p>
          <a:p>
            <a:pPr>
              <a:buNone/>
            </a:pPr>
            <a:endParaRPr lang="it-IT" dirty="0" smtClean="0"/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it-IT" dirty="0" smtClean="0"/>
              <a:t>Prossimità e </a:t>
            </a:r>
            <a:r>
              <a:rPr lang="it-IT" dirty="0" err="1" smtClean="0"/>
              <a:t>domiciliarità</a:t>
            </a:r>
            <a:r>
              <a:rPr lang="it-IT" dirty="0" smtClean="0"/>
              <a:t> 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it-IT" dirty="0" smtClean="0"/>
              <a:t>Riduzione delle diseguaglianze e promozione della salute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it-IT" dirty="0" smtClean="0"/>
              <a:t> Autonomia delle persone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it-IT" dirty="0" smtClean="0"/>
              <a:t>Partecipazione e responsabilizzazione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it-IT" dirty="0" smtClean="0"/>
              <a:t>Qualificazione ed efficienza dei servizi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4929190" y="1071546"/>
            <a:ext cx="571504" cy="1071570"/>
          </a:xfrm>
          <a:prstGeom prst="downArrow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5391168"/>
          </a:xfrm>
        </p:spPr>
        <p:txBody>
          <a:bodyPr/>
          <a:lstStyle/>
          <a:p>
            <a:pPr algn="ctr">
              <a:buNone/>
            </a:pPr>
            <a:r>
              <a:rPr lang="it-IT" cap="small" dirty="0" smtClean="0"/>
              <a:t>Avvio programmazione locale e sviluppo regionale</a:t>
            </a:r>
          </a:p>
          <a:p>
            <a:pPr algn="ctr">
              <a:buNone/>
            </a:pPr>
            <a:endParaRPr lang="it-IT" cap="small" dirty="0" smtClean="0"/>
          </a:p>
          <a:p>
            <a:pPr algn="ctr">
              <a:buNone/>
            </a:pPr>
            <a:endParaRPr lang="it-IT" cap="small" dirty="0" smtClean="0"/>
          </a:p>
          <a:p>
            <a:pPr algn="ctr">
              <a:buNone/>
            </a:pPr>
            <a:endParaRPr lang="it-IT" cap="small" dirty="0" smtClean="0"/>
          </a:p>
          <a:p>
            <a:pPr algn="ctr">
              <a:buNone/>
            </a:pPr>
            <a:r>
              <a:rPr lang="it-IT" dirty="0" smtClean="0"/>
              <a:t>Partecipazione </a:t>
            </a:r>
          </a:p>
          <a:p>
            <a:pPr algn="ctr">
              <a:buNone/>
            </a:pPr>
            <a:r>
              <a:rPr lang="it-IT" dirty="0" smtClean="0"/>
              <a:t>Nuovi strumenti di condivisione</a:t>
            </a:r>
          </a:p>
          <a:p>
            <a:pPr algn="ctr">
              <a:buNone/>
            </a:pPr>
            <a:r>
              <a:rPr lang="it-IT" dirty="0" smtClean="0"/>
              <a:t>Monitoraggio </a:t>
            </a:r>
          </a:p>
          <a:p>
            <a:pPr algn="ctr">
              <a:buNone/>
            </a:pPr>
            <a:r>
              <a:rPr lang="it-IT" dirty="0" smtClean="0"/>
              <a:t>Flessibilità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6" name="Freccia circolare a sinistra 5"/>
          <p:cNvSpPr/>
          <p:nvPr/>
        </p:nvSpPr>
        <p:spPr>
          <a:xfrm>
            <a:off x="7143768" y="1857364"/>
            <a:ext cx="1285884" cy="178595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Freccia circolare a destra 6"/>
          <p:cNvSpPr/>
          <p:nvPr/>
        </p:nvSpPr>
        <p:spPr>
          <a:xfrm>
            <a:off x="1571604" y="1785926"/>
            <a:ext cx="1357322" cy="2071702"/>
          </a:xfrm>
          <a:prstGeom prst="curvedRightArrow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357166"/>
            <a:ext cx="7498080" cy="5891234"/>
          </a:xfrm>
        </p:spPr>
        <p:txBody>
          <a:bodyPr/>
          <a:lstStyle/>
          <a:p>
            <a:pPr algn="ctr">
              <a:buNone/>
            </a:pPr>
            <a:endParaRPr lang="it-IT" sz="4800" dirty="0" smtClean="0"/>
          </a:p>
          <a:p>
            <a:pPr algn="ctr">
              <a:buNone/>
            </a:pPr>
            <a:endParaRPr lang="it-IT" sz="4800" dirty="0" smtClean="0"/>
          </a:p>
          <a:p>
            <a:pPr algn="ctr">
              <a:buNone/>
            </a:pPr>
            <a:endParaRPr lang="it-IT" sz="4800" dirty="0" smtClean="0"/>
          </a:p>
          <a:p>
            <a:pPr algn="ctr">
              <a:buNone/>
            </a:pPr>
            <a:r>
              <a:rPr lang="it-IT" sz="6600" dirty="0" smtClean="0"/>
              <a:t>39 schede attuative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pPr algn="ctr">
              <a:buNone/>
            </a:pPr>
            <a:r>
              <a:rPr lang="it-IT" sz="4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Piano per la salute del Trentino </a:t>
            </a:r>
          </a:p>
          <a:p>
            <a:pPr algn="ctr">
              <a:buNone/>
            </a:pPr>
            <a:r>
              <a:rPr lang="it-IT" sz="4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2015 -2025</a:t>
            </a:r>
            <a:br>
              <a:rPr lang="it-IT" sz="4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000" i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società solidali sono società sane</a:t>
            </a:r>
            <a:endParaRPr lang="it-IT" sz="4000" i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428604"/>
            <a:ext cx="7498080" cy="58197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it-IT" b="1" cap="small" dirty="0" smtClean="0">
                <a:solidFill>
                  <a:srgbClr val="000066"/>
                </a:solidFill>
              </a:rPr>
              <a:t>Percorso di elaborazione del Piano e metodologia adottata</a:t>
            </a:r>
          </a:p>
          <a:p>
            <a:pPr algn="ctr">
              <a:buNone/>
            </a:pPr>
            <a:r>
              <a:rPr lang="it-IT" i="1" dirty="0" smtClean="0"/>
              <a:t>il tema della salute in tutte le sue componenti – strategiche, di programmazione, sociosanitarie – è uno degli argomenti più sentiti non solo dalle istituzioni ma da tutta la cittadinanza, ecco perché la Provincia autonoma di </a:t>
            </a:r>
            <a:r>
              <a:rPr lang="it-IT" i="1" dirty="0" err="1" smtClean="0"/>
              <a:t>trento</a:t>
            </a:r>
            <a:r>
              <a:rPr lang="it-IT" i="1" dirty="0" smtClean="0"/>
              <a:t> ha scelto di costruire il Piano per la salute del trentino (2015 - 2025) adottando un approccio aperto e inclusivo</a:t>
            </a: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357166"/>
            <a:ext cx="7498080" cy="589123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3500" u="sng" dirty="0" smtClean="0"/>
              <a:t>due i punti di partenza</a:t>
            </a:r>
            <a:r>
              <a:rPr lang="it-IT" sz="3500" dirty="0" smtClean="0"/>
              <a:t>: </a:t>
            </a:r>
          </a:p>
          <a:p>
            <a:pPr>
              <a:buClr>
                <a:srgbClr val="000066"/>
              </a:buClr>
              <a:buFont typeface="Wingdings" pitchFamily="2" charset="2"/>
              <a:buChar char="v"/>
            </a:pPr>
            <a:r>
              <a:rPr lang="it-IT" i="1" dirty="0" smtClean="0"/>
              <a:t>la definizione della salute come benessere fisico, mentale e sociale e non semplice assenza di malattia  </a:t>
            </a:r>
          </a:p>
          <a:p>
            <a:pPr>
              <a:buClr>
                <a:srgbClr val="000066"/>
              </a:buClr>
              <a:buFont typeface="Wingdings" pitchFamily="2" charset="2"/>
              <a:buChar char="v"/>
            </a:pPr>
            <a:r>
              <a:rPr lang="it-IT" i="1" dirty="0" smtClean="0"/>
              <a:t>la consapevolezza che per promuovere e rafforzare la salute occorre intervenire su più fattori – di natura individuale, economica, sociale e ambientale – con il contributo e la partecipazione di tutti i settori della società e del governo nel suo insieme.</a:t>
            </a:r>
          </a:p>
          <a:p>
            <a:pPr>
              <a:buClr>
                <a:srgbClr val="000066"/>
              </a:buClr>
              <a:buNone/>
            </a:pPr>
            <a:r>
              <a:rPr lang="it-IT" sz="2000" i="1" dirty="0" smtClean="0"/>
              <a:t>(v. pag.12 del Piano)</a:t>
            </a:r>
            <a:endParaRPr lang="it-IT" sz="20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71480"/>
            <a:ext cx="7498080" cy="56769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il Piano è stato quindi il risultato di un percorso collaborativo a cui hanno partecipato numerose istituzioni (azienda sanitaria, oltre a diversi dipartimenti dell’amministrazione provinciale), servizi, enti, associazioni (professionali, di volontariato e della società civile), singoli professionisti e la cittadinanza.</a:t>
            </a:r>
          </a:p>
          <a:p>
            <a:endParaRPr lang="it-IT" dirty="0" smtClean="0"/>
          </a:p>
          <a:p>
            <a:pPr>
              <a:buNone/>
            </a:pPr>
            <a:r>
              <a:rPr lang="it-IT" sz="2000" i="1" dirty="0" smtClean="0"/>
              <a:t>(v. pag 8 del Piano)</a:t>
            </a:r>
            <a:endParaRPr lang="it-IT" sz="20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400" b="1" dirty="0" smtClean="0"/>
              <a:t/>
            </a:r>
            <a:br>
              <a:rPr lang="it-IT" sz="4400" b="1" dirty="0" smtClean="0"/>
            </a:br>
            <a:r>
              <a:rPr lang="it-IT" sz="4400" b="1" dirty="0" smtClean="0"/>
              <a:t>il  Processo </a:t>
            </a:r>
            <a:r>
              <a:rPr lang="it-IT" sz="4400" b="1" dirty="0" err="1" smtClean="0"/>
              <a:t>programmatorio</a:t>
            </a:r>
            <a:r>
              <a:rPr lang="it-IT" sz="4400" dirty="0" smtClean="0"/>
              <a:t/>
            </a:r>
            <a:br>
              <a:rPr lang="it-IT" sz="4400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45920" y="1571612"/>
            <a:ext cx="6998046" cy="4071966"/>
          </a:xfrm>
        </p:spPr>
        <p:txBody>
          <a:bodyPr/>
          <a:lstStyle/>
          <a:p>
            <a:pPr marL="88900" indent="-6350">
              <a:buNone/>
            </a:pPr>
            <a:endParaRPr lang="it-IT" sz="3600" dirty="0" smtClean="0"/>
          </a:p>
          <a:p>
            <a:pPr marL="88900" indent="-6350">
              <a:buNone/>
            </a:pPr>
            <a:r>
              <a:rPr lang="it-IT" sz="3600" dirty="0" smtClean="0"/>
              <a:t>Pianificare, programmare, progettare, organizzare   nel sociale sono   processi </a:t>
            </a:r>
            <a:r>
              <a:rPr lang="it-IT" sz="3600" i="1" dirty="0" smtClean="0"/>
              <a:t>complessi</a:t>
            </a:r>
            <a:r>
              <a:rPr lang="it-IT" sz="3600" dirty="0" smtClean="0"/>
              <a:t> che coinvolgono sistemi istituzionali e organizzativi </a:t>
            </a:r>
            <a:r>
              <a:rPr lang="it-IT" sz="3600" i="1" dirty="0" smtClean="0"/>
              <a:t>complessi</a:t>
            </a:r>
          </a:p>
          <a:p>
            <a:pPr marL="88900" indent="-6350">
              <a:buNone/>
            </a:pPr>
            <a:endParaRPr lang="it-IT" i="1" dirty="0" smtClean="0"/>
          </a:p>
          <a:p>
            <a:pPr marL="88900" indent="-6350">
              <a:buNone/>
            </a:pP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Analisi del contesto </a:t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1214414" y="928670"/>
          <a:ext cx="7719274" cy="53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4414" y="4429132"/>
            <a:ext cx="7498080" cy="1143000"/>
          </a:xfrm>
        </p:spPr>
        <p:txBody>
          <a:bodyPr/>
          <a:lstStyle/>
          <a:p>
            <a:pPr algn="ctr"/>
            <a:r>
              <a:rPr lang="it-IT" b="1" dirty="0" smtClean="0">
                <a:solidFill>
                  <a:srgbClr val="000066"/>
                </a:solidFill>
              </a:rPr>
              <a:t>2 finalità strategiche </a:t>
            </a:r>
            <a:endParaRPr lang="it-IT" b="1" dirty="0">
              <a:solidFill>
                <a:srgbClr val="000066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3357586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pPr>
              <a:buNone/>
            </a:pPr>
            <a:r>
              <a:rPr lang="it-IT" dirty="0" smtClean="0"/>
              <a:t>   Fatta l’analisi del contesto socio-economico, epidemiologico ed organizzativo della realtà trentina e in accordo con la strategia OMS “salute 2020”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21</a:t>
            </a:fld>
            <a:endParaRPr lang="it-IT"/>
          </a:p>
        </p:txBody>
      </p:sp>
      <p:sp>
        <p:nvSpPr>
          <p:cNvPr id="8" name="Freccia circolare a sinistra 7"/>
          <p:cNvSpPr/>
          <p:nvPr/>
        </p:nvSpPr>
        <p:spPr>
          <a:xfrm>
            <a:off x="7429520" y="3643314"/>
            <a:ext cx="857256" cy="121444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642918"/>
            <a:ext cx="7498080" cy="56054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96646" indent="-514350">
              <a:buClr>
                <a:srgbClr val="002060"/>
              </a:buClr>
              <a:buAutoNum type="arabicPeriod"/>
            </a:pPr>
            <a:r>
              <a:rPr lang="it-IT" dirty="0" smtClean="0"/>
              <a:t>migliorare la salute di tutti con particolare riguardo alle disuguaglianze nella salute </a:t>
            </a:r>
          </a:p>
          <a:p>
            <a:pPr marL="596646" indent="-514350">
              <a:buClr>
                <a:srgbClr val="002060"/>
              </a:buClr>
              <a:buNone/>
            </a:pPr>
            <a:endParaRPr lang="it-IT" dirty="0" smtClean="0"/>
          </a:p>
          <a:p>
            <a:pPr>
              <a:buClr>
                <a:srgbClr val="000066"/>
              </a:buClr>
              <a:buNone/>
            </a:pPr>
            <a:r>
              <a:rPr lang="it-IT" dirty="0" smtClean="0"/>
              <a:t>2. migliorare l’organizzazione e la </a:t>
            </a:r>
            <a:r>
              <a:rPr lang="it-IT" i="1" dirty="0" err="1" smtClean="0"/>
              <a:t>governance</a:t>
            </a:r>
            <a:r>
              <a:rPr lang="it-IT" dirty="0" smtClean="0"/>
              <a:t> per la salute, cioè le modalità con cui le istituzioni e le altre organizzazioni sociali interagiscono, come si relazionano con i cittadini e come prendono decisioni in maniera partecipata.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marL="365125" indent="-11113" algn="just">
              <a:buNone/>
            </a:pPr>
            <a:r>
              <a:rPr lang="it-IT" sz="4000" dirty="0" smtClean="0"/>
              <a:t>Le 2 finalità strategiche sono state poi declinate in:</a:t>
            </a:r>
          </a:p>
          <a:p>
            <a:pPr marL="365125" indent="-11113" algn="just">
              <a:buNone/>
            </a:pPr>
            <a:r>
              <a:rPr lang="it-IT" sz="4000" dirty="0" smtClean="0"/>
              <a:t> 3 macro obiettivi tematici </a:t>
            </a:r>
          </a:p>
          <a:p>
            <a:pPr marL="365125" indent="-11113" algn="just">
              <a:buNone/>
            </a:pPr>
            <a:r>
              <a:rPr lang="it-IT" sz="4000" dirty="0" smtClean="0"/>
              <a:t>e in </a:t>
            </a:r>
          </a:p>
          <a:p>
            <a:pPr marL="365125" indent="-11113" algn="just">
              <a:buNone/>
            </a:pPr>
            <a:r>
              <a:rPr lang="it-IT" sz="4000" dirty="0" smtClean="0"/>
              <a:t>2 macro obiettivi trasversali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400" cap="small" dirty="0" smtClean="0"/>
              <a:t>3 macro obiettivi tematici </a:t>
            </a:r>
            <a:endParaRPr lang="it-IT" sz="4400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it-IT" dirty="0" smtClean="0"/>
              <a:t>1. </a:t>
            </a:r>
            <a:r>
              <a:rPr lang="it-IT" b="1" dirty="0" smtClean="0"/>
              <a:t>Più anni di vita in buona salute </a:t>
            </a:r>
            <a:r>
              <a:rPr lang="it-IT" dirty="0" smtClean="0"/>
              <a:t>: aumentare il benessere e ridurre i maggiori problemi di salute seguendo un approccio sull’intero ciclo di vita </a:t>
            </a:r>
          </a:p>
          <a:p>
            <a:r>
              <a:rPr lang="it-IT" dirty="0" smtClean="0"/>
              <a:t>2. </a:t>
            </a:r>
            <a:r>
              <a:rPr lang="it-IT" b="1" dirty="0" smtClean="0"/>
              <a:t>Un contesto di vita e di lavoro favorevole alla salute</a:t>
            </a:r>
            <a:r>
              <a:rPr lang="it-IT" dirty="0" smtClean="0"/>
              <a:t> : rendere più facile la conduzione di una vita salutare e sostenibile agendo sul contesto di vita e lavoro </a:t>
            </a:r>
          </a:p>
          <a:p>
            <a:r>
              <a:rPr lang="it-IT" dirty="0" smtClean="0"/>
              <a:t>3. </a:t>
            </a:r>
            <a:r>
              <a:rPr lang="it-IT" b="1" dirty="0" smtClean="0"/>
              <a:t>Un sistema sociosanitario con la persona al centro</a:t>
            </a:r>
            <a:r>
              <a:rPr lang="it-IT" dirty="0" smtClean="0"/>
              <a:t> : rendere i servizi alla persona più vicini al cittadino, più efficaci, più sicuri, più sostenibili e più equi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8076464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it-IT" sz="4400" b="1" dirty="0" smtClean="0"/>
              <a:t>Per ogni macro obiettivo:</a:t>
            </a:r>
          </a:p>
          <a:p>
            <a:pPr>
              <a:buFontTx/>
              <a:buChar char="-"/>
            </a:pPr>
            <a:r>
              <a:rPr lang="it-IT" sz="4400" i="1" dirty="0" smtClean="0"/>
              <a:t>Situazione in trentino,  le problematiche principali</a:t>
            </a:r>
          </a:p>
          <a:p>
            <a:pPr>
              <a:buNone/>
            </a:pPr>
            <a:r>
              <a:rPr lang="it-IT" sz="4400" i="1" dirty="0" smtClean="0"/>
              <a:t> </a:t>
            </a:r>
          </a:p>
          <a:p>
            <a:pPr>
              <a:buFontTx/>
              <a:buChar char="-"/>
            </a:pPr>
            <a:r>
              <a:rPr lang="it-IT" sz="4400" i="1" dirty="0" smtClean="0"/>
              <a:t>Ambiti di intervento per l’implementazione</a:t>
            </a:r>
          </a:p>
          <a:p>
            <a:pPr algn="ctr">
              <a:buNone/>
            </a:pPr>
            <a:endParaRPr lang="it-IT" sz="4400" dirty="0" smtClean="0"/>
          </a:p>
          <a:p>
            <a:pPr>
              <a:buNone/>
            </a:pPr>
            <a:endParaRPr lang="it-IT" sz="4400" dirty="0" smtClean="0"/>
          </a:p>
          <a:p>
            <a:endParaRPr lang="it-IT" sz="44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 2 macro obiettivi trasversali 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1. Ridurre le disuguaglianze sociali nella salute e aumentare la solidarietà </a:t>
            </a:r>
          </a:p>
          <a:p>
            <a:endParaRPr lang="it-IT" dirty="0" smtClean="0"/>
          </a:p>
          <a:p>
            <a:r>
              <a:rPr lang="it-IT" dirty="0" smtClean="0"/>
              <a:t>2. Migliorare la comunicazione tra istituzioni e cittadinanza e la competenza in salute della popolazione </a:t>
            </a:r>
          </a:p>
          <a:p>
            <a:endParaRPr lang="it-IT" dirty="0" smtClean="0"/>
          </a:p>
          <a:p>
            <a:pPr>
              <a:buNone/>
            </a:pPr>
            <a:r>
              <a:rPr lang="it-IT" sz="2000" i="1" dirty="0" smtClean="0"/>
              <a:t>(v. da pag.48 Piano)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26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714488"/>
            <a:ext cx="7498080" cy="4533912"/>
          </a:xfrm>
        </p:spPr>
        <p:txBody>
          <a:bodyPr>
            <a:normAutofit/>
          </a:bodyPr>
          <a:lstStyle/>
          <a:p>
            <a:pPr marL="88900" indent="-6350">
              <a:buNone/>
            </a:pPr>
            <a:r>
              <a:rPr lang="it-IT" sz="3600" dirty="0" smtClean="0"/>
              <a:t>Input parte dalla politica  che definisce, orientamenti, indirizzi generali ed obiettivi e passando attraverso la tra-duzione progressiva in </a:t>
            </a:r>
            <a:r>
              <a:rPr lang="it-IT" sz="3600" smtClean="0"/>
              <a:t>atti definiti con </a:t>
            </a:r>
            <a:r>
              <a:rPr lang="it-IT" sz="3600" dirty="0" smtClean="0"/>
              <a:t>strumenti tecnici e amministrativi  fino alla realizzazione concreta.</a:t>
            </a:r>
          </a:p>
          <a:p>
            <a:endParaRPr lang="it-IT" sz="28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1571604" y="642918"/>
            <a:ext cx="6929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b="1" dirty="0" smtClean="0"/>
              <a:t>il  Processo </a:t>
            </a:r>
            <a:r>
              <a:rPr lang="it-IT" sz="3600" b="1" dirty="0" err="1" smtClean="0"/>
              <a:t>programmatorio</a:t>
            </a:r>
            <a:endParaRPr lang="it-IT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>
            <a:normAutofit lnSpcReduction="10000"/>
          </a:bodyPr>
          <a:lstStyle/>
          <a:p>
            <a:pPr marL="88900" indent="-6350">
              <a:buNone/>
            </a:pPr>
            <a:r>
              <a:rPr lang="it-IT" sz="2800" dirty="0" smtClean="0"/>
              <a:t>Il P.  </a:t>
            </a:r>
            <a:r>
              <a:rPr lang="it-IT" sz="2800" dirty="0" err="1" smtClean="0"/>
              <a:t>programmatorio</a:t>
            </a:r>
            <a:r>
              <a:rPr lang="it-IT" sz="2800" dirty="0" smtClean="0"/>
              <a:t> nei contesti sociali complessi chiama in causa e coinvolge una molteplicità di soggetti : istituzionali – dall’U.E. allo Stato  alle Regioni ai Comuni alle Aziende sanitarie agli Enti del terzo Settore alle imprese profit ai Sindacati alle famiglie ai cittadini </a:t>
            </a:r>
            <a:r>
              <a:rPr lang="it-IT" sz="2800" dirty="0" err="1" smtClean="0"/>
              <a:t>……</a:t>
            </a:r>
            <a:r>
              <a:rPr lang="it-IT" sz="2800" dirty="0" smtClean="0"/>
              <a:t>.</a:t>
            </a:r>
          </a:p>
          <a:p>
            <a:pPr marL="88900" indent="-6350">
              <a:buNone/>
            </a:pPr>
            <a:endParaRPr lang="it-IT" sz="2800" dirty="0" smtClean="0"/>
          </a:p>
          <a:p>
            <a:pPr marL="88900" indent="-6350">
              <a:buNone/>
            </a:pPr>
            <a:r>
              <a:rPr lang="it-IT" sz="2800" dirty="0" smtClean="0"/>
              <a:t>Ognuno è portatore di interessi e valori che vuole tutelare ed è autonomo “ a casa propria”  ha una propria sfera di discrezionalità sugli obiettivi che vuole perseguire e quindi su come usare le proprie risorse.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357166"/>
            <a:ext cx="7498080" cy="5891234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Programmare e produrre piani, programmi, progetti,richiede alle amministrazioni pubbliche un approccio più globale rispetto al passato.</a:t>
            </a:r>
            <a:r>
              <a:rPr lang="it-IT" dirty="0" smtClean="0"/>
              <a:t> </a:t>
            </a:r>
            <a:endParaRPr lang="it-IT" dirty="0" smtClean="0"/>
          </a:p>
          <a:p>
            <a:r>
              <a:rPr lang="it-IT" dirty="0" smtClean="0"/>
              <a:t>L’amministrazione </a:t>
            </a:r>
            <a:r>
              <a:rPr lang="it-IT" dirty="0" smtClean="0"/>
              <a:t>pubblica tradizionale si è caratterizzata con regole e procedure stabilite in sede centrale e  con </a:t>
            </a:r>
            <a:r>
              <a:rPr lang="it-IT" dirty="0" smtClean="0"/>
              <a:t>forma </a:t>
            </a:r>
            <a:r>
              <a:rPr lang="it-IT" dirty="0" smtClean="0"/>
              <a:t>gerarchica definita e </a:t>
            </a:r>
            <a:r>
              <a:rPr lang="it-IT" dirty="0" smtClean="0"/>
              <a:t>procedure rigida (</a:t>
            </a:r>
            <a:r>
              <a:rPr lang="it-IT" i="1" dirty="0" err="1" smtClean="0"/>
              <a:t>government</a:t>
            </a:r>
            <a:r>
              <a:rPr lang="it-IT" i="1" dirty="0" smtClean="0"/>
              <a:t>) </a:t>
            </a:r>
            <a:r>
              <a:rPr lang="it-IT" dirty="0" smtClean="0"/>
              <a:t>autoprodotte</a:t>
            </a:r>
          </a:p>
          <a:p>
            <a:r>
              <a:rPr lang="it-IT" i="1" dirty="0" smtClean="0"/>
              <a:t> </a:t>
            </a:r>
            <a:r>
              <a:rPr lang="it-IT" dirty="0" smtClean="0"/>
              <a:t>Il P.p. delle pubbliche amministrazioni oggi è cambiato e non può prescindere dalla molteplicità dei soggetti presenti e che intervengono nell’</a:t>
            </a:r>
            <a:r>
              <a:rPr lang="it-IT" i="1" dirty="0" smtClean="0"/>
              <a:t>arena pubblica</a:t>
            </a:r>
            <a:r>
              <a:rPr lang="it-IT" dirty="0" smtClean="0"/>
              <a:t>, pur mantenendo un forte ruolo di indirizzo, garanzia e controllo </a:t>
            </a:r>
            <a:r>
              <a:rPr lang="it-IT" i="1" dirty="0" smtClean="0"/>
              <a:t>(</a:t>
            </a:r>
            <a:r>
              <a:rPr lang="it-IT" i="1" dirty="0" err="1" smtClean="0"/>
              <a:t>governance</a:t>
            </a:r>
            <a:r>
              <a:rPr lang="it-IT" i="1" dirty="0" smtClean="0"/>
              <a:t>)</a:t>
            </a:r>
          </a:p>
          <a:p>
            <a:endParaRPr lang="it-IT" i="1" dirty="0" smtClean="0"/>
          </a:p>
          <a:p>
            <a:pPr marL="0" indent="0">
              <a:buNone/>
            </a:pPr>
            <a:r>
              <a:rPr lang="it-IT" dirty="0" smtClean="0">
                <a:solidFill>
                  <a:srgbClr val="000066"/>
                </a:solidFill>
              </a:rPr>
              <a:t>In un contesto così complesso sono necessari  approcci, metodologie e strumenti </a:t>
            </a:r>
            <a:r>
              <a:rPr lang="it-IT" dirty="0" smtClean="0">
                <a:solidFill>
                  <a:srgbClr val="000066"/>
                </a:solidFill>
              </a:rPr>
              <a:t>complessi e nello stesso tempo flessibili</a:t>
            </a:r>
            <a:r>
              <a:rPr lang="it-IT" dirty="0" smtClean="0">
                <a:solidFill>
                  <a:srgbClr val="000066"/>
                </a:solidFill>
              </a:rPr>
              <a:t>, stili comunicativi orientati alla collaborazione alla concertazione.</a:t>
            </a:r>
          </a:p>
          <a:p>
            <a:pPr marL="0" indent="8255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Cosa sono i PIANI?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1071538" y="1214422"/>
            <a:ext cx="7862150" cy="5033978"/>
          </a:xfrm>
        </p:spPr>
        <p:txBody>
          <a:bodyPr>
            <a:normAutofit/>
          </a:bodyPr>
          <a:lstStyle/>
          <a:p>
            <a:pPr marL="176213" indent="-6350">
              <a:buNone/>
            </a:pPr>
            <a:r>
              <a:rPr lang="it-IT" i="1" dirty="0" smtClean="0"/>
              <a:t>vediamoli </a:t>
            </a:r>
            <a:r>
              <a:rPr lang="it-IT" i="1" dirty="0" smtClean="0"/>
              <a:t>da </a:t>
            </a:r>
            <a:r>
              <a:rPr lang="it-IT" i="1" dirty="0" smtClean="0"/>
              <a:t>vicino, due esempi di Piano a livello regionale:</a:t>
            </a:r>
            <a:endParaRPr lang="it-IT" i="1" dirty="0" smtClean="0"/>
          </a:p>
          <a:p>
            <a:pPr>
              <a:buNone/>
            </a:pPr>
            <a:endParaRPr lang="it-IT" i="1" dirty="0" smtClean="0"/>
          </a:p>
          <a:p>
            <a:pPr>
              <a:buNone/>
            </a:pPr>
            <a:r>
              <a:rPr lang="it-IT" dirty="0" smtClean="0"/>
              <a:t>-Piano Sociale e Sanitario della regione </a:t>
            </a:r>
          </a:p>
          <a:p>
            <a:pPr marL="365125" indent="-100013">
              <a:buNone/>
            </a:pPr>
            <a:r>
              <a:rPr lang="it-IT" dirty="0" smtClean="0"/>
              <a:t>Emilia-Romagna  2017-2019</a:t>
            </a:r>
          </a:p>
          <a:p>
            <a:pPr marL="365125" indent="-100013">
              <a:buNone/>
            </a:pPr>
            <a:r>
              <a:rPr lang="it-IT" dirty="0" smtClean="0">
                <a:hlinkClick r:id="rId2"/>
              </a:rPr>
              <a:t>http://sociale.regione.emilia-romagna.it/</a:t>
            </a:r>
            <a:endParaRPr lang="it-IT" dirty="0" smtClean="0"/>
          </a:p>
          <a:p>
            <a:pPr marL="365125" indent="-100013"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Piano per la Salute del Trentino 2015-2025</a:t>
            </a:r>
          </a:p>
          <a:p>
            <a:pPr>
              <a:buFontTx/>
              <a:buChar char="-"/>
            </a:pPr>
            <a:r>
              <a:rPr lang="it-IT" dirty="0" smtClean="0">
                <a:hlinkClick r:id="rId3"/>
              </a:rPr>
              <a:t>https://www.trentinosalute.net/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IL PIANO SOCIALE E SANITARIO DELLA REGIONE EMILIA-ROMAGNA 2017-2019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indent="-11113" algn="ctr">
              <a:buNone/>
            </a:pPr>
            <a:r>
              <a:rPr lang="it-IT" i="1" dirty="0" smtClean="0"/>
              <a:t>“Il documento è frutto di un lungo e partecipato percorso realizzato insieme ai territori e agli attori sociali e istituzionali di questa regione, raccoglie i numerosi contributi presentati negli incontri sia a livello tecnico che a livello politico, e rappresenta lo strumento di riferimento per sviluppare e innovare il welfare dei prossimi anni”. </a:t>
            </a: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solidFill>
                  <a:srgbClr val="003300"/>
                </a:solidFill>
              </a:rPr>
              <a:t>IL PIANO SOCIALE E SANITARIO DELLA REGIONE EMILIA-ROMAGNA 2017-2019</a:t>
            </a:r>
            <a:endParaRPr lang="it-IT" sz="3200" dirty="0">
              <a:solidFill>
                <a:srgbClr val="0033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24472"/>
          </a:xfrm>
        </p:spPr>
        <p:txBody>
          <a:bodyPr>
            <a:normAutofit fontScale="85000" lnSpcReduction="20000"/>
          </a:bodyPr>
          <a:lstStyle/>
          <a:p>
            <a:pPr marL="365125" indent="-11113">
              <a:buNone/>
            </a:pPr>
            <a:r>
              <a:rPr lang="it-IT" i="1" dirty="0" smtClean="0"/>
              <a:t>“Il modello di welfare territoriale e comunitario che con questo Piano si intende promuovere è costruito a partire dalla programmazione, una delle funzioni strategiche del sistema pubblico, alla quale spetta il compito di intercettare i cambiamenti, l’emergere di bisogni diversi dall’esistente e anche di nuove risorse. Attraverso la programmazione si costituiscono relazioni significative tra i diversi livelli istituzionali e i soggetti pubblici e privati, e si realizza, nel rispetto delle relative competenze, il coinvolgimento di tutti i soggetti che a vario titolo sono chiamati a svolgere un ruolo, e quindi l’affermazione dei diritti di cittadinanza.”</a:t>
            </a:r>
          </a:p>
          <a:p>
            <a:pPr marL="365125" indent="-11113">
              <a:buNone/>
            </a:pPr>
            <a:r>
              <a:rPr lang="it-IT" sz="2400" dirty="0" smtClean="0"/>
              <a:t>(</a:t>
            </a:r>
            <a:r>
              <a:rPr lang="it-IT" sz="2400" dirty="0" err="1" smtClean="0"/>
              <a:t>v.pag</a:t>
            </a:r>
            <a:r>
              <a:rPr lang="it-IT" sz="2400" dirty="0" smtClean="0"/>
              <a:t>.22 del Piano)</a:t>
            </a:r>
          </a:p>
          <a:p>
            <a:pPr marL="365125" indent="-11113">
              <a:buNone/>
            </a:pPr>
            <a:endParaRPr lang="it-IT" i="1" dirty="0" smtClean="0"/>
          </a:p>
          <a:p>
            <a:pPr marL="365125" indent="-11113">
              <a:buNone/>
            </a:pPr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6EDE-ED0D-49A6-B6DA-AC72BC99A78B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6" name="Titolo 1"/>
          <p:cNvSpPr>
            <a:spLocks noGrp="1"/>
          </p:cNvSpPr>
          <p:nvPr>
            <p:ph idx="1"/>
          </p:nvPr>
        </p:nvSpPr>
        <p:spPr>
          <a:xfrm>
            <a:off x="1214414" y="285728"/>
            <a:ext cx="7720036" cy="5962672"/>
          </a:xfr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4100" b="1" dirty="0" smtClean="0">
                <a:solidFill>
                  <a:schemeClr val="accent6">
                    <a:lumMod val="75000"/>
                  </a:schemeClr>
                </a:solidFill>
              </a:rPr>
              <a:t>Regione Emilia – Romagna</a:t>
            </a:r>
          </a:p>
          <a:p>
            <a:pPr algn="ctr">
              <a:buNone/>
            </a:pPr>
            <a:r>
              <a:rPr lang="it-IT" sz="4100" b="1" dirty="0" smtClean="0">
                <a:solidFill>
                  <a:schemeClr val="accent6">
                    <a:lumMod val="75000"/>
                  </a:schemeClr>
                </a:solidFill>
              </a:rPr>
              <a:t>Le Fasi di elaborazione del PSSR 2017-2019</a:t>
            </a:r>
          </a:p>
          <a:p>
            <a:pPr algn="ctr">
              <a:buNone/>
            </a:pPr>
            <a:endParaRPr lang="it-IT" dirty="0" smtClean="0"/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Input politico (dic.2015)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Elaborazione tecnica dell’impianto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Arricchimento con gli operatori Enti locali e Aziende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Discussione politica, restituzione e nuovi input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Rielaborazione tecnica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Allargamento del confronto agli attori istituzionali e sociali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Ascolto di tutte le «voci» dei territori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Rielaborazione tecnica e sintesi politica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Confronti e pareri nelle sedi istituzionali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Conclusione iter approvazione Lug.2017  </a:t>
            </a:r>
          </a:p>
          <a:p>
            <a:pPr>
              <a:buClr>
                <a:srgbClr val="000066"/>
              </a:buClr>
              <a:buFont typeface="Wingdings" pitchFamily="2" charset="2"/>
              <a:buChar char=""/>
            </a:pPr>
            <a:r>
              <a:rPr lang="it-IT" sz="3400" dirty="0" smtClean="0"/>
              <a:t>Approvazione della schede attuative del PSSR Set.2017</a:t>
            </a:r>
            <a:endParaRPr lang="it-IT" sz="3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1037</TotalTime>
  <Words>1194</Words>
  <Application>Microsoft Office PowerPoint</Application>
  <PresentationFormat>Presentazione su schermo (4:3)</PresentationFormat>
  <Paragraphs>159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Solstizio</vt:lpstr>
      <vt:lpstr>Corso di laurea magistrale  Servizio sociale, politiche sociali, programmazione e gestione dei servizi</vt:lpstr>
      <vt:lpstr> il  Processo programmatorio </vt:lpstr>
      <vt:lpstr>Diapositiva 3</vt:lpstr>
      <vt:lpstr>Diapositiva 4</vt:lpstr>
      <vt:lpstr>Diapositiva 5</vt:lpstr>
      <vt:lpstr>Cosa sono i PIANI?</vt:lpstr>
      <vt:lpstr>IL PIANO SOCIALE E SANITARIO DELLA REGIONE EMILIA-ROMAGNA 2017-2019</vt:lpstr>
      <vt:lpstr>IL PIANO SOCIALE E SANITARIO DELLA REGIONE EMILIA-ROMAGNA 2017-2019</vt:lpstr>
      <vt:lpstr>Diapositiva 9</vt:lpstr>
      <vt:lpstr>Il metodo Analisi delle criticità emergenti </vt:lpstr>
      <vt:lpstr>Diapositiva 11</vt:lpstr>
      <vt:lpstr>Individuazione di tre obiettivi strategici 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Analisi del contesto  </vt:lpstr>
      <vt:lpstr>2 finalità strategiche </vt:lpstr>
      <vt:lpstr>Diapositiva 22</vt:lpstr>
      <vt:lpstr>Diapositiva 23</vt:lpstr>
      <vt:lpstr>3 macro obiettivi tematici </vt:lpstr>
      <vt:lpstr> </vt:lpstr>
      <vt:lpstr> 2 macro obiettivi trasversali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Roberto Colapietro</dc:creator>
  <cp:lastModifiedBy>Roberto Colapietro</cp:lastModifiedBy>
  <cp:revision>210</cp:revision>
  <dcterms:created xsi:type="dcterms:W3CDTF">2020-03-22T16:46:59Z</dcterms:created>
  <dcterms:modified xsi:type="dcterms:W3CDTF">2020-04-20T09:29:13Z</dcterms:modified>
</cp:coreProperties>
</file>