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Lst>
  <p:notesMasterIdLst>
    <p:notesMasterId r:id="rId42"/>
  </p:notesMasterIdLst>
  <p:handoutMasterIdLst>
    <p:handoutMasterId r:id="rId43"/>
  </p:handoutMasterIdLst>
  <p:sldIdLst>
    <p:sldId id="256" r:id="rId2"/>
    <p:sldId id="305" r:id="rId3"/>
    <p:sldId id="297" r:id="rId4"/>
    <p:sldId id="298" r:id="rId5"/>
    <p:sldId id="329" r:id="rId6"/>
    <p:sldId id="324" r:id="rId7"/>
    <p:sldId id="325" r:id="rId8"/>
    <p:sldId id="327" r:id="rId9"/>
    <p:sldId id="308" r:id="rId10"/>
    <p:sldId id="309" r:id="rId11"/>
    <p:sldId id="328" r:id="rId12"/>
    <p:sldId id="326" r:id="rId13"/>
    <p:sldId id="310" r:id="rId14"/>
    <p:sldId id="312" r:id="rId15"/>
    <p:sldId id="311" r:id="rId16"/>
    <p:sldId id="316" r:id="rId17"/>
    <p:sldId id="315" r:id="rId18"/>
    <p:sldId id="320" r:id="rId19"/>
    <p:sldId id="321" r:id="rId20"/>
    <p:sldId id="331" r:id="rId21"/>
    <p:sldId id="332" r:id="rId22"/>
    <p:sldId id="322" r:id="rId23"/>
    <p:sldId id="323" r:id="rId24"/>
    <p:sldId id="318" r:id="rId25"/>
    <p:sldId id="317" r:id="rId26"/>
    <p:sldId id="330" r:id="rId27"/>
    <p:sldId id="319" r:id="rId28"/>
    <p:sldId id="313" r:id="rId29"/>
    <p:sldId id="314" r:id="rId30"/>
    <p:sldId id="342" r:id="rId31"/>
    <p:sldId id="333" r:id="rId32"/>
    <p:sldId id="335" r:id="rId33"/>
    <p:sldId id="334" r:id="rId34"/>
    <p:sldId id="336" r:id="rId35"/>
    <p:sldId id="337" r:id="rId36"/>
    <p:sldId id="340" r:id="rId37"/>
    <p:sldId id="343" r:id="rId38"/>
    <p:sldId id="341" r:id="rId39"/>
    <p:sldId id="344" r:id="rId40"/>
    <p:sldId id="345" r:id="rId41"/>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00CC"/>
    <a:srgbClr val="003300"/>
    <a:srgbClr val="0000FF"/>
    <a:srgbClr val="9966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88" autoAdjust="0"/>
    <p:restoredTop sz="94624" autoAdjust="0"/>
  </p:normalViewPr>
  <p:slideViewPr>
    <p:cSldViewPr>
      <p:cViewPr varScale="1">
        <p:scale>
          <a:sx n="65" d="100"/>
          <a:sy n="65" d="100"/>
        </p:scale>
        <p:origin x="-1452" y="-108"/>
      </p:cViewPr>
      <p:guideLst>
        <p:guide orient="horz" pos="2160"/>
        <p:guide pos="2880"/>
      </p:guideLst>
    </p:cSldViewPr>
  </p:slideViewPr>
  <p:outlineViewPr>
    <p:cViewPr>
      <p:scale>
        <a:sx n="33" d="100"/>
        <a:sy n="33" d="100"/>
      </p:scale>
      <p:origin x="48" y="6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3E27BB-7B27-42E4-8A74-393DA51CF91A}"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it-IT"/>
        </a:p>
      </dgm:t>
    </dgm:pt>
    <dgm:pt modelId="{002587A4-BAB2-48B5-8A9F-0AAD17F9D142}">
      <dgm:prSet/>
      <dgm:spPr>
        <a:solidFill>
          <a:schemeClr val="accent4">
            <a:lumMod val="75000"/>
          </a:schemeClr>
        </a:solidFill>
      </dgm:spPr>
      <dgm:t>
        <a:bodyPr/>
        <a:lstStyle/>
        <a:p>
          <a:pPr rtl="0"/>
          <a:r>
            <a:rPr lang="it-IT" dirty="0" smtClean="0"/>
            <a:t>le dinamiche della popolazione:andamento demografico, struttura delle famiglie,</a:t>
          </a:r>
          <a:endParaRPr lang="it-IT" dirty="0"/>
        </a:p>
      </dgm:t>
    </dgm:pt>
    <dgm:pt modelId="{2CEB8077-8087-45D5-9776-CB0F4B391EB9}" type="parTrans" cxnId="{AD1BA9B8-FD9A-467B-8972-EF92C40575D5}">
      <dgm:prSet/>
      <dgm:spPr/>
      <dgm:t>
        <a:bodyPr/>
        <a:lstStyle/>
        <a:p>
          <a:endParaRPr lang="it-IT"/>
        </a:p>
      </dgm:t>
    </dgm:pt>
    <dgm:pt modelId="{CCA642F2-1E6E-4021-A401-2B2B1CE1ADB4}" type="sibTrans" cxnId="{AD1BA9B8-FD9A-467B-8972-EF92C40575D5}">
      <dgm:prSet/>
      <dgm:spPr/>
      <dgm:t>
        <a:bodyPr/>
        <a:lstStyle/>
        <a:p>
          <a:endParaRPr lang="it-IT"/>
        </a:p>
      </dgm:t>
    </dgm:pt>
    <dgm:pt modelId="{52E2644B-412E-415E-9881-D4BB41AF4077}">
      <dgm:prSet/>
      <dgm:spPr>
        <a:solidFill>
          <a:schemeClr val="accent3">
            <a:lumMod val="75000"/>
          </a:schemeClr>
        </a:solidFill>
      </dgm:spPr>
      <dgm:t>
        <a:bodyPr/>
        <a:lstStyle/>
        <a:p>
          <a:pPr rtl="0"/>
          <a:r>
            <a:rPr lang="it-IT" dirty="0" smtClean="0"/>
            <a:t>situazione economica e sociale: crisi economica, disoccupazione,disagio abitativo, povertà infanzia</a:t>
          </a:r>
          <a:endParaRPr lang="it-IT" dirty="0"/>
        </a:p>
      </dgm:t>
    </dgm:pt>
    <dgm:pt modelId="{29BF42EF-D5C3-475C-BD8B-E5930FB9A1BE}" type="parTrans" cxnId="{9136CBA2-4D88-4B34-BE1D-350D7A57CA0E}">
      <dgm:prSet/>
      <dgm:spPr/>
      <dgm:t>
        <a:bodyPr/>
        <a:lstStyle/>
        <a:p>
          <a:endParaRPr lang="it-IT"/>
        </a:p>
      </dgm:t>
    </dgm:pt>
    <dgm:pt modelId="{BAC06487-EFB5-4B3F-9B95-3A292D2017D4}" type="sibTrans" cxnId="{9136CBA2-4D88-4B34-BE1D-350D7A57CA0E}">
      <dgm:prSet/>
      <dgm:spPr/>
      <dgm:t>
        <a:bodyPr/>
        <a:lstStyle/>
        <a:p>
          <a:endParaRPr lang="it-IT"/>
        </a:p>
      </dgm:t>
    </dgm:pt>
    <dgm:pt modelId="{B1E33EF8-EF15-41B8-A1B7-6B5004C602A3}">
      <dgm:prSet custT="1"/>
      <dgm:spPr>
        <a:solidFill>
          <a:schemeClr val="accent6">
            <a:lumMod val="50000"/>
          </a:schemeClr>
        </a:solidFill>
      </dgm:spPr>
      <dgm:t>
        <a:bodyPr/>
        <a:lstStyle/>
        <a:p>
          <a:pPr marL="0" marR="0" indent="0" defTabSz="914400" rtl="0" eaLnBrk="1" fontAlgn="auto" latinLnBrk="0" hangingPunct="1">
            <a:lnSpc>
              <a:spcPct val="100000"/>
            </a:lnSpc>
            <a:spcBef>
              <a:spcPts val="0"/>
            </a:spcBef>
            <a:spcAft>
              <a:spcPts val="0"/>
            </a:spcAft>
            <a:buClrTx/>
            <a:buSzTx/>
            <a:buFontTx/>
            <a:buNone/>
            <a:tabLst/>
            <a:defRPr/>
          </a:pPr>
          <a:r>
            <a:rPr lang="it-IT" sz="2700" dirty="0" smtClean="0"/>
            <a:t>lo stato della salute:</a:t>
          </a:r>
        </a:p>
        <a:p>
          <a:pPr marL="0" marR="0" indent="0" defTabSz="914400" rtl="0" eaLnBrk="1" fontAlgn="auto" latinLnBrk="0" hangingPunct="1">
            <a:lnSpc>
              <a:spcPct val="100000"/>
            </a:lnSpc>
            <a:spcBef>
              <a:spcPts val="0"/>
            </a:spcBef>
            <a:spcAft>
              <a:spcPts val="0"/>
            </a:spcAft>
            <a:buClrTx/>
            <a:buSzTx/>
            <a:buFontTx/>
            <a:buNone/>
            <a:tabLst/>
            <a:defRPr/>
          </a:pPr>
          <a:r>
            <a:rPr lang="it-IT" sz="2000" dirty="0" smtClean="0"/>
            <a:t>aspettativa di vita,  impatto di consumi e stili di vita </a:t>
          </a:r>
        </a:p>
        <a:p>
          <a:pPr defTabSz="1066800" rtl="0">
            <a:lnSpc>
              <a:spcPct val="90000"/>
            </a:lnSpc>
            <a:spcBef>
              <a:spcPct val="0"/>
            </a:spcBef>
            <a:spcAft>
              <a:spcPct val="35000"/>
            </a:spcAft>
          </a:pPr>
          <a:endParaRPr lang="it-IT" sz="2700" dirty="0"/>
        </a:p>
      </dgm:t>
    </dgm:pt>
    <dgm:pt modelId="{C8B90C88-E696-4AA0-8BDF-48E154E1DAC1}" type="parTrans" cxnId="{F6601057-3128-40BF-BF9B-C955223E4FAC}">
      <dgm:prSet/>
      <dgm:spPr/>
      <dgm:t>
        <a:bodyPr/>
        <a:lstStyle/>
        <a:p>
          <a:endParaRPr lang="it-IT"/>
        </a:p>
      </dgm:t>
    </dgm:pt>
    <dgm:pt modelId="{1A7A838C-0EB2-4828-9B4E-DF53860312A1}" type="sibTrans" cxnId="{F6601057-3128-40BF-BF9B-C955223E4FAC}">
      <dgm:prSet/>
      <dgm:spPr/>
      <dgm:t>
        <a:bodyPr/>
        <a:lstStyle/>
        <a:p>
          <a:endParaRPr lang="it-IT"/>
        </a:p>
      </dgm:t>
    </dgm:pt>
    <dgm:pt modelId="{D07FA5F1-1E65-4C17-A127-A6CD8317D2BE}" type="pres">
      <dgm:prSet presAssocID="{653E27BB-7B27-42E4-8A74-393DA51CF91A}" presName="cycle" presStyleCnt="0">
        <dgm:presLayoutVars>
          <dgm:dir/>
          <dgm:resizeHandles val="exact"/>
        </dgm:presLayoutVars>
      </dgm:prSet>
      <dgm:spPr/>
      <dgm:t>
        <a:bodyPr/>
        <a:lstStyle/>
        <a:p>
          <a:endParaRPr lang="it-IT"/>
        </a:p>
      </dgm:t>
    </dgm:pt>
    <dgm:pt modelId="{614ADE5F-1128-4925-BA2F-B3D128F1606C}" type="pres">
      <dgm:prSet presAssocID="{002587A4-BAB2-48B5-8A9F-0AAD17F9D142}" presName="node" presStyleLbl="node1" presStyleIdx="0" presStyleCnt="3" custScaleX="208414" custScaleY="135124">
        <dgm:presLayoutVars>
          <dgm:bulletEnabled val="1"/>
        </dgm:presLayoutVars>
      </dgm:prSet>
      <dgm:spPr/>
      <dgm:t>
        <a:bodyPr/>
        <a:lstStyle/>
        <a:p>
          <a:endParaRPr lang="it-IT"/>
        </a:p>
      </dgm:t>
    </dgm:pt>
    <dgm:pt modelId="{4C4C810A-0383-4471-B8FE-C3B77E8E4ED6}" type="pres">
      <dgm:prSet presAssocID="{CCA642F2-1E6E-4021-A401-2B2B1CE1ADB4}" presName="sibTrans" presStyleLbl="sibTrans2D1" presStyleIdx="0" presStyleCnt="3"/>
      <dgm:spPr/>
      <dgm:t>
        <a:bodyPr/>
        <a:lstStyle/>
        <a:p>
          <a:endParaRPr lang="it-IT"/>
        </a:p>
      </dgm:t>
    </dgm:pt>
    <dgm:pt modelId="{6ADC62B9-0E90-4673-94FB-F23FB9BD8933}" type="pres">
      <dgm:prSet presAssocID="{CCA642F2-1E6E-4021-A401-2B2B1CE1ADB4}" presName="connectorText" presStyleLbl="sibTrans2D1" presStyleIdx="0" presStyleCnt="3"/>
      <dgm:spPr/>
      <dgm:t>
        <a:bodyPr/>
        <a:lstStyle/>
        <a:p>
          <a:endParaRPr lang="it-IT"/>
        </a:p>
      </dgm:t>
    </dgm:pt>
    <dgm:pt modelId="{6FFBB607-070A-4C64-9845-A010F07FC446}" type="pres">
      <dgm:prSet presAssocID="{52E2644B-412E-415E-9881-D4BB41AF4077}" presName="node" presStyleLbl="node1" presStyleIdx="1" presStyleCnt="3" custScaleX="185759" custScaleY="148332">
        <dgm:presLayoutVars>
          <dgm:bulletEnabled val="1"/>
        </dgm:presLayoutVars>
      </dgm:prSet>
      <dgm:spPr/>
      <dgm:t>
        <a:bodyPr/>
        <a:lstStyle/>
        <a:p>
          <a:endParaRPr lang="it-IT"/>
        </a:p>
      </dgm:t>
    </dgm:pt>
    <dgm:pt modelId="{74B75EA5-8227-4DEE-8B28-FB515A04FB75}" type="pres">
      <dgm:prSet presAssocID="{BAC06487-EFB5-4B3F-9B95-3A292D2017D4}" presName="sibTrans" presStyleLbl="sibTrans2D1" presStyleIdx="1" presStyleCnt="3"/>
      <dgm:spPr/>
      <dgm:t>
        <a:bodyPr/>
        <a:lstStyle/>
        <a:p>
          <a:endParaRPr lang="it-IT"/>
        </a:p>
      </dgm:t>
    </dgm:pt>
    <dgm:pt modelId="{A5A75415-7556-4DB4-9F73-DF961ACE1425}" type="pres">
      <dgm:prSet presAssocID="{BAC06487-EFB5-4B3F-9B95-3A292D2017D4}" presName="connectorText" presStyleLbl="sibTrans2D1" presStyleIdx="1" presStyleCnt="3"/>
      <dgm:spPr/>
      <dgm:t>
        <a:bodyPr/>
        <a:lstStyle/>
        <a:p>
          <a:endParaRPr lang="it-IT"/>
        </a:p>
      </dgm:t>
    </dgm:pt>
    <dgm:pt modelId="{A4D34D7C-5AC8-4C1F-BABE-AA1B02D07D9E}" type="pres">
      <dgm:prSet presAssocID="{B1E33EF8-EF15-41B8-A1B7-6B5004C602A3}" presName="node" presStyleLbl="node1" presStyleIdx="2" presStyleCnt="3" custScaleX="183663" custScaleY="135984" custRadScaleRad="101146" custRadScaleInc="25589">
        <dgm:presLayoutVars>
          <dgm:bulletEnabled val="1"/>
        </dgm:presLayoutVars>
      </dgm:prSet>
      <dgm:spPr/>
      <dgm:t>
        <a:bodyPr/>
        <a:lstStyle/>
        <a:p>
          <a:endParaRPr lang="it-IT"/>
        </a:p>
      </dgm:t>
    </dgm:pt>
    <dgm:pt modelId="{79C7CCBE-71E3-44EF-B079-69B397AE5D73}" type="pres">
      <dgm:prSet presAssocID="{1A7A838C-0EB2-4828-9B4E-DF53860312A1}" presName="sibTrans" presStyleLbl="sibTrans2D1" presStyleIdx="2" presStyleCnt="3" custScaleX="34002" custLinFactX="295845" custLinFactNeighborX="300000" custLinFactNeighborY="56769"/>
      <dgm:spPr/>
      <dgm:t>
        <a:bodyPr/>
        <a:lstStyle/>
        <a:p>
          <a:endParaRPr lang="it-IT"/>
        </a:p>
      </dgm:t>
    </dgm:pt>
    <dgm:pt modelId="{762E125D-DBDF-4760-8069-727B85DCEB9C}" type="pres">
      <dgm:prSet presAssocID="{1A7A838C-0EB2-4828-9B4E-DF53860312A1}" presName="connectorText" presStyleLbl="sibTrans2D1" presStyleIdx="2" presStyleCnt="3"/>
      <dgm:spPr/>
      <dgm:t>
        <a:bodyPr/>
        <a:lstStyle/>
        <a:p>
          <a:endParaRPr lang="it-IT"/>
        </a:p>
      </dgm:t>
    </dgm:pt>
  </dgm:ptLst>
  <dgm:cxnLst>
    <dgm:cxn modelId="{F6601057-3128-40BF-BF9B-C955223E4FAC}" srcId="{653E27BB-7B27-42E4-8A74-393DA51CF91A}" destId="{B1E33EF8-EF15-41B8-A1B7-6B5004C602A3}" srcOrd="2" destOrd="0" parTransId="{C8B90C88-E696-4AA0-8BDF-48E154E1DAC1}" sibTransId="{1A7A838C-0EB2-4828-9B4E-DF53860312A1}"/>
    <dgm:cxn modelId="{378906C1-5101-40FD-9D82-B2094D010685}" type="presOf" srcId="{52E2644B-412E-415E-9881-D4BB41AF4077}" destId="{6FFBB607-070A-4C64-9845-A010F07FC446}" srcOrd="0" destOrd="0" presId="urn:microsoft.com/office/officeart/2005/8/layout/cycle2"/>
    <dgm:cxn modelId="{D4AF26BE-42C9-4E4A-9143-9579513A6203}" type="presOf" srcId="{BAC06487-EFB5-4B3F-9B95-3A292D2017D4}" destId="{A5A75415-7556-4DB4-9F73-DF961ACE1425}" srcOrd="1" destOrd="0" presId="urn:microsoft.com/office/officeart/2005/8/layout/cycle2"/>
    <dgm:cxn modelId="{273D2BD8-48A7-472D-B6E0-37F32FFF4CD6}" type="presOf" srcId="{002587A4-BAB2-48B5-8A9F-0AAD17F9D142}" destId="{614ADE5F-1128-4925-BA2F-B3D128F1606C}" srcOrd="0" destOrd="0" presId="urn:microsoft.com/office/officeart/2005/8/layout/cycle2"/>
    <dgm:cxn modelId="{05DA1F7D-E9E5-4B9D-A244-58C5D818DC02}" type="presOf" srcId="{653E27BB-7B27-42E4-8A74-393DA51CF91A}" destId="{D07FA5F1-1E65-4C17-A127-A6CD8317D2BE}" srcOrd="0" destOrd="0" presId="urn:microsoft.com/office/officeart/2005/8/layout/cycle2"/>
    <dgm:cxn modelId="{AD1BA9B8-FD9A-467B-8972-EF92C40575D5}" srcId="{653E27BB-7B27-42E4-8A74-393DA51CF91A}" destId="{002587A4-BAB2-48B5-8A9F-0AAD17F9D142}" srcOrd="0" destOrd="0" parTransId="{2CEB8077-8087-45D5-9776-CB0F4B391EB9}" sibTransId="{CCA642F2-1E6E-4021-A401-2B2B1CE1ADB4}"/>
    <dgm:cxn modelId="{EB31A7E5-A332-4EF6-B5A2-1A3F2639C5D0}" type="presOf" srcId="{CCA642F2-1E6E-4021-A401-2B2B1CE1ADB4}" destId="{6ADC62B9-0E90-4673-94FB-F23FB9BD8933}" srcOrd="1" destOrd="0" presId="urn:microsoft.com/office/officeart/2005/8/layout/cycle2"/>
    <dgm:cxn modelId="{A9DE4A14-C8EC-4246-A490-9307E81FADA3}" type="presOf" srcId="{1A7A838C-0EB2-4828-9B4E-DF53860312A1}" destId="{79C7CCBE-71E3-44EF-B079-69B397AE5D73}" srcOrd="0" destOrd="0" presId="urn:microsoft.com/office/officeart/2005/8/layout/cycle2"/>
    <dgm:cxn modelId="{9136CBA2-4D88-4B34-BE1D-350D7A57CA0E}" srcId="{653E27BB-7B27-42E4-8A74-393DA51CF91A}" destId="{52E2644B-412E-415E-9881-D4BB41AF4077}" srcOrd="1" destOrd="0" parTransId="{29BF42EF-D5C3-475C-BD8B-E5930FB9A1BE}" sibTransId="{BAC06487-EFB5-4B3F-9B95-3A292D2017D4}"/>
    <dgm:cxn modelId="{FAD9EED9-79DC-4A70-92AF-7CD3B56801D7}" type="presOf" srcId="{CCA642F2-1E6E-4021-A401-2B2B1CE1ADB4}" destId="{4C4C810A-0383-4471-B8FE-C3B77E8E4ED6}" srcOrd="0" destOrd="0" presId="urn:microsoft.com/office/officeart/2005/8/layout/cycle2"/>
    <dgm:cxn modelId="{41E06D83-F910-471F-BF2D-DF2729E34C2E}" type="presOf" srcId="{BAC06487-EFB5-4B3F-9B95-3A292D2017D4}" destId="{74B75EA5-8227-4DEE-8B28-FB515A04FB75}" srcOrd="0" destOrd="0" presId="urn:microsoft.com/office/officeart/2005/8/layout/cycle2"/>
    <dgm:cxn modelId="{F7D5E11D-947A-46F9-8043-484C7325F2A3}" type="presOf" srcId="{1A7A838C-0EB2-4828-9B4E-DF53860312A1}" destId="{762E125D-DBDF-4760-8069-727B85DCEB9C}" srcOrd="1" destOrd="0" presId="urn:microsoft.com/office/officeart/2005/8/layout/cycle2"/>
    <dgm:cxn modelId="{FEDD302F-41C6-4FC5-8C2D-DBAE8E1D18E6}" type="presOf" srcId="{B1E33EF8-EF15-41B8-A1B7-6B5004C602A3}" destId="{A4D34D7C-5AC8-4C1F-BABE-AA1B02D07D9E}" srcOrd="0" destOrd="0" presId="urn:microsoft.com/office/officeart/2005/8/layout/cycle2"/>
    <dgm:cxn modelId="{469020E3-A12B-4B7C-8675-C3F187AEBF76}" type="presParOf" srcId="{D07FA5F1-1E65-4C17-A127-A6CD8317D2BE}" destId="{614ADE5F-1128-4925-BA2F-B3D128F1606C}" srcOrd="0" destOrd="0" presId="urn:microsoft.com/office/officeart/2005/8/layout/cycle2"/>
    <dgm:cxn modelId="{D1AEDD00-5ABB-4517-A1F7-73782C2F6C20}" type="presParOf" srcId="{D07FA5F1-1E65-4C17-A127-A6CD8317D2BE}" destId="{4C4C810A-0383-4471-B8FE-C3B77E8E4ED6}" srcOrd="1" destOrd="0" presId="urn:microsoft.com/office/officeart/2005/8/layout/cycle2"/>
    <dgm:cxn modelId="{D976A7DD-066C-4912-B70C-3D7CAD69C520}" type="presParOf" srcId="{4C4C810A-0383-4471-B8FE-C3B77E8E4ED6}" destId="{6ADC62B9-0E90-4673-94FB-F23FB9BD8933}" srcOrd="0" destOrd="0" presId="urn:microsoft.com/office/officeart/2005/8/layout/cycle2"/>
    <dgm:cxn modelId="{E7B6F5CA-D04B-4E37-A4F9-62C99D0988FA}" type="presParOf" srcId="{D07FA5F1-1E65-4C17-A127-A6CD8317D2BE}" destId="{6FFBB607-070A-4C64-9845-A010F07FC446}" srcOrd="2" destOrd="0" presId="urn:microsoft.com/office/officeart/2005/8/layout/cycle2"/>
    <dgm:cxn modelId="{1D588513-4D53-4E49-A68C-26CB85F39F28}" type="presParOf" srcId="{D07FA5F1-1E65-4C17-A127-A6CD8317D2BE}" destId="{74B75EA5-8227-4DEE-8B28-FB515A04FB75}" srcOrd="3" destOrd="0" presId="urn:microsoft.com/office/officeart/2005/8/layout/cycle2"/>
    <dgm:cxn modelId="{4ACAD9AB-04BD-4340-89CB-7F6459A5C457}" type="presParOf" srcId="{74B75EA5-8227-4DEE-8B28-FB515A04FB75}" destId="{A5A75415-7556-4DB4-9F73-DF961ACE1425}" srcOrd="0" destOrd="0" presId="urn:microsoft.com/office/officeart/2005/8/layout/cycle2"/>
    <dgm:cxn modelId="{9F79973B-B851-40B9-B80D-7FEB7E69BEA3}" type="presParOf" srcId="{D07FA5F1-1E65-4C17-A127-A6CD8317D2BE}" destId="{A4D34D7C-5AC8-4C1F-BABE-AA1B02D07D9E}" srcOrd="4" destOrd="0" presId="urn:microsoft.com/office/officeart/2005/8/layout/cycle2"/>
    <dgm:cxn modelId="{95568FB1-2687-4898-BAD3-D63D33144323}" type="presParOf" srcId="{D07FA5F1-1E65-4C17-A127-A6CD8317D2BE}" destId="{79C7CCBE-71E3-44EF-B079-69B397AE5D73}" srcOrd="5" destOrd="0" presId="urn:microsoft.com/office/officeart/2005/8/layout/cycle2"/>
    <dgm:cxn modelId="{7465F7B7-0560-4859-B549-D2A5417F06CC}" type="presParOf" srcId="{79C7CCBE-71E3-44EF-B079-69B397AE5D73}" destId="{762E125D-DBDF-4760-8069-727B85DCEB9C}" srcOrd="0" destOrd="0" presId="urn:microsoft.com/office/officeart/2005/8/layout/cycle2"/>
  </dgm:cxnLst>
  <dgm:bg/>
  <dgm:whole/>
</dgm:dataModel>
</file>

<file path=ppt/diagrams/data2.xml><?xml version="1.0" encoding="utf-8"?>
<dgm:dataModel xmlns:dgm="http://schemas.openxmlformats.org/drawingml/2006/diagram" xmlns:a="http://schemas.openxmlformats.org/drawingml/2006/main">
  <dgm:ptLst>
    <dgm:pt modelId="{D60FCA74-C0A9-4709-86D4-E2AFAA9E1DCE}" type="doc">
      <dgm:prSet loTypeId="urn:microsoft.com/office/officeart/2005/8/layout/cycle2" loCatId="cycle" qsTypeId="urn:microsoft.com/office/officeart/2005/8/quickstyle/simple1" qsCatId="simple" csTypeId="urn:microsoft.com/office/officeart/2005/8/colors/colorful2" csCatId="colorful" phldr="1"/>
      <dgm:spPr/>
      <dgm:t>
        <a:bodyPr/>
        <a:lstStyle/>
        <a:p>
          <a:endParaRPr lang="it-IT"/>
        </a:p>
      </dgm:t>
    </dgm:pt>
    <dgm:pt modelId="{F6D0C647-4966-4EBE-880B-DE5E5AC70BC3}">
      <dgm:prSet/>
      <dgm:spPr/>
      <dgm:t>
        <a:bodyPr/>
        <a:lstStyle/>
        <a:p>
          <a:pPr rtl="0"/>
          <a:r>
            <a:rPr lang="it-IT" dirty="0" smtClean="0"/>
            <a:t>Il quadro dei servizi</a:t>
          </a:r>
          <a:endParaRPr lang="it-IT" dirty="0"/>
        </a:p>
      </dgm:t>
    </dgm:pt>
    <dgm:pt modelId="{9031E74A-3FAB-4307-AC27-468D9CCA3CF6}" type="parTrans" cxnId="{8CEA1ADB-F00C-456F-8159-FC2CC57379DC}">
      <dgm:prSet/>
      <dgm:spPr/>
      <dgm:t>
        <a:bodyPr/>
        <a:lstStyle/>
        <a:p>
          <a:endParaRPr lang="it-IT"/>
        </a:p>
      </dgm:t>
    </dgm:pt>
    <dgm:pt modelId="{A5BC7B24-E17E-41B8-A28C-999A9D7513D9}" type="sibTrans" cxnId="{8CEA1ADB-F00C-456F-8159-FC2CC57379DC}">
      <dgm:prSet/>
      <dgm:spPr/>
      <dgm:t>
        <a:bodyPr/>
        <a:lstStyle/>
        <a:p>
          <a:endParaRPr lang="it-IT"/>
        </a:p>
      </dgm:t>
    </dgm:pt>
    <dgm:pt modelId="{BA744F83-A3F6-452E-A594-1926A7590043}">
      <dgm:prSet/>
      <dgm:spPr/>
      <dgm:t>
        <a:bodyPr/>
        <a:lstStyle/>
        <a:p>
          <a:pPr rtl="0"/>
          <a:r>
            <a:rPr lang="it-IT" dirty="0" smtClean="0"/>
            <a:t>Il quadro delle risorse finanziarie</a:t>
          </a:r>
          <a:endParaRPr lang="it-IT" dirty="0"/>
        </a:p>
      </dgm:t>
    </dgm:pt>
    <dgm:pt modelId="{D3314E4D-C1A6-4405-B66A-6BEE9B01961C}" type="parTrans" cxnId="{AA3F8AA6-EFD5-487D-A21C-F40B3CA1CDA0}">
      <dgm:prSet/>
      <dgm:spPr/>
      <dgm:t>
        <a:bodyPr/>
        <a:lstStyle/>
        <a:p>
          <a:endParaRPr lang="it-IT"/>
        </a:p>
      </dgm:t>
    </dgm:pt>
    <dgm:pt modelId="{85D24C89-39A2-4A96-B25D-FC349730A204}" type="sibTrans" cxnId="{AA3F8AA6-EFD5-487D-A21C-F40B3CA1CDA0}">
      <dgm:prSet/>
      <dgm:spPr/>
      <dgm:t>
        <a:bodyPr/>
        <a:lstStyle/>
        <a:p>
          <a:endParaRPr lang="it-IT"/>
        </a:p>
      </dgm:t>
    </dgm:pt>
    <dgm:pt modelId="{F5B4DFAE-00E6-4CEA-BD1A-BD486DA353E2}" type="pres">
      <dgm:prSet presAssocID="{D60FCA74-C0A9-4709-86D4-E2AFAA9E1DCE}" presName="cycle" presStyleCnt="0">
        <dgm:presLayoutVars>
          <dgm:dir/>
          <dgm:resizeHandles val="exact"/>
        </dgm:presLayoutVars>
      </dgm:prSet>
      <dgm:spPr/>
      <dgm:t>
        <a:bodyPr/>
        <a:lstStyle/>
        <a:p>
          <a:endParaRPr lang="it-IT"/>
        </a:p>
      </dgm:t>
    </dgm:pt>
    <dgm:pt modelId="{9BE25523-D39C-4FC4-A36A-F75D30A8D466}" type="pres">
      <dgm:prSet presAssocID="{F6D0C647-4966-4EBE-880B-DE5E5AC70BC3}" presName="node" presStyleLbl="node1" presStyleIdx="0" presStyleCnt="2" custScaleX="109383" custScaleY="109091">
        <dgm:presLayoutVars>
          <dgm:bulletEnabled val="1"/>
        </dgm:presLayoutVars>
      </dgm:prSet>
      <dgm:spPr/>
      <dgm:t>
        <a:bodyPr/>
        <a:lstStyle/>
        <a:p>
          <a:endParaRPr lang="it-IT"/>
        </a:p>
      </dgm:t>
    </dgm:pt>
    <dgm:pt modelId="{4C610412-093C-4FC5-8773-DA6E35451972}" type="pres">
      <dgm:prSet presAssocID="{A5BC7B24-E17E-41B8-A28C-999A9D7513D9}" presName="sibTrans" presStyleLbl="sibTrans2D1" presStyleIdx="0" presStyleCnt="2"/>
      <dgm:spPr/>
      <dgm:t>
        <a:bodyPr/>
        <a:lstStyle/>
        <a:p>
          <a:endParaRPr lang="it-IT"/>
        </a:p>
      </dgm:t>
    </dgm:pt>
    <dgm:pt modelId="{85DFD980-6D24-486D-9B21-76830B69FF99}" type="pres">
      <dgm:prSet presAssocID="{A5BC7B24-E17E-41B8-A28C-999A9D7513D9}" presName="connectorText" presStyleLbl="sibTrans2D1" presStyleIdx="0" presStyleCnt="2"/>
      <dgm:spPr/>
      <dgm:t>
        <a:bodyPr/>
        <a:lstStyle/>
        <a:p>
          <a:endParaRPr lang="it-IT"/>
        </a:p>
      </dgm:t>
    </dgm:pt>
    <dgm:pt modelId="{ABDD5763-8BB7-48BB-B929-D08AB235A1A1}" type="pres">
      <dgm:prSet presAssocID="{BA744F83-A3F6-452E-A594-1926A7590043}" presName="node" presStyleLbl="node1" presStyleIdx="1" presStyleCnt="2" custScaleX="110028">
        <dgm:presLayoutVars>
          <dgm:bulletEnabled val="1"/>
        </dgm:presLayoutVars>
      </dgm:prSet>
      <dgm:spPr/>
      <dgm:t>
        <a:bodyPr/>
        <a:lstStyle/>
        <a:p>
          <a:endParaRPr lang="it-IT"/>
        </a:p>
      </dgm:t>
    </dgm:pt>
    <dgm:pt modelId="{0C8885FE-1F6E-4CBD-9080-0536A84C987B}" type="pres">
      <dgm:prSet presAssocID="{85D24C89-39A2-4A96-B25D-FC349730A204}" presName="sibTrans" presStyleLbl="sibTrans2D1" presStyleIdx="1" presStyleCnt="2"/>
      <dgm:spPr/>
      <dgm:t>
        <a:bodyPr/>
        <a:lstStyle/>
        <a:p>
          <a:endParaRPr lang="it-IT"/>
        </a:p>
      </dgm:t>
    </dgm:pt>
    <dgm:pt modelId="{00758F7A-95D5-48A2-97AA-D077865FA9BA}" type="pres">
      <dgm:prSet presAssocID="{85D24C89-39A2-4A96-B25D-FC349730A204}" presName="connectorText" presStyleLbl="sibTrans2D1" presStyleIdx="1" presStyleCnt="2"/>
      <dgm:spPr/>
      <dgm:t>
        <a:bodyPr/>
        <a:lstStyle/>
        <a:p>
          <a:endParaRPr lang="it-IT"/>
        </a:p>
      </dgm:t>
    </dgm:pt>
  </dgm:ptLst>
  <dgm:cxnLst>
    <dgm:cxn modelId="{B25255FB-4E4A-4427-946A-08024BB62C25}" type="presOf" srcId="{BA744F83-A3F6-452E-A594-1926A7590043}" destId="{ABDD5763-8BB7-48BB-B929-D08AB235A1A1}" srcOrd="0" destOrd="0" presId="urn:microsoft.com/office/officeart/2005/8/layout/cycle2"/>
    <dgm:cxn modelId="{B4FC7298-B40A-41AC-8E63-210949FBF300}" type="presOf" srcId="{85D24C89-39A2-4A96-B25D-FC349730A204}" destId="{0C8885FE-1F6E-4CBD-9080-0536A84C987B}" srcOrd="0" destOrd="0" presId="urn:microsoft.com/office/officeart/2005/8/layout/cycle2"/>
    <dgm:cxn modelId="{4D69CC63-1D54-46D1-BB33-B5055D39EB51}" type="presOf" srcId="{F6D0C647-4966-4EBE-880B-DE5E5AC70BC3}" destId="{9BE25523-D39C-4FC4-A36A-F75D30A8D466}" srcOrd="0" destOrd="0" presId="urn:microsoft.com/office/officeart/2005/8/layout/cycle2"/>
    <dgm:cxn modelId="{AA3F8AA6-EFD5-487D-A21C-F40B3CA1CDA0}" srcId="{D60FCA74-C0A9-4709-86D4-E2AFAA9E1DCE}" destId="{BA744F83-A3F6-452E-A594-1926A7590043}" srcOrd="1" destOrd="0" parTransId="{D3314E4D-C1A6-4405-B66A-6BEE9B01961C}" sibTransId="{85D24C89-39A2-4A96-B25D-FC349730A204}"/>
    <dgm:cxn modelId="{6F5E1F0B-8994-418C-9FC5-E04FC2763D11}" type="presOf" srcId="{A5BC7B24-E17E-41B8-A28C-999A9D7513D9}" destId="{4C610412-093C-4FC5-8773-DA6E35451972}" srcOrd="0" destOrd="0" presId="urn:microsoft.com/office/officeart/2005/8/layout/cycle2"/>
    <dgm:cxn modelId="{75EB2E39-4A46-4BDC-99C2-AC7ABF8BFD5A}" type="presOf" srcId="{D60FCA74-C0A9-4709-86D4-E2AFAA9E1DCE}" destId="{F5B4DFAE-00E6-4CEA-BD1A-BD486DA353E2}" srcOrd="0" destOrd="0" presId="urn:microsoft.com/office/officeart/2005/8/layout/cycle2"/>
    <dgm:cxn modelId="{8CEA1ADB-F00C-456F-8159-FC2CC57379DC}" srcId="{D60FCA74-C0A9-4709-86D4-E2AFAA9E1DCE}" destId="{F6D0C647-4966-4EBE-880B-DE5E5AC70BC3}" srcOrd="0" destOrd="0" parTransId="{9031E74A-3FAB-4307-AC27-468D9CCA3CF6}" sibTransId="{A5BC7B24-E17E-41B8-A28C-999A9D7513D9}"/>
    <dgm:cxn modelId="{F865856F-76F5-4D51-865E-B678893DEA9E}" type="presOf" srcId="{A5BC7B24-E17E-41B8-A28C-999A9D7513D9}" destId="{85DFD980-6D24-486D-9B21-76830B69FF99}" srcOrd="1" destOrd="0" presId="urn:microsoft.com/office/officeart/2005/8/layout/cycle2"/>
    <dgm:cxn modelId="{A260E26C-97F8-4930-A852-D0862E84113C}" type="presOf" srcId="{85D24C89-39A2-4A96-B25D-FC349730A204}" destId="{00758F7A-95D5-48A2-97AA-D077865FA9BA}" srcOrd="1" destOrd="0" presId="urn:microsoft.com/office/officeart/2005/8/layout/cycle2"/>
    <dgm:cxn modelId="{AEF7B713-AC41-4FB7-A1AF-19FD73AABBDA}" type="presParOf" srcId="{F5B4DFAE-00E6-4CEA-BD1A-BD486DA353E2}" destId="{9BE25523-D39C-4FC4-A36A-F75D30A8D466}" srcOrd="0" destOrd="0" presId="urn:microsoft.com/office/officeart/2005/8/layout/cycle2"/>
    <dgm:cxn modelId="{62059F10-3F19-47D6-8833-A1BF6BDBB78B}" type="presParOf" srcId="{F5B4DFAE-00E6-4CEA-BD1A-BD486DA353E2}" destId="{4C610412-093C-4FC5-8773-DA6E35451972}" srcOrd="1" destOrd="0" presId="urn:microsoft.com/office/officeart/2005/8/layout/cycle2"/>
    <dgm:cxn modelId="{DE80422C-3236-4BAA-974A-8E1463A89126}" type="presParOf" srcId="{4C610412-093C-4FC5-8773-DA6E35451972}" destId="{85DFD980-6D24-486D-9B21-76830B69FF99}" srcOrd="0" destOrd="0" presId="urn:microsoft.com/office/officeart/2005/8/layout/cycle2"/>
    <dgm:cxn modelId="{B364080E-BB6E-4280-BC03-6DD8AE33C8FD}" type="presParOf" srcId="{F5B4DFAE-00E6-4CEA-BD1A-BD486DA353E2}" destId="{ABDD5763-8BB7-48BB-B929-D08AB235A1A1}" srcOrd="2" destOrd="0" presId="urn:microsoft.com/office/officeart/2005/8/layout/cycle2"/>
    <dgm:cxn modelId="{411546ED-454B-4C98-B591-8F19A1E8F455}" type="presParOf" srcId="{F5B4DFAE-00E6-4CEA-BD1A-BD486DA353E2}" destId="{0C8885FE-1F6E-4CBD-9080-0536A84C987B}" srcOrd="3" destOrd="0" presId="urn:microsoft.com/office/officeart/2005/8/layout/cycle2"/>
    <dgm:cxn modelId="{72ACA93A-9B31-40DE-8E1B-86BEB79D1E28}" type="presParOf" srcId="{0C8885FE-1F6E-4CBD-9080-0536A84C987B}" destId="{00758F7A-95D5-48A2-97AA-D077865FA9BA}" srcOrd="0" destOrd="0" presId="urn:microsoft.com/office/officeart/2005/8/layout/cycle2"/>
  </dgm:cxnLst>
  <dgm:bg/>
  <dgm:whole/>
</dgm:dataModel>
</file>

<file path=ppt/diagrams/data3.xml><?xml version="1.0" encoding="utf-8"?>
<dgm:dataModel xmlns:dgm="http://schemas.openxmlformats.org/drawingml/2006/diagram" xmlns:a="http://schemas.openxmlformats.org/drawingml/2006/main">
  <dgm:ptLst>
    <dgm:pt modelId="{F2090424-14D0-4BDC-886E-5179561DDB6E}" type="doc">
      <dgm:prSet loTypeId="urn:microsoft.com/office/officeart/2005/8/layout/cycle2" loCatId="cycle" qsTypeId="urn:microsoft.com/office/officeart/2005/8/quickstyle/simple1" qsCatId="simple" csTypeId="urn:microsoft.com/office/officeart/2005/8/colors/colorful1" csCatId="colorful" phldr="1"/>
      <dgm:spPr/>
      <dgm:t>
        <a:bodyPr/>
        <a:lstStyle/>
        <a:p>
          <a:endParaRPr lang="it-IT"/>
        </a:p>
      </dgm:t>
    </dgm:pt>
    <dgm:pt modelId="{59A96070-B42F-43C3-BBF0-C3717B13B2BF}">
      <dgm:prSet custT="1"/>
      <dgm:spPr>
        <a:solidFill>
          <a:schemeClr val="accent5">
            <a:lumMod val="75000"/>
          </a:schemeClr>
        </a:solidFill>
      </dgm:spPr>
      <dgm:t>
        <a:bodyPr/>
        <a:lstStyle/>
        <a:p>
          <a:pPr rtl="0"/>
          <a:r>
            <a:rPr lang="it-IT" sz="1400" b="1" dirty="0" smtClean="0"/>
            <a:t>determinanti socio-economici</a:t>
          </a:r>
          <a:endParaRPr lang="it-IT" sz="1400" b="1" dirty="0"/>
        </a:p>
      </dgm:t>
    </dgm:pt>
    <dgm:pt modelId="{FD61E3A2-8AF6-4458-B879-BB864D6E4508}" type="parTrans" cxnId="{D5A713A9-3C29-4110-BB83-B5299634FC97}">
      <dgm:prSet/>
      <dgm:spPr/>
      <dgm:t>
        <a:bodyPr/>
        <a:lstStyle/>
        <a:p>
          <a:endParaRPr lang="it-IT"/>
        </a:p>
      </dgm:t>
    </dgm:pt>
    <dgm:pt modelId="{91984A0B-B154-498B-9E75-1D8AB011072E}" type="sibTrans" cxnId="{D5A713A9-3C29-4110-BB83-B5299634FC97}">
      <dgm:prSet/>
      <dgm:spPr/>
      <dgm:t>
        <a:bodyPr/>
        <a:lstStyle/>
        <a:p>
          <a:endParaRPr lang="it-IT"/>
        </a:p>
      </dgm:t>
    </dgm:pt>
    <dgm:pt modelId="{E3F6153A-D9A6-4993-8C9E-4C3E0B586648}">
      <dgm:prSet custT="1"/>
      <dgm:spPr/>
      <dgm:t>
        <a:bodyPr/>
        <a:lstStyle/>
        <a:p>
          <a:pPr rtl="0"/>
          <a:r>
            <a:rPr lang="it-IT" sz="1400" b="1" dirty="0" smtClean="0"/>
            <a:t>trasformazioni demografiche</a:t>
          </a:r>
          <a:endParaRPr lang="it-IT" sz="1400" b="1" dirty="0"/>
        </a:p>
      </dgm:t>
    </dgm:pt>
    <dgm:pt modelId="{4126400F-4602-4F7C-861F-CC8E1435D5A7}" type="parTrans" cxnId="{06F9394F-AB8A-4002-A61E-1065AB7C178F}">
      <dgm:prSet/>
      <dgm:spPr/>
      <dgm:t>
        <a:bodyPr/>
        <a:lstStyle/>
        <a:p>
          <a:endParaRPr lang="it-IT"/>
        </a:p>
      </dgm:t>
    </dgm:pt>
    <dgm:pt modelId="{4FE3C412-BB9F-4D56-AC17-71C97BEAF28C}" type="sibTrans" cxnId="{06F9394F-AB8A-4002-A61E-1065AB7C178F}">
      <dgm:prSet/>
      <dgm:spPr/>
      <dgm:t>
        <a:bodyPr/>
        <a:lstStyle/>
        <a:p>
          <a:endParaRPr lang="it-IT"/>
        </a:p>
      </dgm:t>
    </dgm:pt>
    <dgm:pt modelId="{CC3BAC29-770C-4F18-99F4-D51FAFC8F862}">
      <dgm:prSet custT="1"/>
      <dgm:spPr/>
      <dgm:t>
        <a:bodyPr/>
        <a:lstStyle/>
        <a:p>
          <a:pPr rtl="0"/>
          <a:r>
            <a:rPr lang="it-IT" sz="1400" b="1" dirty="0" smtClean="0"/>
            <a:t>aspettativa di vita</a:t>
          </a:r>
          <a:endParaRPr lang="it-IT" sz="1400" b="1" dirty="0"/>
        </a:p>
      </dgm:t>
    </dgm:pt>
    <dgm:pt modelId="{DCC12507-1919-42A0-95C1-AB401C6E09D8}" type="parTrans" cxnId="{78DCD379-A3FF-4640-8FDA-A6C232F321CA}">
      <dgm:prSet/>
      <dgm:spPr/>
      <dgm:t>
        <a:bodyPr/>
        <a:lstStyle/>
        <a:p>
          <a:endParaRPr lang="it-IT"/>
        </a:p>
      </dgm:t>
    </dgm:pt>
    <dgm:pt modelId="{451EAFB9-9DF4-4E0D-BCF1-2A07C36E0A29}" type="sibTrans" cxnId="{78DCD379-A3FF-4640-8FDA-A6C232F321CA}">
      <dgm:prSet/>
      <dgm:spPr/>
      <dgm:t>
        <a:bodyPr/>
        <a:lstStyle/>
        <a:p>
          <a:endParaRPr lang="it-IT"/>
        </a:p>
      </dgm:t>
    </dgm:pt>
    <dgm:pt modelId="{A4967D07-2FF8-4911-82A6-6BE5130A855E}">
      <dgm:prSet/>
      <dgm:spPr/>
      <dgm:t>
        <a:bodyPr/>
        <a:lstStyle/>
        <a:p>
          <a:pPr marL="0" marR="0" indent="0" defTabSz="914400" rtl="0" eaLnBrk="1" fontAlgn="auto" latinLnBrk="0" hangingPunct="1">
            <a:lnSpc>
              <a:spcPct val="100000"/>
            </a:lnSpc>
            <a:spcBef>
              <a:spcPts val="0"/>
            </a:spcBef>
            <a:spcAft>
              <a:spcPts val="0"/>
            </a:spcAft>
            <a:buClrTx/>
            <a:buSzTx/>
            <a:buFontTx/>
            <a:buNone/>
            <a:tabLst/>
            <a:defRPr/>
          </a:pPr>
          <a:r>
            <a:rPr lang="it-IT" b="1" dirty="0" smtClean="0"/>
            <a:t>cause di morte e morti evitabili</a:t>
          </a:r>
        </a:p>
        <a:p>
          <a:pPr defTabSz="889000" rtl="0">
            <a:lnSpc>
              <a:spcPct val="90000"/>
            </a:lnSpc>
            <a:spcBef>
              <a:spcPct val="0"/>
            </a:spcBef>
            <a:spcAft>
              <a:spcPct val="35000"/>
            </a:spcAft>
          </a:pPr>
          <a:endParaRPr lang="it-IT" dirty="0"/>
        </a:p>
      </dgm:t>
    </dgm:pt>
    <dgm:pt modelId="{0B88E60E-0F98-480B-9732-9096FF2B7F42}" type="parTrans" cxnId="{D2B053A7-2726-4609-8DCD-4E555816C447}">
      <dgm:prSet/>
      <dgm:spPr/>
      <dgm:t>
        <a:bodyPr/>
        <a:lstStyle/>
        <a:p>
          <a:endParaRPr lang="it-IT"/>
        </a:p>
      </dgm:t>
    </dgm:pt>
    <dgm:pt modelId="{BAFA7DA8-4556-4B5D-A591-FA8CA34A0AF2}" type="sibTrans" cxnId="{D2B053A7-2726-4609-8DCD-4E555816C447}">
      <dgm:prSet/>
      <dgm:spPr/>
      <dgm:t>
        <a:bodyPr/>
        <a:lstStyle/>
        <a:p>
          <a:endParaRPr lang="it-IT"/>
        </a:p>
      </dgm:t>
    </dgm:pt>
    <dgm:pt modelId="{9BAABD83-6DFF-49BB-AA23-7B1B4B58B59D}">
      <dgm:prSet/>
      <dgm:spPr/>
      <dgm:t>
        <a:bodyPr/>
        <a:lstStyle/>
        <a:p>
          <a:pPr rtl="0"/>
          <a:r>
            <a:rPr lang="it-IT" b="1" dirty="0" smtClean="0"/>
            <a:t>problemi di salute principali e fattori di rischio</a:t>
          </a:r>
          <a:endParaRPr lang="it-IT" b="1" dirty="0"/>
        </a:p>
      </dgm:t>
    </dgm:pt>
    <dgm:pt modelId="{5CF1ED3E-17AB-48B9-A73B-0F8963BC5B11}" type="parTrans" cxnId="{1AA40381-FC97-4614-AF5A-E44132175E6E}">
      <dgm:prSet/>
      <dgm:spPr/>
      <dgm:t>
        <a:bodyPr/>
        <a:lstStyle/>
        <a:p>
          <a:endParaRPr lang="it-IT"/>
        </a:p>
      </dgm:t>
    </dgm:pt>
    <dgm:pt modelId="{5EAF783A-2122-4006-924F-505BF8A45E20}" type="sibTrans" cxnId="{1AA40381-FC97-4614-AF5A-E44132175E6E}">
      <dgm:prSet/>
      <dgm:spPr/>
      <dgm:t>
        <a:bodyPr/>
        <a:lstStyle/>
        <a:p>
          <a:endParaRPr lang="it-IT"/>
        </a:p>
      </dgm:t>
    </dgm:pt>
    <dgm:pt modelId="{1F081705-AE60-4C3C-8A47-681BACF47AED}">
      <dgm:prSet custT="1"/>
      <dgm:spPr>
        <a:solidFill>
          <a:srgbClr val="9966FF"/>
        </a:solidFill>
      </dgm:spPr>
      <dgm:t>
        <a:bodyPr/>
        <a:lstStyle/>
        <a:p>
          <a:pPr rtl="0"/>
          <a:r>
            <a:rPr lang="it-IT" sz="1600" b="1" dirty="0" smtClean="0"/>
            <a:t>disuguaglianze</a:t>
          </a:r>
          <a:endParaRPr lang="it-IT" sz="1600" b="1" dirty="0"/>
        </a:p>
      </dgm:t>
    </dgm:pt>
    <dgm:pt modelId="{AF3859EA-A9E4-40F3-9930-49CC3CE880FB}" type="parTrans" cxnId="{2CB40742-A909-492D-9651-B1D3E1739946}">
      <dgm:prSet/>
      <dgm:spPr/>
      <dgm:t>
        <a:bodyPr/>
        <a:lstStyle/>
        <a:p>
          <a:endParaRPr lang="it-IT"/>
        </a:p>
      </dgm:t>
    </dgm:pt>
    <dgm:pt modelId="{08C5F431-4892-4CD1-97B7-DA602DD5E581}" type="sibTrans" cxnId="{2CB40742-A909-492D-9651-B1D3E1739946}">
      <dgm:prSet/>
      <dgm:spPr/>
      <dgm:t>
        <a:bodyPr/>
        <a:lstStyle/>
        <a:p>
          <a:endParaRPr lang="it-IT"/>
        </a:p>
      </dgm:t>
    </dgm:pt>
    <dgm:pt modelId="{D7A97AA9-7C48-4883-9309-67223C04E0D2}" type="pres">
      <dgm:prSet presAssocID="{F2090424-14D0-4BDC-886E-5179561DDB6E}" presName="cycle" presStyleCnt="0">
        <dgm:presLayoutVars>
          <dgm:dir/>
          <dgm:resizeHandles val="exact"/>
        </dgm:presLayoutVars>
      </dgm:prSet>
      <dgm:spPr/>
      <dgm:t>
        <a:bodyPr/>
        <a:lstStyle/>
        <a:p>
          <a:endParaRPr lang="it-IT"/>
        </a:p>
      </dgm:t>
    </dgm:pt>
    <dgm:pt modelId="{4739DD54-0FCC-48A9-AE59-772026FF36B6}" type="pres">
      <dgm:prSet presAssocID="{59A96070-B42F-43C3-BBF0-C3717B13B2BF}" presName="node" presStyleLbl="node1" presStyleIdx="0" presStyleCnt="6" custScaleX="166254" custScaleY="130567" custRadScaleRad="84145" custRadScaleInc="-6311">
        <dgm:presLayoutVars>
          <dgm:bulletEnabled val="1"/>
        </dgm:presLayoutVars>
      </dgm:prSet>
      <dgm:spPr/>
      <dgm:t>
        <a:bodyPr/>
        <a:lstStyle/>
        <a:p>
          <a:endParaRPr lang="it-IT"/>
        </a:p>
      </dgm:t>
    </dgm:pt>
    <dgm:pt modelId="{9DCDC54A-CBBD-4572-A47D-7F597992811C}" type="pres">
      <dgm:prSet presAssocID="{91984A0B-B154-498B-9E75-1D8AB011072E}" presName="sibTrans" presStyleLbl="sibTrans2D1" presStyleIdx="0" presStyleCnt="6"/>
      <dgm:spPr/>
      <dgm:t>
        <a:bodyPr/>
        <a:lstStyle/>
        <a:p>
          <a:endParaRPr lang="it-IT"/>
        </a:p>
      </dgm:t>
    </dgm:pt>
    <dgm:pt modelId="{CC2A3E41-52F2-4008-BD46-D81BCD68C953}" type="pres">
      <dgm:prSet presAssocID="{91984A0B-B154-498B-9E75-1D8AB011072E}" presName="connectorText" presStyleLbl="sibTrans2D1" presStyleIdx="0" presStyleCnt="6"/>
      <dgm:spPr/>
      <dgm:t>
        <a:bodyPr/>
        <a:lstStyle/>
        <a:p>
          <a:endParaRPr lang="it-IT"/>
        </a:p>
      </dgm:t>
    </dgm:pt>
    <dgm:pt modelId="{6344328E-2BA9-4021-A7D7-6E5F1A16F943}" type="pres">
      <dgm:prSet presAssocID="{E3F6153A-D9A6-4993-8C9E-4C3E0B586648}" presName="node" presStyleLbl="node1" presStyleIdx="1" presStyleCnt="6" custScaleX="160869" custScaleY="138205">
        <dgm:presLayoutVars>
          <dgm:bulletEnabled val="1"/>
        </dgm:presLayoutVars>
      </dgm:prSet>
      <dgm:spPr/>
      <dgm:t>
        <a:bodyPr/>
        <a:lstStyle/>
        <a:p>
          <a:endParaRPr lang="it-IT"/>
        </a:p>
      </dgm:t>
    </dgm:pt>
    <dgm:pt modelId="{E4A9272A-8B79-4757-8424-937335B1A7F9}" type="pres">
      <dgm:prSet presAssocID="{4FE3C412-BB9F-4D56-AC17-71C97BEAF28C}" presName="sibTrans" presStyleLbl="sibTrans2D1" presStyleIdx="1" presStyleCnt="6"/>
      <dgm:spPr>
        <a:prstGeom prst="flowChartConnector">
          <a:avLst/>
        </a:prstGeom>
      </dgm:spPr>
      <dgm:t>
        <a:bodyPr/>
        <a:lstStyle/>
        <a:p>
          <a:endParaRPr lang="it-IT"/>
        </a:p>
      </dgm:t>
    </dgm:pt>
    <dgm:pt modelId="{E72CF3DD-FB98-4274-AFDA-E58ED28EC45F}" type="pres">
      <dgm:prSet presAssocID="{4FE3C412-BB9F-4D56-AC17-71C97BEAF28C}" presName="connectorText" presStyleLbl="sibTrans2D1" presStyleIdx="1" presStyleCnt="6"/>
      <dgm:spPr/>
      <dgm:t>
        <a:bodyPr/>
        <a:lstStyle/>
        <a:p>
          <a:endParaRPr lang="it-IT"/>
        </a:p>
      </dgm:t>
    </dgm:pt>
    <dgm:pt modelId="{EAE44369-234D-4533-823E-7C1B9274ECFB}" type="pres">
      <dgm:prSet presAssocID="{CC3BAC29-770C-4F18-99F4-D51FAFC8F862}" presName="node" presStyleLbl="node1" presStyleIdx="2" presStyleCnt="6" custScaleX="175383" custScaleY="136855" custRadScaleRad="94550" custRadScaleInc="-35001">
        <dgm:presLayoutVars>
          <dgm:bulletEnabled val="1"/>
        </dgm:presLayoutVars>
      </dgm:prSet>
      <dgm:spPr/>
      <dgm:t>
        <a:bodyPr/>
        <a:lstStyle/>
        <a:p>
          <a:endParaRPr lang="it-IT"/>
        </a:p>
      </dgm:t>
    </dgm:pt>
    <dgm:pt modelId="{ECD4F6CA-85A7-4CF4-B884-EA67A017CC03}" type="pres">
      <dgm:prSet presAssocID="{451EAFB9-9DF4-4E0D-BCF1-2A07C36E0A29}" presName="sibTrans" presStyleLbl="sibTrans2D1" presStyleIdx="2" presStyleCnt="6"/>
      <dgm:spPr>
        <a:prstGeom prst="flowChartConnector">
          <a:avLst/>
        </a:prstGeom>
      </dgm:spPr>
      <dgm:t>
        <a:bodyPr/>
        <a:lstStyle/>
        <a:p>
          <a:endParaRPr lang="it-IT"/>
        </a:p>
      </dgm:t>
    </dgm:pt>
    <dgm:pt modelId="{7B13D117-4F5A-469D-9A5B-9ECEEAF40FB3}" type="pres">
      <dgm:prSet presAssocID="{451EAFB9-9DF4-4E0D-BCF1-2A07C36E0A29}" presName="connectorText" presStyleLbl="sibTrans2D1" presStyleIdx="2" presStyleCnt="6"/>
      <dgm:spPr/>
      <dgm:t>
        <a:bodyPr/>
        <a:lstStyle/>
        <a:p>
          <a:endParaRPr lang="it-IT"/>
        </a:p>
      </dgm:t>
    </dgm:pt>
    <dgm:pt modelId="{7D0DCEC4-DEFF-46B4-A0F3-619AF8B67EC6}" type="pres">
      <dgm:prSet presAssocID="{A4967D07-2FF8-4911-82A6-6BE5130A855E}" presName="node" presStyleLbl="node1" presStyleIdx="3" presStyleCnt="6" custScaleX="151216" custScaleY="147049" custRadScaleRad="100391" custRadScaleInc="-31659">
        <dgm:presLayoutVars>
          <dgm:bulletEnabled val="1"/>
        </dgm:presLayoutVars>
      </dgm:prSet>
      <dgm:spPr/>
      <dgm:t>
        <a:bodyPr/>
        <a:lstStyle/>
        <a:p>
          <a:endParaRPr lang="it-IT"/>
        </a:p>
      </dgm:t>
    </dgm:pt>
    <dgm:pt modelId="{49394F38-E017-43CC-ABD4-F55809A1B1B4}" type="pres">
      <dgm:prSet presAssocID="{BAFA7DA8-4556-4B5D-A591-FA8CA34A0AF2}" presName="sibTrans" presStyleLbl="sibTrans2D1" presStyleIdx="3" presStyleCnt="6"/>
      <dgm:spPr>
        <a:prstGeom prst="flowChartConnector">
          <a:avLst/>
        </a:prstGeom>
      </dgm:spPr>
      <dgm:t>
        <a:bodyPr/>
        <a:lstStyle/>
        <a:p>
          <a:endParaRPr lang="it-IT"/>
        </a:p>
      </dgm:t>
    </dgm:pt>
    <dgm:pt modelId="{D56BD5BD-3A85-4127-A602-318441D89FC1}" type="pres">
      <dgm:prSet presAssocID="{BAFA7DA8-4556-4B5D-A591-FA8CA34A0AF2}" presName="connectorText" presStyleLbl="sibTrans2D1" presStyleIdx="3" presStyleCnt="6"/>
      <dgm:spPr/>
      <dgm:t>
        <a:bodyPr/>
        <a:lstStyle/>
        <a:p>
          <a:endParaRPr lang="it-IT"/>
        </a:p>
      </dgm:t>
    </dgm:pt>
    <dgm:pt modelId="{69A32B8A-55EC-4E53-9BA5-36EEB66ACF05}" type="pres">
      <dgm:prSet presAssocID="{9BAABD83-6DFF-49BB-AA23-7B1B4B58B59D}" presName="node" presStyleLbl="node1" presStyleIdx="4" presStyleCnt="6" custScaleX="201370" custScaleY="182784">
        <dgm:presLayoutVars>
          <dgm:bulletEnabled val="1"/>
        </dgm:presLayoutVars>
      </dgm:prSet>
      <dgm:spPr/>
      <dgm:t>
        <a:bodyPr/>
        <a:lstStyle/>
        <a:p>
          <a:endParaRPr lang="it-IT"/>
        </a:p>
      </dgm:t>
    </dgm:pt>
    <dgm:pt modelId="{3E03CC2D-A15C-4BB7-90DF-EFC9A7FC74D2}" type="pres">
      <dgm:prSet presAssocID="{5EAF783A-2122-4006-924F-505BF8A45E20}" presName="sibTrans" presStyleLbl="sibTrans2D1" presStyleIdx="4" presStyleCnt="6"/>
      <dgm:spPr>
        <a:prstGeom prst="flowChartConnector">
          <a:avLst/>
        </a:prstGeom>
      </dgm:spPr>
      <dgm:t>
        <a:bodyPr/>
        <a:lstStyle/>
        <a:p>
          <a:endParaRPr lang="it-IT"/>
        </a:p>
      </dgm:t>
    </dgm:pt>
    <dgm:pt modelId="{1EE8507E-E912-4B70-9667-25A442BEE33D}" type="pres">
      <dgm:prSet presAssocID="{5EAF783A-2122-4006-924F-505BF8A45E20}" presName="connectorText" presStyleLbl="sibTrans2D1" presStyleIdx="4" presStyleCnt="6"/>
      <dgm:spPr/>
      <dgm:t>
        <a:bodyPr/>
        <a:lstStyle/>
        <a:p>
          <a:endParaRPr lang="it-IT"/>
        </a:p>
      </dgm:t>
    </dgm:pt>
    <dgm:pt modelId="{DBAB7C88-8B63-46E9-AAE3-F06D103914A8}" type="pres">
      <dgm:prSet presAssocID="{1F081705-AE60-4C3C-8A47-681BACF47AED}" presName="node" presStyleLbl="node1" presStyleIdx="5" presStyleCnt="6" custScaleX="179283" custScaleY="147421" custRadScaleRad="95508" custRadScaleInc="-23929">
        <dgm:presLayoutVars>
          <dgm:bulletEnabled val="1"/>
        </dgm:presLayoutVars>
      </dgm:prSet>
      <dgm:spPr/>
      <dgm:t>
        <a:bodyPr/>
        <a:lstStyle/>
        <a:p>
          <a:endParaRPr lang="it-IT"/>
        </a:p>
      </dgm:t>
    </dgm:pt>
    <dgm:pt modelId="{9057682B-4315-4A21-9151-D473B256A10B}" type="pres">
      <dgm:prSet presAssocID="{08C5F431-4892-4CD1-97B7-DA602DD5E581}" presName="sibTrans" presStyleLbl="sibTrans2D1" presStyleIdx="5" presStyleCnt="6"/>
      <dgm:spPr/>
      <dgm:t>
        <a:bodyPr/>
        <a:lstStyle/>
        <a:p>
          <a:endParaRPr lang="it-IT"/>
        </a:p>
      </dgm:t>
    </dgm:pt>
    <dgm:pt modelId="{D416932E-2438-4773-8936-5DAA529A4AF5}" type="pres">
      <dgm:prSet presAssocID="{08C5F431-4892-4CD1-97B7-DA602DD5E581}" presName="connectorText" presStyleLbl="sibTrans2D1" presStyleIdx="5" presStyleCnt="6"/>
      <dgm:spPr/>
      <dgm:t>
        <a:bodyPr/>
        <a:lstStyle/>
        <a:p>
          <a:endParaRPr lang="it-IT"/>
        </a:p>
      </dgm:t>
    </dgm:pt>
  </dgm:ptLst>
  <dgm:cxnLst>
    <dgm:cxn modelId="{1C0E9304-1759-476A-BA98-B552A71368E3}" type="presOf" srcId="{4FE3C412-BB9F-4D56-AC17-71C97BEAF28C}" destId="{E72CF3DD-FB98-4274-AFDA-E58ED28EC45F}" srcOrd="1" destOrd="0" presId="urn:microsoft.com/office/officeart/2005/8/layout/cycle2"/>
    <dgm:cxn modelId="{1AA40381-FC97-4614-AF5A-E44132175E6E}" srcId="{F2090424-14D0-4BDC-886E-5179561DDB6E}" destId="{9BAABD83-6DFF-49BB-AA23-7B1B4B58B59D}" srcOrd="4" destOrd="0" parTransId="{5CF1ED3E-17AB-48B9-A73B-0F8963BC5B11}" sibTransId="{5EAF783A-2122-4006-924F-505BF8A45E20}"/>
    <dgm:cxn modelId="{A3262C05-3E2E-4963-94F9-E3C6635AB7A4}" type="presOf" srcId="{CC3BAC29-770C-4F18-99F4-D51FAFC8F862}" destId="{EAE44369-234D-4533-823E-7C1B9274ECFB}" srcOrd="0" destOrd="0" presId="urn:microsoft.com/office/officeart/2005/8/layout/cycle2"/>
    <dgm:cxn modelId="{9E72DD91-542D-44D3-B809-2C855BD2B6B6}" type="presOf" srcId="{451EAFB9-9DF4-4E0D-BCF1-2A07C36E0A29}" destId="{7B13D117-4F5A-469D-9A5B-9ECEEAF40FB3}" srcOrd="1" destOrd="0" presId="urn:microsoft.com/office/officeart/2005/8/layout/cycle2"/>
    <dgm:cxn modelId="{A6B501E9-BB37-4BD2-A8BE-6EDD98340110}" type="presOf" srcId="{E3F6153A-D9A6-4993-8C9E-4C3E0B586648}" destId="{6344328E-2BA9-4021-A7D7-6E5F1A16F943}" srcOrd="0" destOrd="0" presId="urn:microsoft.com/office/officeart/2005/8/layout/cycle2"/>
    <dgm:cxn modelId="{D5A713A9-3C29-4110-BB83-B5299634FC97}" srcId="{F2090424-14D0-4BDC-886E-5179561DDB6E}" destId="{59A96070-B42F-43C3-BBF0-C3717B13B2BF}" srcOrd="0" destOrd="0" parTransId="{FD61E3A2-8AF6-4458-B879-BB864D6E4508}" sibTransId="{91984A0B-B154-498B-9E75-1D8AB011072E}"/>
    <dgm:cxn modelId="{DDD74170-0DD1-4C65-8FBA-3C13B92F30EB}" type="presOf" srcId="{59A96070-B42F-43C3-BBF0-C3717B13B2BF}" destId="{4739DD54-0FCC-48A9-AE59-772026FF36B6}" srcOrd="0" destOrd="0" presId="urn:microsoft.com/office/officeart/2005/8/layout/cycle2"/>
    <dgm:cxn modelId="{87B9250E-A190-4E01-A67F-95603A9C4AAD}" type="presOf" srcId="{08C5F431-4892-4CD1-97B7-DA602DD5E581}" destId="{9057682B-4315-4A21-9151-D473B256A10B}" srcOrd="0" destOrd="0" presId="urn:microsoft.com/office/officeart/2005/8/layout/cycle2"/>
    <dgm:cxn modelId="{E1443C53-DF3A-4F5D-8C34-207AD2054713}" type="presOf" srcId="{08C5F431-4892-4CD1-97B7-DA602DD5E581}" destId="{D416932E-2438-4773-8936-5DAA529A4AF5}" srcOrd="1" destOrd="0" presId="urn:microsoft.com/office/officeart/2005/8/layout/cycle2"/>
    <dgm:cxn modelId="{DE7CDAF9-C19C-4CC7-BBDF-CA67D2ED5FEF}" type="presOf" srcId="{1F081705-AE60-4C3C-8A47-681BACF47AED}" destId="{DBAB7C88-8B63-46E9-AAE3-F06D103914A8}" srcOrd="0" destOrd="0" presId="urn:microsoft.com/office/officeart/2005/8/layout/cycle2"/>
    <dgm:cxn modelId="{76A5FD59-C378-4AAE-8955-E2764193CB88}" type="presOf" srcId="{4FE3C412-BB9F-4D56-AC17-71C97BEAF28C}" destId="{E4A9272A-8B79-4757-8424-937335B1A7F9}" srcOrd="0" destOrd="0" presId="urn:microsoft.com/office/officeart/2005/8/layout/cycle2"/>
    <dgm:cxn modelId="{8CD7DAAC-009B-475D-9C79-89E6706CD91B}" type="presOf" srcId="{A4967D07-2FF8-4911-82A6-6BE5130A855E}" destId="{7D0DCEC4-DEFF-46B4-A0F3-619AF8B67EC6}" srcOrd="0" destOrd="0" presId="urn:microsoft.com/office/officeart/2005/8/layout/cycle2"/>
    <dgm:cxn modelId="{ACE53218-032D-45D1-8AC5-4F25C9BD720E}" type="presOf" srcId="{5EAF783A-2122-4006-924F-505BF8A45E20}" destId="{3E03CC2D-A15C-4BB7-90DF-EFC9A7FC74D2}" srcOrd="0" destOrd="0" presId="urn:microsoft.com/office/officeart/2005/8/layout/cycle2"/>
    <dgm:cxn modelId="{7183BF0A-A20D-4077-A180-AB26B35923F5}" type="presOf" srcId="{5EAF783A-2122-4006-924F-505BF8A45E20}" destId="{1EE8507E-E912-4B70-9667-25A442BEE33D}" srcOrd="1" destOrd="0" presId="urn:microsoft.com/office/officeart/2005/8/layout/cycle2"/>
    <dgm:cxn modelId="{15620434-76E9-4CB6-B0E6-5CDD314C2421}" type="presOf" srcId="{F2090424-14D0-4BDC-886E-5179561DDB6E}" destId="{D7A97AA9-7C48-4883-9309-67223C04E0D2}" srcOrd="0" destOrd="0" presId="urn:microsoft.com/office/officeart/2005/8/layout/cycle2"/>
    <dgm:cxn modelId="{06F9394F-AB8A-4002-A61E-1065AB7C178F}" srcId="{F2090424-14D0-4BDC-886E-5179561DDB6E}" destId="{E3F6153A-D9A6-4993-8C9E-4C3E0B586648}" srcOrd="1" destOrd="0" parTransId="{4126400F-4602-4F7C-861F-CC8E1435D5A7}" sibTransId="{4FE3C412-BB9F-4D56-AC17-71C97BEAF28C}"/>
    <dgm:cxn modelId="{BBF7F842-81A1-41B6-AFAC-A9329152A4CC}" type="presOf" srcId="{91984A0B-B154-498B-9E75-1D8AB011072E}" destId="{CC2A3E41-52F2-4008-BD46-D81BCD68C953}" srcOrd="1" destOrd="0" presId="urn:microsoft.com/office/officeart/2005/8/layout/cycle2"/>
    <dgm:cxn modelId="{2CB40742-A909-492D-9651-B1D3E1739946}" srcId="{F2090424-14D0-4BDC-886E-5179561DDB6E}" destId="{1F081705-AE60-4C3C-8A47-681BACF47AED}" srcOrd="5" destOrd="0" parTransId="{AF3859EA-A9E4-40F3-9930-49CC3CE880FB}" sibTransId="{08C5F431-4892-4CD1-97B7-DA602DD5E581}"/>
    <dgm:cxn modelId="{D2B053A7-2726-4609-8DCD-4E555816C447}" srcId="{F2090424-14D0-4BDC-886E-5179561DDB6E}" destId="{A4967D07-2FF8-4911-82A6-6BE5130A855E}" srcOrd="3" destOrd="0" parTransId="{0B88E60E-0F98-480B-9732-9096FF2B7F42}" sibTransId="{BAFA7DA8-4556-4B5D-A591-FA8CA34A0AF2}"/>
    <dgm:cxn modelId="{FB15E9E8-F8C4-47D6-980E-1409DA21DF77}" type="presOf" srcId="{9BAABD83-6DFF-49BB-AA23-7B1B4B58B59D}" destId="{69A32B8A-55EC-4E53-9BA5-36EEB66ACF05}" srcOrd="0" destOrd="0" presId="urn:microsoft.com/office/officeart/2005/8/layout/cycle2"/>
    <dgm:cxn modelId="{860F5502-781F-4E37-BFAC-546961F1A285}" type="presOf" srcId="{451EAFB9-9DF4-4E0D-BCF1-2A07C36E0A29}" destId="{ECD4F6CA-85A7-4CF4-B884-EA67A017CC03}" srcOrd="0" destOrd="0" presId="urn:microsoft.com/office/officeart/2005/8/layout/cycle2"/>
    <dgm:cxn modelId="{27314FC0-6200-4989-AD06-4D59AD377E34}" type="presOf" srcId="{BAFA7DA8-4556-4B5D-A591-FA8CA34A0AF2}" destId="{49394F38-E017-43CC-ABD4-F55809A1B1B4}" srcOrd="0" destOrd="0" presId="urn:microsoft.com/office/officeart/2005/8/layout/cycle2"/>
    <dgm:cxn modelId="{5F90E874-ACE6-4300-98E1-A237E31188B9}" type="presOf" srcId="{BAFA7DA8-4556-4B5D-A591-FA8CA34A0AF2}" destId="{D56BD5BD-3A85-4127-A602-318441D89FC1}" srcOrd="1" destOrd="0" presId="urn:microsoft.com/office/officeart/2005/8/layout/cycle2"/>
    <dgm:cxn modelId="{78DCD379-A3FF-4640-8FDA-A6C232F321CA}" srcId="{F2090424-14D0-4BDC-886E-5179561DDB6E}" destId="{CC3BAC29-770C-4F18-99F4-D51FAFC8F862}" srcOrd="2" destOrd="0" parTransId="{DCC12507-1919-42A0-95C1-AB401C6E09D8}" sibTransId="{451EAFB9-9DF4-4E0D-BCF1-2A07C36E0A29}"/>
    <dgm:cxn modelId="{83A36BD1-23CF-47A5-814D-9E014FC99437}" type="presOf" srcId="{91984A0B-B154-498B-9E75-1D8AB011072E}" destId="{9DCDC54A-CBBD-4572-A47D-7F597992811C}" srcOrd="0" destOrd="0" presId="urn:microsoft.com/office/officeart/2005/8/layout/cycle2"/>
    <dgm:cxn modelId="{35F128CB-2D28-4D44-8302-C4C25F403593}" type="presParOf" srcId="{D7A97AA9-7C48-4883-9309-67223C04E0D2}" destId="{4739DD54-0FCC-48A9-AE59-772026FF36B6}" srcOrd="0" destOrd="0" presId="urn:microsoft.com/office/officeart/2005/8/layout/cycle2"/>
    <dgm:cxn modelId="{65170248-EC55-485E-96DE-99D073909DEB}" type="presParOf" srcId="{D7A97AA9-7C48-4883-9309-67223C04E0D2}" destId="{9DCDC54A-CBBD-4572-A47D-7F597992811C}" srcOrd="1" destOrd="0" presId="urn:microsoft.com/office/officeart/2005/8/layout/cycle2"/>
    <dgm:cxn modelId="{72774DD3-2815-46D8-91C5-234B012C1139}" type="presParOf" srcId="{9DCDC54A-CBBD-4572-A47D-7F597992811C}" destId="{CC2A3E41-52F2-4008-BD46-D81BCD68C953}" srcOrd="0" destOrd="0" presId="urn:microsoft.com/office/officeart/2005/8/layout/cycle2"/>
    <dgm:cxn modelId="{183BAE22-2BDA-4F4B-838D-25AE55662704}" type="presParOf" srcId="{D7A97AA9-7C48-4883-9309-67223C04E0D2}" destId="{6344328E-2BA9-4021-A7D7-6E5F1A16F943}" srcOrd="2" destOrd="0" presId="urn:microsoft.com/office/officeart/2005/8/layout/cycle2"/>
    <dgm:cxn modelId="{04DC489E-DF36-4644-A4A8-E07181989218}" type="presParOf" srcId="{D7A97AA9-7C48-4883-9309-67223C04E0D2}" destId="{E4A9272A-8B79-4757-8424-937335B1A7F9}" srcOrd="3" destOrd="0" presId="urn:microsoft.com/office/officeart/2005/8/layout/cycle2"/>
    <dgm:cxn modelId="{51F4C7A5-39BD-4589-A637-C556C3785BF7}" type="presParOf" srcId="{E4A9272A-8B79-4757-8424-937335B1A7F9}" destId="{E72CF3DD-FB98-4274-AFDA-E58ED28EC45F}" srcOrd="0" destOrd="0" presId="urn:microsoft.com/office/officeart/2005/8/layout/cycle2"/>
    <dgm:cxn modelId="{3E31A562-209A-464C-A1DA-84D49B6041CE}" type="presParOf" srcId="{D7A97AA9-7C48-4883-9309-67223C04E0D2}" destId="{EAE44369-234D-4533-823E-7C1B9274ECFB}" srcOrd="4" destOrd="0" presId="urn:microsoft.com/office/officeart/2005/8/layout/cycle2"/>
    <dgm:cxn modelId="{846ED39F-AE9A-4771-A371-EE49DF7AD632}" type="presParOf" srcId="{D7A97AA9-7C48-4883-9309-67223C04E0D2}" destId="{ECD4F6CA-85A7-4CF4-B884-EA67A017CC03}" srcOrd="5" destOrd="0" presId="urn:microsoft.com/office/officeart/2005/8/layout/cycle2"/>
    <dgm:cxn modelId="{448C02A5-BB8F-49D1-9BAE-B47DB9A449C8}" type="presParOf" srcId="{ECD4F6CA-85A7-4CF4-B884-EA67A017CC03}" destId="{7B13D117-4F5A-469D-9A5B-9ECEEAF40FB3}" srcOrd="0" destOrd="0" presId="urn:microsoft.com/office/officeart/2005/8/layout/cycle2"/>
    <dgm:cxn modelId="{6F7D9497-AB7B-462A-BF68-7CA47A285266}" type="presParOf" srcId="{D7A97AA9-7C48-4883-9309-67223C04E0D2}" destId="{7D0DCEC4-DEFF-46B4-A0F3-619AF8B67EC6}" srcOrd="6" destOrd="0" presId="urn:microsoft.com/office/officeart/2005/8/layout/cycle2"/>
    <dgm:cxn modelId="{7AD2B9A6-01A6-4E5E-A33E-63442805FFA4}" type="presParOf" srcId="{D7A97AA9-7C48-4883-9309-67223C04E0D2}" destId="{49394F38-E017-43CC-ABD4-F55809A1B1B4}" srcOrd="7" destOrd="0" presId="urn:microsoft.com/office/officeart/2005/8/layout/cycle2"/>
    <dgm:cxn modelId="{30CAD659-6DDA-45FE-A3FF-B7BFE750A82C}" type="presParOf" srcId="{49394F38-E017-43CC-ABD4-F55809A1B1B4}" destId="{D56BD5BD-3A85-4127-A602-318441D89FC1}" srcOrd="0" destOrd="0" presId="urn:microsoft.com/office/officeart/2005/8/layout/cycle2"/>
    <dgm:cxn modelId="{95623623-083F-4EEC-BFDB-5BBCFF0DF860}" type="presParOf" srcId="{D7A97AA9-7C48-4883-9309-67223C04E0D2}" destId="{69A32B8A-55EC-4E53-9BA5-36EEB66ACF05}" srcOrd="8" destOrd="0" presId="urn:microsoft.com/office/officeart/2005/8/layout/cycle2"/>
    <dgm:cxn modelId="{5C308AC8-D0D3-44BF-9C46-2738339BA186}" type="presParOf" srcId="{D7A97AA9-7C48-4883-9309-67223C04E0D2}" destId="{3E03CC2D-A15C-4BB7-90DF-EFC9A7FC74D2}" srcOrd="9" destOrd="0" presId="urn:microsoft.com/office/officeart/2005/8/layout/cycle2"/>
    <dgm:cxn modelId="{F105E686-E275-4FA3-86A3-53578A0DD0A3}" type="presParOf" srcId="{3E03CC2D-A15C-4BB7-90DF-EFC9A7FC74D2}" destId="{1EE8507E-E912-4B70-9667-25A442BEE33D}" srcOrd="0" destOrd="0" presId="urn:microsoft.com/office/officeart/2005/8/layout/cycle2"/>
    <dgm:cxn modelId="{F30AD859-B133-4250-A884-35FD5B25A7B7}" type="presParOf" srcId="{D7A97AA9-7C48-4883-9309-67223C04E0D2}" destId="{DBAB7C88-8B63-46E9-AAE3-F06D103914A8}" srcOrd="10" destOrd="0" presId="urn:microsoft.com/office/officeart/2005/8/layout/cycle2"/>
    <dgm:cxn modelId="{67C5E2FA-C400-4480-9E4E-25BDD31F9B83}" type="presParOf" srcId="{D7A97AA9-7C48-4883-9309-67223C04E0D2}" destId="{9057682B-4315-4A21-9151-D473B256A10B}" srcOrd="11" destOrd="0" presId="urn:microsoft.com/office/officeart/2005/8/layout/cycle2"/>
    <dgm:cxn modelId="{40D49E3B-CEA7-46FC-A620-B0E02E12A43B}" type="presParOf" srcId="{9057682B-4315-4A21-9151-D473B256A10B}" destId="{D416932E-2438-4773-8936-5DAA529A4AF5}" srcOrd="0" destOrd="0" presId="urn:microsoft.com/office/officeart/2005/8/layout/cycle2"/>
  </dgm:cxnLst>
  <dgm:bg/>
  <dgm:whole/>
</dgm:dataModel>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FDC1B27-E5B0-41AE-A91A-12E1F754B64C}" type="datetimeFigureOut">
              <a:rPr lang="it-IT" smtClean="0"/>
              <a:pPr/>
              <a:t>07/05/2020</a:t>
            </a:fld>
            <a:endParaRPr lang="it-IT"/>
          </a:p>
        </p:txBody>
      </p:sp>
      <p:sp>
        <p:nvSpPr>
          <p:cNvPr id="4" name="Segnaposto piè di pa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A42D02C-D4DF-45CE-AE42-E767E3391A12}" type="slidenum">
              <a:rPr lang="it-IT" smtClean="0"/>
              <a:pPr/>
              <a:t>‹N›</a:t>
            </a:fld>
            <a:endParaRPr lang="it-IT"/>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0331664-F149-463C-B9B3-71C86E3D4CBC}" type="datetimeFigureOut">
              <a:rPr lang="it-IT" smtClean="0"/>
              <a:pPr/>
              <a:t>07/05/2020</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439FC2-A128-45A0-BD3A-658FD7741AF1}" type="slidenum">
              <a:rPr lang="it-IT" smtClean="0"/>
              <a:pPr/>
              <a:t>‹N›</a:t>
            </a:fld>
            <a:endParaRPr lang="it-IT"/>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14" name="Titolo 13"/>
          <p:cNvSpPr>
            <a:spLocks noGrp="1"/>
          </p:cNvSpPr>
          <p:nvPr>
            <p:ph type="ctrTitle"/>
          </p:nvPr>
        </p:nvSpPr>
        <p:spPr>
          <a:xfrm>
            <a:off x="1432560" y="359898"/>
            <a:ext cx="7406640" cy="1472184"/>
          </a:xfrm>
        </p:spPr>
        <p:txBody>
          <a:bodyPr anchor="b"/>
          <a:lstStyle>
            <a:lvl1pPr algn="l">
              <a:defRPr/>
            </a:lvl1pPr>
            <a:extLst/>
          </a:lstStyle>
          <a:p>
            <a:r>
              <a:rPr kumimoji="0" lang="it-IT" smtClean="0"/>
              <a:t>Fare clic per modificare lo stile del titolo</a:t>
            </a:r>
            <a:endParaRPr kumimoji="0" lang="en-US"/>
          </a:p>
        </p:txBody>
      </p:sp>
      <p:sp>
        <p:nvSpPr>
          <p:cNvPr id="22" name="Sottotitolo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it-IT" smtClean="0"/>
              <a:t>Fare clic per modificare lo stile del sottotitolo dello schema</a:t>
            </a:r>
            <a:endParaRPr kumimoji="0" lang="en-US"/>
          </a:p>
        </p:txBody>
      </p:sp>
      <p:sp>
        <p:nvSpPr>
          <p:cNvPr id="7" name="Segnaposto data 6"/>
          <p:cNvSpPr>
            <a:spLocks noGrp="1"/>
          </p:cNvSpPr>
          <p:nvPr>
            <p:ph type="dt" sz="half" idx="10"/>
          </p:nvPr>
        </p:nvSpPr>
        <p:spPr/>
        <p:txBody>
          <a:bodyPr/>
          <a:lstStyle>
            <a:extLst/>
          </a:lstStyle>
          <a:p>
            <a:fld id="{F3502E8C-3C73-4A79-8A7E-7B1E8B34392D}" type="datetime1">
              <a:rPr lang="it-IT" smtClean="0"/>
              <a:pPr/>
              <a:t>07/05/2020</a:t>
            </a:fld>
            <a:endParaRPr lang="it-IT"/>
          </a:p>
        </p:txBody>
      </p:sp>
      <p:sp>
        <p:nvSpPr>
          <p:cNvPr id="20" name="Segnaposto piè di pagina 19"/>
          <p:cNvSpPr>
            <a:spLocks noGrp="1"/>
          </p:cNvSpPr>
          <p:nvPr>
            <p:ph type="ftr" sz="quarter" idx="11"/>
          </p:nvPr>
        </p:nvSpPr>
        <p:spPr/>
        <p:txBody>
          <a:bodyPr/>
          <a:lstStyle>
            <a:extLst/>
          </a:lstStyle>
          <a:p>
            <a:endParaRPr lang="it-IT"/>
          </a:p>
        </p:txBody>
      </p:sp>
      <p:sp>
        <p:nvSpPr>
          <p:cNvPr id="10" name="Segnaposto numero diapositiva 9"/>
          <p:cNvSpPr>
            <a:spLocks noGrp="1"/>
          </p:cNvSpPr>
          <p:nvPr>
            <p:ph type="sldNum" sz="quarter" idx="12"/>
          </p:nvPr>
        </p:nvSpPr>
        <p:spPr/>
        <p:txBody>
          <a:bodyPr/>
          <a:lstStyle>
            <a:extLst/>
          </a:lstStyle>
          <a:p>
            <a:fld id="{B9DD6EDE-ED0D-49A6-B6DA-AC72BC99A78B}" type="slidenum">
              <a:rPr lang="it-IT" smtClean="0"/>
              <a:pPr/>
              <a:t>‹N›</a:t>
            </a:fld>
            <a:endParaRPr lang="it-IT"/>
          </a:p>
        </p:txBody>
      </p:sp>
      <p:sp>
        <p:nvSpPr>
          <p:cNvPr id="8" name="Ovale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e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extLst/>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p:txBody>
          <a:bodyPr vert="eaVert"/>
          <a:lstStyle>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extLst/>
          </a:lstStyle>
          <a:p>
            <a:fld id="{EBAF54A3-F7F6-4851-B217-F0751ED22665}" type="datetime1">
              <a:rPr lang="it-IT" smtClean="0"/>
              <a:pPr/>
              <a:t>07/05/2020</a:t>
            </a:fld>
            <a:endParaRPr lang="it-IT"/>
          </a:p>
        </p:txBody>
      </p:sp>
      <p:sp>
        <p:nvSpPr>
          <p:cNvPr id="5" name="Segnaposto piè di pagina 4"/>
          <p:cNvSpPr>
            <a:spLocks noGrp="1"/>
          </p:cNvSpPr>
          <p:nvPr>
            <p:ph type="ftr" sz="quarter" idx="11"/>
          </p:nvPr>
        </p:nvSpPr>
        <p:spPr/>
        <p:txBody>
          <a:bodyPr/>
          <a:lstStyle>
            <a:extLst/>
          </a:lstStyle>
          <a:p>
            <a:endParaRPr lang="it-IT"/>
          </a:p>
        </p:txBody>
      </p:sp>
      <p:sp>
        <p:nvSpPr>
          <p:cNvPr id="6" name="Segnaposto numero diapositiva 5"/>
          <p:cNvSpPr>
            <a:spLocks noGrp="1"/>
          </p:cNvSpPr>
          <p:nvPr>
            <p:ph type="sldNum" sz="quarter" idx="12"/>
          </p:nvPr>
        </p:nvSpPr>
        <p:spPr/>
        <p:txBody>
          <a:bodyPr/>
          <a:lstStyle>
            <a:extLst/>
          </a:lstStyle>
          <a:p>
            <a:fld id="{B9DD6EDE-ED0D-49A6-B6DA-AC72BC99A78B}"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858000" y="274639"/>
            <a:ext cx="1828800" cy="5851525"/>
          </a:xfrm>
        </p:spPr>
        <p:txBody>
          <a:bodyPr vert="eaVert"/>
          <a:lstStyle>
            <a:extLst/>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a:xfrm>
            <a:off x="1143000" y="274640"/>
            <a:ext cx="5562600" cy="5851525"/>
          </a:xfrm>
        </p:spPr>
        <p:txBody>
          <a:bodyPr vert="eaVert"/>
          <a:lstStyle>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extLst/>
          </a:lstStyle>
          <a:p>
            <a:fld id="{799F3A81-D252-4CA3-9F03-DE11E53734B1}" type="datetime1">
              <a:rPr lang="it-IT" smtClean="0"/>
              <a:pPr/>
              <a:t>07/05/2020</a:t>
            </a:fld>
            <a:endParaRPr lang="it-IT"/>
          </a:p>
        </p:txBody>
      </p:sp>
      <p:sp>
        <p:nvSpPr>
          <p:cNvPr id="5" name="Segnaposto piè di pagina 4"/>
          <p:cNvSpPr>
            <a:spLocks noGrp="1"/>
          </p:cNvSpPr>
          <p:nvPr>
            <p:ph type="ftr" sz="quarter" idx="11"/>
          </p:nvPr>
        </p:nvSpPr>
        <p:spPr/>
        <p:txBody>
          <a:bodyPr/>
          <a:lstStyle>
            <a:extLst/>
          </a:lstStyle>
          <a:p>
            <a:endParaRPr lang="it-IT"/>
          </a:p>
        </p:txBody>
      </p:sp>
      <p:sp>
        <p:nvSpPr>
          <p:cNvPr id="6" name="Segnaposto numero diapositiva 5"/>
          <p:cNvSpPr>
            <a:spLocks noGrp="1"/>
          </p:cNvSpPr>
          <p:nvPr>
            <p:ph type="sldNum" sz="quarter" idx="12"/>
          </p:nvPr>
        </p:nvSpPr>
        <p:spPr/>
        <p:txBody>
          <a:bodyPr/>
          <a:lstStyle>
            <a:extLst/>
          </a:lstStyle>
          <a:p>
            <a:fld id="{B9DD6EDE-ED0D-49A6-B6DA-AC72BC99A78B}"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extLst/>
          </a:lstStyle>
          <a:p>
            <a:r>
              <a:rPr kumimoji="0" lang="it-IT" smtClean="0"/>
              <a:t>Fare clic per modificare lo stile del titolo</a:t>
            </a:r>
            <a:endParaRPr kumimoji="0" lang="en-US"/>
          </a:p>
        </p:txBody>
      </p:sp>
      <p:sp>
        <p:nvSpPr>
          <p:cNvPr id="3" name="Segnaposto contenuto 2"/>
          <p:cNvSpPr>
            <a:spLocks noGrp="1"/>
          </p:cNvSpPr>
          <p:nvPr>
            <p:ph idx="1"/>
          </p:nvPr>
        </p:nvSpPr>
        <p:spPr/>
        <p:txBody>
          <a:bodyPr/>
          <a:lstStyle>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extLst/>
          </a:lstStyle>
          <a:p>
            <a:fld id="{455BF92E-9C61-4C76-AFE3-5CB52D7FAD43}" type="datetime1">
              <a:rPr lang="it-IT" smtClean="0"/>
              <a:pPr/>
              <a:t>07/05/2020</a:t>
            </a:fld>
            <a:endParaRPr lang="it-IT"/>
          </a:p>
        </p:txBody>
      </p:sp>
      <p:sp>
        <p:nvSpPr>
          <p:cNvPr id="5" name="Segnaposto piè di pagina 4"/>
          <p:cNvSpPr>
            <a:spLocks noGrp="1"/>
          </p:cNvSpPr>
          <p:nvPr>
            <p:ph type="ftr" sz="quarter" idx="11"/>
          </p:nvPr>
        </p:nvSpPr>
        <p:spPr/>
        <p:txBody>
          <a:bodyPr/>
          <a:lstStyle>
            <a:extLst/>
          </a:lstStyle>
          <a:p>
            <a:endParaRPr lang="it-IT"/>
          </a:p>
        </p:txBody>
      </p:sp>
      <p:sp>
        <p:nvSpPr>
          <p:cNvPr id="6" name="Segnaposto numero diapositiva 5"/>
          <p:cNvSpPr>
            <a:spLocks noGrp="1"/>
          </p:cNvSpPr>
          <p:nvPr>
            <p:ph type="sldNum" sz="quarter" idx="12"/>
          </p:nvPr>
        </p:nvSpPr>
        <p:spPr/>
        <p:txBody>
          <a:bodyPr/>
          <a:lstStyle>
            <a:extLst/>
          </a:lstStyle>
          <a:p>
            <a:fld id="{B9DD6EDE-ED0D-49A6-B6DA-AC72BC99A78B}"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sp>
        <p:nvSpPr>
          <p:cNvPr id="7" name="Rettangolo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olo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it-IT" smtClean="0"/>
              <a:t>Fare clic per modificare stili del testo dello schema</a:t>
            </a:r>
          </a:p>
        </p:txBody>
      </p:sp>
      <p:sp>
        <p:nvSpPr>
          <p:cNvPr id="4" name="Segnaposto data 3"/>
          <p:cNvSpPr>
            <a:spLocks noGrp="1"/>
          </p:cNvSpPr>
          <p:nvPr>
            <p:ph type="dt" sz="half" idx="10"/>
          </p:nvPr>
        </p:nvSpPr>
        <p:spPr/>
        <p:txBody>
          <a:bodyPr/>
          <a:lstStyle>
            <a:extLst/>
          </a:lstStyle>
          <a:p>
            <a:fld id="{A4BBACB6-6C73-4A5D-B97E-CCE5C196E38B}" type="datetime1">
              <a:rPr lang="it-IT" smtClean="0"/>
              <a:pPr/>
              <a:t>07/05/2020</a:t>
            </a:fld>
            <a:endParaRPr lang="it-IT"/>
          </a:p>
        </p:txBody>
      </p:sp>
      <p:sp>
        <p:nvSpPr>
          <p:cNvPr id="5" name="Segnaposto piè di pagina 4"/>
          <p:cNvSpPr>
            <a:spLocks noGrp="1"/>
          </p:cNvSpPr>
          <p:nvPr>
            <p:ph type="ftr" sz="quarter" idx="11"/>
          </p:nvPr>
        </p:nvSpPr>
        <p:spPr/>
        <p:txBody>
          <a:bodyPr/>
          <a:lstStyle>
            <a:extLst/>
          </a:lstStyle>
          <a:p>
            <a:endParaRPr lang="it-IT"/>
          </a:p>
        </p:txBody>
      </p:sp>
      <p:sp>
        <p:nvSpPr>
          <p:cNvPr id="6" name="Segnaposto numero diapositiva 5"/>
          <p:cNvSpPr>
            <a:spLocks noGrp="1"/>
          </p:cNvSpPr>
          <p:nvPr>
            <p:ph type="sldNum" sz="quarter" idx="12"/>
          </p:nvPr>
        </p:nvSpPr>
        <p:spPr/>
        <p:txBody>
          <a:bodyPr/>
          <a:lstStyle>
            <a:extLst/>
          </a:lstStyle>
          <a:p>
            <a:fld id="{B9DD6EDE-ED0D-49A6-B6DA-AC72BC99A78B}" type="slidenum">
              <a:rPr lang="it-IT" smtClean="0"/>
              <a:pPr/>
              <a:t>‹N›</a:t>
            </a:fld>
            <a:endParaRPr lang="it-IT"/>
          </a:p>
        </p:txBody>
      </p:sp>
      <p:sp>
        <p:nvSpPr>
          <p:cNvPr id="10" name="Rettangolo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e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e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1435608" y="274320"/>
            <a:ext cx="7498080" cy="1143000"/>
          </a:xfrm>
        </p:spPr>
        <p:txBody>
          <a:bodyPr/>
          <a:lstStyle>
            <a:extLst/>
          </a:lstStyle>
          <a:p>
            <a:r>
              <a:rPr kumimoji="0" lang="it-IT" smtClean="0"/>
              <a:t>Fare clic per modificare lo stile del titolo</a:t>
            </a:r>
            <a:endParaRPr kumimoji="0" lang="en-US"/>
          </a:p>
        </p:txBody>
      </p:sp>
      <p:sp>
        <p:nvSpPr>
          <p:cNvPr id="3" name="Segnaposto contenuto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contenuto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p:txBody>
          <a:bodyPr/>
          <a:lstStyle>
            <a:extLst/>
          </a:lstStyle>
          <a:p>
            <a:fld id="{617422A3-F244-438A-8DE7-4F8137B592DF}" type="datetime1">
              <a:rPr lang="it-IT" smtClean="0"/>
              <a:pPr/>
              <a:t>07/05/2020</a:t>
            </a:fld>
            <a:endParaRPr lang="it-IT"/>
          </a:p>
        </p:txBody>
      </p:sp>
      <p:sp>
        <p:nvSpPr>
          <p:cNvPr id="6" name="Segnaposto piè di pagina 5"/>
          <p:cNvSpPr>
            <a:spLocks noGrp="1"/>
          </p:cNvSpPr>
          <p:nvPr>
            <p:ph type="ftr" sz="quarter" idx="11"/>
          </p:nvPr>
        </p:nvSpPr>
        <p:spPr/>
        <p:txBody>
          <a:bodyPr/>
          <a:lstStyle>
            <a:extLst/>
          </a:lstStyle>
          <a:p>
            <a:endParaRPr lang="it-IT"/>
          </a:p>
        </p:txBody>
      </p:sp>
      <p:sp>
        <p:nvSpPr>
          <p:cNvPr id="7" name="Segnaposto numero diapositiva 6"/>
          <p:cNvSpPr>
            <a:spLocks noGrp="1"/>
          </p:cNvSpPr>
          <p:nvPr>
            <p:ph type="sldNum" sz="quarter" idx="12"/>
          </p:nvPr>
        </p:nvSpPr>
        <p:spPr/>
        <p:txBody>
          <a:bodyPr/>
          <a:lstStyle>
            <a:extLst/>
          </a:lstStyle>
          <a:p>
            <a:fld id="{B9DD6EDE-ED0D-49A6-B6DA-AC72BC99A78B}"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it-IT" smtClean="0"/>
              <a:t>Fare clic per modificare stili del testo dello schema</a:t>
            </a:r>
          </a:p>
        </p:txBody>
      </p:sp>
      <p:sp>
        <p:nvSpPr>
          <p:cNvPr id="4" name="Segnaposto testo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it-IT" smtClean="0"/>
              <a:t>Fare clic per modificare stili del testo dello schema</a:t>
            </a:r>
          </a:p>
        </p:txBody>
      </p:sp>
      <p:sp>
        <p:nvSpPr>
          <p:cNvPr id="5" name="Segnaposto contenuto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6" name="Segnaposto contenuto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7" name="Segnaposto data 6"/>
          <p:cNvSpPr>
            <a:spLocks noGrp="1"/>
          </p:cNvSpPr>
          <p:nvPr>
            <p:ph type="dt" sz="half" idx="10"/>
          </p:nvPr>
        </p:nvSpPr>
        <p:spPr/>
        <p:txBody>
          <a:bodyPr/>
          <a:lstStyle>
            <a:extLst/>
          </a:lstStyle>
          <a:p>
            <a:fld id="{21B25C19-CF81-4436-AC79-DBE7DFAD393C}" type="datetime1">
              <a:rPr lang="it-IT" smtClean="0"/>
              <a:pPr/>
              <a:t>07/05/2020</a:t>
            </a:fld>
            <a:endParaRPr lang="it-IT"/>
          </a:p>
        </p:txBody>
      </p:sp>
      <p:sp>
        <p:nvSpPr>
          <p:cNvPr id="8" name="Segnaposto piè di pagina 7"/>
          <p:cNvSpPr>
            <a:spLocks noGrp="1"/>
          </p:cNvSpPr>
          <p:nvPr>
            <p:ph type="ftr" sz="quarter" idx="11"/>
          </p:nvPr>
        </p:nvSpPr>
        <p:spPr/>
        <p:txBody>
          <a:bodyPr/>
          <a:lstStyle>
            <a:extLst/>
          </a:lstStyle>
          <a:p>
            <a:endParaRPr lang="it-IT"/>
          </a:p>
        </p:txBody>
      </p:sp>
      <p:sp>
        <p:nvSpPr>
          <p:cNvPr id="9" name="Segnaposto numero diapositiva 8"/>
          <p:cNvSpPr>
            <a:spLocks noGrp="1"/>
          </p:cNvSpPr>
          <p:nvPr>
            <p:ph type="sldNum" sz="quarter" idx="12"/>
          </p:nvPr>
        </p:nvSpPr>
        <p:spPr/>
        <p:txBody>
          <a:bodyPr/>
          <a:lstStyle>
            <a:extLst/>
          </a:lstStyle>
          <a:p>
            <a:fld id="{B9DD6EDE-ED0D-49A6-B6DA-AC72BC99A78B}"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1435608" y="274320"/>
            <a:ext cx="7498080" cy="1143000"/>
          </a:xfrm>
        </p:spPr>
        <p:txBody>
          <a:bodyPr anchor="ctr"/>
          <a:lstStyle>
            <a:extLst/>
          </a:lstStyle>
          <a:p>
            <a:r>
              <a:rPr kumimoji="0" lang="it-IT" smtClean="0"/>
              <a:t>Fare clic per modificare lo stile del titolo</a:t>
            </a:r>
            <a:endParaRPr kumimoji="0" lang="en-US"/>
          </a:p>
        </p:txBody>
      </p:sp>
      <p:sp>
        <p:nvSpPr>
          <p:cNvPr id="3" name="Segnaposto data 2"/>
          <p:cNvSpPr>
            <a:spLocks noGrp="1"/>
          </p:cNvSpPr>
          <p:nvPr>
            <p:ph type="dt" sz="half" idx="10"/>
          </p:nvPr>
        </p:nvSpPr>
        <p:spPr/>
        <p:txBody>
          <a:bodyPr/>
          <a:lstStyle>
            <a:extLst/>
          </a:lstStyle>
          <a:p>
            <a:fld id="{ADC231BB-C42C-4301-95A1-2A956D8713BE}" type="datetime1">
              <a:rPr lang="it-IT" smtClean="0"/>
              <a:pPr/>
              <a:t>07/05/2020</a:t>
            </a:fld>
            <a:endParaRPr lang="it-IT"/>
          </a:p>
        </p:txBody>
      </p:sp>
      <p:sp>
        <p:nvSpPr>
          <p:cNvPr id="4" name="Segnaposto piè di pagina 3"/>
          <p:cNvSpPr>
            <a:spLocks noGrp="1"/>
          </p:cNvSpPr>
          <p:nvPr>
            <p:ph type="ftr" sz="quarter" idx="11"/>
          </p:nvPr>
        </p:nvSpPr>
        <p:spPr/>
        <p:txBody>
          <a:bodyPr/>
          <a:lstStyle>
            <a:extLst/>
          </a:lstStyle>
          <a:p>
            <a:endParaRPr lang="it-IT"/>
          </a:p>
        </p:txBody>
      </p:sp>
      <p:sp>
        <p:nvSpPr>
          <p:cNvPr id="5" name="Segnaposto numero diapositiva 4"/>
          <p:cNvSpPr>
            <a:spLocks noGrp="1"/>
          </p:cNvSpPr>
          <p:nvPr>
            <p:ph type="sldNum" sz="quarter" idx="12"/>
          </p:nvPr>
        </p:nvSpPr>
        <p:spPr/>
        <p:txBody>
          <a:bodyPr/>
          <a:lstStyle>
            <a:extLst/>
          </a:lstStyle>
          <a:p>
            <a:fld id="{B9DD6EDE-ED0D-49A6-B6DA-AC72BC99A78B}"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5" name="Rettangolo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Segnaposto data 1"/>
          <p:cNvSpPr>
            <a:spLocks noGrp="1"/>
          </p:cNvSpPr>
          <p:nvPr>
            <p:ph type="dt" sz="half" idx="10"/>
          </p:nvPr>
        </p:nvSpPr>
        <p:spPr/>
        <p:txBody>
          <a:bodyPr/>
          <a:lstStyle>
            <a:extLst/>
          </a:lstStyle>
          <a:p>
            <a:fld id="{BB279C7C-BBB4-49AE-8124-B9975BAAFC35}" type="datetime1">
              <a:rPr lang="it-IT" smtClean="0"/>
              <a:pPr/>
              <a:t>07/05/2020</a:t>
            </a:fld>
            <a:endParaRPr lang="it-IT"/>
          </a:p>
        </p:txBody>
      </p:sp>
      <p:sp>
        <p:nvSpPr>
          <p:cNvPr id="3" name="Segnaposto piè di pagina 2"/>
          <p:cNvSpPr>
            <a:spLocks noGrp="1"/>
          </p:cNvSpPr>
          <p:nvPr>
            <p:ph type="ftr" sz="quarter" idx="11"/>
          </p:nvPr>
        </p:nvSpPr>
        <p:spPr/>
        <p:txBody>
          <a:bodyPr/>
          <a:lstStyle>
            <a:extLst/>
          </a:lstStyle>
          <a:p>
            <a:endParaRPr lang="it-IT"/>
          </a:p>
        </p:txBody>
      </p:sp>
      <p:sp>
        <p:nvSpPr>
          <p:cNvPr id="4" name="Segnaposto numero diapositiva 3"/>
          <p:cNvSpPr>
            <a:spLocks noGrp="1"/>
          </p:cNvSpPr>
          <p:nvPr>
            <p:ph type="sldNum" sz="quarter" idx="12"/>
          </p:nvPr>
        </p:nvSpPr>
        <p:spPr/>
        <p:txBody>
          <a:bodyPr/>
          <a:lstStyle>
            <a:extLst/>
          </a:lstStyle>
          <a:p>
            <a:fld id="{B9DD6EDE-ED0D-49A6-B6DA-AC72BC99A78B}" type="slidenum">
              <a:rPr lang="it-IT" smtClean="0"/>
              <a:pPr/>
              <a:t>‹N›</a:t>
            </a:fld>
            <a:endParaRPr lang="it-IT"/>
          </a:p>
        </p:txBody>
      </p:sp>
      <p:sp>
        <p:nvSpPr>
          <p:cNvPr id="6" name="Rettangolo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it-IT" smtClean="0"/>
              <a:t>Fare clic per modificare lo stile del titolo</a:t>
            </a:r>
            <a:endParaRPr kumimoji="0" lang="en-US"/>
          </a:p>
        </p:txBody>
      </p:sp>
      <p:sp>
        <p:nvSpPr>
          <p:cNvPr id="3" name="Segnaposto testo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it-IT" smtClean="0"/>
              <a:t>Fare clic per modificare stili del testo dello schema</a:t>
            </a:r>
          </a:p>
        </p:txBody>
      </p:sp>
      <p:sp>
        <p:nvSpPr>
          <p:cNvPr id="4" name="Segnaposto contenuto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p:txBody>
          <a:bodyPr/>
          <a:lstStyle>
            <a:extLst/>
          </a:lstStyle>
          <a:p>
            <a:fld id="{43D2A5C6-B29B-480A-8150-404201EFEA4F}" type="datetime1">
              <a:rPr lang="it-IT" smtClean="0"/>
              <a:pPr/>
              <a:t>07/05/2020</a:t>
            </a:fld>
            <a:endParaRPr lang="it-IT"/>
          </a:p>
        </p:txBody>
      </p:sp>
      <p:sp>
        <p:nvSpPr>
          <p:cNvPr id="6" name="Segnaposto piè di pagina 5"/>
          <p:cNvSpPr>
            <a:spLocks noGrp="1"/>
          </p:cNvSpPr>
          <p:nvPr>
            <p:ph type="ftr" sz="quarter" idx="11"/>
          </p:nvPr>
        </p:nvSpPr>
        <p:spPr/>
        <p:txBody>
          <a:bodyPr/>
          <a:lstStyle>
            <a:extLst/>
          </a:lstStyle>
          <a:p>
            <a:endParaRPr lang="it-IT"/>
          </a:p>
        </p:txBody>
      </p:sp>
      <p:sp>
        <p:nvSpPr>
          <p:cNvPr id="7" name="Segnaposto numero diapositiva 6"/>
          <p:cNvSpPr>
            <a:spLocks noGrp="1"/>
          </p:cNvSpPr>
          <p:nvPr>
            <p:ph type="sldNum" sz="quarter" idx="12"/>
          </p:nvPr>
        </p:nvSpPr>
        <p:spPr/>
        <p:txBody>
          <a:bodyPr/>
          <a:lstStyle>
            <a:extLst/>
          </a:lstStyle>
          <a:p>
            <a:fld id="{B9DD6EDE-ED0D-49A6-B6DA-AC72BC99A78B}"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it-IT" smtClean="0"/>
              <a:t>Fare clic per modificare lo stile del titolo</a:t>
            </a:r>
            <a:endParaRPr kumimoji="0" lang="en-US"/>
          </a:p>
        </p:txBody>
      </p:sp>
      <p:sp>
        <p:nvSpPr>
          <p:cNvPr id="5" name="Segnaposto data 4"/>
          <p:cNvSpPr>
            <a:spLocks noGrp="1"/>
          </p:cNvSpPr>
          <p:nvPr>
            <p:ph type="dt" sz="half" idx="10"/>
          </p:nvPr>
        </p:nvSpPr>
        <p:spPr/>
        <p:txBody>
          <a:bodyPr/>
          <a:lstStyle>
            <a:extLst/>
          </a:lstStyle>
          <a:p>
            <a:fld id="{A7C422DF-764C-4C53-A48A-227BD52E098B}" type="datetime1">
              <a:rPr lang="it-IT" smtClean="0"/>
              <a:pPr/>
              <a:t>07/05/2020</a:t>
            </a:fld>
            <a:endParaRPr lang="it-IT"/>
          </a:p>
        </p:txBody>
      </p:sp>
      <p:sp>
        <p:nvSpPr>
          <p:cNvPr id="6" name="Segnaposto piè di pagina 5"/>
          <p:cNvSpPr>
            <a:spLocks noGrp="1"/>
          </p:cNvSpPr>
          <p:nvPr>
            <p:ph type="ftr" sz="quarter" idx="11"/>
          </p:nvPr>
        </p:nvSpPr>
        <p:spPr/>
        <p:txBody>
          <a:bodyPr/>
          <a:lstStyle>
            <a:extLst/>
          </a:lstStyle>
          <a:p>
            <a:endParaRPr lang="it-IT"/>
          </a:p>
        </p:txBody>
      </p:sp>
      <p:sp>
        <p:nvSpPr>
          <p:cNvPr id="7" name="Segnaposto numero diapositiva 6"/>
          <p:cNvSpPr>
            <a:spLocks noGrp="1"/>
          </p:cNvSpPr>
          <p:nvPr>
            <p:ph type="sldNum" sz="quarter" idx="12"/>
          </p:nvPr>
        </p:nvSpPr>
        <p:spPr/>
        <p:txBody>
          <a:bodyPr/>
          <a:lstStyle>
            <a:extLst/>
          </a:lstStyle>
          <a:p>
            <a:fld id="{B9DD6EDE-ED0D-49A6-B6DA-AC72BC99A78B}" type="slidenum">
              <a:rPr lang="it-IT" smtClean="0"/>
              <a:pPr/>
              <a:t>‹N›</a:t>
            </a:fld>
            <a:endParaRPr lang="it-IT"/>
          </a:p>
        </p:txBody>
      </p:sp>
      <p:sp>
        <p:nvSpPr>
          <p:cNvPr id="8" name="Rettangolo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Segnaposto immagine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it-IT" smtClean="0"/>
              <a:t>Fare clic sull'icona per inserire un'immagine</a:t>
            </a:r>
            <a:endParaRPr kumimoji="0" lang="en-US" dirty="0"/>
          </a:p>
        </p:txBody>
      </p:sp>
      <p:sp>
        <p:nvSpPr>
          <p:cNvPr id="9" name="Elaborazione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Elaborazione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Segnaposto testo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it-IT" smtClean="0"/>
              <a:t>Fare clic per modificare stili del testo dello schema</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Torta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e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Anello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ttangolo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Segnaposto titolo 4"/>
          <p:cNvSpPr>
            <a:spLocks noGrp="1"/>
          </p:cNvSpPr>
          <p:nvPr>
            <p:ph type="title"/>
          </p:nvPr>
        </p:nvSpPr>
        <p:spPr>
          <a:xfrm>
            <a:off x="1435608" y="274638"/>
            <a:ext cx="7498080" cy="1143000"/>
          </a:xfrm>
          <a:prstGeom prst="rect">
            <a:avLst/>
          </a:prstGeom>
        </p:spPr>
        <p:txBody>
          <a:bodyPr anchor="ctr">
            <a:normAutofit/>
          </a:bodyPr>
          <a:lstStyle>
            <a:extLst/>
          </a:lstStyle>
          <a:p>
            <a:r>
              <a:rPr kumimoji="0" lang="it-IT" smtClean="0"/>
              <a:t>Fare clic per modificare lo stile del titolo</a:t>
            </a:r>
            <a:endParaRPr kumimoji="0" lang="en-US"/>
          </a:p>
        </p:txBody>
      </p:sp>
      <p:sp>
        <p:nvSpPr>
          <p:cNvPr id="9" name="Segnaposto testo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it-IT" smtClean="0"/>
              <a:t>Fare clic per modificare stili del testo dello schema</a:t>
            </a:r>
          </a:p>
          <a:p>
            <a:pPr lvl="1" eaLnBrk="1" latinLnBrk="0" hangingPunct="1"/>
            <a:r>
              <a:rPr kumimoji="0" lang="it-IT" smtClean="0"/>
              <a:t>Secondo livello</a:t>
            </a:r>
          </a:p>
          <a:p>
            <a:pPr lvl="2" eaLnBrk="1" latinLnBrk="0" hangingPunct="1"/>
            <a:r>
              <a:rPr kumimoji="0" lang="it-IT" smtClean="0"/>
              <a:t>Terzo livello</a:t>
            </a:r>
          </a:p>
          <a:p>
            <a:pPr lvl="3" eaLnBrk="1" latinLnBrk="0" hangingPunct="1"/>
            <a:r>
              <a:rPr kumimoji="0" lang="it-IT" smtClean="0"/>
              <a:t>Quarto livello</a:t>
            </a:r>
          </a:p>
          <a:p>
            <a:pPr lvl="4" eaLnBrk="1" latinLnBrk="0" hangingPunct="1"/>
            <a:r>
              <a:rPr kumimoji="0" lang="it-IT" smtClean="0"/>
              <a:t>Quinto livello</a:t>
            </a:r>
            <a:endParaRPr kumimoji="0" lang="en-US"/>
          </a:p>
        </p:txBody>
      </p:sp>
      <p:sp>
        <p:nvSpPr>
          <p:cNvPr id="24" name="Segnaposto data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700F4DFA-B767-4628-8023-60F17280425E}" type="datetime1">
              <a:rPr lang="it-IT" smtClean="0"/>
              <a:pPr/>
              <a:t>07/05/2020</a:t>
            </a:fld>
            <a:endParaRPr lang="it-IT"/>
          </a:p>
        </p:txBody>
      </p:sp>
      <p:sp>
        <p:nvSpPr>
          <p:cNvPr id="10" name="Segnaposto piè di pagina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it-IT"/>
          </a:p>
        </p:txBody>
      </p:sp>
      <p:sp>
        <p:nvSpPr>
          <p:cNvPr id="22" name="Segnaposto numero diapositiva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9DD6EDE-ED0D-49A6-B6DA-AC72BC99A78B}" type="slidenum">
              <a:rPr lang="it-IT" smtClean="0"/>
              <a:pPr/>
              <a:t>‹N›</a:t>
            </a:fld>
            <a:endParaRPr lang="it-IT"/>
          </a:p>
        </p:txBody>
      </p:sp>
      <p:sp>
        <p:nvSpPr>
          <p:cNvPr id="15" name="Rettangolo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hf hdr="0" ftr="0" dt="0"/>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ociale.regione.emilia-romagna.it/piano-sociale-e-sanitario-2017-2019/piani-di-zona-triennali-per-distretto/lista-dei-38-distretti-coi-piani" TargetMode="External"/><Relationship Id="rId2" Type="http://schemas.openxmlformats.org/officeDocument/2006/relationships/hyperlink" Target="https://www.comune.trieste.it/sociale"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trentinosalute.net/" TargetMode="External"/><Relationship Id="rId2" Type="http://schemas.openxmlformats.org/officeDocument/2006/relationships/hyperlink" Target="http://sociale.regione.emilia-romagna.it/"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071538" y="214290"/>
            <a:ext cx="7772400" cy="1714512"/>
          </a:xfrm>
        </p:spPr>
        <p:txBody>
          <a:bodyPr>
            <a:noAutofit/>
          </a:bodyPr>
          <a:lstStyle/>
          <a:p>
            <a:pPr algn="ctr"/>
            <a:r>
              <a:rPr lang="it-IT" sz="3600" dirty="0" smtClean="0"/>
              <a:t>Corso di laurea magistrale </a:t>
            </a:r>
            <a:br>
              <a:rPr lang="it-IT" sz="3600" dirty="0" smtClean="0"/>
            </a:br>
            <a:r>
              <a:rPr lang="it-IT" sz="3600" dirty="0" smtClean="0"/>
              <a:t>Servizio sociale, politiche sociali, programmazione e gestione dei servizi</a:t>
            </a:r>
            <a:endParaRPr lang="it-IT" sz="3600" dirty="0"/>
          </a:p>
        </p:txBody>
      </p:sp>
      <p:sp>
        <p:nvSpPr>
          <p:cNvPr id="3" name="Sottotitolo 2"/>
          <p:cNvSpPr>
            <a:spLocks noGrp="1"/>
          </p:cNvSpPr>
          <p:nvPr>
            <p:ph type="subTitle" idx="1"/>
          </p:nvPr>
        </p:nvSpPr>
        <p:spPr>
          <a:xfrm>
            <a:off x="1371600" y="2643182"/>
            <a:ext cx="7486680" cy="3643338"/>
          </a:xfrm>
        </p:spPr>
        <p:txBody>
          <a:bodyPr>
            <a:normAutofit fontScale="92500" lnSpcReduction="20000"/>
          </a:bodyPr>
          <a:lstStyle/>
          <a:p>
            <a:endParaRPr lang="it-IT" dirty="0" smtClean="0">
              <a:solidFill>
                <a:srgbClr val="0000FF"/>
              </a:solidFill>
            </a:endParaRPr>
          </a:p>
          <a:p>
            <a:pPr algn="ctr"/>
            <a:r>
              <a:rPr lang="it-IT" sz="3600" b="1" dirty="0" smtClean="0">
                <a:solidFill>
                  <a:srgbClr val="000066"/>
                </a:solidFill>
              </a:rPr>
              <a:t>Pianificazione e gestione dei servizi e delle risorse umane</a:t>
            </a:r>
          </a:p>
          <a:p>
            <a:pPr algn="r"/>
            <a:endParaRPr lang="it-IT" sz="3600" b="1" dirty="0" smtClean="0">
              <a:solidFill>
                <a:srgbClr val="000066"/>
              </a:solidFill>
            </a:endParaRPr>
          </a:p>
          <a:p>
            <a:pPr algn="r"/>
            <a:endParaRPr lang="it-IT" sz="2200" dirty="0" smtClean="0">
              <a:solidFill>
                <a:schemeClr val="tx1"/>
              </a:solidFill>
            </a:endParaRPr>
          </a:p>
          <a:p>
            <a:pPr algn="r"/>
            <a:r>
              <a:rPr lang="it-IT" sz="2200" dirty="0" smtClean="0">
                <a:solidFill>
                  <a:schemeClr val="tx1"/>
                </a:solidFill>
              </a:rPr>
              <a:t>parte1B</a:t>
            </a:r>
          </a:p>
          <a:p>
            <a:endParaRPr lang="it-IT" dirty="0" smtClean="0">
              <a:solidFill>
                <a:srgbClr val="0000FF"/>
              </a:solidFill>
            </a:endParaRPr>
          </a:p>
          <a:p>
            <a:r>
              <a:rPr lang="it-IT" b="1" dirty="0" smtClean="0">
                <a:solidFill>
                  <a:schemeClr val="accent6">
                    <a:lumMod val="50000"/>
                  </a:schemeClr>
                </a:solidFill>
              </a:rPr>
              <a:t>Docente: Maria Antonietta Vanto</a:t>
            </a:r>
          </a:p>
          <a:p>
            <a:pPr algn="ctr"/>
            <a:r>
              <a:rPr lang="it-IT" sz="2000" b="1" dirty="0" smtClean="0">
                <a:solidFill>
                  <a:srgbClr val="000066"/>
                </a:solidFill>
              </a:rPr>
              <a:t>a.a</a:t>
            </a:r>
            <a:r>
              <a:rPr lang="it-IT" sz="2000" b="1" dirty="0" err="1" smtClean="0">
                <a:solidFill>
                  <a:srgbClr val="000066"/>
                </a:solidFill>
              </a:rPr>
              <a:t>.201</a:t>
            </a:r>
            <a:r>
              <a:rPr lang="it-IT" sz="2000" b="1" dirty="0" smtClean="0">
                <a:solidFill>
                  <a:srgbClr val="000066"/>
                </a:solidFill>
              </a:rPr>
              <a:t>9-2020</a:t>
            </a:r>
            <a:endParaRPr lang="it-IT" sz="2000" b="1" dirty="0">
              <a:solidFill>
                <a:srgbClr val="000066"/>
              </a:solidFill>
            </a:endParaRPr>
          </a:p>
        </p:txBody>
      </p:sp>
      <p:sp>
        <p:nvSpPr>
          <p:cNvPr id="4" name="Segnaposto numero diapositiva 3"/>
          <p:cNvSpPr>
            <a:spLocks noGrp="1"/>
          </p:cNvSpPr>
          <p:nvPr>
            <p:ph type="sldNum" sz="quarter" idx="12"/>
          </p:nvPr>
        </p:nvSpPr>
        <p:spPr/>
        <p:txBody>
          <a:bodyPr/>
          <a:lstStyle/>
          <a:p>
            <a:fld id="{B9DD6EDE-ED0D-49A6-B6DA-AC72BC99A78B}" type="slidenum">
              <a:rPr lang="it-IT" smtClean="0"/>
              <a:pPr/>
              <a:t>1</a:t>
            </a:fld>
            <a:endParaRPr lang="it-IT"/>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olo 11"/>
          <p:cNvSpPr>
            <a:spLocks noGrp="1"/>
          </p:cNvSpPr>
          <p:nvPr>
            <p:ph type="title"/>
          </p:nvPr>
        </p:nvSpPr>
        <p:spPr>
          <a:xfrm>
            <a:off x="1435608" y="214290"/>
            <a:ext cx="7498080" cy="1214446"/>
          </a:xfrm>
        </p:spPr>
        <p:txBody>
          <a:bodyPr>
            <a:normAutofit fontScale="90000"/>
          </a:bodyPr>
          <a:lstStyle/>
          <a:p>
            <a:pPr algn="ctr"/>
            <a:r>
              <a:rPr lang="it-IT" sz="5300" cap="small" dirty="0" smtClean="0"/>
              <a:t>Il metodo</a:t>
            </a:r>
            <a:r>
              <a:rPr lang="it-IT" sz="4400" cap="small" dirty="0" smtClean="0"/>
              <a:t/>
            </a:r>
            <a:br>
              <a:rPr lang="it-IT" sz="4400" cap="small" dirty="0" smtClean="0"/>
            </a:br>
            <a:r>
              <a:rPr lang="it-IT" sz="3600" dirty="0" smtClean="0">
                <a:solidFill>
                  <a:schemeClr val="tx1"/>
                </a:solidFill>
              </a:rPr>
              <a:t>Analisi delle criticità emergenti</a:t>
            </a:r>
            <a:r>
              <a:rPr lang="it-IT" dirty="0" smtClean="0">
                <a:solidFill>
                  <a:schemeClr val="tx1"/>
                </a:solidFill>
              </a:rPr>
              <a:t/>
            </a:r>
            <a:br>
              <a:rPr lang="it-IT" dirty="0" smtClean="0">
                <a:solidFill>
                  <a:schemeClr val="tx1"/>
                </a:solidFill>
              </a:rPr>
            </a:br>
            <a:endParaRPr lang="it-IT"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10</a:t>
            </a:fld>
            <a:endParaRPr lang="it-IT"/>
          </a:p>
        </p:txBody>
      </p:sp>
      <p:graphicFrame>
        <p:nvGraphicFramePr>
          <p:cNvPr id="13" name="Segnaposto contenuto 12"/>
          <p:cNvGraphicFramePr>
            <a:graphicFrameLocks noGrp="1"/>
          </p:cNvGraphicFramePr>
          <p:nvPr>
            <p:ph idx="4294967295"/>
          </p:nvPr>
        </p:nvGraphicFramePr>
        <p:xfrm>
          <a:off x="1785918" y="1714488"/>
          <a:ext cx="7072362" cy="45005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Segnaposto contenuto 5"/>
          <p:cNvGraphicFramePr>
            <a:graphicFrameLocks noGrp="1"/>
          </p:cNvGraphicFramePr>
          <p:nvPr>
            <p:ph idx="1"/>
          </p:nvPr>
        </p:nvGraphicFramePr>
        <p:xfrm>
          <a:off x="1428728" y="1071546"/>
          <a:ext cx="749808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egnaposto numero diapositiva 2"/>
          <p:cNvSpPr>
            <a:spLocks noGrp="1"/>
          </p:cNvSpPr>
          <p:nvPr>
            <p:ph type="sldNum" sz="quarter" idx="12"/>
          </p:nvPr>
        </p:nvSpPr>
        <p:spPr/>
        <p:txBody>
          <a:bodyPr/>
          <a:lstStyle/>
          <a:p>
            <a:fld id="{B9DD6EDE-ED0D-49A6-B6DA-AC72BC99A78B}" type="slidenum">
              <a:rPr lang="it-IT" smtClean="0"/>
              <a:pPr/>
              <a:t>11</a:t>
            </a:fld>
            <a:endParaRPr lang="it-IT"/>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435608" y="274638"/>
            <a:ext cx="7498080" cy="1511288"/>
          </a:xfrm>
        </p:spPr>
        <p:txBody>
          <a:bodyPr anchor="t">
            <a:normAutofit fontScale="90000"/>
          </a:bodyPr>
          <a:lstStyle/>
          <a:p>
            <a:pPr algn="ctr"/>
            <a:r>
              <a:rPr lang="it-IT" sz="4400" dirty="0" smtClean="0"/>
              <a:t>Individuazione di tre obiettivi strategici</a:t>
            </a:r>
            <a:r>
              <a:rPr lang="it-IT" dirty="0" smtClean="0"/>
              <a:t/>
            </a:r>
            <a:br>
              <a:rPr lang="it-IT" dirty="0" smtClean="0"/>
            </a:br>
            <a:endParaRPr lang="it-IT" dirty="0"/>
          </a:p>
        </p:txBody>
      </p:sp>
      <p:sp>
        <p:nvSpPr>
          <p:cNvPr id="3" name="Segnaposto contenuto 2"/>
          <p:cNvSpPr>
            <a:spLocks noGrp="1"/>
          </p:cNvSpPr>
          <p:nvPr>
            <p:ph idx="1"/>
          </p:nvPr>
        </p:nvSpPr>
        <p:spPr>
          <a:xfrm>
            <a:off x="1435608" y="1643050"/>
            <a:ext cx="7498080" cy="4605350"/>
          </a:xfrm>
          <a:solidFill>
            <a:schemeClr val="accent4">
              <a:lumMod val="20000"/>
              <a:lumOff val="80000"/>
            </a:schemeClr>
          </a:solidFill>
          <a:ln>
            <a:solidFill>
              <a:schemeClr val="accent6"/>
            </a:solidFill>
          </a:ln>
        </p:spPr>
        <p:txBody>
          <a:bodyPr/>
          <a:lstStyle/>
          <a:p>
            <a:pPr marL="596646" indent="-514350">
              <a:buBlip>
                <a:blip r:embed="rId2"/>
              </a:buBlip>
            </a:pPr>
            <a:endParaRPr lang="it-IT" dirty="0" smtClean="0"/>
          </a:p>
          <a:p>
            <a:pPr marL="596646" indent="-514350">
              <a:buNone/>
            </a:pPr>
            <a:endParaRPr lang="it-IT" dirty="0" smtClean="0"/>
          </a:p>
          <a:p>
            <a:pPr marL="596646" indent="-514350">
              <a:buClr>
                <a:srgbClr val="002060"/>
              </a:buClr>
              <a:buFont typeface="Wingdings" pitchFamily="2" charset="2"/>
              <a:buChar char="Ø"/>
            </a:pPr>
            <a:r>
              <a:rPr lang="it-IT" dirty="0" smtClean="0"/>
              <a:t>Lotta all’esclusione </a:t>
            </a:r>
          </a:p>
          <a:p>
            <a:pPr marL="596646" indent="-514350">
              <a:buClr>
                <a:srgbClr val="002060"/>
              </a:buClr>
              <a:buFont typeface="Wingdings" pitchFamily="2" charset="2"/>
              <a:buChar char="Ø"/>
            </a:pPr>
            <a:r>
              <a:rPr lang="it-IT" dirty="0" smtClean="0"/>
              <a:t>Distretto nodo strategico </a:t>
            </a:r>
          </a:p>
          <a:p>
            <a:pPr marL="596646" indent="-514350">
              <a:buClr>
                <a:srgbClr val="002060"/>
              </a:buClr>
              <a:buFont typeface="Wingdings" pitchFamily="2" charset="2"/>
              <a:buChar char="Ø"/>
            </a:pPr>
            <a:r>
              <a:rPr lang="it-IT" dirty="0" smtClean="0"/>
              <a:t>Nuovi strumenti di prossimità e integrazione</a:t>
            </a:r>
          </a:p>
          <a:p>
            <a:endParaRPr lang="it-IT"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12</a:t>
            </a:fld>
            <a:endParaRPr lang="it-IT"/>
          </a:p>
        </p:txBody>
      </p:sp>
      <p:sp>
        <p:nvSpPr>
          <p:cNvPr id="8" name="Freccia in giù 7"/>
          <p:cNvSpPr/>
          <p:nvPr/>
        </p:nvSpPr>
        <p:spPr>
          <a:xfrm>
            <a:off x="5143504" y="1714488"/>
            <a:ext cx="428628" cy="1071570"/>
          </a:xfrm>
          <a:prstGeom prst="downArrow">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500166" y="428604"/>
            <a:ext cx="7498080" cy="5962672"/>
          </a:xfr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a:lstStyle/>
          <a:p>
            <a:pPr algn="ctr">
              <a:buNone/>
            </a:pPr>
            <a:r>
              <a:rPr lang="it-IT" cap="small" dirty="0" smtClean="0"/>
              <a:t>Definizione di cinque aree trasversali</a:t>
            </a:r>
          </a:p>
          <a:p>
            <a:pPr>
              <a:buNone/>
            </a:pPr>
            <a:r>
              <a:rPr lang="it-IT" dirty="0" smtClean="0"/>
              <a:t> Politiche per</a:t>
            </a:r>
          </a:p>
          <a:p>
            <a:pPr>
              <a:buNone/>
            </a:pPr>
            <a:endParaRPr lang="it-IT" dirty="0" smtClean="0"/>
          </a:p>
          <a:p>
            <a:pPr>
              <a:buClr>
                <a:srgbClr val="003300"/>
              </a:buClr>
              <a:buFont typeface="Wingdings" pitchFamily="2" charset="2"/>
              <a:buChar char="Ø"/>
            </a:pPr>
            <a:r>
              <a:rPr lang="it-IT" dirty="0" smtClean="0"/>
              <a:t>Prossimità e </a:t>
            </a:r>
            <a:r>
              <a:rPr lang="it-IT" dirty="0" err="1" smtClean="0"/>
              <a:t>domiciliarità</a:t>
            </a:r>
            <a:r>
              <a:rPr lang="it-IT" dirty="0" smtClean="0"/>
              <a:t>  </a:t>
            </a:r>
          </a:p>
          <a:p>
            <a:pPr>
              <a:buClr>
                <a:srgbClr val="003300"/>
              </a:buClr>
              <a:buFont typeface="Wingdings" pitchFamily="2" charset="2"/>
              <a:buChar char="Ø"/>
            </a:pPr>
            <a:r>
              <a:rPr lang="it-IT" dirty="0" smtClean="0"/>
              <a:t>Riduzione delle diseguaglianze e promozione della salute </a:t>
            </a:r>
          </a:p>
          <a:p>
            <a:pPr>
              <a:buClr>
                <a:srgbClr val="003300"/>
              </a:buClr>
              <a:buFont typeface="Wingdings" pitchFamily="2" charset="2"/>
              <a:buChar char="Ø"/>
            </a:pPr>
            <a:r>
              <a:rPr lang="it-IT" dirty="0" smtClean="0"/>
              <a:t> Autonomia delle persone </a:t>
            </a:r>
          </a:p>
          <a:p>
            <a:pPr>
              <a:buClr>
                <a:srgbClr val="003300"/>
              </a:buClr>
              <a:buFont typeface="Wingdings" pitchFamily="2" charset="2"/>
              <a:buChar char="Ø"/>
            </a:pPr>
            <a:r>
              <a:rPr lang="it-IT" dirty="0" smtClean="0"/>
              <a:t>Partecipazione e responsabilizzazione</a:t>
            </a:r>
          </a:p>
          <a:p>
            <a:pPr>
              <a:buClr>
                <a:srgbClr val="003300"/>
              </a:buClr>
              <a:buFont typeface="Wingdings" pitchFamily="2" charset="2"/>
              <a:buChar char="Ø"/>
            </a:pPr>
            <a:r>
              <a:rPr lang="it-IT" dirty="0" smtClean="0"/>
              <a:t>Qualificazione ed efficienza dei servizi</a:t>
            </a:r>
          </a:p>
          <a:p>
            <a:endParaRPr lang="it-IT"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13</a:t>
            </a:fld>
            <a:endParaRPr lang="it-IT"/>
          </a:p>
        </p:txBody>
      </p:sp>
      <p:sp>
        <p:nvSpPr>
          <p:cNvPr id="5" name="Freccia in giù 4"/>
          <p:cNvSpPr/>
          <p:nvPr/>
        </p:nvSpPr>
        <p:spPr>
          <a:xfrm>
            <a:off x="4929190" y="1071546"/>
            <a:ext cx="571504" cy="1071570"/>
          </a:xfrm>
          <a:prstGeom prst="downArrow">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435608" y="857232"/>
            <a:ext cx="7498080" cy="5391168"/>
          </a:xfrm>
        </p:spPr>
        <p:txBody>
          <a:bodyPr/>
          <a:lstStyle/>
          <a:p>
            <a:pPr algn="ctr">
              <a:buNone/>
            </a:pPr>
            <a:r>
              <a:rPr lang="it-IT" cap="small" dirty="0" smtClean="0"/>
              <a:t>Avvio programmazione locale e sviluppo regionale</a:t>
            </a:r>
          </a:p>
          <a:p>
            <a:pPr algn="ctr">
              <a:buNone/>
            </a:pPr>
            <a:endParaRPr lang="it-IT" cap="small" dirty="0" smtClean="0"/>
          </a:p>
          <a:p>
            <a:pPr algn="ctr">
              <a:buNone/>
            </a:pPr>
            <a:endParaRPr lang="it-IT" cap="small" dirty="0" smtClean="0"/>
          </a:p>
          <a:p>
            <a:pPr algn="ctr">
              <a:buNone/>
            </a:pPr>
            <a:endParaRPr lang="it-IT" cap="small" dirty="0" smtClean="0"/>
          </a:p>
          <a:p>
            <a:pPr algn="ctr">
              <a:buNone/>
            </a:pPr>
            <a:r>
              <a:rPr lang="it-IT" dirty="0" smtClean="0"/>
              <a:t>Partecipazione </a:t>
            </a:r>
          </a:p>
          <a:p>
            <a:pPr algn="ctr">
              <a:buNone/>
            </a:pPr>
            <a:r>
              <a:rPr lang="it-IT" dirty="0" smtClean="0"/>
              <a:t>Nuovi strumenti di condivisione</a:t>
            </a:r>
          </a:p>
          <a:p>
            <a:pPr algn="ctr">
              <a:buNone/>
            </a:pPr>
            <a:r>
              <a:rPr lang="it-IT" dirty="0" smtClean="0"/>
              <a:t>Monitoraggio </a:t>
            </a:r>
          </a:p>
          <a:p>
            <a:pPr algn="ctr">
              <a:buNone/>
            </a:pPr>
            <a:r>
              <a:rPr lang="it-IT" dirty="0" smtClean="0"/>
              <a:t>Flessibilità</a:t>
            </a:r>
            <a:endParaRPr lang="it-IT"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14</a:t>
            </a:fld>
            <a:endParaRPr lang="it-IT"/>
          </a:p>
        </p:txBody>
      </p:sp>
      <p:sp>
        <p:nvSpPr>
          <p:cNvPr id="6" name="Freccia circolare a sinistra 5"/>
          <p:cNvSpPr/>
          <p:nvPr/>
        </p:nvSpPr>
        <p:spPr>
          <a:xfrm>
            <a:off x="7143768" y="1857364"/>
            <a:ext cx="1285884" cy="178595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7" name="Freccia circolare a destra 6"/>
          <p:cNvSpPr/>
          <p:nvPr/>
        </p:nvSpPr>
        <p:spPr>
          <a:xfrm>
            <a:off x="1571604" y="1785926"/>
            <a:ext cx="1357322" cy="2071702"/>
          </a:xfrm>
          <a:prstGeom prst="curvedRightArrow">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435608" y="357166"/>
            <a:ext cx="7498080" cy="5891234"/>
          </a:xfrm>
        </p:spPr>
        <p:txBody>
          <a:bodyPr/>
          <a:lstStyle/>
          <a:p>
            <a:pPr algn="ctr">
              <a:buNone/>
            </a:pPr>
            <a:endParaRPr lang="it-IT" sz="4800" dirty="0" smtClean="0"/>
          </a:p>
          <a:p>
            <a:pPr algn="ctr">
              <a:buNone/>
            </a:pPr>
            <a:endParaRPr lang="it-IT" sz="4800" dirty="0" smtClean="0"/>
          </a:p>
          <a:p>
            <a:pPr algn="ctr">
              <a:buNone/>
            </a:pPr>
            <a:endParaRPr lang="it-IT" sz="4800" dirty="0" smtClean="0"/>
          </a:p>
          <a:p>
            <a:pPr algn="ctr">
              <a:buNone/>
            </a:pPr>
            <a:r>
              <a:rPr lang="it-IT" sz="6600" dirty="0" smtClean="0"/>
              <a:t>39 schede attuative</a:t>
            </a:r>
          </a:p>
          <a:p>
            <a:pPr>
              <a:buNone/>
            </a:pPr>
            <a:endParaRPr lang="it-IT" dirty="0" smtClean="0"/>
          </a:p>
          <a:p>
            <a:endParaRPr lang="it-IT"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15</a:t>
            </a:fld>
            <a:endParaRPr lang="it-IT"/>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435608" y="500042"/>
            <a:ext cx="7498080" cy="5748358"/>
          </a:xfrm>
        </p:spPr>
        <p:style>
          <a:lnRef idx="1">
            <a:schemeClr val="accent2"/>
          </a:lnRef>
          <a:fillRef idx="2">
            <a:schemeClr val="accent2"/>
          </a:fillRef>
          <a:effectRef idx="1">
            <a:schemeClr val="accent2"/>
          </a:effectRef>
          <a:fontRef idx="minor">
            <a:schemeClr val="dk1"/>
          </a:fontRef>
        </p:style>
        <p:txBody>
          <a:bodyPr/>
          <a:lstStyle/>
          <a:p>
            <a:endParaRPr lang="it-IT" dirty="0" smtClean="0"/>
          </a:p>
          <a:p>
            <a:pPr>
              <a:buNone/>
            </a:pPr>
            <a:endParaRPr lang="it-IT" dirty="0" smtClean="0"/>
          </a:p>
          <a:p>
            <a:endParaRPr lang="it-IT" dirty="0" smtClean="0"/>
          </a:p>
          <a:p>
            <a:pPr algn="ctr">
              <a:buNone/>
            </a:pPr>
            <a:r>
              <a:rPr lang="it-IT" sz="4000" dirty="0" smtClean="0">
                <a:solidFill>
                  <a:srgbClr val="000066"/>
                </a:solidFill>
                <a:effectLst>
                  <a:outerShdw blurRad="38100" dist="38100" dir="2700000" algn="tl">
                    <a:srgbClr val="000000">
                      <a:alpha val="43137"/>
                    </a:srgbClr>
                  </a:outerShdw>
                </a:effectLst>
              </a:rPr>
              <a:t>Piano per la salute del Trentino </a:t>
            </a:r>
          </a:p>
          <a:p>
            <a:pPr algn="ctr">
              <a:buNone/>
            </a:pPr>
            <a:r>
              <a:rPr lang="it-IT" sz="4000" dirty="0" smtClean="0">
                <a:solidFill>
                  <a:srgbClr val="000066"/>
                </a:solidFill>
                <a:effectLst>
                  <a:outerShdw blurRad="38100" dist="38100" dir="2700000" algn="tl">
                    <a:srgbClr val="000000">
                      <a:alpha val="43137"/>
                    </a:srgbClr>
                  </a:outerShdw>
                </a:effectLst>
              </a:rPr>
              <a:t>2015 -2025</a:t>
            </a:r>
            <a:br>
              <a:rPr lang="it-IT" sz="4000" dirty="0" smtClean="0">
                <a:solidFill>
                  <a:srgbClr val="000066"/>
                </a:solidFill>
                <a:effectLst>
                  <a:outerShdw blurRad="38100" dist="38100" dir="2700000" algn="tl">
                    <a:srgbClr val="000000">
                      <a:alpha val="43137"/>
                    </a:srgbClr>
                  </a:outerShdw>
                </a:effectLst>
              </a:rPr>
            </a:br>
            <a:r>
              <a:rPr lang="it-IT" sz="4000" i="1" dirty="0" smtClean="0">
                <a:solidFill>
                  <a:srgbClr val="000066"/>
                </a:solidFill>
                <a:effectLst>
                  <a:outerShdw blurRad="38100" dist="38100" dir="2700000" algn="tl">
                    <a:srgbClr val="000000">
                      <a:alpha val="43137"/>
                    </a:srgbClr>
                  </a:outerShdw>
                </a:effectLst>
              </a:rPr>
              <a:t>società solidali sono società sane</a:t>
            </a:r>
            <a:endParaRPr lang="it-IT" sz="4000" i="1" dirty="0">
              <a:solidFill>
                <a:srgbClr val="000066"/>
              </a:solidFill>
              <a:effectLst>
                <a:outerShdw blurRad="38100" dist="38100" dir="2700000" algn="tl">
                  <a:srgbClr val="000000">
                    <a:alpha val="43137"/>
                  </a:srgbClr>
                </a:outerShdw>
              </a:effectLst>
            </a:endParaRPr>
          </a:p>
        </p:txBody>
      </p:sp>
      <p:sp>
        <p:nvSpPr>
          <p:cNvPr id="4" name="Segnaposto numero diapositiva 3"/>
          <p:cNvSpPr>
            <a:spLocks noGrp="1"/>
          </p:cNvSpPr>
          <p:nvPr>
            <p:ph type="sldNum" sz="quarter" idx="12"/>
          </p:nvPr>
        </p:nvSpPr>
        <p:spPr/>
        <p:txBody>
          <a:bodyPr/>
          <a:lstStyle/>
          <a:p>
            <a:fld id="{B9DD6EDE-ED0D-49A6-B6DA-AC72BC99A78B}" type="slidenum">
              <a:rPr lang="it-IT" smtClean="0"/>
              <a:pPr/>
              <a:t>16</a:t>
            </a:fld>
            <a:endParaRPr lang="it-IT"/>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435608" y="428604"/>
            <a:ext cx="7498080" cy="5819796"/>
          </a:xfrm>
        </p:spPr>
        <p:style>
          <a:lnRef idx="1">
            <a:schemeClr val="accent2"/>
          </a:lnRef>
          <a:fillRef idx="2">
            <a:schemeClr val="accent2"/>
          </a:fillRef>
          <a:effectRef idx="1">
            <a:schemeClr val="accent2"/>
          </a:effectRef>
          <a:fontRef idx="minor">
            <a:schemeClr val="dk1"/>
          </a:fontRef>
        </p:style>
        <p:txBody>
          <a:bodyPr>
            <a:normAutofit/>
          </a:bodyPr>
          <a:lstStyle/>
          <a:p>
            <a:pPr>
              <a:buNone/>
            </a:pPr>
            <a:r>
              <a:rPr lang="it-IT" b="1" cap="small" dirty="0" smtClean="0">
                <a:solidFill>
                  <a:srgbClr val="000066"/>
                </a:solidFill>
              </a:rPr>
              <a:t>Percorso di elaborazione del Piano e metodologia adottata</a:t>
            </a:r>
          </a:p>
          <a:p>
            <a:pPr algn="ctr">
              <a:buNone/>
            </a:pPr>
            <a:r>
              <a:rPr lang="it-IT" i="1" dirty="0" smtClean="0"/>
              <a:t>il tema della salute in tutte le sue componenti – strategiche, di programmazione, sociosanitarie – è uno degli argomenti più sentiti non solo dalle istituzioni ma da tutta la cittadinanza, ecco perché la Provincia autonoma di Trento ha scelto di costruire il Piano per la salute del trentino (2015 - 2025) adottando un approccio aperto e inclusivo</a:t>
            </a:r>
            <a:endParaRPr lang="it-IT" i="1"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17</a:t>
            </a:fld>
            <a:endParaRPr lang="it-IT"/>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435608" y="357166"/>
            <a:ext cx="7498080" cy="5891234"/>
          </a:xfrm>
        </p:spPr>
        <p:style>
          <a:lnRef idx="1">
            <a:schemeClr val="accent2"/>
          </a:lnRef>
          <a:fillRef idx="2">
            <a:schemeClr val="accent2"/>
          </a:fillRef>
          <a:effectRef idx="1">
            <a:schemeClr val="accent2"/>
          </a:effectRef>
          <a:fontRef idx="minor">
            <a:schemeClr val="dk1"/>
          </a:fontRef>
        </p:style>
        <p:txBody>
          <a:bodyPr>
            <a:normAutofit/>
          </a:bodyPr>
          <a:lstStyle/>
          <a:p>
            <a:r>
              <a:rPr lang="it-IT" sz="3500" u="sng" dirty="0" smtClean="0"/>
              <a:t>due i punti di partenza</a:t>
            </a:r>
            <a:r>
              <a:rPr lang="it-IT" sz="3500" dirty="0" smtClean="0"/>
              <a:t>: </a:t>
            </a:r>
          </a:p>
          <a:p>
            <a:pPr>
              <a:buClr>
                <a:srgbClr val="000066"/>
              </a:buClr>
              <a:buFont typeface="Wingdings" pitchFamily="2" charset="2"/>
              <a:buChar char="v"/>
            </a:pPr>
            <a:r>
              <a:rPr lang="it-IT" i="1" dirty="0" smtClean="0"/>
              <a:t>la definizione della salute come benessere fisico, mentale e sociale e non semplice assenza di malattia  </a:t>
            </a:r>
          </a:p>
          <a:p>
            <a:pPr>
              <a:buClr>
                <a:srgbClr val="000066"/>
              </a:buClr>
              <a:buFont typeface="Wingdings" pitchFamily="2" charset="2"/>
              <a:buChar char="v"/>
            </a:pPr>
            <a:r>
              <a:rPr lang="it-IT" i="1" dirty="0" smtClean="0"/>
              <a:t>la consapevolezza che per promuovere e rafforzare la salute occorre intervenire su più fattori – di natura individuale, economica, sociale e ambientale – con il contributo e la partecipazione di tutti i settori della società e del governo nel suo insieme.</a:t>
            </a:r>
          </a:p>
          <a:p>
            <a:pPr>
              <a:buClr>
                <a:srgbClr val="000066"/>
              </a:buClr>
              <a:buNone/>
            </a:pPr>
            <a:r>
              <a:rPr lang="it-IT" sz="2000" i="1" dirty="0" smtClean="0"/>
              <a:t>(v. pag.12 del Piano)</a:t>
            </a:r>
            <a:endParaRPr lang="it-IT" sz="2000" i="1"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18</a:t>
            </a:fld>
            <a:endParaRPr lang="it-IT"/>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435608" y="571480"/>
            <a:ext cx="7498080" cy="5676920"/>
          </a:xfrm>
        </p:spPr>
        <p:style>
          <a:lnRef idx="1">
            <a:schemeClr val="accent2"/>
          </a:lnRef>
          <a:fillRef idx="2">
            <a:schemeClr val="accent2"/>
          </a:fillRef>
          <a:effectRef idx="1">
            <a:schemeClr val="accent2"/>
          </a:effectRef>
          <a:fontRef idx="minor">
            <a:schemeClr val="dk1"/>
          </a:fontRef>
        </p:style>
        <p:txBody>
          <a:bodyPr/>
          <a:lstStyle/>
          <a:p>
            <a:r>
              <a:rPr lang="it-IT" dirty="0" smtClean="0"/>
              <a:t>il Piano è stato quindi il risultato di un percorso collaborativo a cui hanno partecipato numerose istituzioni (azienda sanitaria, oltre a diversi dipartimenti dell’amministrazione provinciale), servizi, enti, associazioni (professionali, di volontariato e della società civile), singoli professionisti e la cittadinanza.</a:t>
            </a:r>
          </a:p>
          <a:p>
            <a:endParaRPr lang="it-IT" dirty="0" smtClean="0"/>
          </a:p>
          <a:p>
            <a:pPr>
              <a:buNone/>
            </a:pPr>
            <a:r>
              <a:rPr lang="it-IT" sz="2000" i="1" dirty="0" smtClean="0"/>
              <a:t>(v. pag 8 del Piano)</a:t>
            </a:r>
            <a:endParaRPr lang="it-IT" sz="2000" i="1"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19</a:t>
            </a:fld>
            <a:endParaRPr lang="it-IT"/>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sz="4400" b="1" dirty="0" smtClean="0"/>
              <a:t/>
            </a:r>
            <a:br>
              <a:rPr lang="it-IT" sz="4400" b="1" dirty="0" smtClean="0"/>
            </a:br>
            <a:r>
              <a:rPr lang="it-IT" sz="4400" b="1" dirty="0" smtClean="0"/>
              <a:t>il  Processo </a:t>
            </a:r>
            <a:r>
              <a:rPr lang="it-IT" sz="4400" b="1" dirty="0" err="1" smtClean="0"/>
              <a:t>programmatorio</a:t>
            </a:r>
            <a:r>
              <a:rPr lang="it-IT" sz="4400" dirty="0" smtClean="0"/>
              <a:t/>
            </a:r>
            <a:br>
              <a:rPr lang="it-IT" sz="4400" dirty="0" smtClean="0"/>
            </a:br>
            <a:endParaRPr lang="it-IT" dirty="0"/>
          </a:p>
        </p:txBody>
      </p:sp>
      <p:sp>
        <p:nvSpPr>
          <p:cNvPr id="3" name="Segnaposto contenuto 2"/>
          <p:cNvSpPr>
            <a:spLocks noGrp="1"/>
          </p:cNvSpPr>
          <p:nvPr>
            <p:ph idx="1"/>
          </p:nvPr>
        </p:nvSpPr>
        <p:spPr>
          <a:xfrm>
            <a:off x="1645920" y="1571612"/>
            <a:ext cx="6998046" cy="4071966"/>
          </a:xfrm>
        </p:spPr>
        <p:txBody>
          <a:bodyPr/>
          <a:lstStyle/>
          <a:p>
            <a:pPr marL="88900" indent="-6350">
              <a:buNone/>
            </a:pPr>
            <a:endParaRPr lang="it-IT" sz="3600" dirty="0" smtClean="0"/>
          </a:p>
          <a:p>
            <a:pPr marL="88900" indent="-6350">
              <a:buNone/>
            </a:pPr>
            <a:r>
              <a:rPr lang="it-IT" sz="3600" dirty="0" smtClean="0"/>
              <a:t>Pianificare, programmare, progettare, organizzare   nel sociale sono   processi </a:t>
            </a:r>
            <a:r>
              <a:rPr lang="it-IT" sz="3600" i="1" dirty="0" smtClean="0"/>
              <a:t>complessi</a:t>
            </a:r>
            <a:r>
              <a:rPr lang="it-IT" sz="3600" dirty="0" smtClean="0"/>
              <a:t> che coinvolgono sistemi istituzionali e organizzativi </a:t>
            </a:r>
            <a:r>
              <a:rPr lang="it-IT" sz="3600" i="1" dirty="0" smtClean="0"/>
              <a:t>complessi</a:t>
            </a:r>
          </a:p>
          <a:p>
            <a:pPr marL="88900" indent="-6350">
              <a:buNone/>
            </a:pPr>
            <a:endParaRPr lang="it-IT" i="1" dirty="0" smtClean="0"/>
          </a:p>
          <a:p>
            <a:pPr marL="88900" indent="-6350">
              <a:buNone/>
            </a:pPr>
            <a:endParaRPr lang="it-IT" i="1"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2</a:t>
            </a:fld>
            <a:endParaRPr lang="it-IT"/>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noFill/>
        </p:spPr>
        <p:txBody>
          <a:bodyPr/>
          <a:lstStyle/>
          <a:p>
            <a:pPr algn="ctr"/>
            <a:r>
              <a:rPr lang="it-IT" dirty="0" smtClean="0"/>
              <a:t>Piano per la Salute </a:t>
            </a:r>
            <a:endParaRPr lang="it-IT" dirty="0"/>
          </a:p>
        </p:txBody>
      </p:sp>
      <p:sp>
        <p:nvSpPr>
          <p:cNvPr id="3" name="Segnaposto contenuto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Autofit/>
          </a:bodyPr>
          <a:lstStyle/>
          <a:p>
            <a:r>
              <a:rPr lang="it-IT" dirty="0" smtClean="0"/>
              <a:t>è stato realizzato attraverso una consultazione pubblica in due fasi, a cui hanno partecipato sia gli addetti ai lavori (dicembre 2014 – gennaio 2015) che la cittadinanza (aprile – giugno 2015). L’obiettivo era “arrivare ad un documento completo e condiviso”. </a:t>
            </a:r>
            <a:endParaRPr lang="it-IT"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20</a:t>
            </a:fld>
            <a:endParaRPr lang="it-IT"/>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435608" y="928670"/>
            <a:ext cx="7498080" cy="5319730"/>
          </a:xfrm>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it-IT" dirty="0" smtClean="0"/>
              <a:t>La consultazione pubblica è avvenuta online (piattaforma internet </a:t>
            </a:r>
            <a:r>
              <a:rPr lang="it-IT" dirty="0" err="1" smtClean="0"/>
              <a:t>IoPartecipo</a:t>
            </a:r>
            <a:r>
              <a:rPr lang="it-IT" dirty="0" smtClean="0"/>
              <a:t>), ed è stata accompagnata da oltre 60 incontri tra seminari pubblici, riunioni ed assemblee in tutte le Comunità di valle. Per la seconda fase di consultazione sono stati predisposti inoltre alcuni strumenti comunicativi (sito web </a:t>
            </a:r>
            <a:r>
              <a:rPr lang="it-IT" dirty="0" err="1" smtClean="0"/>
              <a:t>IoRacconto</a:t>
            </a:r>
            <a:r>
              <a:rPr lang="it-IT" dirty="0" smtClean="0"/>
              <a:t>, newsletter, materiale divulgativo) e particolari metodologie partecipative (</a:t>
            </a:r>
            <a:r>
              <a:rPr lang="it-IT" i="1" dirty="0" smtClean="0"/>
              <a:t>open </a:t>
            </a:r>
            <a:r>
              <a:rPr lang="it-IT" i="1" dirty="0" err="1" smtClean="0"/>
              <a:t>space</a:t>
            </a:r>
            <a:r>
              <a:rPr lang="it-IT" i="1" dirty="0" smtClean="0"/>
              <a:t> </a:t>
            </a:r>
            <a:r>
              <a:rPr lang="it-IT" i="1" dirty="0" err="1" smtClean="0"/>
              <a:t>tecnology</a:t>
            </a:r>
            <a:r>
              <a:rPr lang="it-IT" i="1" dirty="0" smtClean="0"/>
              <a:t>, world </a:t>
            </a:r>
            <a:r>
              <a:rPr lang="it-IT" i="1" dirty="0" err="1" smtClean="0"/>
              <a:t>café</a:t>
            </a:r>
            <a:r>
              <a:rPr lang="it-IT" dirty="0" smtClean="0"/>
              <a:t>).</a:t>
            </a:r>
            <a:endParaRPr lang="it-IT"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21</a:t>
            </a:fld>
            <a:endParaRPr lang="it-IT"/>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pPr algn="ctr"/>
            <a:r>
              <a:rPr lang="it-IT" dirty="0" smtClean="0"/>
              <a:t>Analisi del contesto </a:t>
            </a:r>
            <a:br>
              <a:rPr lang="it-IT" dirty="0" smtClean="0"/>
            </a:br>
            <a:endParaRPr lang="it-IT" dirty="0"/>
          </a:p>
        </p:txBody>
      </p:sp>
      <p:graphicFrame>
        <p:nvGraphicFramePr>
          <p:cNvPr id="5" name="Segnaposto contenuto 4"/>
          <p:cNvGraphicFramePr>
            <a:graphicFrameLocks noGrp="1"/>
          </p:cNvGraphicFramePr>
          <p:nvPr>
            <p:ph idx="1"/>
          </p:nvPr>
        </p:nvGraphicFramePr>
        <p:xfrm>
          <a:off x="1214414" y="928670"/>
          <a:ext cx="7719274" cy="53197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egnaposto numero diapositiva 3"/>
          <p:cNvSpPr>
            <a:spLocks noGrp="1"/>
          </p:cNvSpPr>
          <p:nvPr>
            <p:ph type="sldNum" sz="quarter" idx="12"/>
          </p:nvPr>
        </p:nvSpPr>
        <p:spPr/>
        <p:txBody>
          <a:bodyPr/>
          <a:lstStyle/>
          <a:p>
            <a:fld id="{B9DD6EDE-ED0D-49A6-B6DA-AC72BC99A78B}" type="slidenum">
              <a:rPr lang="it-IT" smtClean="0"/>
              <a:pPr/>
              <a:t>22</a:t>
            </a:fld>
            <a:endParaRPr lang="it-IT"/>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14414" y="4429132"/>
            <a:ext cx="7498080" cy="1143000"/>
          </a:xfrm>
        </p:spPr>
        <p:txBody>
          <a:bodyPr/>
          <a:lstStyle/>
          <a:p>
            <a:pPr algn="ctr"/>
            <a:r>
              <a:rPr lang="it-IT" b="1" dirty="0" smtClean="0">
                <a:solidFill>
                  <a:srgbClr val="000066"/>
                </a:solidFill>
              </a:rPr>
              <a:t>2 finalità strategiche </a:t>
            </a:r>
            <a:endParaRPr lang="it-IT" b="1" dirty="0">
              <a:solidFill>
                <a:srgbClr val="000066"/>
              </a:solidFill>
            </a:endParaRPr>
          </a:p>
        </p:txBody>
      </p:sp>
      <p:sp>
        <p:nvSpPr>
          <p:cNvPr id="3" name="Segnaposto contenuto 2"/>
          <p:cNvSpPr>
            <a:spLocks noGrp="1"/>
          </p:cNvSpPr>
          <p:nvPr>
            <p:ph idx="1"/>
          </p:nvPr>
        </p:nvSpPr>
        <p:spPr>
          <a:xfrm>
            <a:off x="1435608" y="857232"/>
            <a:ext cx="7498080" cy="3357586"/>
          </a:xfrm>
        </p:spPr>
        <p:txBody>
          <a:bodyPr>
            <a:normAutofit/>
          </a:bodyPr>
          <a:lstStyle/>
          <a:p>
            <a:endParaRPr lang="it-IT" dirty="0" smtClean="0"/>
          </a:p>
          <a:p>
            <a:pPr>
              <a:buNone/>
            </a:pPr>
            <a:r>
              <a:rPr lang="it-IT" dirty="0" smtClean="0"/>
              <a:t>   Fatta l’analisi del contesto socio-economico, epidemiologico ed organizzativo della realtà trentina e in accordo con la strategia OMS “salute 2020”</a:t>
            </a:r>
            <a:endParaRPr lang="it-IT"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23</a:t>
            </a:fld>
            <a:endParaRPr lang="it-IT"/>
          </a:p>
        </p:txBody>
      </p:sp>
      <p:sp>
        <p:nvSpPr>
          <p:cNvPr id="8" name="Freccia circolare a sinistra 7"/>
          <p:cNvSpPr/>
          <p:nvPr/>
        </p:nvSpPr>
        <p:spPr>
          <a:xfrm>
            <a:off x="7429520" y="3643314"/>
            <a:ext cx="857256" cy="1214446"/>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435608" y="642918"/>
            <a:ext cx="7498080" cy="5605482"/>
          </a:xfrm>
        </p:spPr>
        <p:style>
          <a:lnRef idx="1">
            <a:schemeClr val="accent2"/>
          </a:lnRef>
          <a:fillRef idx="2">
            <a:schemeClr val="accent2"/>
          </a:fillRef>
          <a:effectRef idx="1">
            <a:schemeClr val="accent2"/>
          </a:effectRef>
          <a:fontRef idx="minor">
            <a:schemeClr val="dk1"/>
          </a:fontRef>
        </p:style>
        <p:txBody>
          <a:bodyPr/>
          <a:lstStyle/>
          <a:p>
            <a:pPr marL="596646" indent="-514350">
              <a:buClr>
                <a:srgbClr val="002060"/>
              </a:buClr>
              <a:buAutoNum type="arabicPeriod"/>
            </a:pPr>
            <a:r>
              <a:rPr lang="it-IT" dirty="0" smtClean="0"/>
              <a:t>migliorare la salute di tutti con particolare riguardo alle disuguaglianze nella salute </a:t>
            </a:r>
          </a:p>
          <a:p>
            <a:pPr marL="596646" indent="-514350">
              <a:buClr>
                <a:srgbClr val="002060"/>
              </a:buClr>
              <a:buNone/>
            </a:pPr>
            <a:endParaRPr lang="it-IT" dirty="0" smtClean="0"/>
          </a:p>
          <a:p>
            <a:pPr>
              <a:buClr>
                <a:srgbClr val="000066"/>
              </a:buClr>
              <a:buNone/>
            </a:pPr>
            <a:r>
              <a:rPr lang="it-IT" dirty="0" smtClean="0"/>
              <a:t>2. migliorare l’organizzazione e la </a:t>
            </a:r>
            <a:r>
              <a:rPr lang="it-IT" i="1" dirty="0" err="1" smtClean="0"/>
              <a:t>governance</a:t>
            </a:r>
            <a:r>
              <a:rPr lang="it-IT" dirty="0" smtClean="0"/>
              <a:t> per la salute, cioè le modalità con cui le istituzioni e le altre organizzazioni sociali interagiscono, come si relazionano con i cittadini e come prendono decisioni in maniera partecipata.</a:t>
            </a:r>
          </a:p>
          <a:p>
            <a:endParaRPr lang="it-IT"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24</a:t>
            </a:fld>
            <a:endParaRPr lang="it-IT"/>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435608" y="714356"/>
            <a:ext cx="7498080" cy="5534044"/>
          </a:xfrm>
        </p:spPr>
        <p:style>
          <a:lnRef idx="1">
            <a:schemeClr val="accent2"/>
          </a:lnRef>
          <a:fillRef idx="2">
            <a:schemeClr val="accent2"/>
          </a:fillRef>
          <a:effectRef idx="1">
            <a:schemeClr val="accent2"/>
          </a:effectRef>
          <a:fontRef idx="minor">
            <a:schemeClr val="dk1"/>
          </a:fontRef>
        </p:style>
        <p:txBody>
          <a:bodyPr/>
          <a:lstStyle/>
          <a:p>
            <a:pPr>
              <a:buNone/>
            </a:pPr>
            <a:endParaRPr lang="it-IT" dirty="0" smtClean="0"/>
          </a:p>
          <a:p>
            <a:pPr algn="just">
              <a:buNone/>
            </a:pPr>
            <a:endParaRPr lang="it-IT" dirty="0" smtClean="0"/>
          </a:p>
          <a:p>
            <a:pPr marL="365125" indent="-11113" algn="just">
              <a:buNone/>
            </a:pPr>
            <a:r>
              <a:rPr lang="it-IT" sz="4000" dirty="0" smtClean="0"/>
              <a:t>Le 2 finalità strategiche sono state poi declinate in:</a:t>
            </a:r>
          </a:p>
          <a:p>
            <a:pPr marL="365125" indent="-11113" algn="just">
              <a:buNone/>
            </a:pPr>
            <a:r>
              <a:rPr lang="it-IT" sz="4000" dirty="0" smtClean="0"/>
              <a:t> 3 macro obiettivi tematici </a:t>
            </a:r>
          </a:p>
          <a:p>
            <a:pPr marL="365125" indent="-11113" algn="just">
              <a:buNone/>
            </a:pPr>
            <a:r>
              <a:rPr lang="it-IT" sz="4000" dirty="0" smtClean="0"/>
              <a:t>e in </a:t>
            </a:r>
          </a:p>
          <a:p>
            <a:pPr marL="365125" indent="-11113" algn="just">
              <a:buNone/>
            </a:pPr>
            <a:r>
              <a:rPr lang="it-IT" sz="4000" dirty="0" smtClean="0"/>
              <a:t>2 macro obiettivi trasversali</a:t>
            </a:r>
            <a:endParaRPr lang="it-IT" sz="4000"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25</a:t>
            </a:fld>
            <a:endParaRPr lang="it-IT"/>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435608" y="428604"/>
            <a:ext cx="7498080" cy="5819796"/>
          </a:xfrm>
        </p:spPr>
        <p:style>
          <a:lnRef idx="1">
            <a:schemeClr val="accent2"/>
          </a:lnRef>
          <a:fillRef idx="2">
            <a:schemeClr val="accent2"/>
          </a:fillRef>
          <a:effectRef idx="1">
            <a:schemeClr val="accent2"/>
          </a:effectRef>
          <a:fontRef idx="minor">
            <a:schemeClr val="dk1"/>
          </a:fontRef>
        </p:style>
        <p:txBody>
          <a:bodyPr/>
          <a:lstStyle/>
          <a:p>
            <a:pPr marL="365125" indent="-11113">
              <a:buNone/>
            </a:pPr>
            <a:endParaRPr lang="it-IT" sz="3600" dirty="0" smtClean="0"/>
          </a:p>
          <a:p>
            <a:pPr marL="365125" indent="-11113">
              <a:buNone/>
            </a:pPr>
            <a:endParaRPr lang="it-IT" sz="3600" dirty="0" smtClean="0"/>
          </a:p>
          <a:p>
            <a:pPr marL="365125" indent="-11113">
              <a:buNone/>
            </a:pPr>
            <a:r>
              <a:rPr lang="it-IT" sz="3600" dirty="0" smtClean="0"/>
              <a:t>44 ambiti di intervento (il doppio rispetto alla versione iniziale), suddivisi in 5 macro-obiettivi “</a:t>
            </a:r>
            <a:r>
              <a:rPr lang="it-IT" sz="3600" i="1" dirty="0" smtClean="0"/>
              <a:t>che non sono nettamente separati l’uno dall’altro ma si sostengono a vicenda e sono connessi e </a:t>
            </a:r>
            <a:r>
              <a:rPr lang="it-IT" sz="3600" i="1" dirty="0" err="1" smtClean="0"/>
              <a:t>interdipenenti</a:t>
            </a:r>
            <a:r>
              <a:rPr lang="it-IT" sz="3600" i="1" dirty="0" smtClean="0"/>
              <a:t> a vari livelli</a:t>
            </a:r>
            <a:r>
              <a:rPr lang="it-IT" sz="3600" dirty="0" smtClean="0"/>
              <a:t>”</a:t>
            </a:r>
            <a:r>
              <a:rPr lang="it-IT" dirty="0" smtClean="0"/>
              <a:t>,</a:t>
            </a:r>
            <a:endParaRPr lang="it-IT"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26</a:t>
            </a:fld>
            <a:endParaRPr lang="it-IT"/>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400" cap="small" dirty="0" smtClean="0"/>
              <a:t>3 macro obiettivi tematici </a:t>
            </a:r>
            <a:endParaRPr lang="it-IT" sz="4400" cap="small" dirty="0"/>
          </a:p>
        </p:txBody>
      </p:sp>
      <p:sp>
        <p:nvSpPr>
          <p:cNvPr id="3" name="Segnaposto contenuto 2"/>
          <p:cNvSpPr>
            <a:spLocks noGrp="1"/>
          </p:cNvSpPr>
          <p:nvPr>
            <p:ph idx="1"/>
          </p:nvPr>
        </p:nvSpPr>
        <p:spPr>
          <a:xfrm>
            <a:off x="1435608" y="1214422"/>
            <a:ext cx="7498080" cy="5033978"/>
          </a:xfrm>
        </p:spPr>
        <p:style>
          <a:lnRef idx="1">
            <a:schemeClr val="accent2"/>
          </a:lnRef>
          <a:fillRef idx="2">
            <a:schemeClr val="accent2"/>
          </a:fillRef>
          <a:effectRef idx="1">
            <a:schemeClr val="accent2"/>
          </a:effectRef>
          <a:fontRef idx="minor">
            <a:schemeClr val="dk1"/>
          </a:fontRef>
        </p:style>
        <p:txBody>
          <a:bodyPr>
            <a:normAutofit fontScale="92500" lnSpcReduction="20000"/>
          </a:bodyPr>
          <a:lstStyle/>
          <a:p>
            <a:r>
              <a:rPr lang="it-IT" dirty="0" smtClean="0"/>
              <a:t>1. </a:t>
            </a:r>
            <a:r>
              <a:rPr lang="it-IT" b="1" dirty="0" smtClean="0"/>
              <a:t>Più anni di vita in buona salute </a:t>
            </a:r>
            <a:r>
              <a:rPr lang="it-IT" dirty="0" smtClean="0"/>
              <a:t>: aumentare il benessere e ridurre i maggiori problemi di salute seguendo un approccio sull’intero ciclo di vita </a:t>
            </a:r>
          </a:p>
          <a:p>
            <a:r>
              <a:rPr lang="it-IT" dirty="0" smtClean="0"/>
              <a:t>2. </a:t>
            </a:r>
            <a:r>
              <a:rPr lang="it-IT" b="1" dirty="0" smtClean="0"/>
              <a:t>Un contesto di vita e di lavoro favorevole alla salute</a:t>
            </a:r>
            <a:r>
              <a:rPr lang="it-IT" dirty="0" smtClean="0"/>
              <a:t> : rendere più facile la conduzione di una vita salutare e sostenibile agendo sul contesto di vita e lavoro </a:t>
            </a:r>
          </a:p>
          <a:p>
            <a:r>
              <a:rPr lang="it-IT" dirty="0" smtClean="0"/>
              <a:t>3. </a:t>
            </a:r>
            <a:r>
              <a:rPr lang="it-IT" b="1" dirty="0" smtClean="0"/>
              <a:t>Un sistema sociosanitario con la persona al centro</a:t>
            </a:r>
            <a:r>
              <a:rPr lang="it-IT" dirty="0" smtClean="0"/>
              <a:t> : rendere i servizi alla persona più vicini al cittadino, più efficaci, più sicuri, più sostenibili e più equi</a:t>
            </a:r>
            <a:endParaRPr lang="it-IT"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27</a:t>
            </a:fld>
            <a:endParaRPr lang="it-IT"/>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57224" y="274638"/>
            <a:ext cx="8076464" cy="1143000"/>
          </a:xfrm>
        </p:spPr>
        <p:txBody>
          <a:bodyPr>
            <a:normAutofit fontScale="90000"/>
          </a:bodyPr>
          <a:lstStyle/>
          <a:p>
            <a:r>
              <a:rPr lang="it-IT" dirty="0" smtClean="0"/>
              <a:t/>
            </a:r>
            <a:br>
              <a:rPr lang="it-IT" dirty="0" smtClean="0"/>
            </a:br>
            <a:endParaRPr lang="it-IT" dirty="0"/>
          </a:p>
        </p:txBody>
      </p:sp>
      <p:sp>
        <p:nvSpPr>
          <p:cNvPr id="3" name="Segnaposto contenuto 2"/>
          <p:cNvSpPr>
            <a:spLocks noGrp="1"/>
          </p:cNvSpPr>
          <p:nvPr>
            <p:ph idx="1"/>
          </p:nvPr>
        </p:nvSpPr>
        <p:spPr>
          <a:xfrm>
            <a:off x="1435608" y="500042"/>
            <a:ext cx="7498080" cy="5748358"/>
          </a:xfrm>
        </p:spPr>
        <p:style>
          <a:lnRef idx="1">
            <a:schemeClr val="accent2"/>
          </a:lnRef>
          <a:fillRef idx="2">
            <a:schemeClr val="accent2"/>
          </a:fillRef>
          <a:effectRef idx="1">
            <a:schemeClr val="accent2"/>
          </a:effectRef>
          <a:fontRef idx="minor">
            <a:schemeClr val="dk1"/>
          </a:fontRef>
        </p:style>
        <p:txBody>
          <a:bodyPr>
            <a:normAutofit/>
          </a:bodyPr>
          <a:lstStyle/>
          <a:p>
            <a:pPr>
              <a:buNone/>
            </a:pPr>
            <a:r>
              <a:rPr lang="it-IT" sz="4400" b="1" dirty="0" smtClean="0"/>
              <a:t>Per ogni macro obiettivo:</a:t>
            </a:r>
          </a:p>
          <a:p>
            <a:pPr>
              <a:buFontTx/>
              <a:buChar char="-"/>
            </a:pPr>
            <a:r>
              <a:rPr lang="it-IT" sz="4400" i="1" dirty="0" smtClean="0"/>
              <a:t>Situazione in trentino,  le problematiche principali</a:t>
            </a:r>
          </a:p>
          <a:p>
            <a:pPr>
              <a:buNone/>
            </a:pPr>
            <a:r>
              <a:rPr lang="it-IT" sz="4400" i="1" dirty="0" smtClean="0"/>
              <a:t> </a:t>
            </a:r>
          </a:p>
          <a:p>
            <a:pPr>
              <a:buFontTx/>
              <a:buChar char="-"/>
            </a:pPr>
            <a:r>
              <a:rPr lang="it-IT" sz="4400" i="1" dirty="0" smtClean="0"/>
              <a:t>Ambiti di intervento per l’implementazione</a:t>
            </a:r>
          </a:p>
          <a:p>
            <a:pPr algn="ctr">
              <a:buNone/>
            </a:pPr>
            <a:endParaRPr lang="it-IT" sz="4400" dirty="0" smtClean="0"/>
          </a:p>
          <a:p>
            <a:pPr>
              <a:buNone/>
            </a:pPr>
            <a:endParaRPr lang="it-IT" sz="4400" dirty="0" smtClean="0"/>
          </a:p>
          <a:p>
            <a:endParaRPr lang="it-IT" sz="4400" dirty="0" smtClean="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28</a:t>
            </a:fld>
            <a:endParaRPr lang="it-IT"/>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cap="small" dirty="0" smtClean="0"/>
              <a:t> 2 macro obiettivi trasversali </a:t>
            </a:r>
            <a:endParaRPr lang="it-IT" cap="small" dirty="0"/>
          </a:p>
        </p:txBody>
      </p:sp>
      <p:sp>
        <p:nvSpPr>
          <p:cNvPr id="3" name="Segnaposto contenuto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a:bodyPr>
          <a:lstStyle/>
          <a:p>
            <a:endParaRPr lang="it-IT" dirty="0" smtClean="0"/>
          </a:p>
          <a:p>
            <a:r>
              <a:rPr lang="it-IT" dirty="0" smtClean="0"/>
              <a:t>1. Ridurre le disuguaglianze sociali nella salute e aumentare la solidarietà </a:t>
            </a:r>
          </a:p>
          <a:p>
            <a:endParaRPr lang="it-IT" dirty="0" smtClean="0"/>
          </a:p>
          <a:p>
            <a:r>
              <a:rPr lang="it-IT" dirty="0" smtClean="0"/>
              <a:t>2. Migliorare la comunicazione tra istituzioni e cittadinanza e la competenza in salute della popolazione </a:t>
            </a:r>
          </a:p>
          <a:p>
            <a:endParaRPr lang="it-IT" dirty="0" smtClean="0"/>
          </a:p>
          <a:p>
            <a:pPr>
              <a:buNone/>
            </a:pPr>
            <a:r>
              <a:rPr lang="it-IT" sz="2000" i="1" dirty="0" smtClean="0"/>
              <a:t>(v. da pag.48 Piano)</a:t>
            </a:r>
          </a:p>
          <a:p>
            <a:endParaRPr lang="it-IT"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29</a:t>
            </a:fld>
            <a:endParaRPr lang="it-IT"/>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435608" y="1714488"/>
            <a:ext cx="7498080" cy="4533912"/>
          </a:xfrm>
        </p:spPr>
        <p:txBody>
          <a:bodyPr>
            <a:normAutofit/>
          </a:bodyPr>
          <a:lstStyle/>
          <a:p>
            <a:pPr marL="88900" indent="-6350">
              <a:buNone/>
            </a:pPr>
            <a:r>
              <a:rPr lang="it-IT" sz="3600" dirty="0" smtClean="0"/>
              <a:t>Input parte dalla politica  che definisce, orientamenti, indirizzi generali ed obiettivi e passando attraverso la tra-duzione progressiva in </a:t>
            </a:r>
            <a:r>
              <a:rPr lang="it-IT" sz="3600" smtClean="0"/>
              <a:t>atti definiti con </a:t>
            </a:r>
            <a:r>
              <a:rPr lang="it-IT" sz="3600" dirty="0" smtClean="0"/>
              <a:t>strumenti tecnici e amministrativi  fino alla realizzazione concreta.</a:t>
            </a:r>
          </a:p>
          <a:p>
            <a:endParaRPr lang="it-IT" sz="2800" dirty="0" smtClean="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3</a:t>
            </a:fld>
            <a:endParaRPr lang="it-IT"/>
          </a:p>
        </p:txBody>
      </p:sp>
      <p:sp>
        <p:nvSpPr>
          <p:cNvPr id="6" name="Rettangolo 5"/>
          <p:cNvSpPr/>
          <p:nvPr/>
        </p:nvSpPr>
        <p:spPr>
          <a:xfrm>
            <a:off x="1571604" y="642918"/>
            <a:ext cx="6929486" cy="646331"/>
          </a:xfrm>
          <a:prstGeom prst="rect">
            <a:avLst/>
          </a:prstGeom>
        </p:spPr>
        <p:txBody>
          <a:bodyPr wrap="square">
            <a:spAutoFit/>
          </a:bodyPr>
          <a:lstStyle/>
          <a:p>
            <a:r>
              <a:rPr lang="it-IT" sz="3600" b="1" dirty="0" smtClean="0"/>
              <a:t>il  Processo </a:t>
            </a:r>
            <a:r>
              <a:rPr lang="it-IT" sz="3600" b="1" dirty="0" err="1" smtClean="0"/>
              <a:t>programmatorio</a:t>
            </a:r>
            <a:endParaRPr lang="it-IT" sz="36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2"/>
          </p:nvPr>
        </p:nvSpPr>
        <p:spPr/>
        <p:txBody>
          <a:bodyPr/>
          <a:lstStyle/>
          <a:p>
            <a:fld id="{B9DD6EDE-ED0D-49A6-B6DA-AC72BC99A78B}" type="slidenum">
              <a:rPr lang="it-IT" smtClean="0"/>
              <a:pPr/>
              <a:t>30</a:t>
            </a:fld>
            <a:endParaRPr lang="it-IT"/>
          </a:p>
        </p:txBody>
      </p:sp>
      <p:sp>
        <p:nvSpPr>
          <p:cNvPr id="6" name="Segnaposto contenuto 5"/>
          <p:cNvSpPr>
            <a:spLocks noGrp="1"/>
          </p:cNvSpPr>
          <p:nvPr>
            <p:ph idx="1"/>
          </p:nvPr>
        </p:nvSpPr>
        <p:spPr>
          <a:xfrm>
            <a:off x="1071538" y="285728"/>
            <a:ext cx="7862150" cy="5962672"/>
          </a:xfrm>
        </p:spPr>
        <p:txBody>
          <a:bodyPr>
            <a:normAutofit fontScale="85000" lnSpcReduction="20000"/>
          </a:bodyPr>
          <a:lstStyle/>
          <a:p>
            <a:pPr marL="176213" indent="88900">
              <a:buNone/>
            </a:pPr>
            <a:r>
              <a:rPr lang="it-IT" i="1" dirty="0" smtClean="0"/>
              <a:t>esempi </a:t>
            </a:r>
            <a:r>
              <a:rPr lang="it-IT" i="1" dirty="0" smtClean="0"/>
              <a:t>di </a:t>
            </a:r>
            <a:r>
              <a:rPr lang="it-IT" i="1" dirty="0" smtClean="0"/>
              <a:t>Piani a </a:t>
            </a:r>
            <a:r>
              <a:rPr lang="it-IT" i="1" dirty="0" smtClean="0"/>
              <a:t>livello locale:   </a:t>
            </a:r>
          </a:p>
          <a:p>
            <a:pPr marL="176213" indent="88900" algn="ctr">
              <a:buNone/>
            </a:pPr>
            <a:r>
              <a:rPr lang="it-IT" b="1" dirty="0" smtClean="0">
                <a:solidFill>
                  <a:srgbClr val="0000FF"/>
                </a:solidFill>
              </a:rPr>
              <a:t>IL PIANO di </a:t>
            </a:r>
            <a:r>
              <a:rPr lang="it-IT" b="1" dirty="0" smtClean="0">
                <a:solidFill>
                  <a:srgbClr val="0000FF"/>
                </a:solidFill>
              </a:rPr>
              <a:t>ZONA</a:t>
            </a:r>
            <a:endParaRPr lang="it-IT" dirty="0" smtClean="0"/>
          </a:p>
          <a:p>
            <a:pPr>
              <a:buNone/>
            </a:pPr>
            <a:r>
              <a:rPr lang="it-IT" dirty="0" smtClean="0"/>
              <a:t>-</a:t>
            </a:r>
            <a:r>
              <a:rPr lang="it-IT" sz="2800" b="1" dirty="0" smtClean="0"/>
              <a:t>TRIESTE</a:t>
            </a:r>
          </a:p>
          <a:p>
            <a:pPr>
              <a:buNone/>
            </a:pPr>
            <a:r>
              <a:rPr lang="it-IT" dirty="0" smtClean="0">
                <a:hlinkClick r:id="rId2"/>
              </a:rPr>
              <a:t>https://</a:t>
            </a:r>
            <a:r>
              <a:rPr lang="it-IT" dirty="0" smtClean="0">
                <a:hlinkClick r:id="rId2"/>
              </a:rPr>
              <a:t>www.comune.trieste.it/sociale</a:t>
            </a:r>
            <a:endParaRPr lang="it-IT" dirty="0" smtClean="0"/>
          </a:p>
          <a:p>
            <a:pPr>
              <a:buNone/>
            </a:pPr>
            <a:r>
              <a:rPr lang="it-IT" dirty="0" smtClean="0">
                <a:hlinkClick r:id="rId2"/>
              </a:rPr>
              <a:t>https://www.comune.trieste.it/sociale</a:t>
            </a:r>
            <a:r>
              <a:rPr lang="it-IT" dirty="0" smtClean="0">
                <a:hlinkClick r:id="rId2"/>
              </a:rPr>
              <a:t>#</a:t>
            </a:r>
            <a:endParaRPr lang="it-IT" dirty="0" smtClean="0"/>
          </a:p>
          <a:p>
            <a:pPr>
              <a:buFontTx/>
              <a:buChar char="-"/>
            </a:pPr>
            <a:r>
              <a:rPr lang="it-IT" sz="2800" b="1" dirty="0" smtClean="0"/>
              <a:t>PARMA</a:t>
            </a:r>
          </a:p>
          <a:p>
            <a:pPr>
              <a:buNone/>
            </a:pPr>
            <a:r>
              <a:rPr lang="it-IT" dirty="0" smtClean="0">
                <a:hlinkClick r:id="rId3"/>
              </a:rPr>
              <a:t>http://</a:t>
            </a:r>
            <a:r>
              <a:rPr lang="it-IT" dirty="0" smtClean="0">
                <a:hlinkClick r:id="rId3"/>
              </a:rPr>
              <a:t>sociale.regione.emilia-romagna.it/piano-sociale-e-sanitario-2017-2019/piani-di-zona-triennali-per-distretto/lista-dei-38-distretti-coi-piani</a:t>
            </a:r>
            <a:endParaRPr lang="it-IT" dirty="0" smtClean="0"/>
          </a:p>
          <a:p>
            <a:pPr>
              <a:buNone/>
            </a:pPr>
            <a:r>
              <a:rPr lang="it-IT" dirty="0" smtClean="0"/>
              <a:t>http://</a:t>
            </a:r>
            <a:r>
              <a:rPr lang="it-IT" dirty="0" smtClean="0"/>
              <a:t>sociale.regione.emilia-romagna.it/piano-sociale-e-sanitario-2017-2019/piani-di-zona-triennali-per-distretto/completo_distretto-parma_piano-dizona-triennalecompressed.pdf</a:t>
            </a:r>
            <a:r>
              <a:rPr lang="it-IT" dirty="0" smtClean="0"/>
              <a:t>/@@</a:t>
            </a:r>
            <a:r>
              <a:rPr lang="it-IT" dirty="0" smtClean="0"/>
              <a:t>download/file/completo_Distretto%20PARMA_Piano%20dizona%20triennale-compressed.pdf</a:t>
            </a:r>
          </a:p>
          <a:p>
            <a:pPr>
              <a:buNone/>
            </a:pPr>
            <a:endParaRPr lang="it-IT" dirty="0" smtClean="0"/>
          </a:p>
          <a:p>
            <a:pPr>
              <a:buNone/>
            </a:pPr>
            <a:endParaRPr lang="it-IT" dirty="0" smtClean="0"/>
          </a:p>
          <a:p>
            <a:pPr>
              <a:buNone/>
            </a:pPr>
            <a:endParaRPr lang="it-IT" dirty="0" smtClean="0"/>
          </a:p>
          <a:p>
            <a:pPr>
              <a:buNone/>
            </a:pPr>
            <a:endParaRPr lang="it-IT" dirty="0" smtClean="0"/>
          </a:p>
          <a:p>
            <a:pPr>
              <a:buNone/>
            </a:pPr>
            <a:endParaRPr lang="it-IT" dirty="0" smtClean="0"/>
          </a:p>
          <a:p>
            <a:pPr>
              <a:buNone/>
            </a:pPr>
            <a:endParaRPr lang="it-IT" dirty="0" smtClean="0"/>
          </a:p>
          <a:p>
            <a:pPr>
              <a:buNone/>
            </a:pPr>
            <a:endParaRPr lang="it-IT" dirty="0"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sz="4800" dirty="0" smtClean="0"/>
              <a:t>Piano</a:t>
            </a:r>
            <a:r>
              <a:rPr lang="it-IT" dirty="0" smtClean="0"/>
              <a:t> di Zona</a:t>
            </a:r>
            <a:endParaRPr lang="it-IT" dirty="0"/>
          </a:p>
        </p:txBody>
      </p:sp>
      <p:sp>
        <p:nvSpPr>
          <p:cNvPr id="3" name="Segnaposto contenuto 2"/>
          <p:cNvSpPr>
            <a:spLocks noGrp="1"/>
          </p:cNvSpPr>
          <p:nvPr>
            <p:ph idx="1"/>
          </p:nvPr>
        </p:nvSpPr>
        <p:spPr>
          <a:xfrm>
            <a:off x="1435608" y="1357298"/>
            <a:ext cx="7498080" cy="4891102"/>
          </a:xfrm>
        </p:spPr>
        <p:txBody>
          <a:bodyPr>
            <a:normAutofit lnSpcReduction="10000"/>
          </a:bodyPr>
          <a:lstStyle/>
          <a:p>
            <a:pPr marL="365125" indent="-11113">
              <a:buClr>
                <a:srgbClr val="0000FF"/>
              </a:buClr>
              <a:buFont typeface="Wingdings" pitchFamily="2" charset="2"/>
              <a:buChar char="Ø"/>
            </a:pPr>
            <a:r>
              <a:rPr lang="it-IT" dirty="0" smtClean="0"/>
              <a:t>Normative di riferimento: legge n. 328 del 2000 e legislazione regionale</a:t>
            </a:r>
          </a:p>
          <a:p>
            <a:pPr marL="365125" indent="-11113">
              <a:buClr>
                <a:srgbClr val="0000FF"/>
              </a:buClr>
              <a:buNone/>
            </a:pPr>
            <a:endParaRPr lang="it-IT" dirty="0" smtClean="0"/>
          </a:p>
          <a:p>
            <a:pPr marL="365125" indent="-11113">
              <a:buClr>
                <a:srgbClr val="0000FF"/>
              </a:buClr>
              <a:buFont typeface="Wingdings" pitchFamily="2" charset="2"/>
              <a:buChar char="Ø"/>
            </a:pPr>
            <a:r>
              <a:rPr lang="it-IT" dirty="0" smtClean="0"/>
              <a:t>Strumento di pianificazione e programmazione locale per realizzare il Sistema integrato di interventi e servizi sociali</a:t>
            </a:r>
          </a:p>
          <a:p>
            <a:pPr marL="365125" indent="-11113">
              <a:buClr>
                <a:srgbClr val="0000FF"/>
              </a:buClr>
              <a:buNone/>
            </a:pPr>
            <a:endParaRPr lang="it-IT" dirty="0" smtClean="0"/>
          </a:p>
          <a:p>
            <a:pPr marL="365125" indent="-11113" algn="ctr">
              <a:buNone/>
            </a:pPr>
            <a:r>
              <a:rPr lang="it-IT" sz="4000" dirty="0" smtClean="0">
                <a:solidFill>
                  <a:srgbClr val="0000CC"/>
                </a:solidFill>
              </a:rPr>
              <a:t>Piano regolatore del Sociale</a:t>
            </a:r>
            <a:endParaRPr lang="it-IT" sz="4000" dirty="0">
              <a:solidFill>
                <a:srgbClr val="0000CC"/>
              </a:solidFill>
            </a:endParaRPr>
          </a:p>
        </p:txBody>
      </p:sp>
      <p:sp>
        <p:nvSpPr>
          <p:cNvPr id="4" name="Segnaposto numero diapositiva 3"/>
          <p:cNvSpPr>
            <a:spLocks noGrp="1"/>
          </p:cNvSpPr>
          <p:nvPr>
            <p:ph type="sldNum" sz="quarter" idx="12"/>
          </p:nvPr>
        </p:nvSpPr>
        <p:spPr/>
        <p:txBody>
          <a:bodyPr/>
          <a:lstStyle/>
          <a:p>
            <a:fld id="{B9DD6EDE-ED0D-49A6-B6DA-AC72BC99A78B}" type="slidenum">
              <a:rPr lang="it-IT" smtClean="0"/>
              <a:pPr/>
              <a:t>31</a:t>
            </a:fld>
            <a:endParaRPr lang="it-IT"/>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800" dirty="0" smtClean="0"/>
              <a:t>Piano di zona</a:t>
            </a:r>
            <a:endParaRPr lang="it-IT" sz="4800" dirty="0"/>
          </a:p>
        </p:txBody>
      </p:sp>
      <p:sp>
        <p:nvSpPr>
          <p:cNvPr id="3" name="Segnaposto contenuto 2"/>
          <p:cNvSpPr>
            <a:spLocks noGrp="1"/>
          </p:cNvSpPr>
          <p:nvPr>
            <p:ph idx="1"/>
          </p:nvPr>
        </p:nvSpPr>
        <p:spPr>
          <a:xfrm>
            <a:off x="1435608" y="1500174"/>
            <a:ext cx="7498080" cy="4748226"/>
          </a:xfrm>
        </p:spPr>
        <p:txBody>
          <a:bodyPr>
            <a:normAutofit/>
          </a:bodyPr>
          <a:lstStyle/>
          <a:p>
            <a:r>
              <a:rPr lang="it-IT" dirty="0" smtClean="0"/>
              <a:t>È un Piano “partecipato”: vengono invitati a partecipare istituzioni pubbliche e del privato sociale</a:t>
            </a:r>
          </a:p>
          <a:p>
            <a:r>
              <a:rPr lang="it-IT" dirty="0" smtClean="0"/>
              <a:t>È un P. che comprende l’integrazione sociosanitaria</a:t>
            </a:r>
          </a:p>
          <a:p>
            <a:r>
              <a:rPr lang="it-IT" dirty="0" smtClean="0"/>
              <a:t>È un P. che prevede, una volta concluso il processo,un Accordo di programma che vincola i partecipanti con impegni e relative risorse</a:t>
            </a:r>
          </a:p>
          <a:p>
            <a:endParaRPr lang="it-IT"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32</a:t>
            </a:fld>
            <a:endParaRPr lang="it-IT"/>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effectLst/>
              </a:rPr>
              <a:t>Esempi di </a:t>
            </a:r>
            <a:r>
              <a:rPr lang="it-IT" b="1" dirty="0" err="1" smtClean="0">
                <a:effectLst/>
              </a:rPr>
              <a:t>PdZ</a:t>
            </a:r>
            <a:endParaRPr lang="it-IT" b="1" dirty="0">
              <a:effectLst/>
            </a:endParaRPr>
          </a:p>
        </p:txBody>
      </p:sp>
      <p:sp>
        <p:nvSpPr>
          <p:cNvPr id="3" name="Segnaposto contenuto 2"/>
          <p:cNvSpPr>
            <a:spLocks noGrp="1"/>
          </p:cNvSpPr>
          <p:nvPr>
            <p:ph idx="1"/>
          </p:nvPr>
        </p:nvSpPr>
        <p:spPr/>
        <p:txBody>
          <a:bodyPr/>
          <a:lstStyle/>
          <a:p>
            <a:pPr algn="ctr">
              <a:buNone/>
            </a:pPr>
            <a:r>
              <a:rPr lang="it-IT" dirty="0" smtClean="0"/>
              <a:t>Regione FVG – anno 2012</a:t>
            </a:r>
          </a:p>
          <a:p>
            <a:pPr algn="ctr">
              <a:buNone/>
            </a:pPr>
            <a:endParaRPr lang="it-IT" dirty="0" smtClean="0"/>
          </a:p>
          <a:p>
            <a:pPr algn="ctr">
              <a:buNone/>
            </a:pPr>
            <a:endParaRPr lang="it-IT" dirty="0" smtClean="0"/>
          </a:p>
          <a:p>
            <a:pPr algn="ctr">
              <a:buNone/>
            </a:pPr>
            <a:endParaRPr lang="it-IT" dirty="0" smtClean="0"/>
          </a:p>
          <a:p>
            <a:pPr algn="ctr">
              <a:buNone/>
            </a:pPr>
            <a:r>
              <a:rPr lang="it-IT" dirty="0" smtClean="0"/>
              <a:t>Linee guida per la predisposizione dei Piani di Zona</a:t>
            </a:r>
          </a:p>
          <a:p>
            <a:pPr algn="ctr">
              <a:buNone/>
            </a:pPr>
            <a:endParaRPr lang="it-IT"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33</a:t>
            </a:fld>
            <a:endParaRPr lang="it-IT"/>
          </a:p>
        </p:txBody>
      </p:sp>
      <p:sp>
        <p:nvSpPr>
          <p:cNvPr id="5" name="Freccia in giù 4"/>
          <p:cNvSpPr/>
          <p:nvPr/>
        </p:nvSpPr>
        <p:spPr>
          <a:xfrm>
            <a:off x="4786314" y="2285992"/>
            <a:ext cx="500066" cy="1000132"/>
          </a:xfrm>
          <a:prstGeom prst="downArrow">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435608" y="274638"/>
            <a:ext cx="7498080" cy="654032"/>
          </a:xfrm>
        </p:spPr>
        <p:txBody>
          <a:bodyPr>
            <a:normAutofit/>
          </a:bodyPr>
          <a:lstStyle/>
          <a:p>
            <a:r>
              <a:rPr lang="it-IT" sz="3600" b="1" dirty="0" smtClean="0">
                <a:effectLst/>
              </a:rPr>
              <a:t>Indice del </a:t>
            </a:r>
            <a:r>
              <a:rPr lang="it-IT" sz="3600" b="1" dirty="0" err="1" smtClean="0">
                <a:effectLst/>
              </a:rPr>
              <a:t>PdZ</a:t>
            </a:r>
            <a:endParaRPr lang="it-IT" sz="3600" b="1" dirty="0">
              <a:effectLst/>
            </a:endParaRPr>
          </a:p>
        </p:txBody>
      </p:sp>
      <p:sp>
        <p:nvSpPr>
          <p:cNvPr id="3" name="Segnaposto contenuto 2"/>
          <p:cNvSpPr>
            <a:spLocks noGrp="1"/>
          </p:cNvSpPr>
          <p:nvPr>
            <p:ph idx="1"/>
          </p:nvPr>
        </p:nvSpPr>
        <p:spPr>
          <a:xfrm>
            <a:off x="1435608" y="1000108"/>
            <a:ext cx="7498080" cy="5248292"/>
          </a:xfrm>
        </p:spPr>
        <p:txBody>
          <a:bodyPr>
            <a:normAutofit fontScale="92500" lnSpcReduction="10000"/>
          </a:bodyPr>
          <a:lstStyle/>
          <a:p>
            <a:r>
              <a:rPr lang="it-IT" dirty="0" smtClean="0"/>
              <a:t> IL PROFILO </a:t>
            </a:r>
            <a:r>
              <a:rPr lang="it-IT" dirty="0" err="1" smtClean="0"/>
              <a:t>DI</a:t>
            </a:r>
            <a:r>
              <a:rPr lang="it-IT" dirty="0" smtClean="0"/>
              <a:t> COMUNITA</a:t>
            </a:r>
          </a:p>
          <a:p>
            <a:r>
              <a:rPr lang="it-IT" dirty="0" smtClean="0"/>
              <a:t>LA GOVERNANCE DEL PROCESSO </a:t>
            </a:r>
            <a:r>
              <a:rPr lang="it-IT" dirty="0" err="1" smtClean="0"/>
              <a:t>DI</a:t>
            </a:r>
            <a:r>
              <a:rPr lang="it-IT" dirty="0" smtClean="0"/>
              <a:t> PIANIFICAZIONE </a:t>
            </a:r>
          </a:p>
          <a:p>
            <a:r>
              <a:rPr lang="it-IT" dirty="0" smtClean="0"/>
              <a:t>AZIONI </a:t>
            </a:r>
            <a:r>
              <a:rPr lang="it-IT" dirty="0" err="1" smtClean="0"/>
              <a:t>DI</a:t>
            </a:r>
            <a:r>
              <a:rPr lang="it-IT" dirty="0" smtClean="0"/>
              <a:t> SISTEMA </a:t>
            </a:r>
          </a:p>
          <a:p>
            <a:r>
              <a:rPr lang="it-IT" dirty="0" smtClean="0"/>
              <a:t> AREE </a:t>
            </a:r>
            <a:r>
              <a:rPr lang="it-IT" dirty="0" err="1" smtClean="0"/>
              <a:t>DI</a:t>
            </a:r>
            <a:r>
              <a:rPr lang="it-IT" dirty="0" smtClean="0"/>
              <a:t> INTERVENTO: OBIETTIVI STRATEGICI, PRIORITÀ DEL PDZ, AZIONI, TEMPI E RISORSE </a:t>
            </a:r>
          </a:p>
          <a:p>
            <a:r>
              <a:rPr lang="it-IT" dirty="0" smtClean="0"/>
              <a:t>LE RISORSE DEL PDZ </a:t>
            </a:r>
          </a:p>
          <a:p>
            <a:r>
              <a:rPr lang="it-IT" dirty="0" smtClean="0"/>
              <a:t>IL MONITORAGGIO, LA VERIFICA E LA VALUTAZIONE DEL PDZ </a:t>
            </a:r>
          </a:p>
          <a:p>
            <a:r>
              <a:rPr lang="it-IT" dirty="0" smtClean="0"/>
              <a:t>IL PROGRAMMA ATTUATIVO ANNUALE    </a:t>
            </a:r>
          </a:p>
          <a:p>
            <a:endParaRPr lang="it-IT"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34</a:t>
            </a:fld>
            <a:endParaRPr lang="it-IT"/>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pPr algn="ctr"/>
            <a:r>
              <a:rPr lang="it-IT" sz="2800" b="1" dirty="0" smtClean="0">
                <a:solidFill>
                  <a:srgbClr val="000066"/>
                </a:solidFill>
                <a:effectLst/>
              </a:rPr>
              <a:t>AREE </a:t>
            </a:r>
            <a:r>
              <a:rPr lang="it-IT" sz="2800" b="1" dirty="0" err="1" smtClean="0">
                <a:solidFill>
                  <a:srgbClr val="000066"/>
                </a:solidFill>
                <a:effectLst/>
              </a:rPr>
              <a:t>DI</a:t>
            </a:r>
            <a:r>
              <a:rPr lang="it-IT" sz="2800" b="1" dirty="0" smtClean="0">
                <a:solidFill>
                  <a:srgbClr val="000066"/>
                </a:solidFill>
                <a:effectLst/>
              </a:rPr>
              <a:t> INTERVENTO: OBIETTIVI STRATEGICI, PRIORITÀ DEL PDZ, AZIONI, TEMPI E RISORSE </a:t>
            </a:r>
            <a:endParaRPr lang="it-IT" sz="2800" b="1" dirty="0">
              <a:solidFill>
                <a:srgbClr val="000066"/>
              </a:solidFill>
              <a:effectLst/>
            </a:endParaRPr>
          </a:p>
        </p:txBody>
      </p:sp>
      <p:sp>
        <p:nvSpPr>
          <p:cNvPr id="3" name="Segnaposto contenuto 2"/>
          <p:cNvSpPr>
            <a:spLocks noGrp="1"/>
          </p:cNvSpPr>
          <p:nvPr>
            <p:ph idx="1"/>
          </p:nvPr>
        </p:nvSpPr>
        <p:spPr>
          <a:xfrm>
            <a:off x="1500166" y="1714488"/>
            <a:ext cx="7498080" cy="4800600"/>
          </a:xfrm>
        </p:spPr>
        <p:txBody>
          <a:bodyPr>
            <a:normAutofit lnSpcReduction="10000"/>
          </a:bodyPr>
          <a:lstStyle/>
          <a:p>
            <a:r>
              <a:rPr lang="it-IT" dirty="0" smtClean="0"/>
              <a:t>AREA MINORI E FAMIGLIA </a:t>
            </a:r>
          </a:p>
          <a:p>
            <a:r>
              <a:rPr lang="it-IT" dirty="0" smtClean="0"/>
              <a:t>AREA ANZIANI </a:t>
            </a:r>
          </a:p>
          <a:p>
            <a:r>
              <a:rPr lang="it-IT" dirty="0" smtClean="0"/>
              <a:t>AREA DISABILI </a:t>
            </a:r>
          </a:p>
          <a:p>
            <a:r>
              <a:rPr lang="it-IT" dirty="0" smtClean="0"/>
              <a:t>AREA DIPENDENZE E SALUTE MENTALE </a:t>
            </a:r>
          </a:p>
          <a:p>
            <a:r>
              <a:rPr lang="it-IT" dirty="0" smtClean="0"/>
              <a:t>AREA POVERTA’, DISAGIO ED ESCLUSIONE SOCIALE </a:t>
            </a:r>
          </a:p>
          <a:p>
            <a:r>
              <a:rPr lang="it-IT" dirty="0" smtClean="0"/>
              <a:t>ALTRA AREA INDIVIDUATA A LIVELLO LOCALE  </a:t>
            </a:r>
            <a:endParaRPr lang="it-IT"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35</a:t>
            </a:fld>
            <a:endParaRPr lang="it-IT"/>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435608" y="274638"/>
            <a:ext cx="7498080" cy="725470"/>
          </a:xfrm>
        </p:spPr>
        <p:txBody>
          <a:bodyPr>
            <a:normAutofit fontScale="90000"/>
          </a:bodyPr>
          <a:lstStyle/>
          <a:p>
            <a:pPr algn="ctr"/>
            <a:r>
              <a:rPr lang="it-IT" dirty="0" smtClean="0"/>
              <a:t>TRIESTE</a:t>
            </a:r>
            <a:br>
              <a:rPr lang="it-IT" dirty="0" smtClean="0"/>
            </a:br>
            <a:r>
              <a:rPr lang="it-IT" dirty="0" err="1" smtClean="0"/>
              <a:t>PdZ</a:t>
            </a:r>
            <a:r>
              <a:rPr lang="it-IT" dirty="0" smtClean="0"/>
              <a:t> </a:t>
            </a:r>
            <a:r>
              <a:rPr lang="it-IT" dirty="0" smtClean="0"/>
              <a:t>2013-2015, </a:t>
            </a:r>
            <a:endParaRPr lang="it-IT" dirty="0"/>
          </a:p>
        </p:txBody>
      </p:sp>
      <p:sp>
        <p:nvSpPr>
          <p:cNvPr id="3" name="Segnaposto contenuto 2"/>
          <p:cNvSpPr>
            <a:spLocks noGrp="1"/>
          </p:cNvSpPr>
          <p:nvPr>
            <p:ph idx="1"/>
          </p:nvPr>
        </p:nvSpPr>
        <p:spPr>
          <a:xfrm>
            <a:off x="1435608" y="1285860"/>
            <a:ext cx="7498080" cy="4962540"/>
          </a:xfrm>
        </p:spPr>
        <p:txBody>
          <a:bodyPr>
            <a:normAutofit fontScale="85000" lnSpcReduction="20000"/>
          </a:bodyPr>
          <a:lstStyle/>
          <a:p>
            <a:r>
              <a:rPr lang="it-IT" dirty="0" smtClean="0"/>
              <a:t>P</a:t>
            </a:r>
            <a:r>
              <a:rPr lang="it-IT" dirty="0" smtClean="0"/>
              <a:t>rocesso </a:t>
            </a:r>
            <a:r>
              <a:rPr lang="it-IT" dirty="0" err="1" smtClean="0"/>
              <a:t>programmatorio</a:t>
            </a:r>
            <a:r>
              <a:rPr lang="it-IT" dirty="0" smtClean="0"/>
              <a:t> locale avviato </a:t>
            </a:r>
            <a:r>
              <a:rPr lang="it-IT" dirty="0" smtClean="0"/>
              <a:t>ufficialmente il 4 luglio 2012 con un’assemblea </a:t>
            </a:r>
            <a:r>
              <a:rPr lang="it-IT" dirty="0" smtClean="0"/>
              <a:t>pubblica</a:t>
            </a:r>
            <a:endParaRPr lang="it-IT" dirty="0" smtClean="0"/>
          </a:p>
          <a:p>
            <a:r>
              <a:rPr lang="it-IT" dirty="0" err="1" smtClean="0"/>
              <a:t>PdZ</a:t>
            </a:r>
            <a:r>
              <a:rPr lang="it-IT" dirty="0" smtClean="0"/>
              <a:t> formalizzato </a:t>
            </a:r>
            <a:r>
              <a:rPr lang="it-IT" dirty="0" smtClean="0"/>
              <a:t>con la firma dell’Accordo di Programma in data 3 aprile 2013</a:t>
            </a:r>
            <a:r>
              <a:rPr lang="it-IT" dirty="0" smtClean="0"/>
              <a:t>.</a:t>
            </a:r>
          </a:p>
          <a:p>
            <a:r>
              <a:rPr lang="it-IT" dirty="0" smtClean="0"/>
              <a:t>I </a:t>
            </a:r>
            <a:r>
              <a:rPr lang="it-IT" dirty="0" smtClean="0"/>
              <a:t>soggetti sottoscrittori l’Accordo di programma sono 170, di cui 17 enti pubblici (10%), 9 istituti scolastici (5%), 33 cooperative/consorzi/soggetti rappresentanti della cooperazione (20%), 85 associazioni (49%), 6 sindacati (4%), 5 ordini professionali (3%), 4 enti religiosi (2%), 3 fondazioni (2%) e 8 attori appartenenti ad altre tipologie di soggetti non istituzionali (5%).</a:t>
            </a:r>
            <a:endParaRPr lang="it-IT"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36</a:t>
            </a:fld>
            <a:endParaRPr lang="it-IT"/>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2"/>
          </p:nvPr>
        </p:nvSpPr>
        <p:spPr/>
        <p:txBody>
          <a:bodyPr/>
          <a:lstStyle/>
          <a:p>
            <a:fld id="{B9DD6EDE-ED0D-49A6-B6DA-AC72BC99A78B}" type="slidenum">
              <a:rPr lang="it-IT" smtClean="0"/>
              <a:pPr/>
              <a:t>37</a:t>
            </a:fld>
            <a:endParaRPr lang="it-IT"/>
          </a:p>
        </p:txBody>
      </p:sp>
      <p:pic>
        <p:nvPicPr>
          <p:cNvPr id="1026" name="Picture 2"/>
          <p:cNvPicPr>
            <a:picLocks noGrp="1" noChangeAspect="1" noChangeArrowheads="1"/>
          </p:cNvPicPr>
          <p:nvPr>
            <p:ph idx="1"/>
          </p:nvPr>
        </p:nvPicPr>
        <p:blipFill>
          <a:blip r:embed="rId2"/>
          <a:srcRect/>
          <a:stretch>
            <a:fillRect/>
          </a:stretch>
        </p:blipFill>
        <p:spPr bwMode="auto">
          <a:xfrm>
            <a:off x="1643042" y="1571612"/>
            <a:ext cx="7072362" cy="4857784"/>
          </a:xfrm>
          <a:prstGeom prst="rect">
            <a:avLst/>
          </a:prstGeom>
          <a:noFill/>
          <a:ln w="9525">
            <a:noFill/>
            <a:miter lim="800000"/>
            <a:headEnd/>
            <a:tailEnd/>
          </a:ln>
          <a:effectLst/>
        </p:spPr>
      </p:pic>
      <p:sp>
        <p:nvSpPr>
          <p:cNvPr id="5" name="Titolo 4"/>
          <p:cNvSpPr>
            <a:spLocks noGrp="1"/>
          </p:cNvSpPr>
          <p:nvPr>
            <p:ph type="title"/>
          </p:nvPr>
        </p:nvSpPr>
        <p:spPr/>
        <p:txBody>
          <a:bodyPr/>
          <a:lstStyle/>
          <a:p>
            <a:pPr algn="ctr"/>
            <a:r>
              <a:rPr lang="it-IT" dirty="0" smtClean="0"/>
              <a:t>I sottoscrittori del </a:t>
            </a:r>
            <a:r>
              <a:rPr lang="it-IT" dirty="0" err="1" smtClean="0"/>
              <a:t>PdZ</a:t>
            </a:r>
            <a:endParaRPr lang="it-IT"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pPr algn="ctr"/>
            <a:r>
              <a:rPr lang="it-IT" dirty="0" smtClean="0"/>
              <a:t> Parma</a:t>
            </a:r>
            <a:br>
              <a:rPr lang="it-IT" dirty="0" smtClean="0"/>
            </a:br>
            <a:r>
              <a:rPr lang="it-IT" dirty="0" err="1" smtClean="0"/>
              <a:t>PdZ</a:t>
            </a:r>
            <a:r>
              <a:rPr lang="it-IT" dirty="0" smtClean="0"/>
              <a:t> 2018-2020</a:t>
            </a:r>
            <a:r>
              <a:rPr lang="it-IT" dirty="0" smtClean="0"/>
              <a:t> </a:t>
            </a:r>
            <a:endParaRPr lang="it-IT" dirty="0"/>
          </a:p>
        </p:txBody>
      </p:sp>
      <p:sp>
        <p:nvSpPr>
          <p:cNvPr id="3" name="Segnaposto contenuto 2"/>
          <p:cNvSpPr>
            <a:spLocks noGrp="1"/>
          </p:cNvSpPr>
          <p:nvPr>
            <p:ph idx="1"/>
          </p:nvPr>
        </p:nvSpPr>
        <p:spPr/>
        <p:txBody>
          <a:bodyPr/>
          <a:lstStyle/>
          <a:p>
            <a:r>
              <a:rPr lang="it-IT" sz="4400" dirty="0" smtClean="0"/>
              <a:t>Forte raccordo con la pianificazione regionale            </a:t>
            </a:r>
          </a:p>
          <a:p>
            <a:pPr lvl="2"/>
            <a:endParaRPr lang="it-IT" sz="4400" dirty="0" smtClean="0"/>
          </a:p>
          <a:p>
            <a:pPr lvl="2">
              <a:buNone/>
            </a:pPr>
            <a:r>
              <a:rPr lang="it-IT" sz="4400" dirty="0" smtClean="0"/>
              <a:t>Piano sociale e sanitario 2017-2019</a:t>
            </a:r>
          </a:p>
          <a:p>
            <a:pPr marL="885825" lvl="2" indent="-796925" defTabSz="354013"/>
            <a:endParaRPr lang="it-IT" sz="2800" dirty="0" smtClean="0"/>
          </a:p>
          <a:p>
            <a:endParaRPr lang="it-IT"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38</a:t>
            </a:fld>
            <a:endParaRPr lang="it-IT"/>
          </a:p>
        </p:txBody>
      </p:sp>
      <p:cxnSp>
        <p:nvCxnSpPr>
          <p:cNvPr id="8" name="Connettore 4 7"/>
          <p:cNvCxnSpPr/>
          <p:nvPr/>
        </p:nvCxnSpPr>
        <p:spPr>
          <a:xfrm rot="16200000" flipH="1">
            <a:off x="3893339" y="3036091"/>
            <a:ext cx="714380" cy="500066"/>
          </a:xfrm>
          <a:prstGeom prst="bentConnector3">
            <a:avLst>
              <a:gd name="adj1" fmla="val 33484"/>
            </a:avLst>
          </a:prstGeom>
          <a:ln>
            <a:solidFill>
              <a:srgbClr val="000066"/>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435608" y="714356"/>
            <a:ext cx="7498080" cy="5534044"/>
          </a:xfrm>
        </p:spPr>
        <p:txBody>
          <a:bodyPr/>
          <a:lstStyle/>
          <a:p>
            <a:endParaRPr lang="it-IT" dirty="0" smtClean="0"/>
          </a:p>
          <a:p>
            <a:r>
              <a:rPr lang="it-IT" dirty="0" smtClean="0"/>
              <a:t>Il </a:t>
            </a:r>
            <a:r>
              <a:rPr lang="it-IT" dirty="0" err="1" smtClean="0"/>
              <a:t>PdZ</a:t>
            </a:r>
            <a:r>
              <a:rPr lang="it-IT" dirty="0" smtClean="0"/>
              <a:t> è triennale e prevede per ogni annualità il Programma Attuativo Locale (PAA) che declina in azioni specifiche e impegno di risorse collegate che vengono messe a bilancio nel </a:t>
            </a:r>
            <a:r>
              <a:rPr lang="it-IT" dirty="0" err="1" smtClean="0"/>
              <a:t>priodo</a:t>
            </a:r>
            <a:r>
              <a:rPr lang="it-IT" dirty="0" smtClean="0"/>
              <a:t> di riferimento.</a:t>
            </a:r>
          </a:p>
          <a:p>
            <a:r>
              <a:rPr lang="it-IT" dirty="0" smtClean="0"/>
              <a:t>Il PAA permette di adattare la pianificazione a fronte di eventuali cambiamenti che intervengono e di monitorare in modo più preciso </a:t>
            </a:r>
            <a:endParaRPr lang="it-IT"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39</a:t>
            </a:fld>
            <a:endParaRPr lang="it-IT"/>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435608" y="1071546"/>
            <a:ext cx="7498080" cy="5176854"/>
          </a:xfrm>
        </p:spPr>
        <p:txBody>
          <a:bodyPr>
            <a:normAutofit lnSpcReduction="10000"/>
          </a:bodyPr>
          <a:lstStyle/>
          <a:p>
            <a:pPr marL="88900" indent="-6350">
              <a:buNone/>
            </a:pPr>
            <a:r>
              <a:rPr lang="it-IT" sz="2800" dirty="0" smtClean="0"/>
              <a:t>Il P.  </a:t>
            </a:r>
            <a:r>
              <a:rPr lang="it-IT" sz="2800" dirty="0" err="1" smtClean="0"/>
              <a:t>programmatorio</a:t>
            </a:r>
            <a:r>
              <a:rPr lang="it-IT" sz="2800" dirty="0" smtClean="0"/>
              <a:t> nei contesti sociali complessi chiama in causa e coinvolge una molteplicità di soggetti : istituzionali – dall’U.E. allo Stato  alle Regioni ai Comuni alle Aziende sanitarie agli Enti del terzo Settore alle imprese profit ai Sindacati alle famiglie ai cittadini </a:t>
            </a:r>
            <a:r>
              <a:rPr lang="it-IT" sz="2800" dirty="0" err="1" smtClean="0"/>
              <a:t>……</a:t>
            </a:r>
            <a:r>
              <a:rPr lang="it-IT" sz="2800" dirty="0" smtClean="0"/>
              <a:t>.</a:t>
            </a:r>
          </a:p>
          <a:p>
            <a:pPr marL="88900" indent="-6350">
              <a:buNone/>
            </a:pPr>
            <a:endParaRPr lang="it-IT" sz="2800" dirty="0" smtClean="0"/>
          </a:p>
          <a:p>
            <a:pPr marL="88900" indent="-6350">
              <a:buNone/>
            </a:pPr>
            <a:r>
              <a:rPr lang="it-IT" sz="2800" dirty="0" smtClean="0"/>
              <a:t>Ognuno è portatore di interessi e valori che vuole tutelare ed è autonomo “ a casa propria”  ha una propria sfera di discrezionalità sugli obiettivi che vuole perseguire e quindi su come usare le proprie risorse.</a:t>
            </a:r>
          </a:p>
        </p:txBody>
      </p:sp>
      <p:sp>
        <p:nvSpPr>
          <p:cNvPr id="4" name="Segnaposto numero diapositiva 3"/>
          <p:cNvSpPr>
            <a:spLocks noGrp="1"/>
          </p:cNvSpPr>
          <p:nvPr>
            <p:ph type="sldNum" sz="quarter" idx="12"/>
          </p:nvPr>
        </p:nvSpPr>
        <p:spPr/>
        <p:txBody>
          <a:bodyPr/>
          <a:lstStyle/>
          <a:p>
            <a:fld id="{B9DD6EDE-ED0D-49A6-B6DA-AC72BC99A78B}" type="slidenum">
              <a:rPr lang="it-IT" smtClean="0"/>
              <a:pPr/>
              <a:t>4</a:t>
            </a:fld>
            <a:endParaRPr lang="it-IT"/>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435608" y="428604"/>
            <a:ext cx="7498080" cy="5819796"/>
          </a:xfrm>
        </p:spPr>
        <p:txBody>
          <a:bodyPr/>
          <a:lstStyle/>
          <a:p>
            <a:r>
              <a:rPr lang="it-IT" dirty="0" smtClean="0"/>
              <a:t>I piani annuali sono presenti anche nella pianificazione sanitaria e vengono definiti dalla Aziende sanitarie </a:t>
            </a:r>
          </a:p>
          <a:p>
            <a:endParaRPr lang="it-IT" dirty="0" smtClean="0"/>
          </a:p>
          <a:p>
            <a:endParaRPr lang="it-IT" dirty="0" smtClean="0"/>
          </a:p>
          <a:p>
            <a:endParaRPr lang="it-IT" dirty="0" smtClean="0"/>
          </a:p>
          <a:p>
            <a:pPr marL="365125" indent="-11113">
              <a:buNone/>
            </a:pPr>
            <a:r>
              <a:rPr lang="it-IT" dirty="0" smtClean="0"/>
              <a:t>Piano Attuativo Locale (PAL) che è agganciato alla pianificazione/programmazione sanitaria  regionale e declina azioni specifiche e risorse</a:t>
            </a:r>
            <a:endParaRPr lang="it-IT"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40</a:t>
            </a:fld>
            <a:endParaRPr lang="it-IT"/>
          </a:p>
        </p:txBody>
      </p:sp>
      <p:sp>
        <p:nvSpPr>
          <p:cNvPr id="5" name="Freccia in giù 4"/>
          <p:cNvSpPr/>
          <p:nvPr/>
        </p:nvSpPr>
        <p:spPr>
          <a:xfrm>
            <a:off x="4643438" y="2357430"/>
            <a:ext cx="357190" cy="1143008"/>
          </a:xfrm>
          <a:prstGeom prst="downArrow">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435608" y="357166"/>
            <a:ext cx="7498080" cy="5891234"/>
          </a:xfrm>
        </p:spPr>
        <p:txBody>
          <a:bodyPr>
            <a:normAutofit fontScale="77500" lnSpcReduction="20000"/>
          </a:bodyPr>
          <a:lstStyle/>
          <a:p>
            <a:r>
              <a:rPr lang="it-IT" dirty="0" smtClean="0"/>
              <a:t>Programmare e produrre piani, programmi, progetti,richiede alle amministrazioni pubbliche un approccio più globale rispetto al passato. </a:t>
            </a:r>
          </a:p>
          <a:p>
            <a:r>
              <a:rPr lang="it-IT" dirty="0" smtClean="0"/>
              <a:t>L’amministrazione pubblica tradizionale si è caratterizzata con regole e procedure stabilite in sede centrale e  con forma gerarchica definita e procedure rigida (</a:t>
            </a:r>
            <a:r>
              <a:rPr lang="it-IT" i="1" dirty="0" err="1" smtClean="0"/>
              <a:t>government</a:t>
            </a:r>
            <a:r>
              <a:rPr lang="it-IT" i="1" dirty="0" smtClean="0"/>
              <a:t>) </a:t>
            </a:r>
            <a:r>
              <a:rPr lang="it-IT" dirty="0" smtClean="0"/>
              <a:t>autoprodotte</a:t>
            </a:r>
          </a:p>
          <a:p>
            <a:r>
              <a:rPr lang="it-IT" i="1" dirty="0" smtClean="0"/>
              <a:t> </a:t>
            </a:r>
            <a:r>
              <a:rPr lang="it-IT" dirty="0" smtClean="0"/>
              <a:t>Il P.p. delle pubbliche amministrazioni oggi è cambiato e non può prescindere dalla molteplicità dei soggetti presenti e che intervengono nell’</a:t>
            </a:r>
            <a:r>
              <a:rPr lang="it-IT" i="1" dirty="0" smtClean="0"/>
              <a:t>arena pubblica</a:t>
            </a:r>
            <a:r>
              <a:rPr lang="it-IT" dirty="0" smtClean="0"/>
              <a:t>, pur mantenendo un forte ruolo di indirizzo, garanzia e controllo </a:t>
            </a:r>
            <a:r>
              <a:rPr lang="it-IT" i="1" dirty="0" smtClean="0"/>
              <a:t>(</a:t>
            </a:r>
            <a:r>
              <a:rPr lang="it-IT" i="1" dirty="0" err="1" smtClean="0"/>
              <a:t>governance</a:t>
            </a:r>
            <a:r>
              <a:rPr lang="it-IT" i="1" dirty="0" smtClean="0"/>
              <a:t>)</a:t>
            </a:r>
          </a:p>
          <a:p>
            <a:endParaRPr lang="it-IT" i="1" dirty="0" smtClean="0"/>
          </a:p>
          <a:p>
            <a:pPr marL="0" indent="0">
              <a:buNone/>
            </a:pPr>
            <a:r>
              <a:rPr lang="it-IT" dirty="0" smtClean="0">
                <a:solidFill>
                  <a:srgbClr val="000066"/>
                </a:solidFill>
              </a:rPr>
              <a:t>In un contesto così complesso sono necessari  approcci, metodologie e strumenti complessi e nello stesso tempo flessibili, stili comunicativi orientati alla collaborazione alla concertazione.</a:t>
            </a:r>
          </a:p>
          <a:p>
            <a:pPr marL="0" indent="82550">
              <a:buNone/>
            </a:pPr>
            <a:endParaRPr lang="it-IT"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5</a:t>
            </a:fld>
            <a:endParaRPr lang="it-IT"/>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dirty="0" smtClean="0"/>
              <a:t>Cosa sono i PIANI?</a:t>
            </a:r>
            <a:endParaRPr lang="it-IT"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6</a:t>
            </a:fld>
            <a:endParaRPr lang="it-IT"/>
          </a:p>
        </p:txBody>
      </p:sp>
      <p:sp>
        <p:nvSpPr>
          <p:cNvPr id="6" name="Segnaposto contenuto 5"/>
          <p:cNvSpPr>
            <a:spLocks noGrp="1"/>
          </p:cNvSpPr>
          <p:nvPr>
            <p:ph idx="1"/>
          </p:nvPr>
        </p:nvSpPr>
        <p:spPr>
          <a:xfrm>
            <a:off x="1071538" y="1214422"/>
            <a:ext cx="7862150" cy="5033978"/>
          </a:xfrm>
        </p:spPr>
        <p:txBody>
          <a:bodyPr>
            <a:normAutofit/>
          </a:bodyPr>
          <a:lstStyle/>
          <a:p>
            <a:pPr marL="176213" indent="-6350">
              <a:buNone/>
            </a:pPr>
            <a:r>
              <a:rPr lang="it-IT" i="1" dirty="0" smtClean="0"/>
              <a:t>vediamoli da vicino, due esempi di Piano a livello regionale:</a:t>
            </a:r>
          </a:p>
          <a:p>
            <a:pPr>
              <a:buNone/>
            </a:pPr>
            <a:endParaRPr lang="it-IT" i="1" dirty="0" smtClean="0"/>
          </a:p>
          <a:p>
            <a:pPr>
              <a:buNone/>
            </a:pPr>
            <a:r>
              <a:rPr lang="it-IT" dirty="0" smtClean="0"/>
              <a:t>-Piano Sociale e Sanitario della regione </a:t>
            </a:r>
          </a:p>
          <a:p>
            <a:pPr marL="365125" indent="-100013">
              <a:buNone/>
            </a:pPr>
            <a:r>
              <a:rPr lang="it-IT" dirty="0" smtClean="0"/>
              <a:t>Emilia-Romagna  2017-2019</a:t>
            </a:r>
          </a:p>
          <a:p>
            <a:pPr marL="365125" indent="-100013">
              <a:buNone/>
            </a:pPr>
            <a:r>
              <a:rPr lang="it-IT" dirty="0" smtClean="0">
                <a:hlinkClick r:id="rId2"/>
              </a:rPr>
              <a:t>http://sociale.regione.emilia-romagna.it/</a:t>
            </a:r>
            <a:endParaRPr lang="it-IT" dirty="0" smtClean="0"/>
          </a:p>
          <a:p>
            <a:pPr marL="365125" indent="-100013">
              <a:buNone/>
            </a:pPr>
            <a:endParaRPr lang="it-IT" dirty="0" smtClean="0"/>
          </a:p>
          <a:p>
            <a:pPr>
              <a:buFontTx/>
              <a:buChar char="-"/>
            </a:pPr>
            <a:r>
              <a:rPr lang="it-IT" dirty="0" smtClean="0"/>
              <a:t>Piano per la Salute del Trentino 2015-2025</a:t>
            </a:r>
          </a:p>
          <a:p>
            <a:pPr>
              <a:buFontTx/>
              <a:buChar char="-"/>
            </a:pPr>
            <a:r>
              <a:rPr lang="it-IT" dirty="0" smtClean="0">
                <a:hlinkClick r:id="rId3"/>
              </a:rPr>
              <a:t>https://www.trentinosalute.net/</a:t>
            </a:r>
            <a:endParaRPr lang="it-IT" dirty="0" smtClean="0"/>
          </a:p>
          <a:p>
            <a:pPr>
              <a:buNone/>
            </a:pPr>
            <a:endParaRPr lang="it-IT" dirty="0" smtClean="0"/>
          </a:p>
          <a:p>
            <a:pPr>
              <a:buNone/>
            </a:pPr>
            <a:endParaRPr lang="it-IT"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3200" dirty="0" smtClean="0"/>
              <a:t>IL PIANO SOCIALE E SANITARIO DELLA REGIONE EMILIA-ROMAGNA 2017-2019</a:t>
            </a:r>
            <a:endParaRPr lang="it-IT" sz="3200" dirty="0"/>
          </a:p>
        </p:txBody>
      </p:sp>
      <p:sp>
        <p:nvSpPr>
          <p:cNvPr id="3" name="Segnaposto contenuto 2"/>
          <p:cNvSpPr>
            <a:spLocks noGrp="1"/>
          </p:cNvSpPr>
          <p:nvPr>
            <p:ph idx="1"/>
          </p:nvPr>
        </p:nvSpPr>
        <p:spPr/>
        <p:txBody>
          <a:bodyPr/>
          <a:lstStyle/>
          <a:p>
            <a:pPr marL="365125" indent="-11113" algn="ctr">
              <a:buNone/>
            </a:pPr>
            <a:r>
              <a:rPr lang="it-IT" i="1" dirty="0" smtClean="0"/>
              <a:t>“Il documento è frutto di un lungo e partecipato percorso realizzato insieme ai territori e agli attori sociali e istituzionali di questa regione, raccoglie i numerosi contributi presentati negli incontri sia a livello tecnico che a livello politico, e rappresenta lo strumento di riferimento per sviluppare e innovare il welfare dei prossimi anni”. </a:t>
            </a:r>
            <a:endParaRPr lang="it-IT" i="1"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7</a:t>
            </a:fld>
            <a:endParaRPr lang="it-IT"/>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3200" dirty="0" smtClean="0">
                <a:solidFill>
                  <a:srgbClr val="003300"/>
                </a:solidFill>
              </a:rPr>
              <a:t>IL PIANO SOCIALE E SANITARIO DELLA REGIONE EMILIA-ROMAGNA 2017-2019</a:t>
            </a:r>
            <a:endParaRPr lang="it-IT" sz="3200" dirty="0">
              <a:solidFill>
                <a:srgbClr val="003300"/>
              </a:solidFill>
            </a:endParaRPr>
          </a:p>
        </p:txBody>
      </p:sp>
      <p:sp>
        <p:nvSpPr>
          <p:cNvPr id="3" name="Segnaposto contenuto 2"/>
          <p:cNvSpPr>
            <a:spLocks noGrp="1"/>
          </p:cNvSpPr>
          <p:nvPr>
            <p:ph idx="1"/>
          </p:nvPr>
        </p:nvSpPr>
        <p:spPr>
          <a:xfrm>
            <a:off x="1435608" y="1447800"/>
            <a:ext cx="7498080" cy="5124472"/>
          </a:xfrm>
        </p:spPr>
        <p:txBody>
          <a:bodyPr>
            <a:normAutofit fontScale="85000" lnSpcReduction="20000"/>
          </a:bodyPr>
          <a:lstStyle/>
          <a:p>
            <a:pPr marL="365125" indent="-11113">
              <a:buNone/>
            </a:pPr>
            <a:r>
              <a:rPr lang="it-IT" i="1" dirty="0" smtClean="0"/>
              <a:t>“Il modello di welfare territoriale e comunitario che con questo Piano si intende promuovere è costruito a partire dalla programmazione, una delle funzioni strategiche del sistema pubblico, alla quale spetta il compito di intercettare i cambiamenti, l’emergere di bisogni diversi dall’esistente e anche di nuove risorse. Attraverso la programmazione si costituiscono relazioni significative tra i diversi livelli istituzionali e i soggetti pubblici e privati, e si realizza, nel rispetto delle relative competenze, il coinvolgimento di tutti i soggetti che a vario titolo sono chiamati a svolgere un ruolo, e quindi l’affermazione dei diritti di cittadinanza.”</a:t>
            </a:r>
          </a:p>
          <a:p>
            <a:pPr marL="365125" indent="-11113">
              <a:buNone/>
            </a:pPr>
            <a:r>
              <a:rPr lang="it-IT" sz="2400" dirty="0" smtClean="0"/>
              <a:t>(</a:t>
            </a:r>
            <a:r>
              <a:rPr lang="it-IT" sz="2400" dirty="0" err="1" smtClean="0"/>
              <a:t>v.pag</a:t>
            </a:r>
            <a:r>
              <a:rPr lang="it-IT" sz="2400" dirty="0" smtClean="0"/>
              <a:t>.22 del Piano)</a:t>
            </a:r>
          </a:p>
          <a:p>
            <a:pPr marL="365125" indent="-11113">
              <a:buNone/>
            </a:pPr>
            <a:endParaRPr lang="it-IT" i="1" dirty="0" smtClean="0"/>
          </a:p>
          <a:p>
            <a:pPr marL="365125" indent="-11113">
              <a:buNone/>
            </a:pPr>
            <a:endParaRPr lang="it-IT" i="1" dirty="0"/>
          </a:p>
        </p:txBody>
      </p:sp>
      <p:sp>
        <p:nvSpPr>
          <p:cNvPr id="4" name="Segnaposto numero diapositiva 3"/>
          <p:cNvSpPr>
            <a:spLocks noGrp="1"/>
          </p:cNvSpPr>
          <p:nvPr>
            <p:ph type="sldNum" sz="quarter" idx="12"/>
          </p:nvPr>
        </p:nvSpPr>
        <p:spPr/>
        <p:txBody>
          <a:bodyPr/>
          <a:lstStyle/>
          <a:p>
            <a:fld id="{B9DD6EDE-ED0D-49A6-B6DA-AC72BC99A78B}" type="slidenum">
              <a:rPr lang="it-IT" smtClean="0"/>
              <a:pPr/>
              <a:t>8</a:t>
            </a:fld>
            <a:endParaRPr lang="it-IT"/>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2"/>
          </p:nvPr>
        </p:nvSpPr>
        <p:spPr/>
        <p:txBody>
          <a:bodyPr/>
          <a:lstStyle/>
          <a:p>
            <a:fld id="{B9DD6EDE-ED0D-49A6-B6DA-AC72BC99A78B}" type="slidenum">
              <a:rPr lang="it-IT" smtClean="0"/>
              <a:pPr/>
              <a:t>9</a:t>
            </a:fld>
            <a:endParaRPr lang="it-IT"/>
          </a:p>
        </p:txBody>
      </p:sp>
      <p:sp>
        <p:nvSpPr>
          <p:cNvPr id="6" name="Titolo 1"/>
          <p:cNvSpPr>
            <a:spLocks noGrp="1"/>
          </p:cNvSpPr>
          <p:nvPr>
            <p:ph idx="1"/>
          </p:nvPr>
        </p:nvSpPr>
        <p:spPr>
          <a:xfrm>
            <a:off x="1214414" y="285728"/>
            <a:ext cx="7720036" cy="5962672"/>
          </a:xfr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a:normAutofit fontScale="70000" lnSpcReduction="20000"/>
          </a:bodyPr>
          <a:lstStyle/>
          <a:p>
            <a:pPr algn="ctr">
              <a:buNone/>
            </a:pPr>
            <a:r>
              <a:rPr lang="it-IT" sz="4100" b="1" dirty="0" smtClean="0">
                <a:solidFill>
                  <a:schemeClr val="accent6">
                    <a:lumMod val="75000"/>
                  </a:schemeClr>
                </a:solidFill>
              </a:rPr>
              <a:t>Regione Emilia – Romagna</a:t>
            </a:r>
          </a:p>
          <a:p>
            <a:pPr algn="ctr">
              <a:buNone/>
            </a:pPr>
            <a:r>
              <a:rPr lang="it-IT" sz="4100" b="1" dirty="0" smtClean="0">
                <a:solidFill>
                  <a:schemeClr val="accent6">
                    <a:lumMod val="75000"/>
                  </a:schemeClr>
                </a:solidFill>
              </a:rPr>
              <a:t>Le Fasi di elaborazione del PSSR 2017-2019</a:t>
            </a:r>
          </a:p>
          <a:p>
            <a:pPr algn="ctr">
              <a:buNone/>
            </a:pPr>
            <a:endParaRPr lang="it-IT" dirty="0" smtClean="0"/>
          </a:p>
          <a:p>
            <a:pPr>
              <a:buClr>
                <a:srgbClr val="000066"/>
              </a:buClr>
              <a:buFont typeface="Wingdings" pitchFamily="2" charset="2"/>
              <a:buChar char=""/>
            </a:pPr>
            <a:r>
              <a:rPr lang="it-IT" sz="3400" dirty="0" smtClean="0"/>
              <a:t>Input politico (dic.2015)</a:t>
            </a:r>
          </a:p>
          <a:p>
            <a:pPr>
              <a:buClr>
                <a:srgbClr val="000066"/>
              </a:buClr>
              <a:buFont typeface="Wingdings" pitchFamily="2" charset="2"/>
              <a:buChar char=""/>
            </a:pPr>
            <a:r>
              <a:rPr lang="it-IT" sz="3400" dirty="0" smtClean="0"/>
              <a:t>Elaborazione tecnica dell’impianto</a:t>
            </a:r>
          </a:p>
          <a:p>
            <a:pPr>
              <a:buClr>
                <a:srgbClr val="000066"/>
              </a:buClr>
              <a:buFont typeface="Wingdings" pitchFamily="2" charset="2"/>
              <a:buChar char=""/>
            </a:pPr>
            <a:r>
              <a:rPr lang="it-IT" sz="3400" dirty="0" smtClean="0"/>
              <a:t>Arricchimento con gli operatori Enti locali e Aziende</a:t>
            </a:r>
          </a:p>
          <a:p>
            <a:pPr>
              <a:buClr>
                <a:srgbClr val="000066"/>
              </a:buClr>
              <a:buFont typeface="Wingdings" pitchFamily="2" charset="2"/>
              <a:buChar char=""/>
            </a:pPr>
            <a:r>
              <a:rPr lang="it-IT" sz="3400" dirty="0" smtClean="0"/>
              <a:t>Discussione politica, restituzione e nuovi input</a:t>
            </a:r>
          </a:p>
          <a:p>
            <a:pPr>
              <a:buClr>
                <a:srgbClr val="000066"/>
              </a:buClr>
              <a:buFont typeface="Wingdings" pitchFamily="2" charset="2"/>
              <a:buChar char=""/>
            </a:pPr>
            <a:r>
              <a:rPr lang="it-IT" sz="3400" dirty="0" smtClean="0"/>
              <a:t>Rielaborazione tecnica</a:t>
            </a:r>
          </a:p>
          <a:p>
            <a:pPr>
              <a:buClr>
                <a:srgbClr val="000066"/>
              </a:buClr>
              <a:buFont typeface="Wingdings" pitchFamily="2" charset="2"/>
              <a:buChar char=""/>
            </a:pPr>
            <a:r>
              <a:rPr lang="it-IT" sz="3400" dirty="0" smtClean="0"/>
              <a:t>Allargamento del confronto agli attori istituzionali e sociali</a:t>
            </a:r>
          </a:p>
          <a:p>
            <a:pPr>
              <a:buClr>
                <a:srgbClr val="000066"/>
              </a:buClr>
              <a:buFont typeface="Wingdings" pitchFamily="2" charset="2"/>
              <a:buChar char=""/>
            </a:pPr>
            <a:r>
              <a:rPr lang="it-IT" sz="3400" dirty="0" smtClean="0"/>
              <a:t>Ascolto di tutte le «voci» dei territori</a:t>
            </a:r>
          </a:p>
          <a:p>
            <a:pPr>
              <a:buClr>
                <a:srgbClr val="000066"/>
              </a:buClr>
              <a:buFont typeface="Wingdings" pitchFamily="2" charset="2"/>
              <a:buChar char=""/>
            </a:pPr>
            <a:r>
              <a:rPr lang="it-IT" sz="3400" dirty="0" smtClean="0"/>
              <a:t>Rielaborazione tecnica e sintesi politica</a:t>
            </a:r>
          </a:p>
          <a:p>
            <a:pPr>
              <a:buClr>
                <a:srgbClr val="000066"/>
              </a:buClr>
              <a:buFont typeface="Wingdings" pitchFamily="2" charset="2"/>
              <a:buChar char=""/>
            </a:pPr>
            <a:r>
              <a:rPr lang="it-IT" sz="3400" dirty="0" smtClean="0"/>
              <a:t>Confronti e pareri nelle sedi istituzionali</a:t>
            </a:r>
          </a:p>
          <a:p>
            <a:pPr>
              <a:buClr>
                <a:srgbClr val="000066"/>
              </a:buClr>
              <a:buFont typeface="Wingdings" pitchFamily="2" charset="2"/>
              <a:buChar char=""/>
            </a:pPr>
            <a:r>
              <a:rPr lang="it-IT" sz="3400" dirty="0" smtClean="0"/>
              <a:t>Conclusione iter approvazione Lug.2017  </a:t>
            </a:r>
          </a:p>
          <a:p>
            <a:pPr>
              <a:buClr>
                <a:srgbClr val="000066"/>
              </a:buClr>
              <a:buFont typeface="Wingdings" pitchFamily="2" charset="2"/>
              <a:buChar char=""/>
            </a:pPr>
            <a:r>
              <a:rPr lang="it-IT" sz="3400" dirty="0" smtClean="0"/>
              <a:t>Approvazione della schede attuative del PSSR Set.2017</a:t>
            </a:r>
            <a:endParaRPr lang="it-IT" sz="3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zio">
  <a:themeElements>
    <a:clrScheme name="Vertice">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Solstizio">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zio">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1249</TotalTime>
  <Words>1799</Words>
  <Application>Microsoft Office PowerPoint</Application>
  <PresentationFormat>Presentazione su schermo (4:3)</PresentationFormat>
  <Paragraphs>240</Paragraphs>
  <Slides>40</Slides>
  <Notes>0</Notes>
  <HiddenSlides>0</HiddenSlides>
  <MMClips>0</MMClips>
  <ScaleCrop>false</ScaleCrop>
  <HeadingPairs>
    <vt:vector size="4" baseType="variant">
      <vt:variant>
        <vt:lpstr>Tema</vt:lpstr>
      </vt:variant>
      <vt:variant>
        <vt:i4>1</vt:i4>
      </vt:variant>
      <vt:variant>
        <vt:lpstr>Titoli diapositive</vt:lpstr>
      </vt:variant>
      <vt:variant>
        <vt:i4>40</vt:i4>
      </vt:variant>
    </vt:vector>
  </HeadingPairs>
  <TitlesOfParts>
    <vt:vector size="41" baseType="lpstr">
      <vt:lpstr>Solstizio</vt:lpstr>
      <vt:lpstr>Corso di laurea magistrale  Servizio sociale, politiche sociali, programmazione e gestione dei servizi</vt:lpstr>
      <vt:lpstr> il  Processo programmatorio </vt:lpstr>
      <vt:lpstr>Diapositiva 3</vt:lpstr>
      <vt:lpstr>Diapositiva 4</vt:lpstr>
      <vt:lpstr>Diapositiva 5</vt:lpstr>
      <vt:lpstr>Cosa sono i PIANI?</vt:lpstr>
      <vt:lpstr>IL PIANO SOCIALE E SANITARIO DELLA REGIONE EMILIA-ROMAGNA 2017-2019</vt:lpstr>
      <vt:lpstr>IL PIANO SOCIALE E SANITARIO DELLA REGIONE EMILIA-ROMAGNA 2017-2019</vt:lpstr>
      <vt:lpstr>Diapositiva 9</vt:lpstr>
      <vt:lpstr>Il metodo Analisi delle criticità emergenti </vt:lpstr>
      <vt:lpstr>Diapositiva 11</vt:lpstr>
      <vt:lpstr>Individuazione di tre obiettivi strategici </vt:lpstr>
      <vt:lpstr>Diapositiva 13</vt:lpstr>
      <vt:lpstr>Diapositiva 14</vt:lpstr>
      <vt:lpstr>Diapositiva 15</vt:lpstr>
      <vt:lpstr>Diapositiva 16</vt:lpstr>
      <vt:lpstr>Diapositiva 17</vt:lpstr>
      <vt:lpstr>Diapositiva 18</vt:lpstr>
      <vt:lpstr>Diapositiva 19</vt:lpstr>
      <vt:lpstr>Piano per la Salute </vt:lpstr>
      <vt:lpstr>Diapositiva 21</vt:lpstr>
      <vt:lpstr>Analisi del contesto  </vt:lpstr>
      <vt:lpstr>2 finalità strategiche </vt:lpstr>
      <vt:lpstr>Diapositiva 24</vt:lpstr>
      <vt:lpstr>Diapositiva 25</vt:lpstr>
      <vt:lpstr>Diapositiva 26</vt:lpstr>
      <vt:lpstr>3 macro obiettivi tematici </vt:lpstr>
      <vt:lpstr> </vt:lpstr>
      <vt:lpstr> 2 macro obiettivi trasversali </vt:lpstr>
      <vt:lpstr>Diapositiva 30</vt:lpstr>
      <vt:lpstr>Piano di Zona</vt:lpstr>
      <vt:lpstr>Piano di zona</vt:lpstr>
      <vt:lpstr>Esempi di PdZ</vt:lpstr>
      <vt:lpstr>Indice del PdZ</vt:lpstr>
      <vt:lpstr>AREE DI INTERVENTO: OBIETTIVI STRATEGICI, PRIORITÀ DEL PDZ, AZIONI, TEMPI E RISORSE </vt:lpstr>
      <vt:lpstr>TRIESTE PdZ 2013-2015, </vt:lpstr>
      <vt:lpstr>I sottoscrittori del PdZ</vt:lpstr>
      <vt:lpstr> Parma PdZ 2018-2020 </vt:lpstr>
      <vt:lpstr>Diapositiva 39</vt:lpstr>
      <vt:lpstr>Diapositiva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Roberto Colapietro</dc:creator>
  <cp:lastModifiedBy>Roberto Colapietro</cp:lastModifiedBy>
  <cp:revision>250</cp:revision>
  <dcterms:created xsi:type="dcterms:W3CDTF">2020-03-22T16:46:59Z</dcterms:created>
  <dcterms:modified xsi:type="dcterms:W3CDTF">2020-05-07T07:36:19Z</dcterms:modified>
</cp:coreProperties>
</file>