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5" r:id="rId3"/>
    <p:sldId id="330" r:id="rId4"/>
    <p:sldId id="332" r:id="rId5"/>
    <p:sldId id="340" r:id="rId6"/>
    <p:sldId id="341" r:id="rId7"/>
    <p:sldId id="342" r:id="rId8"/>
    <p:sldId id="333" r:id="rId9"/>
    <p:sldId id="346" r:id="rId10"/>
    <p:sldId id="343" r:id="rId11"/>
    <p:sldId id="345" r:id="rId12"/>
    <p:sldId id="334" r:id="rId13"/>
    <p:sldId id="347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FF"/>
    <a:srgbClr val="003300"/>
    <a:srgbClr val="99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C1B27-E5B0-41AE-A91A-12E1F754B64C}" type="datetimeFigureOut">
              <a:rPr lang="it-IT" smtClean="0"/>
              <a:pPr/>
              <a:t>11/05/2020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2D02C-D4DF-45CE-AE42-E767E3391A1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422743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31664-F149-463C-B9B3-71C86E3D4CBC}" type="datetimeFigureOut">
              <a:rPr lang="it-IT" smtClean="0"/>
              <a:pPr/>
              <a:t>11/05/2020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39FC2-A128-45A0-BD3A-658FD7741AF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537602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02E8C-3C73-4A79-8A7E-7B1E8B34392D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AF54A3-F7F6-4851-B217-F0751ED22665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9F3A81-D252-4CA3-9F03-DE11E53734B1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BF92E-9C61-4C76-AFE3-5CB52D7FAD43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BACB6-6C73-4A5D-B97E-CCE5C196E38B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422A3-F244-438A-8DE7-4F8137B592DF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25C19-CF81-4436-AC79-DBE7DFAD393C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C231BB-C42C-4301-95A1-2A956D8713BE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79C7C-BBB4-49AE-8124-B9975BAAFC35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D2A5C6-B29B-480A-8150-404201EFEA4F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C422DF-764C-4C53-A48A-227BD52E098B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9" name="Elaborazione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Elaborazione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00F4DFA-B767-4628-8023-60F17280425E}" type="datetime1">
              <a:rPr lang="it-IT" smtClean="0"/>
              <a:pPr/>
              <a:t>11/05/2020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71538" y="214290"/>
            <a:ext cx="7772400" cy="1714512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Corso di laurea magistrale </a:t>
            </a:r>
            <a:br>
              <a:rPr lang="it-IT" sz="3600" dirty="0" smtClean="0"/>
            </a:br>
            <a:r>
              <a:rPr lang="it-IT" sz="3600" dirty="0" smtClean="0"/>
              <a:t>Servizio sociale, politiche sociali, programmazione e gestione dei servizi</a:t>
            </a: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7486680" cy="3643338"/>
          </a:xfrm>
        </p:spPr>
        <p:txBody>
          <a:bodyPr>
            <a:normAutofit fontScale="92500" lnSpcReduction="20000"/>
          </a:bodyPr>
          <a:lstStyle/>
          <a:p>
            <a:endParaRPr lang="it-IT" dirty="0" smtClean="0">
              <a:solidFill>
                <a:srgbClr val="0000FF"/>
              </a:solidFill>
            </a:endParaRPr>
          </a:p>
          <a:p>
            <a:pPr algn="ctr"/>
            <a:r>
              <a:rPr lang="it-IT" sz="3600" b="1" dirty="0" smtClean="0">
                <a:solidFill>
                  <a:srgbClr val="000066"/>
                </a:solidFill>
              </a:rPr>
              <a:t>Pianificazione e gestione dei servizi e delle risorse umane</a:t>
            </a:r>
          </a:p>
          <a:p>
            <a:pPr algn="r"/>
            <a:endParaRPr lang="it-IT" sz="3600" b="1" dirty="0" smtClean="0">
              <a:solidFill>
                <a:srgbClr val="000066"/>
              </a:solidFill>
            </a:endParaRPr>
          </a:p>
          <a:p>
            <a:pPr algn="r"/>
            <a:endParaRPr lang="it-IT" sz="2200" dirty="0" smtClean="0">
              <a:solidFill>
                <a:schemeClr val="tx1"/>
              </a:solidFill>
            </a:endParaRPr>
          </a:p>
          <a:p>
            <a:pPr algn="r"/>
            <a:r>
              <a:rPr lang="it-IT" sz="2200" dirty="0" smtClean="0">
                <a:solidFill>
                  <a:schemeClr val="tx1"/>
                </a:solidFill>
              </a:rPr>
              <a:t>parte1C</a:t>
            </a:r>
          </a:p>
          <a:p>
            <a:endParaRPr lang="it-IT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chemeClr val="accent6">
                    <a:lumMod val="50000"/>
                  </a:schemeClr>
                </a:solidFill>
              </a:rPr>
              <a:t>Docente: Maria Antonietta Vanto</a:t>
            </a:r>
          </a:p>
          <a:p>
            <a:pPr algn="ctr"/>
            <a:r>
              <a:rPr lang="it-IT" sz="2000" b="1" dirty="0" smtClean="0">
                <a:solidFill>
                  <a:srgbClr val="000066"/>
                </a:solidFill>
              </a:rPr>
              <a:t>a.a</a:t>
            </a:r>
            <a:r>
              <a:rPr lang="it-IT" sz="2000" b="1" dirty="0" err="1" smtClean="0">
                <a:solidFill>
                  <a:srgbClr val="000066"/>
                </a:solidFill>
              </a:rPr>
              <a:t>.201</a:t>
            </a:r>
            <a:r>
              <a:rPr lang="it-IT" sz="2000" b="1" dirty="0" smtClean="0">
                <a:solidFill>
                  <a:srgbClr val="000066"/>
                </a:solidFill>
              </a:rPr>
              <a:t>9-2020</a:t>
            </a:r>
            <a:endParaRPr lang="it-IT" sz="2000" b="1" dirty="0">
              <a:solidFill>
                <a:srgbClr val="000066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3600" i="1" dirty="0" smtClean="0"/>
          </a:p>
          <a:p>
            <a:pPr algn="ctr">
              <a:buNone/>
            </a:pPr>
            <a:r>
              <a:rPr lang="it-IT" sz="3600" i="1" dirty="0" smtClean="0"/>
              <a:t>“ in condizioni ambientali NON date come oggettive  persegue  il coinvolgimento e la condivisione dei vari attori i mezzi migliori per raggiungere obiettivi negoziati, rispettando l’autodeterminazione dei soggetti partecipant</a:t>
            </a:r>
            <a:r>
              <a:rPr lang="it-IT" i="1" dirty="0" smtClean="0"/>
              <a:t>i”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428604"/>
            <a:ext cx="7498080" cy="5819796"/>
          </a:xfrm>
        </p:spPr>
        <p:txBody>
          <a:bodyPr/>
          <a:lstStyle/>
          <a:p>
            <a:r>
              <a:rPr lang="it-IT" dirty="0" smtClean="0"/>
              <a:t>FASI/TAPPE: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1571604" y="1142984"/>
            <a:ext cx="1571636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Ideazione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142976" y="2214554"/>
            <a:ext cx="2643206" cy="10001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chemeClr val="tx1"/>
                </a:solidFill>
              </a:rPr>
              <a:t>Attivazione</a:t>
            </a:r>
            <a:r>
              <a:rPr lang="it-IT" sz="2000" dirty="0" smtClean="0"/>
              <a:t> </a:t>
            </a:r>
            <a:endParaRPr lang="it-IT" sz="2000" dirty="0"/>
          </a:p>
        </p:txBody>
      </p:sp>
      <p:sp>
        <p:nvSpPr>
          <p:cNvPr id="7" name="Rettangolo 6"/>
          <p:cNvSpPr/>
          <p:nvPr/>
        </p:nvSpPr>
        <p:spPr>
          <a:xfrm>
            <a:off x="1285852" y="3643314"/>
            <a:ext cx="1928826" cy="857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progettazione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1428728" y="4929198"/>
            <a:ext cx="1928826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realizzazione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357290" y="5929330"/>
            <a:ext cx="1857388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verifica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071934" y="571480"/>
            <a:ext cx="4714908" cy="557216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it-IT" dirty="0" smtClean="0">
              <a:solidFill>
                <a:schemeClr val="tx1"/>
              </a:solidFill>
            </a:endParaRP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Si parte da un’ipotesi di cambiamento di una realtà che va “vista”, confrontata, negoziata e concertata con una molteplicità di soggetti</a:t>
            </a:r>
          </a:p>
          <a:p>
            <a:pPr algn="just"/>
            <a:endParaRPr lang="it-IT" dirty="0" smtClean="0">
              <a:solidFill>
                <a:schemeClr val="tx1"/>
              </a:solidFill>
            </a:endParaRP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Questo approccio prevede che , tranne che la prima fase di ideazione in cui individuano le motivazioni e si analizzano i propri dati, tutte le fasi sono caratterizzate dall’interazione tra i diversi attori coinvolti nel processo. </a:t>
            </a: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Dalla fase di Attivazione in cui si costruiscono “letture” condivise dei fenomeni o delle problematiche e si definiscono i ruoli di ognuno, a quella della Progettazione in cui si individuano insieme alcuni obiettivi e azioni,  a quella della Valutazione in cui si verificano i risultati. </a:t>
            </a: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Le interazioni tra le fasi si influenzano reciprocamente.</a:t>
            </a: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La tappa più rilevante è l’Attivazione</a:t>
            </a:r>
          </a:p>
        </p:txBody>
      </p:sp>
      <p:cxnSp>
        <p:nvCxnSpPr>
          <p:cNvPr id="14" name="Connettore 2 13"/>
          <p:cNvCxnSpPr>
            <a:stCxn id="5" idx="2"/>
          </p:cNvCxnSpPr>
          <p:nvPr/>
        </p:nvCxnSpPr>
        <p:spPr>
          <a:xfrm rot="5400000">
            <a:off x="2178827" y="1893083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rot="5400000">
            <a:off x="1893869" y="3463925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 rot="5400000" flipH="1" flipV="1">
            <a:off x="2679687" y="3463925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 rot="5400000" flipH="1" flipV="1">
            <a:off x="1893869" y="4678371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rot="5400000">
            <a:off x="2679687" y="4678371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rot="5400000">
            <a:off x="1893869" y="5678503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 rot="5400000" flipH="1" flipV="1">
            <a:off x="2608249" y="5678503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45920" y="28572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Approccio  </a:t>
            </a:r>
            <a:r>
              <a:rPr lang="it-IT" dirty="0"/>
              <a:t>Euristico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/>
          <a:lstStyle/>
          <a:p>
            <a:pPr>
              <a:buNone/>
            </a:pPr>
            <a:r>
              <a:rPr lang="it-IT" i="1" dirty="0" err="1" smtClean="0"/>
              <a:t>Eurisco</a:t>
            </a:r>
            <a:r>
              <a:rPr lang="it-IT" i="1" dirty="0" smtClean="0"/>
              <a:t>  =  ricerco</a:t>
            </a:r>
          </a:p>
          <a:p>
            <a:r>
              <a:rPr lang="it-IT" dirty="0" smtClean="0"/>
              <a:t>A monte non esistono obiettivi predefiniti a priori</a:t>
            </a:r>
          </a:p>
          <a:p>
            <a:r>
              <a:rPr lang="it-IT" dirty="0" smtClean="0"/>
              <a:t>Predefinire obiettivi e risultati (</a:t>
            </a:r>
            <a:r>
              <a:rPr lang="it-IT" i="1" dirty="0" smtClean="0"/>
              <a:t>il prodotto</a:t>
            </a:r>
            <a:r>
              <a:rPr lang="it-IT" dirty="0" smtClean="0"/>
              <a:t>) può distoglierci dal processo e quindi i modi in cui si realizzano le azioni, e i modi influiscono sui risultati</a:t>
            </a:r>
          </a:p>
          <a:p>
            <a:r>
              <a:rPr lang="it-IT" dirty="0" smtClean="0"/>
              <a:t>Lo stesso modello di progettazione influisce sui risultati (</a:t>
            </a:r>
            <a:r>
              <a:rPr lang="it-IT" i="1" dirty="0" smtClean="0"/>
              <a:t>distorsioni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74774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00100" y="142852"/>
            <a:ext cx="7933588" cy="6105548"/>
          </a:xfrm>
        </p:spPr>
        <p:txBody>
          <a:bodyPr/>
          <a:lstStyle/>
          <a:p>
            <a:r>
              <a:rPr lang="it-IT" dirty="0" smtClean="0"/>
              <a:t>FASI/TAPPE: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1500166" y="714356"/>
            <a:ext cx="1571636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Ideazione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071538" y="1643050"/>
            <a:ext cx="264320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chemeClr val="tx1"/>
                </a:solidFill>
              </a:rPr>
              <a:t>Attivazione</a:t>
            </a:r>
            <a:r>
              <a:rPr lang="it-IT" sz="2000" dirty="0" smtClean="0"/>
              <a:t> </a:t>
            </a:r>
            <a:endParaRPr lang="it-IT" sz="2000" dirty="0"/>
          </a:p>
        </p:txBody>
      </p:sp>
      <p:sp>
        <p:nvSpPr>
          <p:cNvPr id="7" name="Rettangolo 6"/>
          <p:cNvSpPr/>
          <p:nvPr/>
        </p:nvSpPr>
        <p:spPr>
          <a:xfrm rot="16200000">
            <a:off x="1285853" y="3357563"/>
            <a:ext cx="1143008" cy="10001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progettazione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 rot="16200000">
            <a:off x="1285852" y="4929198"/>
            <a:ext cx="100013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realizzazione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 rot="16200000">
            <a:off x="1357290" y="6072182"/>
            <a:ext cx="857256" cy="7143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verifica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643438" y="571480"/>
            <a:ext cx="4143404" cy="62865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it-IT" dirty="0" smtClean="0">
              <a:solidFill>
                <a:schemeClr val="tx1"/>
              </a:solidFill>
            </a:endParaRP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In questo approccio l’elaborazione di specifiche progettualità rappresenta l’ultima tappa dell’intervento.</a:t>
            </a:r>
          </a:p>
          <a:p>
            <a:pPr algn="just"/>
            <a:endParaRPr lang="it-IT" dirty="0" smtClean="0">
              <a:solidFill>
                <a:schemeClr val="tx1"/>
              </a:solidFill>
            </a:endParaRP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L’Ideazione parte già ad es. da una ricerca-azione o altre azioni simili, che restituisce una prima  lettura condivisa e partecipata . Nella fase di Attivazione si individuano altri soggetti, istituzioni da coinvolgere allargando il campo in modo che la comunità sia presente con tutti i punti di vista presenti . Solo in seguito si fanno le scelte operative e si avviano le fasi progettuali.</a:t>
            </a:r>
          </a:p>
          <a:p>
            <a:pPr algn="just"/>
            <a:endParaRPr lang="it-IT" dirty="0" smtClean="0">
              <a:solidFill>
                <a:schemeClr val="tx1"/>
              </a:solidFill>
            </a:endParaRP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La fase di attivazione è quella strategica e importante.</a:t>
            </a:r>
          </a:p>
        </p:txBody>
      </p:sp>
      <p:cxnSp>
        <p:nvCxnSpPr>
          <p:cNvPr id="14" name="Connettore 2 13"/>
          <p:cNvCxnSpPr>
            <a:stCxn id="5" idx="2"/>
          </p:cNvCxnSpPr>
          <p:nvPr/>
        </p:nvCxnSpPr>
        <p:spPr>
          <a:xfrm rot="5400000">
            <a:off x="2107389" y="1464455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rot="5400000">
            <a:off x="1465241" y="3106735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 rot="5400000" flipH="1" flipV="1">
            <a:off x="1822431" y="3106735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 rot="5400000" flipH="1" flipV="1">
            <a:off x="2965439" y="3106735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rot="5400000">
            <a:off x="2679687" y="4606933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rot="5400000">
            <a:off x="2536811" y="3106735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 rot="5400000" flipH="1" flipV="1">
            <a:off x="2965439" y="4606933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 rot="16200000">
            <a:off x="2428860" y="3357564"/>
            <a:ext cx="1143010" cy="10001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progettazione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18" name="Connettore 2 17"/>
          <p:cNvCxnSpPr/>
          <p:nvPr/>
        </p:nvCxnSpPr>
        <p:spPr>
          <a:xfrm rot="5400000">
            <a:off x="1750993" y="4535495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 rot="5400000" flipH="1" flipV="1">
            <a:off x="1393803" y="4535495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tangolo 20"/>
          <p:cNvSpPr/>
          <p:nvPr/>
        </p:nvSpPr>
        <p:spPr>
          <a:xfrm rot="16200000">
            <a:off x="2500298" y="4929198"/>
            <a:ext cx="857256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realizzazione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2" name="Rettangolo 21"/>
          <p:cNvSpPr/>
          <p:nvPr/>
        </p:nvSpPr>
        <p:spPr>
          <a:xfrm rot="16200000">
            <a:off x="2571736" y="6143620"/>
            <a:ext cx="857256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verifica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26" name="Connettore 2 25"/>
          <p:cNvCxnSpPr/>
          <p:nvPr/>
        </p:nvCxnSpPr>
        <p:spPr>
          <a:xfrm rot="5400000">
            <a:off x="2679687" y="5821379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 rot="5400000" flipH="1" flipV="1">
            <a:off x="2965439" y="5821379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rot="5400000" flipH="1" flipV="1">
            <a:off x="1465241" y="5892817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 rot="5400000">
            <a:off x="1822431" y="5892817"/>
            <a:ext cx="357190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647836" cy="5654692"/>
          </a:xfrm>
        </p:spPr>
        <p:txBody>
          <a:bodyPr>
            <a:normAutofit/>
          </a:bodyPr>
          <a:lstStyle/>
          <a:p>
            <a:pPr algn="ctr"/>
            <a:r>
              <a:rPr lang="it-IT" sz="4400" b="1" dirty="0" smtClean="0"/>
              <a:t/>
            </a:r>
            <a:br>
              <a:rPr lang="it-IT" sz="4400" b="1" dirty="0" smtClean="0"/>
            </a:br>
            <a:r>
              <a:rPr lang="it-IT" sz="4800" b="1" dirty="0" smtClean="0"/>
              <a:t>  Processo </a:t>
            </a:r>
            <a:r>
              <a:rPr lang="it-IT" sz="4800" b="1" dirty="0" err="1" smtClean="0"/>
              <a:t>programmatorio</a:t>
            </a:r>
            <a:r>
              <a:rPr lang="it-IT" sz="4400" b="1" dirty="0" smtClean="0"/>
              <a:t/>
            </a:r>
            <a:br>
              <a:rPr lang="it-IT" sz="4400" b="1" dirty="0" smtClean="0"/>
            </a:br>
            <a:r>
              <a:rPr lang="it-IT" sz="4400" b="1" dirty="0" smtClean="0"/>
              <a:t/>
            </a:r>
            <a:br>
              <a:rPr lang="it-IT" sz="4400" b="1" dirty="0" smtClean="0"/>
            </a:br>
            <a:r>
              <a:rPr lang="it-IT" sz="4400" b="1" dirty="0" smtClean="0"/>
              <a:t>approcci teorici e strumenti</a:t>
            </a:r>
            <a:r>
              <a:rPr lang="it-IT" sz="4400" dirty="0" smtClean="0"/>
              <a:t/>
            </a:r>
            <a:br>
              <a:rPr lang="it-IT" sz="4400" dirty="0" smtClean="0"/>
            </a:b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/>
              <a:t>Approcci teorici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/>
          <a:lstStyle/>
          <a:p>
            <a:pPr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it-IT" dirty="0"/>
              <a:t> </a:t>
            </a:r>
            <a:r>
              <a:rPr lang="it-IT" dirty="0" smtClean="0"/>
              <a:t>Sinottico-razionale</a:t>
            </a:r>
          </a:p>
          <a:p>
            <a:pPr marL="82296" indent="0">
              <a:buClr>
                <a:srgbClr val="000066"/>
              </a:buClr>
              <a:buNone/>
            </a:pPr>
            <a:endParaRPr lang="it-IT" dirty="0" smtClean="0"/>
          </a:p>
          <a:p>
            <a:pPr marL="82296" indent="0">
              <a:buClr>
                <a:srgbClr val="000066"/>
              </a:buClr>
              <a:buNone/>
            </a:pPr>
            <a:endParaRPr lang="it-IT" dirty="0" smtClean="0"/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it-IT" dirty="0" smtClean="0"/>
              <a:t> Partecipativo-concertativo</a:t>
            </a:r>
          </a:p>
          <a:p>
            <a:pPr marL="82296" indent="0">
              <a:buClr>
                <a:srgbClr val="000066"/>
              </a:buClr>
              <a:buNone/>
            </a:pPr>
            <a:endParaRPr lang="it-IT" dirty="0" smtClean="0"/>
          </a:p>
          <a:p>
            <a:pPr marL="82296" indent="0">
              <a:buClr>
                <a:srgbClr val="000066"/>
              </a:buClr>
              <a:buNone/>
            </a:pPr>
            <a:endParaRPr lang="it-IT" dirty="0" smtClean="0"/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it-IT" dirty="0" smtClean="0"/>
              <a:t> Euristico </a:t>
            </a:r>
          </a:p>
          <a:p>
            <a:pPr marL="82296" indent="0">
              <a:buClr>
                <a:srgbClr val="000066"/>
              </a:buClr>
              <a:buNone/>
            </a:pPr>
            <a:r>
              <a:rPr lang="it-IT" dirty="0" smtClean="0"/>
              <a:t> 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q"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09453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6259" y="30480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Approccio Sinottico-razionale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4979640"/>
          </a:xfrm>
        </p:spPr>
        <p:txBody>
          <a:bodyPr/>
          <a:lstStyle/>
          <a:p>
            <a:r>
              <a:rPr lang="it-IT" dirty="0" smtClean="0"/>
              <a:t>È un approccio classico, razionalistico</a:t>
            </a:r>
          </a:p>
          <a:p>
            <a:r>
              <a:rPr lang="it-IT" dirty="0" smtClean="0"/>
              <a:t>Fa riferimento a modelli di decisione e di azioni razionali esenti da incertezze</a:t>
            </a:r>
          </a:p>
          <a:p>
            <a:r>
              <a:rPr lang="it-IT" dirty="0" smtClean="0"/>
              <a:t>Ipotizza nessi di causalità lineare in base ai quali programmare le azioni di cambiamento</a:t>
            </a:r>
          </a:p>
          <a:p>
            <a:r>
              <a:rPr lang="it-IT" dirty="0" smtClean="0"/>
              <a:t>Utilizza programmi e azioni molto strutturati e strumenti predefiniti</a:t>
            </a:r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4494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pPr algn="ctr">
              <a:buNone/>
            </a:pPr>
            <a:r>
              <a:rPr lang="it-IT" sz="3600" i="1" dirty="0" smtClean="0"/>
              <a:t>“in condizioni ambientali date trovare i mezzi migliori per raggiungere obiettivi dati giudicati desiderabili secondo criteri di valutazione stabiliti”</a:t>
            </a:r>
            <a:endParaRPr lang="it-IT" sz="36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214290"/>
            <a:ext cx="7498080" cy="603411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b="1" dirty="0" smtClean="0"/>
              <a:t>Presupposti per questo approccio:</a:t>
            </a:r>
          </a:p>
          <a:p>
            <a:r>
              <a:rPr lang="it-IT" dirty="0" smtClean="0"/>
              <a:t>Ambiente stabile: vincoli e parametri restano fissi</a:t>
            </a:r>
          </a:p>
          <a:p>
            <a:r>
              <a:rPr lang="it-IT" dirty="0" smtClean="0"/>
              <a:t>Problema chiaro (</a:t>
            </a:r>
            <a:r>
              <a:rPr lang="it-IT" i="1" dirty="0" smtClean="0"/>
              <a:t>ritenuto tale in premessa</a:t>
            </a:r>
            <a:r>
              <a:rPr lang="it-IT" dirty="0" smtClean="0"/>
              <a:t>), non ambiguo, obiettivi espliciti e chiari che restano fissi in tutto il processo (</a:t>
            </a:r>
            <a:r>
              <a:rPr lang="it-IT" i="1" dirty="0" smtClean="0"/>
              <a:t>no </a:t>
            </a:r>
            <a:r>
              <a:rPr lang="it-IT" i="1" dirty="0" err="1" smtClean="0"/>
              <a:t>redifinizioni</a:t>
            </a:r>
            <a:r>
              <a:rPr lang="it-IT" i="1" dirty="0" smtClean="0"/>
              <a:t>/modifiche)</a:t>
            </a:r>
          </a:p>
          <a:p>
            <a:r>
              <a:rPr lang="it-IT" dirty="0" smtClean="0"/>
              <a:t>Risultato preciso previsto a priori</a:t>
            </a:r>
          </a:p>
          <a:p>
            <a:r>
              <a:rPr lang="it-IT" dirty="0" smtClean="0"/>
              <a:t>Semplificazione degli aspetti variabili, incerti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Modello = </a:t>
            </a:r>
            <a:r>
              <a:rPr lang="it-IT" i="1" dirty="0" err="1" smtClean="0"/>
              <a:t>Problem-</a:t>
            </a:r>
            <a:r>
              <a:rPr lang="it-IT" i="1" dirty="0" smtClean="0"/>
              <a:t> </a:t>
            </a:r>
            <a:r>
              <a:rPr lang="it-IT" i="1" dirty="0" err="1" smtClean="0"/>
              <a:t>solving</a:t>
            </a:r>
            <a:endParaRPr lang="it-IT" i="1" dirty="0" smtClean="0"/>
          </a:p>
          <a:p>
            <a:pPr>
              <a:buNone/>
            </a:pPr>
            <a:r>
              <a:rPr lang="it-IT" dirty="0" smtClean="0"/>
              <a:t>Valutazione: rapporto tra </a:t>
            </a:r>
            <a:r>
              <a:rPr lang="it-IT" i="1" dirty="0" smtClean="0"/>
              <a:t>output</a:t>
            </a:r>
            <a:r>
              <a:rPr lang="it-IT" dirty="0" smtClean="0"/>
              <a:t>  previsti e </a:t>
            </a:r>
            <a:r>
              <a:rPr lang="it-IT" i="1" dirty="0" smtClean="0"/>
              <a:t>output</a:t>
            </a:r>
            <a:r>
              <a:rPr lang="it-IT" dirty="0" smtClean="0"/>
              <a:t> ottenuti</a:t>
            </a:r>
          </a:p>
          <a:p>
            <a:pPr>
              <a:buNone/>
            </a:pPr>
            <a:endParaRPr lang="it-IT" sz="2800" dirty="0" smtClean="0"/>
          </a:p>
          <a:p>
            <a:pPr>
              <a:buNone/>
            </a:pP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428604"/>
            <a:ext cx="7498080" cy="5819796"/>
          </a:xfrm>
        </p:spPr>
        <p:txBody>
          <a:bodyPr/>
          <a:lstStyle/>
          <a:p>
            <a:r>
              <a:rPr lang="it-IT" dirty="0" smtClean="0"/>
              <a:t>FASI/TAPPE: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1214414" y="1285860"/>
            <a:ext cx="1857388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Ideazione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500166" y="2214554"/>
            <a:ext cx="1143008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solidFill>
                  <a:schemeClr val="tx1"/>
                </a:solidFill>
              </a:rPr>
              <a:t>Attivazione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1214414" y="3000372"/>
            <a:ext cx="2143140" cy="12144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chemeClr val="tx1"/>
                </a:solidFill>
              </a:rPr>
              <a:t>progettazione</a:t>
            </a:r>
            <a:endParaRPr lang="it-IT" sz="2000" b="1" dirty="0">
              <a:solidFill>
                <a:schemeClr val="tx1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1214414" y="4572008"/>
            <a:ext cx="1928826" cy="6429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realizzazione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214414" y="5572140"/>
            <a:ext cx="1857388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verifica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071934" y="428604"/>
            <a:ext cx="4714908" cy="585791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it-IT" dirty="0" smtClean="0">
                <a:solidFill>
                  <a:schemeClr val="tx1"/>
                </a:solidFill>
              </a:rPr>
              <a:t>In questo modello si individuano e posti in ordine di priorità obiettivi che orienteranno la scelta (comparata)  degli interventi/soluzioni  e i mezzi per raggiungerli.  Vengono esaminate le conseguenze dell’applicazione di ciascun mezzo e si sceglie il mezzo che con maggiori probabilità permetterà di raggiungere gli obiettivi.</a:t>
            </a:r>
          </a:p>
          <a:p>
            <a:pPr algn="just"/>
            <a:endParaRPr lang="it-IT" dirty="0" smtClean="0">
              <a:solidFill>
                <a:schemeClr val="tx1"/>
              </a:solidFill>
            </a:endParaRP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Questo approccio prevede che il progettista di fatto coincida con il decisore, la fase di Attivazione è dunque meno rilevante rispetto alla Progettazione che rappresenta la  più importante di tutte le fasi.  </a:t>
            </a: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La centratura è sul prodotto, la verifica/valutazione  si riferisce al confronto tra risultati previsti e risultati ottenuti, con accento di “mancanza” sugli scostamenti.  Funziona per attività standardizzate in modo tale da poterne prevedere gli esiti.</a:t>
            </a: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Si valuta più la produttività che l’efficacia</a:t>
            </a:r>
          </a:p>
        </p:txBody>
      </p:sp>
      <p:cxnSp>
        <p:nvCxnSpPr>
          <p:cNvPr id="14" name="Connettore 2 13"/>
          <p:cNvCxnSpPr>
            <a:stCxn id="5" idx="2"/>
          </p:cNvCxnSpPr>
          <p:nvPr/>
        </p:nvCxnSpPr>
        <p:spPr>
          <a:xfrm rot="5400000">
            <a:off x="2000232" y="2000240"/>
            <a:ext cx="285752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6" idx="2"/>
          </p:cNvCxnSpPr>
          <p:nvPr/>
        </p:nvCxnSpPr>
        <p:spPr>
          <a:xfrm rot="5400000">
            <a:off x="1928794" y="2786058"/>
            <a:ext cx="285752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7" idx="2"/>
          </p:cNvCxnSpPr>
          <p:nvPr/>
        </p:nvCxnSpPr>
        <p:spPr>
          <a:xfrm rot="5400000">
            <a:off x="2143108" y="4357694"/>
            <a:ext cx="285752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 rot="5400000">
            <a:off x="2143902" y="5357032"/>
            <a:ext cx="285752" cy="1588"/>
          </a:xfrm>
          <a:prstGeom prst="straightConnector1">
            <a:avLst/>
          </a:prstGeom>
          <a:ln>
            <a:solidFill>
              <a:srgbClr val="00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4000" dirty="0" smtClean="0"/>
              <a:t>Approccio Partecipativo-concertativo</a:t>
            </a:r>
            <a:r>
              <a:rPr lang="it-IT" sz="4000" dirty="0"/>
              <a:t/>
            </a:r>
            <a:br>
              <a:rPr lang="it-IT" sz="4000" dirty="0"/>
            </a:b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214422"/>
            <a:ext cx="7208358" cy="5033978"/>
          </a:xfrm>
        </p:spPr>
        <p:txBody>
          <a:bodyPr>
            <a:normAutofit/>
          </a:bodyPr>
          <a:lstStyle/>
          <a:p>
            <a:pPr marL="88900" indent="-6350" algn="just">
              <a:buNone/>
            </a:pPr>
            <a:r>
              <a:rPr lang="it-IT" i="1" dirty="0" smtClean="0"/>
              <a:t>La realtà “inventata” </a:t>
            </a:r>
            <a:r>
              <a:rPr lang="it-IT" sz="2000" dirty="0" smtClean="0"/>
              <a:t>(</a:t>
            </a:r>
            <a:r>
              <a:rPr lang="it-IT" sz="2000" dirty="0" err="1" smtClean="0"/>
              <a:t>Watzlawick</a:t>
            </a:r>
            <a:r>
              <a:rPr lang="it-IT" sz="2000" dirty="0" smtClean="0"/>
              <a:t>,1988)</a:t>
            </a:r>
          </a:p>
          <a:p>
            <a:pPr marL="88900" indent="-6350" algn="just">
              <a:buNone/>
            </a:pPr>
            <a:r>
              <a:rPr lang="it-IT" dirty="0" smtClean="0"/>
              <a:t>L’assunto di base è che la conoscenza non si basa sulla corrispondenza esatta con la realtà esterna ma sempre sulle “costruzioni” di un osservatore. Il costruttivismo sostiene che la “realtà” è un costrutto personale, un modo particolare di spiegare e rappresentarsi il mondo.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74864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5340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Parte dalla convinzione che:</a:t>
            </a:r>
          </a:p>
          <a:p>
            <a:r>
              <a:rPr lang="it-IT" dirty="0" smtClean="0"/>
              <a:t> “nel sociale” i fenomeni, le problematiche non sono caratterizzati da linearità causale ed esistono più letture e definizione dei “problemi”</a:t>
            </a:r>
          </a:p>
          <a:p>
            <a:r>
              <a:rPr lang="it-IT" dirty="0" smtClean="0"/>
              <a:t>non si può fare una lettura del bisogni a priori e solo da chi è un decisore</a:t>
            </a:r>
          </a:p>
          <a:p>
            <a:r>
              <a:rPr lang="it-IT" dirty="0" smtClean="0"/>
              <a:t>non si può prescindere dalla capacità di partecipazione e autorganizzazione delle persone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Ve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1478</TotalTime>
  <Words>745</Words>
  <Application>Microsoft Office PowerPoint</Application>
  <PresentationFormat>Presentazione su schermo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Solstizio</vt:lpstr>
      <vt:lpstr>Corso di laurea magistrale  Servizio sociale, politiche sociali, programmazione e gestione dei servizi</vt:lpstr>
      <vt:lpstr>   Processo programmatorio  approcci teorici e strumenti </vt:lpstr>
      <vt:lpstr>Approcci teorici</vt:lpstr>
      <vt:lpstr>Approccio Sinottico-razionale </vt:lpstr>
      <vt:lpstr>Diapositiva 5</vt:lpstr>
      <vt:lpstr>Diapositiva 6</vt:lpstr>
      <vt:lpstr>Diapositiva 7</vt:lpstr>
      <vt:lpstr> Approccio Partecipativo-concertativo </vt:lpstr>
      <vt:lpstr>Diapositiva 9</vt:lpstr>
      <vt:lpstr>Diapositiva 10</vt:lpstr>
      <vt:lpstr>Diapositiva 11</vt:lpstr>
      <vt:lpstr>Approccio  Euristico  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Roberto Colapietro</dc:creator>
  <cp:lastModifiedBy>Roberto Colapietro</cp:lastModifiedBy>
  <cp:revision>279</cp:revision>
  <dcterms:created xsi:type="dcterms:W3CDTF">2020-03-22T16:46:59Z</dcterms:created>
  <dcterms:modified xsi:type="dcterms:W3CDTF">2020-05-11T17:38:28Z</dcterms:modified>
</cp:coreProperties>
</file>