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76" r:id="rId1"/>
  </p:sldMasterIdLst>
  <p:notesMasterIdLst>
    <p:notesMasterId r:id="rId17"/>
  </p:notesMasterIdLst>
  <p:handoutMasterIdLst>
    <p:handoutMasterId r:id="rId18"/>
  </p:handoutMasterIdLst>
  <p:sldIdLst>
    <p:sldId id="256" r:id="rId2"/>
    <p:sldId id="331" r:id="rId3"/>
    <p:sldId id="345" r:id="rId4"/>
    <p:sldId id="340" r:id="rId5"/>
    <p:sldId id="341" r:id="rId6"/>
    <p:sldId id="344" r:id="rId7"/>
    <p:sldId id="342" r:id="rId8"/>
    <p:sldId id="349" r:id="rId9"/>
    <p:sldId id="350" r:id="rId10"/>
    <p:sldId id="346" r:id="rId11"/>
    <p:sldId id="347" r:id="rId12"/>
    <p:sldId id="348" r:id="rId13"/>
    <p:sldId id="336" r:id="rId14"/>
    <p:sldId id="337" r:id="rId15"/>
    <p:sldId id="339" r:id="rId16"/>
  </p:sldIdLst>
  <p:sldSz cx="9144000" cy="6858000" type="screen4x3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66"/>
    <a:srgbClr val="0000FF"/>
    <a:srgbClr val="003300"/>
    <a:srgbClr val="99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4591" autoAdjust="0"/>
    <p:restoredTop sz="86386" autoAdjust="0"/>
  </p:normalViewPr>
  <p:slideViewPr>
    <p:cSldViewPr>
      <p:cViewPr varScale="1">
        <p:scale>
          <a:sx n="81" d="100"/>
          <a:sy n="81" d="100"/>
        </p:scale>
        <p:origin x="72" y="25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79" d="100"/>
          <a:sy n="79" d="100"/>
        </p:scale>
        <p:origin x="1992" y="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FDC1B27-E5B0-41AE-A91A-12E1F754B64C}" type="datetimeFigureOut">
              <a:rPr lang="it-IT" smtClean="0"/>
              <a:pPr/>
              <a:t>14/05/2020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A42D02C-D4DF-45CE-AE42-E767E3391A12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042274390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0331664-F149-463C-B9B3-71C86E3D4CBC}" type="datetimeFigureOut">
              <a:rPr lang="it-IT" smtClean="0"/>
              <a:pPr/>
              <a:t>14/05/2020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5439FC2-A128-45A0-BD3A-658FD7741AF1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753760291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439FC2-A128-45A0-BD3A-658FD7741AF1}" type="slidenum">
              <a:rPr lang="it-IT" smtClean="0"/>
              <a:pPr/>
              <a:t>1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69041665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439FC2-A128-45A0-BD3A-658FD7741AF1}" type="slidenum">
              <a:rPr lang="it-IT" smtClean="0"/>
              <a:pPr/>
              <a:t>8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21580715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439FC2-A128-45A0-BD3A-658FD7741AF1}" type="slidenum">
              <a:rPr lang="it-IT" smtClean="0"/>
              <a:pPr/>
              <a:t>12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5917260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olo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22" name="Sottotitolo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it-IT" smtClean="0"/>
              <a:t>Fare clic per modificare lo stile del sottotitolo dello schema</a:t>
            </a:r>
            <a:endParaRPr kumimoji="0" lang="en-US"/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3502E8C-3C73-4A79-8A7E-7B1E8B34392D}" type="datetime1">
              <a:rPr lang="it-IT" smtClean="0"/>
              <a:pPr/>
              <a:t>14/05/2020</a:t>
            </a:fld>
            <a:endParaRPr lang="it-IT"/>
          </a:p>
        </p:txBody>
      </p:sp>
      <p:sp>
        <p:nvSpPr>
          <p:cNvPr id="20" name="Segnaposto piè di pagina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it-IT"/>
          </a:p>
        </p:txBody>
      </p:sp>
      <p:sp>
        <p:nvSpPr>
          <p:cNvPr id="10" name="Segnaposto numero diapositiva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9DD6EDE-ED0D-49A6-B6DA-AC72BC99A78B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8" name="Ovale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Ovale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BAF54A3-F7F6-4851-B217-F0751ED22665}" type="datetime1">
              <a:rPr lang="it-IT" smtClean="0"/>
              <a:pPr/>
              <a:t>14/05/2020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9DD6EDE-ED0D-49A6-B6DA-AC72BC99A78B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99F3A81-D252-4CA3-9F03-DE11E53734B1}" type="datetime1">
              <a:rPr lang="it-IT" smtClean="0"/>
              <a:pPr/>
              <a:t>14/05/2020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9DD6EDE-ED0D-49A6-B6DA-AC72BC99A78B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55BF92E-9C61-4C76-AFE3-5CB52D7FAD43}" type="datetime1">
              <a:rPr lang="it-IT" smtClean="0"/>
              <a:pPr/>
              <a:t>14/05/2020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9DD6EDE-ED0D-49A6-B6DA-AC72BC99A78B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ttangolo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4BBACB6-6C73-4A5D-B97E-CCE5C196E38B}" type="datetime1">
              <a:rPr lang="it-IT" smtClean="0"/>
              <a:pPr/>
              <a:t>14/05/2020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9DD6EDE-ED0D-49A6-B6DA-AC72BC99A78B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10" name="Rettangolo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Ovale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Ovale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17422A3-F244-438A-8DE7-4F8137B592DF}" type="datetime1">
              <a:rPr lang="it-IT" smtClean="0"/>
              <a:pPr/>
              <a:t>14/05/2020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9DD6EDE-ED0D-49A6-B6DA-AC72BC99A78B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</p:txBody>
      </p:sp>
      <p:sp>
        <p:nvSpPr>
          <p:cNvPr id="5" name="Segnaposto contenuto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1B25C19-CF81-4436-AC79-DBE7DFAD393C}" type="datetime1">
              <a:rPr lang="it-IT" smtClean="0"/>
              <a:pPr/>
              <a:t>14/05/2020</a:t>
            </a:fld>
            <a:endParaRPr lang="it-IT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it-IT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9DD6EDE-ED0D-49A6-B6DA-AC72BC99A78B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DC231BB-C42C-4301-95A1-2A956D8713BE}" type="datetime1">
              <a:rPr lang="it-IT" smtClean="0"/>
              <a:pPr/>
              <a:t>14/05/2020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9DD6EDE-ED0D-49A6-B6DA-AC72BC99A78B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ttangolo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B279C7C-BBB4-49AE-8124-B9975BAAFC35}" type="datetime1">
              <a:rPr lang="it-IT" smtClean="0"/>
              <a:pPr/>
              <a:t>14/05/2020</a:t>
            </a:fld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9DD6EDE-ED0D-49A6-B6DA-AC72BC99A78B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6" name="Rettangolo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testo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3D2A5C6-B29B-480A-8150-404201EFEA4F}" type="datetime1">
              <a:rPr lang="it-IT" smtClean="0"/>
              <a:pPr/>
              <a:t>14/05/2020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9DD6EDE-ED0D-49A6-B6DA-AC72BC99A78B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7C422DF-764C-4C53-A48A-227BD52E098B}" type="datetime1">
              <a:rPr lang="it-IT" smtClean="0"/>
              <a:pPr/>
              <a:t>14/05/2020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9DD6EDE-ED0D-49A6-B6DA-AC72BC99A78B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8" name="Rettangolo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it-IT" smtClean="0"/>
              <a:t>Fare clic sull'icona per inserire un'immagine</a:t>
            </a:r>
            <a:endParaRPr kumimoji="0" lang="en-US" dirty="0"/>
          </a:p>
        </p:txBody>
      </p:sp>
      <p:sp>
        <p:nvSpPr>
          <p:cNvPr id="9" name="Elaborazione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Elaborazione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orta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Ovale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Anello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Rettangolo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Segnaposto titolo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9" name="Segnaposto testo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  <a:p>
            <a:pPr lvl="1" eaLnBrk="1" latinLnBrk="0" hangingPunct="1"/>
            <a:r>
              <a:rPr kumimoji="0" lang="it-IT" smtClean="0"/>
              <a:t>Secondo livello</a:t>
            </a:r>
          </a:p>
          <a:p>
            <a:pPr lvl="2" eaLnBrk="1" latinLnBrk="0" hangingPunct="1"/>
            <a:r>
              <a:rPr kumimoji="0" lang="it-IT" smtClean="0"/>
              <a:t>Terzo livello</a:t>
            </a:r>
          </a:p>
          <a:p>
            <a:pPr lvl="3" eaLnBrk="1" latinLnBrk="0" hangingPunct="1"/>
            <a:r>
              <a:rPr kumimoji="0" lang="it-IT" smtClean="0"/>
              <a:t>Quarto livello</a:t>
            </a:r>
          </a:p>
          <a:p>
            <a:pPr lvl="4" eaLnBrk="1" latinLnBrk="0" hangingPunct="1"/>
            <a:r>
              <a:rPr kumimoji="0" lang="it-IT" smtClean="0"/>
              <a:t>Quinto livello</a:t>
            </a:r>
            <a:endParaRPr kumimoji="0" lang="en-US"/>
          </a:p>
        </p:txBody>
      </p:sp>
      <p:sp>
        <p:nvSpPr>
          <p:cNvPr id="24" name="Segnaposto data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700F4DFA-B767-4628-8023-60F17280425E}" type="datetime1">
              <a:rPr lang="it-IT" smtClean="0"/>
              <a:pPr/>
              <a:t>14/05/2020</a:t>
            </a:fld>
            <a:endParaRPr lang="it-IT"/>
          </a:p>
        </p:txBody>
      </p:sp>
      <p:sp>
        <p:nvSpPr>
          <p:cNvPr id="10" name="Segnaposto piè di pagina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it-IT"/>
          </a:p>
        </p:txBody>
      </p:sp>
      <p:sp>
        <p:nvSpPr>
          <p:cNvPr id="22" name="Segnaposto numero diapositiva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B9DD6EDE-ED0D-49A6-B6DA-AC72BC99A78B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15" name="Rettangolo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77" r:id="rId1"/>
    <p:sldLayoutId id="2147483878" r:id="rId2"/>
    <p:sldLayoutId id="2147483879" r:id="rId3"/>
    <p:sldLayoutId id="2147483880" r:id="rId4"/>
    <p:sldLayoutId id="2147483881" r:id="rId5"/>
    <p:sldLayoutId id="2147483882" r:id="rId6"/>
    <p:sldLayoutId id="2147483883" r:id="rId7"/>
    <p:sldLayoutId id="2147483884" r:id="rId8"/>
    <p:sldLayoutId id="2147483885" r:id="rId9"/>
    <p:sldLayoutId id="2147483886" r:id="rId10"/>
    <p:sldLayoutId id="2147483887" r:id="rId11"/>
  </p:sldLayoutIdLst>
  <p:hf hdr="0" ftr="0" dt="0"/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1071538" y="214290"/>
            <a:ext cx="7772400" cy="1714512"/>
          </a:xfrm>
        </p:spPr>
        <p:txBody>
          <a:bodyPr>
            <a:noAutofit/>
          </a:bodyPr>
          <a:lstStyle/>
          <a:p>
            <a:pPr algn="ctr"/>
            <a:r>
              <a:rPr lang="it-IT" sz="3600" dirty="0" smtClean="0"/>
              <a:t>Corso di laurea magistrale </a:t>
            </a:r>
            <a:br>
              <a:rPr lang="it-IT" sz="3600" dirty="0" smtClean="0"/>
            </a:br>
            <a:r>
              <a:rPr lang="it-IT" sz="3600" dirty="0" smtClean="0"/>
              <a:t>Servizio sociale, politiche sociali, programmazione e gestione dei servizi</a:t>
            </a:r>
            <a:endParaRPr lang="it-IT" sz="3600" dirty="0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371600" y="2643182"/>
            <a:ext cx="7486680" cy="3643338"/>
          </a:xfrm>
        </p:spPr>
        <p:txBody>
          <a:bodyPr>
            <a:normAutofit fontScale="92500" lnSpcReduction="20000"/>
          </a:bodyPr>
          <a:lstStyle/>
          <a:p>
            <a:endParaRPr lang="it-IT" dirty="0" smtClean="0">
              <a:solidFill>
                <a:srgbClr val="0000FF"/>
              </a:solidFill>
            </a:endParaRPr>
          </a:p>
          <a:p>
            <a:pPr algn="ctr"/>
            <a:r>
              <a:rPr lang="it-IT" sz="3600" b="1" dirty="0" smtClean="0">
                <a:solidFill>
                  <a:srgbClr val="000066"/>
                </a:solidFill>
              </a:rPr>
              <a:t>Pianificazione e gestione dei servizi e delle risorse umane</a:t>
            </a:r>
          </a:p>
          <a:p>
            <a:pPr algn="r"/>
            <a:endParaRPr lang="it-IT" sz="3600" b="1" dirty="0" smtClean="0">
              <a:solidFill>
                <a:srgbClr val="000066"/>
              </a:solidFill>
            </a:endParaRPr>
          </a:p>
          <a:p>
            <a:pPr algn="r"/>
            <a:endParaRPr lang="it-IT" sz="2200" dirty="0" smtClean="0">
              <a:solidFill>
                <a:schemeClr val="tx1"/>
              </a:solidFill>
            </a:endParaRPr>
          </a:p>
          <a:p>
            <a:pPr algn="r"/>
            <a:r>
              <a:rPr lang="it-IT" sz="2200" dirty="0" smtClean="0">
                <a:solidFill>
                  <a:schemeClr val="tx1"/>
                </a:solidFill>
              </a:rPr>
              <a:t>parte1C b)</a:t>
            </a:r>
          </a:p>
          <a:p>
            <a:endParaRPr lang="it-IT" dirty="0" smtClean="0">
              <a:solidFill>
                <a:srgbClr val="0000FF"/>
              </a:solidFill>
            </a:endParaRPr>
          </a:p>
          <a:p>
            <a:r>
              <a:rPr lang="it-IT" b="1" dirty="0" smtClean="0">
                <a:solidFill>
                  <a:schemeClr val="accent6">
                    <a:lumMod val="50000"/>
                  </a:schemeClr>
                </a:solidFill>
              </a:rPr>
              <a:t>Docente: Maria Antonietta Vanto</a:t>
            </a:r>
          </a:p>
          <a:p>
            <a:pPr algn="ctr"/>
            <a:r>
              <a:rPr lang="it-IT" sz="2000" b="1" dirty="0" smtClean="0">
                <a:solidFill>
                  <a:srgbClr val="000066"/>
                </a:solidFill>
              </a:rPr>
              <a:t>a.a</a:t>
            </a:r>
            <a:r>
              <a:rPr lang="it-IT" sz="2000" b="1" dirty="0" err="1" smtClean="0">
                <a:solidFill>
                  <a:srgbClr val="000066"/>
                </a:solidFill>
              </a:rPr>
              <a:t>.201</a:t>
            </a:r>
            <a:r>
              <a:rPr lang="it-IT" sz="2000" b="1" dirty="0" smtClean="0">
                <a:solidFill>
                  <a:srgbClr val="000066"/>
                </a:solidFill>
              </a:rPr>
              <a:t>9-2020</a:t>
            </a:r>
            <a:endParaRPr lang="it-IT" sz="2000" b="1" dirty="0">
              <a:solidFill>
                <a:srgbClr val="000066"/>
              </a:solidFill>
            </a:endParaRPr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DD6EDE-ED0D-49A6-B6DA-AC72BC99A78B}" type="slidenum">
              <a:rPr lang="it-IT" smtClean="0"/>
              <a:pPr/>
              <a:t>1</a:t>
            </a:fld>
            <a:endParaRPr lang="it-IT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DD6EDE-ED0D-49A6-B6DA-AC72BC99A78B}" type="slidenum">
              <a:rPr lang="it-IT" smtClean="0"/>
              <a:pPr/>
              <a:t>10</a:t>
            </a:fld>
            <a:endParaRPr lang="it-IT"/>
          </a:p>
        </p:txBody>
      </p:sp>
      <p:pic>
        <p:nvPicPr>
          <p:cNvPr id="2050" name="Picture 2" descr="ESEMPIO DI TRASFORMAZIONE&#10; DEI PROBLEMI IN OBIETTIVI&#10; 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50321" y="476250"/>
            <a:ext cx="7468908" cy="5772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1216373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DD6EDE-ED0D-49A6-B6DA-AC72BC99A78B}" type="slidenum">
              <a:rPr lang="it-IT" smtClean="0"/>
              <a:pPr/>
              <a:t>11</a:t>
            </a:fld>
            <a:endParaRPr lang="it-IT"/>
          </a:p>
        </p:txBody>
      </p:sp>
      <p:pic>
        <p:nvPicPr>
          <p:cNvPr id="3074" name="Picture 2" descr="PPT - WORKSHOP – L'elaborazione del progetto Il Project Cycle ...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5100" y="442119"/>
            <a:ext cx="7499350" cy="56245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3672625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DD6EDE-ED0D-49A6-B6DA-AC72BC99A78B}" type="slidenum">
              <a:rPr lang="it-IT" smtClean="0"/>
              <a:pPr/>
              <a:t>12</a:t>
            </a:fld>
            <a:endParaRPr lang="it-IT"/>
          </a:p>
        </p:txBody>
      </p:sp>
      <p:pic>
        <p:nvPicPr>
          <p:cNvPr id="5" name="image6.jpeg"/>
          <p:cNvPicPr>
            <a:picLocks noGrp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1187624" y="980728"/>
            <a:ext cx="7746826" cy="5033486"/>
          </a:xfrm>
          <a:prstGeom prst="rect">
            <a:avLst/>
          </a:prstGeom>
        </p:spPr>
      </p:pic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v.  L'analisi dei problemi e degli obiettivi - Formez PA – 2007 -2013</a:t>
            </a:r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40249423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it-IT" sz="4400" i="1" dirty="0" smtClean="0"/>
              <a:t>S.W.O.T.  </a:t>
            </a:r>
            <a:r>
              <a:rPr lang="it-IT" sz="4400" i="1" dirty="0"/>
              <a:t>Analysis</a:t>
            </a:r>
            <a:endParaRPr lang="it-IT" sz="4400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marL="82296" indent="0">
              <a:buNone/>
            </a:pPr>
            <a:r>
              <a:rPr lang="it-IT" dirty="0" smtClean="0"/>
              <a:t>È uno strumento utilizzato nella pianificazione </a:t>
            </a:r>
          </a:p>
          <a:p>
            <a:pPr marL="82296" indent="0">
              <a:buNone/>
            </a:pPr>
            <a:r>
              <a:rPr lang="it-IT" dirty="0" smtClean="0"/>
              <a:t>Si definisce un obiettivo</a:t>
            </a:r>
          </a:p>
          <a:p>
            <a:pPr marL="82296" indent="0">
              <a:buNone/>
            </a:pPr>
            <a:r>
              <a:rPr lang="it-IT" dirty="0" smtClean="0"/>
              <a:t>Poi si identificano: </a:t>
            </a:r>
          </a:p>
          <a:p>
            <a:pPr marL="82296" indent="0">
              <a:buNone/>
            </a:pPr>
            <a:r>
              <a:rPr lang="it-IT" dirty="0"/>
              <a:t>I </a:t>
            </a:r>
            <a:r>
              <a:rPr lang="it-IT" b="1" dirty="0"/>
              <a:t>punti di forza e di debolezza</a:t>
            </a:r>
            <a:r>
              <a:rPr lang="it-IT" dirty="0"/>
              <a:t> </a:t>
            </a:r>
            <a:r>
              <a:rPr lang="it-IT" dirty="0" smtClean="0"/>
              <a:t>: </a:t>
            </a:r>
            <a:r>
              <a:rPr lang="it-IT" i="1" dirty="0" smtClean="0"/>
              <a:t>fattori </a:t>
            </a:r>
            <a:r>
              <a:rPr lang="it-IT" i="1" dirty="0"/>
              <a:t>interni all’organizzazione</a:t>
            </a:r>
            <a:r>
              <a:rPr lang="it-IT" dirty="0"/>
              <a:t>, che possono:</a:t>
            </a:r>
          </a:p>
          <a:p>
            <a:pPr marL="82296" indent="0">
              <a:buNone/>
            </a:pPr>
            <a:r>
              <a:rPr lang="it-IT" dirty="0"/>
              <a:t>creare o distruggere </a:t>
            </a:r>
            <a:r>
              <a:rPr lang="it-IT" dirty="0" smtClean="0"/>
              <a:t>valore</a:t>
            </a:r>
            <a:endParaRPr lang="it-IT" dirty="0"/>
          </a:p>
          <a:p>
            <a:pPr marL="82296" indent="0">
              <a:buNone/>
            </a:pPr>
            <a:r>
              <a:rPr lang="it-IT" dirty="0"/>
              <a:t>comprendere attività, abilità o risorse disponibili in </a:t>
            </a:r>
            <a:r>
              <a:rPr lang="it-IT" dirty="0" smtClean="0"/>
              <a:t>una organizzazione</a:t>
            </a:r>
            <a:endParaRPr lang="it-IT" dirty="0"/>
          </a:p>
          <a:p>
            <a:pPr marL="82296" indent="0">
              <a:buNone/>
            </a:pPr>
            <a:r>
              <a:rPr lang="it-IT" dirty="0"/>
              <a:t>essere misurate tramite valutazioni interne o </a:t>
            </a:r>
            <a:r>
              <a:rPr lang="it-IT" i="1" dirty="0" err="1" smtClean="0"/>
              <a:t>benchmarking</a:t>
            </a:r>
            <a:r>
              <a:rPr lang="it-IT" dirty="0" smtClean="0"/>
              <a:t> esterni</a:t>
            </a:r>
            <a:r>
              <a:rPr lang="it-IT" dirty="0"/>
              <a:t>.</a:t>
            </a:r>
          </a:p>
          <a:p>
            <a:pPr marL="82296" indent="0">
              <a:buNone/>
            </a:pPr>
            <a:r>
              <a:rPr lang="it-IT" dirty="0"/>
              <a:t>Le </a:t>
            </a:r>
            <a:r>
              <a:rPr lang="it-IT" b="1" dirty="0"/>
              <a:t>opportunità e le minacce</a:t>
            </a:r>
            <a:r>
              <a:rPr lang="it-IT" dirty="0"/>
              <a:t> sono invece </a:t>
            </a:r>
            <a:r>
              <a:rPr lang="it-IT" i="1" dirty="0"/>
              <a:t>fattori esterni</a:t>
            </a:r>
            <a:r>
              <a:rPr lang="it-IT" dirty="0"/>
              <a:t> (detti PEST: fattori Politici e Legali, Economici, Sociali, </a:t>
            </a:r>
            <a:r>
              <a:rPr lang="it-IT" dirty="0" smtClean="0"/>
              <a:t>Tecnologici) e possono </a:t>
            </a:r>
            <a:r>
              <a:rPr lang="it-IT" dirty="0"/>
              <a:t>comportare sia la creazione che la distruzione del valore.</a:t>
            </a:r>
          </a:p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DD6EDE-ED0D-49A6-B6DA-AC72BC99A78B}" type="slidenum">
              <a:rPr lang="it-IT" smtClean="0"/>
              <a:pPr/>
              <a:t>13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52434943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82296" indent="0">
              <a:buNone/>
            </a:pPr>
            <a:r>
              <a:rPr lang="it-IT" dirty="0" smtClean="0"/>
              <a:t>Se l’obiettivo sembra raggiungibile</a:t>
            </a:r>
          </a:p>
          <a:p>
            <a:r>
              <a:rPr lang="it-IT" sz="2800" dirty="0" smtClean="0"/>
              <a:t>come </a:t>
            </a:r>
            <a:r>
              <a:rPr lang="it-IT" sz="2800" dirty="0"/>
              <a:t>possiamo utilizzare e sfruttare ogni </a:t>
            </a:r>
            <a:r>
              <a:rPr lang="it-IT" sz="2800" dirty="0" smtClean="0"/>
              <a:t>punto di forza</a:t>
            </a:r>
            <a:r>
              <a:rPr lang="it-IT" sz="2800" dirty="0"/>
              <a:t>?</a:t>
            </a:r>
          </a:p>
          <a:p>
            <a:r>
              <a:rPr lang="it-IT" sz="2800" dirty="0"/>
              <a:t>come possiamo migliorare </a:t>
            </a:r>
            <a:r>
              <a:rPr lang="it-IT" sz="2800" dirty="0" smtClean="0"/>
              <a:t>ogni p. di </a:t>
            </a:r>
            <a:r>
              <a:rPr lang="it-IT" sz="2800" dirty="0"/>
              <a:t>debolezza?</a:t>
            </a:r>
          </a:p>
          <a:p>
            <a:r>
              <a:rPr lang="it-IT" sz="2800" dirty="0"/>
              <a:t>come si può sfruttare e beneficiare di ogni opportunità?</a:t>
            </a:r>
          </a:p>
          <a:p>
            <a:r>
              <a:rPr lang="it-IT" sz="2800" dirty="0"/>
              <a:t>come possiamo ridurre ciascuna delle minacce?</a:t>
            </a:r>
          </a:p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DD6EDE-ED0D-49A6-B6DA-AC72BC99A78B}" type="slidenum">
              <a:rPr lang="it-IT" smtClean="0"/>
              <a:pPr/>
              <a:t>14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71233391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634082"/>
          </a:xfrm>
        </p:spPr>
        <p:txBody>
          <a:bodyPr>
            <a:noAutofit/>
          </a:bodyPr>
          <a:lstStyle/>
          <a:p>
            <a:r>
              <a:rPr lang="it-IT" sz="3200" b="1" dirty="0" smtClean="0"/>
              <a:t/>
            </a:r>
            <a:br>
              <a:rPr lang="it-IT" sz="3200" b="1" dirty="0" smtClean="0"/>
            </a:br>
            <a:r>
              <a:rPr lang="it-IT" sz="3200" b="1" dirty="0" smtClean="0"/>
              <a:t>Fattori </a:t>
            </a:r>
            <a:r>
              <a:rPr lang="it-IT" sz="3200" b="1" dirty="0"/>
              <a:t>interni ed </a:t>
            </a:r>
            <a:r>
              <a:rPr lang="it-IT" sz="3200" b="1" dirty="0" smtClean="0"/>
              <a:t>esterni</a:t>
            </a:r>
            <a:r>
              <a:rPr lang="it-IT" sz="3200" b="1" dirty="0"/>
              <a:t/>
            </a:r>
            <a:br>
              <a:rPr lang="it-IT" sz="3200" b="1" dirty="0"/>
            </a:br>
            <a:endParaRPr lang="it-IT" sz="3200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1435608" y="980728"/>
            <a:ext cx="7498080" cy="5267672"/>
          </a:xfrm>
        </p:spPr>
        <p:txBody>
          <a:bodyPr>
            <a:normAutofit fontScale="70000" lnSpcReduction="20000"/>
          </a:bodyPr>
          <a:lstStyle/>
          <a:p>
            <a:r>
              <a:rPr lang="it-IT" b="1" dirty="0" err="1" smtClean="0"/>
              <a:t>Strenght</a:t>
            </a:r>
            <a:r>
              <a:rPr lang="it-IT" b="1" dirty="0" smtClean="0"/>
              <a:t> </a:t>
            </a:r>
            <a:r>
              <a:rPr lang="it-IT" dirty="0"/>
              <a:t>(punti di forza): elementi da </a:t>
            </a:r>
            <a:r>
              <a:rPr lang="it-IT" b="1" dirty="0"/>
              <a:t>potenziare</a:t>
            </a:r>
            <a:r>
              <a:rPr lang="it-IT" dirty="0"/>
              <a:t> e su cui puntare per conseguire gli </a:t>
            </a:r>
            <a:r>
              <a:rPr lang="it-IT" dirty="0" smtClean="0"/>
              <a:t>obiettivi dati. </a:t>
            </a:r>
            <a:r>
              <a:rPr lang="it-IT" dirty="0"/>
              <a:t>Rappresentano i principali argomenti, qualità e valori </a:t>
            </a:r>
            <a:r>
              <a:rPr lang="it-IT" dirty="0" smtClean="0"/>
              <a:t>  ad es. (Condizioni dell’organizzazione, </a:t>
            </a:r>
            <a:r>
              <a:rPr lang="it-IT" dirty="0"/>
              <a:t>il know-how dei collaboratori e dei dipendenti, la sua </a:t>
            </a:r>
            <a:r>
              <a:rPr lang="it-IT" dirty="0" smtClean="0"/>
              <a:t>struttura, </a:t>
            </a:r>
            <a:r>
              <a:rPr lang="it-IT" dirty="0" err="1" smtClean="0"/>
              <a:t>ecc</a:t>
            </a:r>
            <a:r>
              <a:rPr lang="it-IT" dirty="0" smtClean="0"/>
              <a:t>)</a:t>
            </a:r>
            <a:endParaRPr lang="it-IT" dirty="0"/>
          </a:p>
          <a:p>
            <a:r>
              <a:rPr lang="it-IT" b="1" dirty="0" err="1"/>
              <a:t>Weaknesses</a:t>
            </a:r>
            <a:r>
              <a:rPr lang="it-IT" b="1" dirty="0"/>
              <a:t> </a:t>
            </a:r>
            <a:r>
              <a:rPr lang="it-IT" dirty="0"/>
              <a:t>(punti di debolezza): aspetti su cui lavorare, lacune da </a:t>
            </a:r>
            <a:r>
              <a:rPr lang="it-IT" b="1" dirty="0"/>
              <a:t>migliorare</a:t>
            </a:r>
            <a:r>
              <a:rPr lang="it-IT" dirty="0"/>
              <a:t> e ridimensionare. </a:t>
            </a:r>
            <a:r>
              <a:rPr lang="it-IT" dirty="0" smtClean="0"/>
              <a:t>( ad es. </a:t>
            </a:r>
            <a:r>
              <a:rPr lang="it-IT" dirty="0"/>
              <a:t>a</a:t>
            </a:r>
            <a:r>
              <a:rPr lang="it-IT" dirty="0" smtClean="0"/>
              <a:t>ttuare </a:t>
            </a:r>
            <a:r>
              <a:rPr lang="it-IT" dirty="0"/>
              <a:t>un processo </a:t>
            </a:r>
            <a:r>
              <a:rPr lang="it-IT" dirty="0" smtClean="0"/>
              <a:t>di cambiamento, personale non formato, riorganizzazione impegnativa della struttura, </a:t>
            </a:r>
            <a:r>
              <a:rPr lang="it-IT" dirty="0" err="1" smtClean="0"/>
              <a:t>ecc</a:t>
            </a:r>
            <a:r>
              <a:rPr lang="it-IT" dirty="0" smtClean="0"/>
              <a:t>… </a:t>
            </a:r>
            <a:r>
              <a:rPr lang="it-IT" dirty="0"/>
              <a:t>)</a:t>
            </a:r>
          </a:p>
          <a:p>
            <a:r>
              <a:rPr lang="it-IT" b="1" dirty="0" err="1"/>
              <a:t>Opportunities</a:t>
            </a:r>
            <a:r>
              <a:rPr lang="it-IT" b="1" dirty="0"/>
              <a:t> </a:t>
            </a:r>
            <a:r>
              <a:rPr lang="it-IT" dirty="0"/>
              <a:t>(opportunità): </a:t>
            </a:r>
            <a:r>
              <a:rPr lang="it-IT" b="1" dirty="0"/>
              <a:t>vantaggi</a:t>
            </a:r>
            <a:r>
              <a:rPr lang="it-IT" dirty="0"/>
              <a:t> che possono provenire dall’esterno. Per poterle trasformare in punti di forza devono essere colte al momento giusto e nel modo giusto. Se trascurate invece, possono diventare punti di debolezza. (Normative favorevoli, cambiamenti socio-economici, sviluppo di nuove </a:t>
            </a:r>
            <a:r>
              <a:rPr lang="it-IT" dirty="0" smtClean="0"/>
              <a:t>tecnologie </a:t>
            </a:r>
            <a:r>
              <a:rPr lang="it-IT" dirty="0" err="1" smtClean="0"/>
              <a:t>ecc</a:t>
            </a:r>
            <a:r>
              <a:rPr lang="it-IT" dirty="0" smtClean="0"/>
              <a:t>)</a:t>
            </a:r>
            <a:endParaRPr lang="it-IT" dirty="0"/>
          </a:p>
          <a:p>
            <a:r>
              <a:rPr lang="it-IT" b="1" dirty="0" err="1"/>
              <a:t>Threats</a:t>
            </a:r>
            <a:r>
              <a:rPr lang="it-IT" b="1" dirty="0"/>
              <a:t> </a:t>
            </a:r>
            <a:r>
              <a:rPr lang="it-IT" dirty="0"/>
              <a:t>(minacce): eventi che possono </a:t>
            </a:r>
            <a:r>
              <a:rPr lang="it-IT" b="1" dirty="0"/>
              <a:t>ostacolare</a:t>
            </a:r>
            <a:r>
              <a:rPr lang="it-IT" dirty="0"/>
              <a:t> i progetti </a:t>
            </a:r>
            <a:r>
              <a:rPr lang="it-IT" dirty="0" smtClean="0"/>
              <a:t>dell’organizzazione. </a:t>
            </a:r>
            <a:r>
              <a:rPr lang="it-IT" dirty="0"/>
              <a:t>Sono la diretta conseguenza dei punti deboli </a:t>
            </a:r>
            <a:r>
              <a:rPr lang="it-IT" dirty="0" smtClean="0"/>
              <a:t>e/o </a:t>
            </a:r>
            <a:r>
              <a:rPr lang="it-IT" dirty="0"/>
              <a:t>di </a:t>
            </a:r>
            <a:r>
              <a:rPr lang="it-IT" dirty="0" smtClean="0"/>
              <a:t>opportunità non colte precedentemente.</a:t>
            </a:r>
            <a:endParaRPr lang="it-IT" dirty="0"/>
          </a:p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DD6EDE-ED0D-49A6-B6DA-AC72BC99A78B}" type="slidenum">
              <a:rPr lang="it-IT" smtClean="0"/>
              <a:pPr/>
              <a:t>15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41610761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1435608" y="620688"/>
            <a:ext cx="7498080" cy="5627712"/>
          </a:xfrm>
        </p:spPr>
        <p:txBody>
          <a:bodyPr/>
          <a:lstStyle/>
          <a:p>
            <a:pPr marL="82296" indent="0">
              <a:buClr>
                <a:srgbClr val="000066"/>
              </a:buClr>
              <a:buNone/>
            </a:pPr>
            <a:r>
              <a:rPr lang="it-IT" i="1" dirty="0" smtClean="0"/>
              <a:t>alcuni </a:t>
            </a:r>
            <a:r>
              <a:rPr lang="it-IT" i="1" dirty="0"/>
              <a:t>strumenti di metodo</a:t>
            </a:r>
            <a:r>
              <a:rPr lang="it-IT" i="1" dirty="0" smtClean="0"/>
              <a:t>:</a:t>
            </a:r>
          </a:p>
          <a:p>
            <a:pPr marL="82296" indent="0">
              <a:buClr>
                <a:srgbClr val="000066"/>
              </a:buClr>
              <a:buNone/>
            </a:pPr>
            <a:endParaRPr lang="it-IT" i="1" dirty="0"/>
          </a:p>
          <a:p>
            <a:pPr>
              <a:buClr>
                <a:schemeClr val="accent6">
                  <a:lumMod val="50000"/>
                </a:schemeClr>
              </a:buClr>
              <a:buFont typeface="Wingdings" panose="05000000000000000000" pitchFamily="2" charset="2"/>
              <a:buChar char="Ø"/>
            </a:pPr>
            <a:r>
              <a:rPr lang="it-IT" dirty="0" smtClean="0"/>
              <a:t>Il Ciclo di Progetto     </a:t>
            </a:r>
            <a:r>
              <a:rPr lang="it-IT" sz="2800" i="1" dirty="0" smtClean="0"/>
              <a:t>Project </a:t>
            </a:r>
            <a:r>
              <a:rPr lang="it-IT" sz="2800" i="1" dirty="0" err="1"/>
              <a:t>Cycle</a:t>
            </a:r>
            <a:r>
              <a:rPr lang="it-IT" sz="2800" i="1" dirty="0"/>
              <a:t> Management   </a:t>
            </a:r>
            <a:r>
              <a:rPr lang="it-IT" sz="2800" i="1" dirty="0" smtClean="0"/>
              <a:t> PCM</a:t>
            </a:r>
          </a:p>
          <a:p>
            <a:pPr>
              <a:buClr>
                <a:schemeClr val="accent6">
                  <a:lumMod val="50000"/>
                </a:schemeClr>
              </a:buClr>
              <a:buFont typeface="Wingdings" panose="05000000000000000000" pitchFamily="2" charset="2"/>
              <a:buChar char="Ø"/>
            </a:pPr>
            <a:endParaRPr lang="it-IT" i="1" dirty="0"/>
          </a:p>
          <a:p>
            <a:pPr>
              <a:buClr>
                <a:schemeClr val="accent6">
                  <a:lumMod val="50000"/>
                </a:schemeClr>
              </a:buClr>
              <a:buFont typeface="Wingdings" panose="05000000000000000000" pitchFamily="2" charset="2"/>
              <a:buChar char="Ø"/>
            </a:pPr>
            <a:endParaRPr lang="it-IT" i="1" dirty="0"/>
          </a:p>
          <a:p>
            <a:pPr>
              <a:buClr>
                <a:schemeClr val="accent6">
                  <a:lumMod val="50000"/>
                </a:schemeClr>
              </a:buClr>
              <a:buFont typeface="Wingdings" panose="05000000000000000000" pitchFamily="2" charset="2"/>
              <a:buChar char="Ø"/>
            </a:pPr>
            <a:r>
              <a:rPr lang="it-IT" i="1" dirty="0"/>
              <a:t>SWOT </a:t>
            </a:r>
            <a:r>
              <a:rPr lang="it-IT" i="1" dirty="0" smtClean="0"/>
              <a:t> Analysis  </a:t>
            </a:r>
            <a:r>
              <a:rPr lang="it-IT" sz="2800" i="1" dirty="0" smtClean="0"/>
              <a:t>(</a:t>
            </a:r>
            <a:r>
              <a:rPr lang="it-IT" sz="2800" i="1" dirty="0" err="1" smtClean="0"/>
              <a:t>Strengths,Weaknesses,Opportunities</a:t>
            </a:r>
            <a:r>
              <a:rPr lang="it-IT" sz="2800" i="1" dirty="0"/>
              <a:t>, </a:t>
            </a:r>
            <a:r>
              <a:rPr lang="it-IT" sz="2800" i="1" dirty="0" err="1" smtClean="0"/>
              <a:t>Threats</a:t>
            </a:r>
            <a:r>
              <a:rPr lang="it-IT" sz="2800" i="1" dirty="0" smtClean="0"/>
              <a:t>) </a:t>
            </a:r>
          </a:p>
          <a:p>
            <a:pPr marL="82296" indent="0">
              <a:buClr>
                <a:schemeClr val="accent6">
                  <a:lumMod val="50000"/>
                </a:schemeClr>
              </a:buClr>
              <a:buNone/>
            </a:pPr>
            <a:r>
              <a:rPr lang="it-IT" sz="2800" i="1" dirty="0"/>
              <a:t>p</a:t>
            </a:r>
            <a:r>
              <a:rPr lang="it-IT" sz="2800" i="1" dirty="0" smtClean="0"/>
              <a:t>unti di forza, p. di debolezza, opportunità, minacce</a:t>
            </a:r>
          </a:p>
          <a:p>
            <a:pPr marL="82296" indent="0">
              <a:buClr>
                <a:schemeClr val="accent6">
                  <a:lumMod val="50000"/>
                </a:schemeClr>
              </a:buClr>
              <a:buNone/>
            </a:pPr>
            <a:endParaRPr lang="it-IT" sz="2800" i="1" dirty="0"/>
          </a:p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DD6EDE-ED0D-49A6-B6DA-AC72BC99A78B}" type="slidenum">
              <a:rPr lang="it-IT" smtClean="0"/>
              <a:pPr/>
              <a:t>2</a:t>
            </a:fld>
            <a:endParaRPr lang="it-IT"/>
          </a:p>
        </p:txBody>
      </p:sp>
      <p:sp>
        <p:nvSpPr>
          <p:cNvPr id="7" name="Freccia a destra 6"/>
          <p:cNvSpPr/>
          <p:nvPr/>
        </p:nvSpPr>
        <p:spPr>
          <a:xfrm>
            <a:off x="5179145" y="1988840"/>
            <a:ext cx="216024" cy="117727"/>
          </a:xfrm>
          <a:prstGeom prst="rightArrow">
            <a:avLst/>
          </a:prstGeom>
          <a:solidFill>
            <a:schemeClr val="accent6">
              <a:lumMod val="5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69537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it-IT" dirty="0"/>
              <a:t>Il Ciclo di Progetto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1435608" y="1268760"/>
            <a:ext cx="7498080" cy="4979640"/>
          </a:xfrm>
          <a:solidFill>
            <a:schemeClr val="bg1">
              <a:lumMod val="85000"/>
            </a:schemeClr>
          </a:solidFill>
        </p:spPr>
        <p:txBody>
          <a:bodyPr>
            <a:normAutofit/>
          </a:bodyPr>
          <a:lstStyle/>
          <a:p>
            <a:pPr>
              <a:buClr>
                <a:srgbClr val="3333FF"/>
              </a:buClr>
            </a:pPr>
            <a:r>
              <a:rPr lang="it-IT" sz="2400" dirty="0" smtClean="0">
                <a:solidFill>
                  <a:srgbClr val="000066"/>
                </a:solidFill>
              </a:rPr>
              <a:t>Introdotto agli inizi degli anni ‘90 nella progettazione di cooperazione europea (CE/UE) e internazionale, per migliorare l’efficacia e la gestione stessa dei progetti e dei programmi.</a:t>
            </a:r>
          </a:p>
          <a:p>
            <a:pPr marL="82296" indent="0">
              <a:buClr>
                <a:srgbClr val="3333FF"/>
              </a:buClr>
              <a:buNone/>
            </a:pPr>
            <a:r>
              <a:rPr lang="it-IT" sz="2400" dirty="0" smtClean="0">
                <a:solidFill>
                  <a:srgbClr val="000066"/>
                </a:solidFill>
              </a:rPr>
              <a:t>Il PCM consente di :</a:t>
            </a:r>
          </a:p>
          <a:p>
            <a:pPr>
              <a:buClr>
                <a:srgbClr val="3333FF"/>
              </a:buClr>
              <a:buFontTx/>
              <a:buChar char="-"/>
            </a:pPr>
            <a:r>
              <a:rPr lang="it-IT" sz="2400" dirty="0" smtClean="0">
                <a:solidFill>
                  <a:srgbClr val="000066"/>
                </a:solidFill>
              </a:rPr>
              <a:t>Individuare soluzioni orientate dalla domanda e non dall’offerta di fondi</a:t>
            </a:r>
          </a:p>
          <a:p>
            <a:pPr>
              <a:buClr>
                <a:srgbClr val="3333FF"/>
              </a:buClr>
              <a:buFontTx/>
              <a:buChar char="-"/>
            </a:pPr>
            <a:r>
              <a:rPr lang="it-IT" sz="2400" dirty="0" smtClean="0">
                <a:solidFill>
                  <a:srgbClr val="000066"/>
                </a:solidFill>
              </a:rPr>
              <a:t>Progettare e non limitarsi a «fare la domanda al bando»</a:t>
            </a:r>
          </a:p>
          <a:p>
            <a:pPr>
              <a:buClr>
                <a:srgbClr val="3333FF"/>
              </a:buClr>
              <a:buFontTx/>
              <a:buChar char="-"/>
            </a:pPr>
            <a:r>
              <a:rPr lang="it-IT" sz="2400" dirty="0" smtClean="0">
                <a:solidFill>
                  <a:srgbClr val="000066"/>
                </a:solidFill>
              </a:rPr>
              <a:t>Fare un’analisi approfondita della realtà locale</a:t>
            </a:r>
          </a:p>
          <a:p>
            <a:pPr>
              <a:buClr>
                <a:srgbClr val="3333FF"/>
              </a:buClr>
              <a:buFontTx/>
              <a:buChar char="-"/>
            </a:pPr>
            <a:r>
              <a:rPr lang="it-IT" sz="2400" dirty="0" smtClean="0">
                <a:solidFill>
                  <a:srgbClr val="000066"/>
                </a:solidFill>
              </a:rPr>
              <a:t>Progettare orientata dagli obiettivi e non dalle attività</a:t>
            </a:r>
          </a:p>
          <a:p>
            <a:pPr>
              <a:buClr>
                <a:srgbClr val="3333FF"/>
              </a:buClr>
              <a:buFontTx/>
              <a:buChar char="-"/>
            </a:pPr>
            <a:endParaRPr lang="it-IT" sz="2400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DD6EDE-ED0D-49A6-B6DA-AC72BC99A78B}" type="slidenum">
              <a:rPr lang="it-IT" smtClean="0"/>
              <a:pPr/>
              <a:t>3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1821594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it-IT" dirty="0"/>
              <a:t>Il Ciclo di Progetto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1435608" y="1447800"/>
            <a:ext cx="7498080" cy="5221560"/>
          </a:xfrm>
          <a:solidFill>
            <a:schemeClr val="bg1">
              <a:lumMod val="85000"/>
            </a:schemeClr>
          </a:solidFill>
        </p:spPr>
        <p:txBody>
          <a:bodyPr>
            <a:normAutofit/>
          </a:bodyPr>
          <a:lstStyle/>
          <a:p>
            <a:pPr marL="82296" indent="0">
              <a:buNone/>
            </a:pPr>
            <a:r>
              <a:rPr lang="it-IT" dirty="0" smtClean="0"/>
              <a:t>Fasi: progressive </a:t>
            </a:r>
            <a:r>
              <a:rPr lang="it-IT" sz="2000" i="1" dirty="0" smtClean="0"/>
              <a:t>(in ogni f. ho le informazioni necessarie, prendo decisioni , passo alla fase successiva)</a:t>
            </a:r>
          </a:p>
          <a:p>
            <a:pPr marL="82296" indent="0">
              <a:buNone/>
            </a:pPr>
            <a:r>
              <a:rPr lang="it-IT" sz="2000" i="1" dirty="0" smtClean="0"/>
              <a:t> </a:t>
            </a:r>
          </a:p>
          <a:p>
            <a:pPr>
              <a:buClr>
                <a:srgbClr val="3333FF"/>
              </a:buClr>
              <a:buFont typeface="Wingdings" panose="05000000000000000000" pitchFamily="2" charset="2"/>
              <a:buChar char="q"/>
            </a:pPr>
            <a:r>
              <a:rPr lang="it-IT" dirty="0" smtClean="0">
                <a:solidFill>
                  <a:srgbClr val="000066"/>
                </a:solidFill>
              </a:rPr>
              <a:t> Programmazione </a:t>
            </a:r>
          </a:p>
          <a:p>
            <a:pPr>
              <a:buClr>
                <a:srgbClr val="3333FF"/>
              </a:buClr>
              <a:buFont typeface="Wingdings" panose="05000000000000000000" pitchFamily="2" charset="2"/>
              <a:buChar char="q"/>
            </a:pPr>
            <a:r>
              <a:rPr lang="it-IT" dirty="0" smtClean="0">
                <a:solidFill>
                  <a:srgbClr val="000066"/>
                </a:solidFill>
              </a:rPr>
              <a:t> Identificazione</a:t>
            </a:r>
          </a:p>
          <a:p>
            <a:pPr>
              <a:buClr>
                <a:srgbClr val="3333FF"/>
              </a:buClr>
              <a:buFont typeface="Wingdings" panose="05000000000000000000" pitchFamily="2" charset="2"/>
              <a:buChar char="q"/>
            </a:pPr>
            <a:r>
              <a:rPr lang="it-IT" dirty="0" smtClean="0">
                <a:solidFill>
                  <a:srgbClr val="000066"/>
                </a:solidFill>
              </a:rPr>
              <a:t> Formulazione</a:t>
            </a:r>
          </a:p>
          <a:p>
            <a:pPr>
              <a:buClr>
                <a:srgbClr val="3333FF"/>
              </a:buClr>
              <a:buFont typeface="Wingdings" panose="05000000000000000000" pitchFamily="2" charset="2"/>
              <a:buChar char="q"/>
            </a:pPr>
            <a:r>
              <a:rPr lang="it-IT" dirty="0">
                <a:solidFill>
                  <a:srgbClr val="000066"/>
                </a:solidFill>
              </a:rPr>
              <a:t> </a:t>
            </a:r>
            <a:r>
              <a:rPr lang="it-IT" dirty="0" smtClean="0">
                <a:solidFill>
                  <a:srgbClr val="000066"/>
                </a:solidFill>
              </a:rPr>
              <a:t>Finanziamento</a:t>
            </a:r>
          </a:p>
          <a:p>
            <a:pPr>
              <a:buClr>
                <a:srgbClr val="3333FF"/>
              </a:buClr>
              <a:buFont typeface="Wingdings" panose="05000000000000000000" pitchFamily="2" charset="2"/>
              <a:buChar char="q"/>
            </a:pPr>
            <a:r>
              <a:rPr lang="it-IT" dirty="0">
                <a:solidFill>
                  <a:srgbClr val="000066"/>
                </a:solidFill>
              </a:rPr>
              <a:t> </a:t>
            </a:r>
            <a:r>
              <a:rPr lang="it-IT" dirty="0" smtClean="0">
                <a:solidFill>
                  <a:srgbClr val="000066"/>
                </a:solidFill>
              </a:rPr>
              <a:t>Realizzazione</a:t>
            </a:r>
          </a:p>
          <a:p>
            <a:pPr>
              <a:buClr>
                <a:srgbClr val="3333FF"/>
              </a:buClr>
              <a:buFont typeface="Wingdings" panose="05000000000000000000" pitchFamily="2" charset="2"/>
              <a:buChar char="q"/>
            </a:pPr>
            <a:r>
              <a:rPr lang="it-IT" dirty="0">
                <a:solidFill>
                  <a:srgbClr val="000066"/>
                </a:solidFill>
              </a:rPr>
              <a:t> </a:t>
            </a:r>
            <a:r>
              <a:rPr lang="it-IT" dirty="0" smtClean="0">
                <a:solidFill>
                  <a:srgbClr val="000066"/>
                </a:solidFill>
              </a:rPr>
              <a:t> Valutazione</a:t>
            </a:r>
          </a:p>
          <a:p>
            <a:pPr marL="82296" indent="0">
              <a:buClr>
                <a:srgbClr val="3333FF"/>
              </a:buClr>
              <a:buNone/>
            </a:pPr>
            <a:endParaRPr lang="it-IT" dirty="0" smtClean="0">
              <a:solidFill>
                <a:srgbClr val="000066"/>
              </a:solidFill>
            </a:endParaRPr>
          </a:p>
          <a:p>
            <a:pPr>
              <a:buClr>
                <a:srgbClr val="3333FF"/>
              </a:buClr>
              <a:buFont typeface="Wingdings" panose="05000000000000000000" pitchFamily="2" charset="2"/>
              <a:buChar char="q"/>
            </a:pPr>
            <a:endParaRPr lang="it-IT" dirty="0" smtClean="0">
              <a:solidFill>
                <a:srgbClr val="000066"/>
              </a:solidFill>
            </a:endParaRPr>
          </a:p>
          <a:p>
            <a:pPr>
              <a:buClr>
                <a:srgbClr val="3333FF"/>
              </a:buClr>
              <a:buFont typeface="Wingdings" panose="05000000000000000000" pitchFamily="2" charset="2"/>
              <a:buChar char="q"/>
            </a:pPr>
            <a:endParaRPr lang="it-IT" dirty="0" smtClean="0">
              <a:solidFill>
                <a:srgbClr val="000066"/>
              </a:solidFill>
            </a:endParaRPr>
          </a:p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DD6EDE-ED0D-49A6-B6DA-AC72BC99A78B}" type="slidenum">
              <a:rPr lang="it-IT" smtClean="0"/>
              <a:pPr/>
              <a:t>4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21774439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706090"/>
          </a:xfrm>
        </p:spPr>
        <p:txBody>
          <a:bodyPr>
            <a:normAutofit fontScale="90000"/>
          </a:bodyPr>
          <a:lstStyle/>
          <a:p>
            <a:pPr algn="ctr"/>
            <a:r>
              <a:rPr lang="it-IT" dirty="0" smtClean="0"/>
              <a:t>Il Ciclo di Progetto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1435608" y="1196752"/>
            <a:ext cx="7498080" cy="5051648"/>
          </a:xfrm>
          <a:solidFill>
            <a:schemeClr val="bg1">
              <a:lumMod val="85000"/>
            </a:schemeClr>
          </a:solidFill>
        </p:spPr>
        <p:txBody>
          <a:bodyPr>
            <a:normAutofit fontScale="92500" lnSpcReduction="10000"/>
          </a:bodyPr>
          <a:lstStyle/>
          <a:p>
            <a:pPr marL="539750" indent="-457200">
              <a:buClr>
                <a:srgbClr val="0000FF"/>
              </a:buClr>
              <a:buFont typeface="Wingdings" panose="05000000000000000000" pitchFamily="2" charset="2"/>
              <a:buChar char="q"/>
            </a:pPr>
            <a:r>
              <a:rPr lang="it-IT" dirty="0" smtClean="0">
                <a:solidFill>
                  <a:srgbClr val="000066"/>
                </a:solidFill>
              </a:rPr>
              <a:t>Programmazione:  </a:t>
            </a:r>
            <a:r>
              <a:rPr lang="it-IT" sz="2400" dirty="0" smtClean="0">
                <a:solidFill>
                  <a:srgbClr val="000066"/>
                </a:solidFill>
              </a:rPr>
              <a:t>chi finanzia il progetto dà l’indirizzo in deve collocarsi</a:t>
            </a:r>
          </a:p>
          <a:p>
            <a:pPr marL="82550" indent="0">
              <a:buClr>
                <a:srgbClr val="0000FF"/>
              </a:buClr>
              <a:buNone/>
            </a:pPr>
            <a:endParaRPr lang="it-IT" sz="2400" dirty="0" smtClean="0">
              <a:solidFill>
                <a:srgbClr val="000066"/>
              </a:solidFill>
            </a:endParaRPr>
          </a:p>
          <a:p>
            <a:pPr marL="539750" indent="-457200">
              <a:buClr>
                <a:srgbClr val="0000FF"/>
              </a:buClr>
              <a:buFont typeface="Wingdings" panose="05000000000000000000" pitchFamily="2" charset="2"/>
              <a:buChar char="q"/>
            </a:pPr>
            <a:r>
              <a:rPr lang="it-IT" dirty="0" smtClean="0">
                <a:solidFill>
                  <a:srgbClr val="000066"/>
                </a:solidFill>
              </a:rPr>
              <a:t>Identificazione:  </a:t>
            </a:r>
            <a:r>
              <a:rPr lang="it-IT" sz="2400" dirty="0" smtClean="0">
                <a:solidFill>
                  <a:srgbClr val="000066"/>
                </a:solidFill>
              </a:rPr>
              <a:t>idea-progetto da parte dei promotori, definizione degli elementi essenziali, con il consenso dei principali attori-chiave dell’area o della tematica in cui si vuole agire = Progettazione di massima</a:t>
            </a:r>
          </a:p>
          <a:p>
            <a:pPr marL="82550" indent="0">
              <a:buClr>
                <a:srgbClr val="0000FF"/>
              </a:buClr>
              <a:buNone/>
            </a:pPr>
            <a:endParaRPr lang="it-IT" sz="2400" dirty="0" smtClean="0">
              <a:solidFill>
                <a:srgbClr val="000066"/>
              </a:solidFill>
            </a:endParaRPr>
          </a:p>
          <a:p>
            <a:pPr marL="539750" indent="-457200">
              <a:buClr>
                <a:srgbClr val="0000FF"/>
              </a:buClr>
              <a:buFont typeface="Wingdings" panose="05000000000000000000" pitchFamily="2" charset="2"/>
              <a:buChar char="q"/>
            </a:pPr>
            <a:r>
              <a:rPr lang="it-IT" dirty="0" smtClean="0">
                <a:solidFill>
                  <a:srgbClr val="000066"/>
                </a:solidFill>
              </a:rPr>
              <a:t>Formulazione:  </a:t>
            </a:r>
            <a:r>
              <a:rPr lang="it-IT" sz="2400" dirty="0" smtClean="0">
                <a:solidFill>
                  <a:srgbClr val="000066"/>
                </a:solidFill>
              </a:rPr>
              <a:t>definizione in dettaglio di attività, metodi, risorse umane, organizzazione, costi</a:t>
            </a:r>
          </a:p>
          <a:p>
            <a:pPr marL="539750" indent="0">
              <a:buClr>
                <a:srgbClr val="0000FF"/>
              </a:buClr>
              <a:buNone/>
            </a:pPr>
            <a:r>
              <a:rPr lang="it-IT" sz="2400" dirty="0" smtClean="0">
                <a:solidFill>
                  <a:srgbClr val="000066"/>
                </a:solidFill>
              </a:rPr>
              <a:t>= Progettazione esecutiva</a:t>
            </a:r>
            <a:endParaRPr lang="it-IT" dirty="0" smtClean="0">
              <a:solidFill>
                <a:srgbClr val="000066"/>
              </a:solidFill>
            </a:endParaRPr>
          </a:p>
          <a:p>
            <a:pPr>
              <a:buClr>
                <a:srgbClr val="0000FF"/>
              </a:buClr>
              <a:buFont typeface="Wingdings" panose="05000000000000000000" pitchFamily="2" charset="2"/>
              <a:buChar char="q"/>
            </a:pPr>
            <a:endParaRPr lang="it-IT" sz="2400" dirty="0" smtClean="0">
              <a:solidFill>
                <a:srgbClr val="000066"/>
              </a:solidFill>
            </a:endParaRPr>
          </a:p>
          <a:p>
            <a:pPr marL="82296" indent="0">
              <a:buNone/>
            </a:pPr>
            <a:r>
              <a:rPr lang="it-IT" sz="2800" dirty="0" smtClean="0">
                <a:solidFill>
                  <a:srgbClr val="000066"/>
                </a:solidFill>
              </a:rPr>
              <a:t> </a:t>
            </a:r>
            <a:endParaRPr lang="it-IT" sz="2800" dirty="0">
              <a:solidFill>
                <a:srgbClr val="000066"/>
              </a:solidFill>
            </a:endParaRPr>
          </a:p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DD6EDE-ED0D-49A6-B6DA-AC72BC99A78B}" type="slidenum">
              <a:rPr lang="it-IT" smtClean="0"/>
              <a:pPr/>
              <a:t>5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58901174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210146"/>
          </a:xfrm>
        </p:spPr>
        <p:txBody>
          <a:bodyPr>
            <a:normAutofit/>
          </a:bodyPr>
          <a:lstStyle/>
          <a:p>
            <a:pPr algn="ctr"/>
            <a:r>
              <a:rPr lang="it-IT" dirty="0" smtClean="0"/>
              <a:t>Il Ciclo di Progetto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1435608" y="1700808"/>
            <a:ext cx="7498080" cy="4547592"/>
          </a:xfrm>
          <a:solidFill>
            <a:schemeClr val="bg1">
              <a:lumMod val="85000"/>
            </a:schemeClr>
          </a:solidFill>
        </p:spPr>
        <p:txBody>
          <a:bodyPr>
            <a:normAutofit/>
          </a:bodyPr>
          <a:lstStyle/>
          <a:p>
            <a:pPr marL="82550" indent="0">
              <a:buClr>
                <a:srgbClr val="0000FF"/>
              </a:buClr>
              <a:buNone/>
            </a:pPr>
            <a:endParaRPr lang="it-IT" sz="2400" dirty="0" smtClean="0">
              <a:solidFill>
                <a:srgbClr val="000066"/>
              </a:solidFill>
            </a:endParaRPr>
          </a:p>
          <a:p>
            <a:pPr marL="82550" indent="0">
              <a:buClr>
                <a:srgbClr val="0000FF"/>
              </a:buClr>
              <a:buNone/>
            </a:pPr>
            <a:endParaRPr lang="it-IT" sz="2400" dirty="0" smtClean="0">
              <a:solidFill>
                <a:srgbClr val="000066"/>
              </a:solidFill>
            </a:endParaRPr>
          </a:p>
          <a:p>
            <a:pPr marL="539750" indent="-457200">
              <a:buClr>
                <a:srgbClr val="0000FF"/>
              </a:buClr>
              <a:buFont typeface="Wingdings" panose="05000000000000000000" pitchFamily="2" charset="2"/>
              <a:buChar char="q"/>
            </a:pPr>
            <a:r>
              <a:rPr lang="it-IT" dirty="0" smtClean="0">
                <a:solidFill>
                  <a:srgbClr val="000066"/>
                </a:solidFill>
              </a:rPr>
              <a:t>Realizzazione: </a:t>
            </a:r>
            <a:r>
              <a:rPr lang="it-IT" sz="2400" dirty="0" smtClean="0">
                <a:solidFill>
                  <a:srgbClr val="000066"/>
                </a:solidFill>
              </a:rPr>
              <a:t>azioni progettuali, monitoraggio, valutazione in itinere, </a:t>
            </a:r>
            <a:r>
              <a:rPr lang="it-IT" sz="2400" dirty="0" err="1" smtClean="0">
                <a:solidFill>
                  <a:srgbClr val="000066"/>
                </a:solidFill>
              </a:rPr>
              <a:t>riorientamento</a:t>
            </a:r>
            <a:r>
              <a:rPr lang="it-IT" sz="2400" dirty="0" smtClean="0">
                <a:solidFill>
                  <a:srgbClr val="000066"/>
                </a:solidFill>
              </a:rPr>
              <a:t> se necessario</a:t>
            </a:r>
          </a:p>
          <a:p>
            <a:pPr marL="82550" indent="0">
              <a:buClr>
                <a:srgbClr val="0000FF"/>
              </a:buClr>
              <a:buNone/>
            </a:pPr>
            <a:endParaRPr lang="it-IT" sz="2400" dirty="0" smtClean="0">
              <a:solidFill>
                <a:srgbClr val="000066"/>
              </a:solidFill>
            </a:endParaRPr>
          </a:p>
          <a:p>
            <a:pPr marL="539750" indent="-457200">
              <a:buClr>
                <a:srgbClr val="0000FF"/>
              </a:buClr>
              <a:buFont typeface="Wingdings" panose="05000000000000000000" pitchFamily="2" charset="2"/>
              <a:buChar char="q"/>
            </a:pPr>
            <a:r>
              <a:rPr lang="it-IT" dirty="0" smtClean="0">
                <a:solidFill>
                  <a:srgbClr val="000066"/>
                </a:solidFill>
              </a:rPr>
              <a:t>Valutazione( ex post): </a:t>
            </a:r>
            <a:r>
              <a:rPr lang="it-IT" sz="2400" dirty="0" smtClean="0">
                <a:solidFill>
                  <a:srgbClr val="000066"/>
                </a:solidFill>
              </a:rPr>
              <a:t>è effettiva perché dà gli elementi utili per </a:t>
            </a:r>
            <a:r>
              <a:rPr lang="it-IT" sz="2400" dirty="0" err="1" smtClean="0">
                <a:solidFill>
                  <a:srgbClr val="000066"/>
                </a:solidFill>
              </a:rPr>
              <a:t>ri</a:t>
            </a:r>
            <a:r>
              <a:rPr lang="it-IT" sz="2400" dirty="0" smtClean="0">
                <a:solidFill>
                  <a:srgbClr val="000066"/>
                </a:solidFill>
              </a:rPr>
              <a:t>-progettare nell’ambito di quel programma, quindi migliora l’efficacia </a:t>
            </a:r>
          </a:p>
          <a:p>
            <a:pPr marL="82296" indent="0">
              <a:buNone/>
            </a:pPr>
            <a:r>
              <a:rPr lang="it-IT" sz="2800" dirty="0" smtClean="0">
                <a:solidFill>
                  <a:srgbClr val="000066"/>
                </a:solidFill>
              </a:rPr>
              <a:t> </a:t>
            </a:r>
            <a:endParaRPr lang="it-IT" sz="2800" dirty="0">
              <a:solidFill>
                <a:srgbClr val="000066"/>
              </a:solidFill>
            </a:endParaRPr>
          </a:p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DD6EDE-ED0D-49A6-B6DA-AC72BC99A78B}" type="slidenum">
              <a:rPr lang="it-IT" smtClean="0"/>
              <a:pPr/>
              <a:t>6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84180238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it-IT" sz="1600" dirty="0">
                <a:effectLst/>
              </a:rPr>
              <a:t/>
            </a:r>
            <a:br>
              <a:rPr lang="it-IT" sz="1600" dirty="0">
                <a:effectLst/>
              </a:rPr>
            </a:br>
            <a:endParaRPr lang="it-IT" sz="1600" dirty="0"/>
          </a:p>
        </p:txBody>
      </p:sp>
      <p:sp>
        <p:nvSpPr>
          <p:cNvPr id="5" name="Segnaposto contenuto 4"/>
          <p:cNvSpPr>
            <a:spLocks noGrp="1"/>
          </p:cNvSpPr>
          <p:nvPr>
            <p:ph sz="half" idx="1"/>
          </p:nvPr>
        </p:nvSpPr>
        <p:spPr>
          <a:xfrm>
            <a:off x="1435608" y="1289983"/>
            <a:ext cx="3657600" cy="4897457"/>
          </a:xfrm>
        </p:spPr>
        <p:txBody>
          <a:bodyPr>
            <a:normAutofit lnSpcReduction="10000"/>
          </a:bodyPr>
          <a:lstStyle/>
          <a:p>
            <a:pPr marL="82296" indent="0">
              <a:buNone/>
            </a:pPr>
            <a:r>
              <a:rPr lang="it-IT" sz="1800" b="1" dirty="0">
                <a:solidFill>
                  <a:schemeClr val="accent5">
                    <a:lumMod val="50000"/>
                  </a:schemeClr>
                </a:solidFill>
              </a:rPr>
              <a:t>FASE </a:t>
            </a:r>
            <a:r>
              <a:rPr lang="it-IT" sz="1800" b="1" dirty="0" smtClean="0">
                <a:solidFill>
                  <a:schemeClr val="accent5">
                    <a:lumMod val="50000"/>
                  </a:schemeClr>
                </a:solidFill>
              </a:rPr>
              <a:t>1</a:t>
            </a:r>
            <a:r>
              <a:rPr lang="it-IT" sz="1800" dirty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it-IT" sz="1800" b="1" dirty="0" smtClean="0">
                <a:solidFill>
                  <a:schemeClr val="accent5">
                    <a:lumMod val="50000"/>
                  </a:schemeClr>
                </a:solidFill>
              </a:rPr>
              <a:t>ANALISI</a:t>
            </a:r>
            <a:endParaRPr lang="it-IT" sz="1800" dirty="0">
              <a:solidFill>
                <a:schemeClr val="accent5">
                  <a:lumMod val="50000"/>
                </a:schemeClr>
              </a:solidFill>
            </a:endParaRPr>
          </a:p>
          <a:p>
            <a:pPr marL="82296" indent="0">
              <a:spcBef>
                <a:spcPts val="0"/>
              </a:spcBef>
              <a:buNone/>
            </a:pPr>
            <a:r>
              <a:rPr lang="it-IT" sz="1600" b="1" dirty="0">
                <a:solidFill>
                  <a:srgbClr val="002060"/>
                </a:solidFill>
              </a:rPr>
              <a:t>Analisi dei problemi</a:t>
            </a:r>
            <a:r>
              <a:rPr lang="it-IT" sz="1600" b="1" dirty="0">
                <a:solidFill>
                  <a:schemeClr val="accent5">
                    <a:lumMod val="50000"/>
                  </a:schemeClr>
                </a:solidFill>
              </a:rPr>
              <a:t>:</a:t>
            </a:r>
            <a:endParaRPr lang="it-IT" sz="1600" dirty="0">
              <a:solidFill>
                <a:schemeClr val="accent5">
                  <a:lumMod val="50000"/>
                </a:schemeClr>
              </a:solidFill>
            </a:endParaRPr>
          </a:p>
          <a:p>
            <a:pPr marL="285750" indent="-285750">
              <a:spcBef>
                <a:spcPts val="0"/>
              </a:spcBef>
              <a:buFontTx/>
              <a:buChar char="-"/>
            </a:pPr>
            <a:r>
              <a:rPr lang="it-IT" sz="1600" b="1" dirty="0" smtClean="0"/>
              <a:t>identificare i portatori di interesse</a:t>
            </a:r>
            <a:r>
              <a:rPr lang="it-IT" sz="1600" dirty="0" smtClean="0"/>
              <a:t> </a:t>
            </a:r>
            <a:r>
              <a:rPr lang="it-IT" sz="1600" b="1" dirty="0" smtClean="0"/>
              <a:t>ed i loro problemi chiave </a:t>
            </a:r>
          </a:p>
          <a:p>
            <a:pPr marL="285750" indent="-285750">
              <a:spcBef>
                <a:spcPts val="0"/>
              </a:spcBef>
              <a:buFontTx/>
              <a:buChar char="-"/>
            </a:pPr>
            <a:r>
              <a:rPr lang="it-IT" sz="1600" b="1" dirty="0" smtClean="0"/>
              <a:t>-identificare i vincoli e le opportunità determinare le relazioni </a:t>
            </a:r>
            <a:r>
              <a:rPr lang="it-IT" sz="1600" b="1" dirty="0"/>
              <a:t>causa– effetto</a:t>
            </a:r>
            <a:r>
              <a:rPr lang="it-IT" sz="2100" b="1" dirty="0" smtClean="0"/>
              <a:t>.</a:t>
            </a:r>
          </a:p>
          <a:p>
            <a:pPr marL="36000" indent="0">
              <a:spcBef>
                <a:spcPts val="0"/>
              </a:spcBef>
              <a:buNone/>
            </a:pPr>
            <a:r>
              <a:rPr lang="it-IT" sz="1600" b="1" dirty="0">
                <a:solidFill>
                  <a:srgbClr val="002060"/>
                </a:solidFill>
              </a:rPr>
              <a:t>Analisi degli obiettivi:</a:t>
            </a:r>
          </a:p>
          <a:p>
            <a:pPr marL="182563" indent="-147638">
              <a:spcBef>
                <a:spcPts val="0"/>
              </a:spcBef>
              <a:buNone/>
            </a:pPr>
            <a:r>
              <a:rPr lang="it-IT" sz="1600" b="1" dirty="0"/>
              <a:t>- sviluppare gli obiettivi dai problemi identificati</a:t>
            </a:r>
          </a:p>
          <a:p>
            <a:pPr marL="182563" indent="-147638">
              <a:spcBef>
                <a:spcPts val="0"/>
              </a:spcBef>
              <a:buNone/>
            </a:pPr>
            <a:r>
              <a:rPr lang="it-IT" sz="1600" b="1" dirty="0" smtClean="0"/>
              <a:t>- identificare </a:t>
            </a:r>
            <a:r>
              <a:rPr lang="it-IT" sz="1600" b="1" dirty="0"/>
              <a:t>i mezzi per chiudere </a:t>
            </a:r>
            <a:r>
              <a:rPr lang="it-IT" sz="1600" b="1" dirty="0" smtClean="0"/>
              <a:t>le relazioni </a:t>
            </a:r>
            <a:r>
              <a:rPr lang="it-IT" sz="1600" b="1" dirty="0"/>
              <a:t>causa-effetto</a:t>
            </a:r>
            <a:r>
              <a:rPr lang="it-IT" sz="1600" b="1" dirty="0" smtClean="0"/>
              <a:t>.</a:t>
            </a:r>
          </a:p>
          <a:p>
            <a:pPr marL="36000" indent="0">
              <a:lnSpc>
                <a:spcPct val="110000"/>
              </a:lnSpc>
              <a:spcBef>
                <a:spcPts val="0"/>
              </a:spcBef>
              <a:buNone/>
            </a:pPr>
            <a:r>
              <a:rPr lang="it-IT" sz="1600" b="1" dirty="0">
                <a:solidFill>
                  <a:srgbClr val="002060"/>
                </a:solidFill>
              </a:rPr>
              <a:t>Analisi strategica:</a:t>
            </a:r>
          </a:p>
          <a:p>
            <a:pPr marL="182563" indent="-147638">
              <a:lnSpc>
                <a:spcPct val="110000"/>
              </a:lnSpc>
              <a:spcBef>
                <a:spcPts val="0"/>
              </a:spcBef>
              <a:buNone/>
            </a:pPr>
            <a:r>
              <a:rPr lang="it-IT" sz="1600" b="1" dirty="0"/>
              <a:t>- </a:t>
            </a:r>
            <a:r>
              <a:rPr lang="it-IT" sz="1600" b="1" dirty="0" smtClean="0"/>
              <a:t>Identificare le differenti</a:t>
            </a:r>
            <a:r>
              <a:rPr lang="it-IT" sz="1600" b="1" dirty="0"/>
              <a:t> </a:t>
            </a:r>
            <a:r>
              <a:rPr lang="it-IT" sz="1600" b="1" dirty="0" smtClean="0"/>
              <a:t>strategie </a:t>
            </a:r>
            <a:r>
              <a:rPr lang="it-IT" sz="1600" b="1" dirty="0"/>
              <a:t>per raggiungere gli obiettivi</a:t>
            </a:r>
          </a:p>
          <a:p>
            <a:pPr marL="182563" indent="-147638">
              <a:lnSpc>
                <a:spcPct val="110000"/>
              </a:lnSpc>
              <a:spcBef>
                <a:spcPts val="0"/>
              </a:spcBef>
              <a:buNone/>
            </a:pPr>
            <a:r>
              <a:rPr lang="it-IT" sz="1600" b="1" dirty="0"/>
              <a:t>- determinare gli obiettivi complessivi e lo scopo del progetto.</a:t>
            </a:r>
          </a:p>
          <a:p>
            <a:pPr marL="321750" indent="-285750">
              <a:spcBef>
                <a:spcPts val="0"/>
              </a:spcBef>
              <a:buFontTx/>
              <a:buChar char="-"/>
            </a:pPr>
            <a:endParaRPr lang="it-IT" sz="1600" b="1" dirty="0"/>
          </a:p>
          <a:p>
            <a:pPr marL="285750" indent="-285750">
              <a:spcBef>
                <a:spcPts val="0"/>
              </a:spcBef>
              <a:buFontTx/>
              <a:buChar char="-"/>
            </a:pPr>
            <a:endParaRPr lang="it-IT" sz="2100" dirty="0"/>
          </a:p>
          <a:p>
            <a:endParaRPr lang="it-IT" dirty="0"/>
          </a:p>
        </p:txBody>
      </p:sp>
      <p:sp>
        <p:nvSpPr>
          <p:cNvPr id="6" name="Segnaposto contenuto 5"/>
          <p:cNvSpPr>
            <a:spLocks noGrp="1"/>
          </p:cNvSpPr>
          <p:nvPr>
            <p:ph sz="half" idx="2"/>
          </p:nvPr>
        </p:nvSpPr>
        <p:spPr>
          <a:xfrm>
            <a:off x="5093208" y="1289983"/>
            <a:ext cx="4050792" cy="5307369"/>
          </a:xfrm>
        </p:spPr>
        <p:txBody>
          <a:bodyPr>
            <a:normAutofit lnSpcReduction="10000"/>
          </a:bodyPr>
          <a:lstStyle/>
          <a:p>
            <a:pPr marL="82296" indent="0">
              <a:buNone/>
            </a:pPr>
            <a:r>
              <a:rPr lang="it-IT" sz="1800" b="1" dirty="0">
                <a:solidFill>
                  <a:schemeClr val="accent5">
                    <a:lumMod val="50000"/>
                  </a:schemeClr>
                </a:solidFill>
              </a:rPr>
              <a:t>FASE </a:t>
            </a:r>
            <a:r>
              <a:rPr lang="it-IT" sz="1800" b="1" dirty="0" smtClean="0">
                <a:solidFill>
                  <a:schemeClr val="accent5">
                    <a:lumMod val="50000"/>
                  </a:schemeClr>
                </a:solidFill>
              </a:rPr>
              <a:t>2</a:t>
            </a:r>
            <a:r>
              <a:rPr lang="it-IT" sz="1800" dirty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it-IT" sz="1800" b="1" dirty="0" smtClean="0">
                <a:solidFill>
                  <a:schemeClr val="accent5">
                    <a:lumMod val="50000"/>
                  </a:schemeClr>
                </a:solidFill>
              </a:rPr>
              <a:t>PIANIFICAZIONE</a:t>
            </a:r>
          </a:p>
          <a:p>
            <a:pPr marL="82296" indent="0">
              <a:buNone/>
            </a:pPr>
            <a:r>
              <a:rPr lang="it-IT" sz="1800" b="1" dirty="0" smtClean="0">
                <a:solidFill>
                  <a:schemeClr val="accent5">
                    <a:lumMod val="50000"/>
                  </a:schemeClr>
                </a:solidFill>
              </a:rPr>
              <a:t>/PROGETTAZIONE</a:t>
            </a:r>
          </a:p>
          <a:p>
            <a:pPr marL="82296" indent="0">
              <a:buNone/>
            </a:pPr>
            <a:r>
              <a:rPr lang="it-IT" sz="1800" b="1" dirty="0" err="1">
                <a:solidFill>
                  <a:srgbClr val="002060"/>
                </a:solidFill>
              </a:rPr>
              <a:t>Logframe</a:t>
            </a:r>
            <a:r>
              <a:rPr lang="it-IT" sz="1800" b="1" dirty="0">
                <a:solidFill>
                  <a:srgbClr val="002060"/>
                </a:solidFill>
              </a:rPr>
              <a:t>:</a:t>
            </a:r>
            <a:endParaRPr lang="it-IT" sz="1800" dirty="0">
              <a:solidFill>
                <a:srgbClr val="002060"/>
              </a:solidFill>
            </a:endParaRPr>
          </a:p>
          <a:p>
            <a:pPr marL="36000" indent="0">
              <a:lnSpc>
                <a:spcPct val="110000"/>
              </a:lnSpc>
              <a:spcBef>
                <a:spcPts val="0"/>
              </a:spcBef>
              <a:buNone/>
            </a:pPr>
            <a:r>
              <a:rPr lang="it-IT" sz="1800" dirty="0"/>
              <a:t>- </a:t>
            </a:r>
            <a:r>
              <a:rPr lang="it-IT" sz="1800" b="1" dirty="0"/>
              <a:t>definire la struttura di progetto</a:t>
            </a:r>
            <a:endParaRPr lang="it-IT" sz="1800" dirty="0"/>
          </a:p>
          <a:p>
            <a:pPr marL="36000" indent="0">
              <a:lnSpc>
                <a:spcPct val="110000"/>
              </a:lnSpc>
              <a:spcBef>
                <a:spcPts val="0"/>
              </a:spcBef>
              <a:buNone/>
            </a:pPr>
            <a:r>
              <a:rPr lang="it-IT" sz="1800" dirty="0"/>
              <a:t>- </a:t>
            </a:r>
            <a:r>
              <a:rPr lang="it-IT" sz="1800" b="1" dirty="0"/>
              <a:t>testare la sua logica</a:t>
            </a:r>
            <a:endParaRPr lang="it-IT" sz="1800" dirty="0"/>
          </a:p>
          <a:p>
            <a:pPr marL="34925" indent="0">
              <a:lnSpc>
                <a:spcPct val="110000"/>
              </a:lnSpc>
              <a:spcBef>
                <a:spcPts val="0"/>
              </a:spcBef>
              <a:buNone/>
            </a:pPr>
            <a:r>
              <a:rPr lang="it-IT" sz="1800" b="1" dirty="0" smtClean="0"/>
              <a:t>- formulare gli</a:t>
            </a:r>
            <a:r>
              <a:rPr lang="it-IT" sz="1800" b="1" dirty="0"/>
              <a:t>	obiettivi	</a:t>
            </a:r>
            <a:r>
              <a:rPr lang="it-IT" sz="1800" b="1" dirty="0" smtClean="0"/>
              <a:t> in</a:t>
            </a:r>
            <a:r>
              <a:rPr lang="it-IT" sz="1800" b="1" dirty="0"/>
              <a:t> </a:t>
            </a:r>
            <a:r>
              <a:rPr lang="it-IT" sz="1800" b="1" dirty="0" smtClean="0"/>
              <a:t>termini </a:t>
            </a:r>
            <a:r>
              <a:rPr lang="it-IT" sz="1800" b="1" dirty="0"/>
              <a:t>misurabili</a:t>
            </a:r>
            <a:r>
              <a:rPr lang="it-IT" sz="1800" b="1" dirty="0" smtClean="0"/>
              <a:t>.</a:t>
            </a:r>
          </a:p>
          <a:p>
            <a:pPr marL="82296" indent="0">
              <a:buNone/>
            </a:pPr>
            <a:r>
              <a:rPr lang="it-IT" sz="1800" b="1" dirty="0">
                <a:solidFill>
                  <a:srgbClr val="000066"/>
                </a:solidFill>
              </a:rPr>
              <a:t>Piano delle attività:</a:t>
            </a:r>
            <a:endParaRPr lang="it-IT" sz="1800" dirty="0">
              <a:solidFill>
                <a:srgbClr val="000066"/>
              </a:solidFill>
            </a:endParaRPr>
          </a:p>
          <a:p>
            <a:pPr marL="182563" indent="-147638">
              <a:spcBef>
                <a:spcPts val="0"/>
              </a:spcBef>
              <a:buNone/>
            </a:pPr>
            <a:r>
              <a:rPr lang="it-IT" sz="1800" dirty="0"/>
              <a:t>- </a:t>
            </a:r>
            <a:r>
              <a:rPr lang="it-IT" sz="1800" b="1" dirty="0"/>
              <a:t>determinare la sequenza ed i </a:t>
            </a:r>
            <a:r>
              <a:rPr lang="it-IT" sz="1800" b="1" dirty="0" smtClean="0"/>
              <a:t>vincoli</a:t>
            </a:r>
            <a:r>
              <a:rPr lang="it-IT" sz="1800" dirty="0"/>
              <a:t> </a:t>
            </a:r>
            <a:r>
              <a:rPr lang="it-IT" sz="1800" b="1" dirty="0" smtClean="0"/>
              <a:t>di </a:t>
            </a:r>
            <a:r>
              <a:rPr lang="it-IT" sz="1800" b="1" dirty="0"/>
              <a:t>dipendenza delle attività</a:t>
            </a:r>
            <a:endParaRPr lang="it-IT" sz="1800" dirty="0"/>
          </a:p>
          <a:p>
            <a:pPr marL="36000" indent="0">
              <a:spcBef>
                <a:spcPts val="0"/>
              </a:spcBef>
              <a:buNone/>
            </a:pPr>
            <a:r>
              <a:rPr lang="it-IT" sz="1800" dirty="0"/>
              <a:t>- </a:t>
            </a:r>
            <a:r>
              <a:rPr lang="it-IT" sz="1800" b="1" dirty="0"/>
              <a:t>stimare la durata</a:t>
            </a:r>
            <a:endParaRPr lang="it-IT" sz="1800" dirty="0"/>
          </a:p>
          <a:p>
            <a:pPr marL="36000" indent="0">
              <a:spcBef>
                <a:spcPts val="0"/>
              </a:spcBef>
              <a:buNone/>
            </a:pPr>
            <a:r>
              <a:rPr lang="it-IT" sz="1800" dirty="0"/>
              <a:t>- </a:t>
            </a:r>
            <a:r>
              <a:rPr lang="it-IT" sz="1800" b="1" dirty="0"/>
              <a:t>determinare i </a:t>
            </a:r>
            <a:r>
              <a:rPr lang="it-IT" sz="1800" b="1" i="1" dirty="0" err="1"/>
              <a:t>milestones</a:t>
            </a:r>
            <a:endParaRPr lang="it-IT" sz="1800" dirty="0"/>
          </a:p>
          <a:p>
            <a:pPr marL="36000" indent="0">
              <a:spcBef>
                <a:spcPts val="0"/>
              </a:spcBef>
              <a:buNone/>
            </a:pPr>
            <a:r>
              <a:rPr lang="it-IT" sz="1800" b="1" dirty="0" smtClean="0"/>
              <a:t>- assegnare </a:t>
            </a:r>
            <a:r>
              <a:rPr lang="it-IT" sz="1800" b="1" dirty="0"/>
              <a:t>le </a:t>
            </a:r>
            <a:r>
              <a:rPr lang="it-IT" sz="1800" b="1" dirty="0" smtClean="0"/>
              <a:t>responsabilità</a:t>
            </a:r>
          </a:p>
          <a:p>
            <a:pPr marL="82296" indent="0">
              <a:buNone/>
            </a:pPr>
            <a:r>
              <a:rPr lang="it-IT" sz="1800" b="1" dirty="0">
                <a:solidFill>
                  <a:srgbClr val="000066"/>
                </a:solidFill>
              </a:rPr>
              <a:t>Piano delle risorse:</a:t>
            </a:r>
            <a:endParaRPr lang="it-IT" sz="1800" dirty="0">
              <a:solidFill>
                <a:srgbClr val="000066"/>
              </a:solidFill>
            </a:endParaRPr>
          </a:p>
          <a:p>
            <a:pPr marL="182563" indent="-101600">
              <a:buNone/>
            </a:pPr>
            <a:r>
              <a:rPr lang="it-IT" sz="1800" dirty="0"/>
              <a:t>- </a:t>
            </a:r>
            <a:r>
              <a:rPr lang="it-IT" sz="1800" b="1" dirty="0"/>
              <a:t>sviluppare dal piano delle attività il piano degli input ed il budget</a:t>
            </a:r>
            <a:endParaRPr lang="it-IT" sz="1800" dirty="0"/>
          </a:p>
          <a:p>
            <a:pPr marL="320675" indent="-285750">
              <a:lnSpc>
                <a:spcPct val="110000"/>
              </a:lnSpc>
              <a:spcBef>
                <a:spcPts val="0"/>
              </a:spcBef>
              <a:buFontTx/>
              <a:buChar char="-"/>
            </a:pPr>
            <a:endParaRPr lang="it-IT" sz="1800" b="1" dirty="0" smtClean="0"/>
          </a:p>
          <a:p>
            <a:pPr marL="320675" indent="-285750">
              <a:lnSpc>
                <a:spcPct val="110000"/>
              </a:lnSpc>
              <a:spcBef>
                <a:spcPts val="0"/>
              </a:spcBef>
              <a:buFontTx/>
              <a:buChar char="-"/>
            </a:pPr>
            <a:endParaRPr lang="it-IT" sz="1800" dirty="0"/>
          </a:p>
          <a:p>
            <a:pPr marL="82296" indent="0">
              <a:buNone/>
            </a:pPr>
            <a:endParaRPr lang="it-IT" sz="1800" dirty="0"/>
          </a:p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DD6EDE-ED0D-49A6-B6DA-AC72BC99A78B}" type="slidenum">
              <a:rPr lang="it-IT" smtClean="0"/>
              <a:pPr/>
              <a:t>7</a:t>
            </a:fld>
            <a:endParaRPr lang="it-IT"/>
          </a:p>
        </p:txBody>
      </p:sp>
      <p:sp>
        <p:nvSpPr>
          <p:cNvPr id="8" name="Rettangolo 7"/>
          <p:cNvSpPr/>
          <p:nvPr/>
        </p:nvSpPr>
        <p:spPr>
          <a:xfrm>
            <a:off x="1115616" y="254296"/>
            <a:ext cx="749803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82296" indent="0">
              <a:buNone/>
            </a:pPr>
            <a:r>
              <a:rPr lang="it-IT" sz="2000" b="1" dirty="0">
                <a:solidFill>
                  <a:schemeClr val="accent3">
                    <a:lumMod val="50000"/>
                  </a:schemeClr>
                </a:solidFill>
              </a:rPr>
              <a:t>Approccio del quadro logico=strumento del PCM (fasi Identificazione e Formulazione) per dare pertinenza, coerenza, sostenibilità  al progetto  </a:t>
            </a:r>
          </a:p>
        </p:txBody>
      </p:sp>
    </p:spTree>
    <p:extLst>
      <p:ext uri="{BB962C8B-B14F-4D97-AF65-F5344CB8AC3E}">
        <p14:creationId xmlns:p14="http://schemas.microsoft.com/office/powerpoint/2010/main" val="53098072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it-IT" dirty="0"/>
          </a:p>
        </p:txBody>
      </p:sp>
      <p:pic>
        <p:nvPicPr>
          <p:cNvPr id="7" name="Immagin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dirty="0" smtClean="0"/>
              <a:t>v.  L'analisi dei problemi e degli obiettivi - </a:t>
            </a:r>
            <a:r>
              <a:rPr lang="it-IT" dirty="0" err="1" smtClean="0"/>
              <a:t>Formez</a:t>
            </a:r>
            <a:r>
              <a:rPr lang="it-IT" dirty="0" smtClean="0"/>
              <a:t> PA – 2007 -2013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421656818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DD6EDE-ED0D-49A6-B6DA-AC72BC99A78B}" type="slidenum">
              <a:rPr lang="it-IT" smtClean="0"/>
              <a:pPr/>
              <a:t>9</a:t>
            </a:fld>
            <a:endParaRPr lang="it-IT"/>
          </a:p>
        </p:txBody>
      </p:sp>
      <p:pic>
        <p:nvPicPr>
          <p:cNvPr id="5" name="Immagin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5886218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olstizio">
  <a:themeElements>
    <a:clrScheme name="Vertice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Solstizio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Solstizio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1394</TotalTime>
  <Words>735</Words>
  <Application>Microsoft Office PowerPoint</Application>
  <PresentationFormat>Presentazione su schermo (4:3)</PresentationFormat>
  <Paragraphs>116</Paragraphs>
  <Slides>15</Slides>
  <Notes>3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5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15</vt:i4>
      </vt:variant>
    </vt:vector>
  </HeadingPairs>
  <TitlesOfParts>
    <vt:vector size="21" baseType="lpstr">
      <vt:lpstr>Calibri</vt:lpstr>
      <vt:lpstr>Gill Sans MT</vt:lpstr>
      <vt:lpstr>Verdana</vt:lpstr>
      <vt:lpstr>Wingdings</vt:lpstr>
      <vt:lpstr>Wingdings 2</vt:lpstr>
      <vt:lpstr>Solstizio</vt:lpstr>
      <vt:lpstr>Corso di laurea magistrale  Servizio sociale, politiche sociali, programmazione e gestione dei servizi</vt:lpstr>
      <vt:lpstr>Presentazione standard di PowerPoint</vt:lpstr>
      <vt:lpstr>Il Ciclo di Progetto</vt:lpstr>
      <vt:lpstr>Il Ciclo di Progetto</vt:lpstr>
      <vt:lpstr>Il Ciclo di Progetto</vt:lpstr>
      <vt:lpstr>Il Ciclo di Progetto</vt:lpstr>
      <vt:lpstr> 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S.W.O.T.  Analysis</vt:lpstr>
      <vt:lpstr>Presentazione standard di PowerPoint</vt:lpstr>
      <vt:lpstr> Fattori interni ed esterni 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Roberto Colapietro</dc:creator>
  <cp:lastModifiedBy>Vanto Maria</cp:lastModifiedBy>
  <cp:revision>257</cp:revision>
  <dcterms:created xsi:type="dcterms:W3CDTF">2020-03-22T16:46:59Z</dcterms:created>
  <dcterms:modified xsi:type="dcterms:W3CDTF">2020-05-14T09:12:31Z</dcterms:modified>
</cp:coreProperties>
</file>