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6" r:id="rId1"/>
  </p:sldMasterIdLst>
  <p:notesMasterIdLst>
    <p:notesMasterId r:id="rId25"/>
  </p:notesMasterIdLst>
  <p:handoutMasterIdLst>
    <p:handoutMasterId r:id="rId26"/>
  </p:handoutMasterIdLst>
  <p:sldIdLst>
    <p:sldId id="256" r:id="rId2"/>
    <p:sldId id="260" r:id="rId3"/>
    <p:sldId id="273" r:id="rId4"/>
    <p:sldId id="258" r:id="rId5"/>
    <p:sldId id="272" r:id="rId6"/>
    <p:sldId id="274" r:id="rId7"/>
    <p:sldId id="275" r:id="rId8"/>
    <p:sldId id="271" r:id="rId9"/>
    <p:sldId id="261" r:id="rId10"/>
    <p:sldId id="262" r:id="rId11"/>
    <p:sldId id="263" r:id="rId12"/>
    <p:sldId id="264" r:id="rId13"/>
    <p:sldId id="265" r:id="rId14"/>
    <p:sldId id="266" r:id="rId15"/>
    <p:sldId id="276" r:id="rId16"/>
    <p:sldId id="267" r:id="rId17"/>
    <p:sldId id="268" r:id="rId18"/>
    <p:sldId id="269" r:id="rId19"/>
    <p:sldId id="277" r:id="rId20"/>
    <p:sldId id="283" r:id="rId21"/>
    <p:sldId id="279" r:id="rId22"/>
    <p:sldId id="278" r:id="rId23"/>
    <p:sldId id="284" r:id="rId24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000066"/>
    <a:srgbClr val="9966FF"/>
    <a:srgbClr val="008000"/>
    <a:srgbClr val="0000FF"/>
    <a:srgbClr val="0033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34591" autoAdjust="0"/>
    <p:restoredTop sz="86386" autoAdjust="0"/>
  </p:normalViewPr>
  <p:slideViewPr>
    <p:cSldViewPr>
      <p:cViewPr varScale="1">
        <p:scale>
          <a:sx n="59" d="100"/>
          <a:sy n="59" d="100"/>
        </p:scale>
        <p:origin x="-1368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564"/>
    </p:cViewPr>
  </p:sorterViewPr>
  <p:notesViewPr>
    <p:cSldViewPr>
      <p:cViewPr varScale="1">
        <p:scale>
          <a:sx n="79" d="100"/>
          <a:sy n="79" d="100"/>
        </p:scale>
        <p:origin x="1992" y="84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B34E990-24FB-48F1-A78B-D2E2756D0D59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t-IT"/>
        </a:p>
      </dgm:t>
    </dgm:pt>
    <dgm:pt modelId="{9E7B7A28-0D85-4B3C-9A7E-2B20ACDD48A6}">
      <dgm:prSet phldrT="[Testo]" custT="1"/>
      <dgm:spPr>
        <a:solidFill>
          <a:schemeClr val="bg2">
            <a:lumMod val="40000"/>
            <a:lumOff val="60000"/>
          </a:schemeClr>
        </a:solidFill>
      </dgm:spPr>
      <dgm:t>
        <a:bodyPr/>
        <a:lstStyle/>
        <a:p>
          <a:r>
            <a:rPr lang="it-IT" sz="2800" dirty="0" smtClean="0">
              <a:solidFill>
                <a:srgbClr val="000066"/>
              </a:solidFill>
            </a:rPr>
            <a:t>Leggi e normative nazionali pianificazione nazionale </a:t>
          </a:r>
        </a:p>
        <a:p>
          <a:r>
            <a:rPr lang="it-IT" sz="2800" dirty="0" smtClean="0">
              <a:solidFill>
                <a:srgbClr val="000066"/>
              </a:solidFill>
            </a:rPr>
            <a:t>- Piani, programmi, progetti</a:t>
          </a:r>
          <a:endParaRPr lang="it-IT" sz="2800" dirty="0">
            <a:solidFill>
              <a:srgbClr val="000066"/>
            </a:solidFill>
          </a:endParaRPr>
        </a:p>
      </dgm:t>
    </dgm:pt>
    <dgm:pt modelId="{CE1C8728-86FF-455A-9454-B9F9CF2AB222}" type="parTrans" cxnId="{64A678C0-AEEF-46C3-9035-449262272057}">
      <dgm:prSet/>
      <dgm:spPr/>
      <dgm:t>
        <a:bodyPr/>
        <a:lstStyle/>
        <a:p>
          <a:endParaRPr lang="it-IT"/>
        </a:p>
      </dgm:t>
    </dgm:pt>
    <dgm:pt modelId="{CEAF1DBF-8A63-4FAA-AC8A-5293613314CA}" type="sibTrans" cxnId="{64A678C0-AEEF-46C3-9035-449262272057}">
      <dgm:prSet/>
      <dgm:spPr/>
      <dgm:t>
        <a:bodyPr/>
        <a:lstStyle/>
        <a:p>
          <a:endParaRPr lang="it-IT"/>
        </a:p>
      </dgm:t>
    </dgm:pt>
    <dgm:pt modelId="{49ACBF26-EB61-45AB-B1DA-0FE43BA368A0}">
      <dgm:prSet phldrT="[Testo]" custT="1"/>
      <dgm:spPr>
        <a:solidFill>
          <a:schemeClr val="bg2">
            <a:lumMod val="40000"/>
            <a:lumOff val="60000"/>
          </a:schemeClr>
        </a:solidFill>
      </dgm:spPr>
      <dgm:t>
        <a:bodyPr/>
        <a:lstStyle/>
        <a:p>
          <a:r>
            <a:rPr lang="it-IT" sz="2800" dirty="0" smtClean="0">
              <a:solidFill>
                <a:srgbClr val="000066"/>
              </a:solidFill>
            </a:rPr>
            <a:t>Pianificazione regionale</a:t>
          </a:r>
        </a:p>
        <a:p>
          <a:r>
            <a:rPr lang="it-IT" sz="2800" dirty="0" smtClean="0">
              <a:solidFill>
                <a:srgbClr val="000066"/>
              </a:solidFill>
            </a:rPr>
            <a:t>Piani, programmi, progetti</a:t>
          </a:r>
          <a:endParaRPr lang="it-IT" sz="2800" dirty="0">
            <a:solidFill>
              <a:srgbClr val="000066"/>
            </a:solidFill>
          </a:endParaRPr>
        </a:p>
      </dgm:t>
    </dgm:pt>
    <dgm:pt modelId="{1179E6AE-22EF-4628-82E4-CEF05E2974E8}" type="parTrans" cxnId="{F9780055-B5E8-4024-922D-74B1A4B5B44A}">
      <dgm:prSet/>
      <dgm:spPr/>
      <dgm:t>
        <a:bodyPr/>
        <a:lstStyle/>
        <a:p>
          <a:endParaRPr lang="it-IT"/>
        </a:p>
      </dgm:t>
    </dgm:pt>
    <dgm:pt modelId="{26695B64-1BB6-45FC-AA9A-167B20C3B5F7}" type="sibTrans" cxnId="{F9780055-B5E8-4024-922D-74B1A4B5B44A}">
      <dgm:prSet/>
      <dgm:spPr/>
      <dgm:t>
        <a:bodyPr/>
        <a:lstStyle/>
        <a:p>
          <a:endParaRPr lang="it-IT"/>
        </a:p>
      </dgm:t>
    </dgm:pt>
    <dgm:pt modelId="{36A06663-1C05-47BB-A73E-930B122F2BF7}">
      <dgm:prSet phldrT="[Testo]"/>
      <dgm:spPr>
        <a:solidFill>
          <a:schemeClr val="bg2">
            <a:lumMod val="40000"/>
            <a:lumOff val="60000"/>
          </a:schemeClr>
        </a:solidFill>
      </dgm:spPr>
      <dgm:t>
        <a:bodyPr/>
        <a:lstStyle/>
        <a:p>
          <a:r>
            <a:rPr lang="it-IT" dirty="0" smtClean="0">
              <a:solidFill>
                <a:srgbClr val="000066"/>
              </a:solidFill>
            </a:rPr>
            <a:t>Pianificazione locale</a:t>
          </a:r>
        </a:p>
        <a:p>
          <a:r>
            <a:rPr lang="it-IT" dirty="0" smtClean="0">
              <a:solidFill>
                <a:srgbClr val="000066"/>
              </a:solidFill>
            </a:rPr>
            <a:t>Piani, programmi annuali, progetti</a:t>
          </a:r>
        </a:p>
      </dgm:t>
    </dgm:pt>
    <dgm:pt modelId="{0923D943-3461-4A7C-8CE8-78D5072B2930}" type="parTrans" cxnId="{77C5488B-0CED-4F58-A78C-FA663B440700}">
      <dgm:prSet/>
      <dgm:spPr/>
      <dgm:t>
        <a:bodyPr/>
        <a:lstStyle/>
        <a:p>
          <a:endParaRPr lang="it-IT"/>
        </a:p>
      </dgm:t>
    </dgm:pt>
    <dgm:pt modelId="{86150329-E508-488D-86CD-D188B1926CBB}" type="sibTrans" cxnId="{77C5488B-0CED-4F58-A78C-FA663B440700}">
      <dgm:prSet/>
      <dgm:spPr/>
      <dgm:t>
        <a:bodyPr/>
        <a:lstStyle/>
        <a:p>
          <a:endParaRPr lang="it-IT"/>
        </a:p>
      </dgm:t>
    </dgm:pt>
    <dgm:pt modelId="{FA4EA9B6-BEA9-43CB-A3E7-CB10E69F3567}" type="pres">
      <dgm:prSet presAssocID="{FB34E990-24FB-48F1-A78B-D2E2756D0D59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it-IT"/>
        </a:p>
      </dgm:t>
    </dgm:pt>
    <dgm:pt modelId="{F9DAFF9A-621F-49FB-A133-8CE7BCB794D4}" type="pres">
      <dgm:prSet presAssocID="{9E7B7A28-0D85-4B3C-9A7E-2B20ACDD48A6}" presName="parentLin" presStyleCnt="0"/>
      <dgm:spPr/>
    </dgm:pt>
    <dgm:pt modelId="{CE5C4228-0A9E-4B39-81AA-19D236433776}" type="pres">
      <dgm:prSet presAssocID="{9E7B7A28-0D85-4B3C-9A7E-2B20ACDD48A6}" presName="parentLeftMargin" presStyleLbl="node1" presStyleIdx="0" presStyleCnt="3"/>
      <dgm:spPr/>
      <dgm:t>
        <a:bodyPr/>
        <a:lstStyle/>
        <a:p>
          <a:endParaRPr lang="it-IT"/>
        </a:p>
      </dgm:t>
    </dgm:pt>
    <dgm:pt modelId="{B8ACC515-02A0-4516-B36D-4DE620C854DA}" type="pres">
      <dgm:prSet presAssocID="{9E7B7A28-0D85-4B3C-9A7E-2B20ACDD48A6}" presName="parentText" presStyleLbl="node1" presStyleIdx="0" presStyleCnt="3" custScaleX="112181" custScaleY="221935" custLinFactNeighborX="-6440" custLinFactNeighborY="-6316">
        <dgm:presLayoutVars>
          <dgm:chMax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8ABBEDD1-DB0B-423D-9950-51F63885E2B5}" type="pres">
      <dgm:prSet presAssocID="{9E7B7A28-0D85-4B3C-9A7E-2B20ACDD48A6}" presName="negativeSpace" presStyleCnt="0"/>
      <dgm:spPr/>
    </dgm:pt>
    <dgm:pt modelId="{5FC1BE4A-40D1-430D-8E36-745356E40C86}" type="pres">
      <dgm:prSet presAssocID="{9E7B7A28-0D85-4B3C-9A7E-2B20ACDD48A6}" presName="childText" presStyleLbl="conFgAcc1" presStyleIdx="0" presStyleCnt="3">
        <dgm:presLayoutVars>
          <dgm:bulletEnabled val="1"/>
        </dgm:presLayoutVars>
      </dgm:prSet>
      <dgm:spPr>
        <a:ln>
          <a:solidFill>
            <a:srgbClr val="7030A0"/>
          </a:solidFill>
        </a:ln>
      </dgm:spPr>
    </dgm:pt>
    <dgm:pt modelId="{2F3559EC-3C84-4DB5-AE7F-BF20B6D825FE}" type="pres">
      <dgm:prSet presAssocID="{CEAF1DBF-8A63-4FAA-AC8A-5293613314CA}" presName="spaceBetweenRectangles" presStyleCnt="0"/>
      <dgm:spPr/>
    </dgm:pt>
    <dgm:pt modelId="{3251ABCD-CC47-4388-A385-FE0FBBD824E1}" type="pres">
      <dgm:prSet presAssocID="{49ACBF26-EB61-45AB-B1DA-0FE43BA368A0}" presName="parentLin" presStyleCnt="0"/>
      <dgm:spPr/>
    </dgm:pt>
    <dgm:pt modelId="{7740C488-FF9B-4A00-9C39-D3CFD962DB63}" type="pres">
      <dgm:prSet presAssocID="{49ACBF26-EB61-45AB-B1DA-0FE43BA368A0}" presName="parentLeftMargin" presStyleLbl="node1" presStyleIdx="0" presStyleCnt="3"/>
      <dgm:spPr/>
      <dgm:t>
        <a:bodyPr/>
        <a:lstStyle/>
        <a:p>
          <a:endParaRPr lang="it-IT"/>
        </a:p>
      </dgm:t>
    </dgm:pt>
    <dgm:pt modelId="{12C28EF6-1B96-4A5A-88A3-7DD8DA5DF58A}" type="pres">
      <dgm:prSet presAssocID="{49ACBF26-EB61-45AB-B1DA-0FE43BA368A0}" presName="parentText" presStyleLbl="node1" presStyleIdx="1" presStyleCnt="3" custScaleX="120193" custScaleY="199315">
        <dgm:presLayoutVars>
          <dgm:chMax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FEDF9501-2032-42CA-A9F8-E773006D899B}" type="pres">
      <dgm:prSet presAssocID="{49ACBF26-EB61-45AB-B1DA-0FE43BA368A0}" presName="negativeSpace" presStyleCnt="0"/>
      <dgm:spPr/>
    </dgm:pt>
    <dgm:pt modelId="{C17D7260-8F6B-4D73-970B-C75B9FFA9385}" type="pres">
      <dgm:prSet presAssocID="{49ACBF26-EB61-45AB-B1DA-0FE43BA368A0}" presName="childText" presStyleLbl="conFgAcc1" presStyleIdx="1" presStyleCnt="3">
        <dgm:presLayoutVars>
          <dgm:bulletEnabled val="1"/>
        </dgm:presLayoutVars>
      </dgm:prSet>
      <dgm:spPr>
        <a:ln>
          <a:solidFill>
            <a:srgbClr val="7030A0"/>
          </a:solidFill>
        </a:ln>
      </dgm:spPr>
    </dgm:pt>
    <dgm:pt modelId="{2721EC2D-BEC3-4BA8-ABC0-FB1A4D438BAC}" type="pres">
      <dgm:prSet presAssocID="{26695B64-1BB6-45FC-AA9A-167B20C3B5F7}" presName="spaceBetweenRectangles" presStyleCnt="0"/>
      <dgm:spPr/>
    </dgm:pt>
    <dgm:pt modelId="{84F035AD-264B-4ADA-9D20-7DD54CF4C93B}" type="pres">
      <dgm:prSet presAssocID="{36A06663-1C05-47BB-A73E-930B122F2BF7}" presName="parentLin" presStyleCnt="0"/>
      <dgm:spPr/>
    </dgm:pt>
    <dgm:pt modelId="{9E66AFF3-0DFE-4BCB-858A-7D0827E03298}" type="pres">
      <dgm:prSet presAssocID="{36A06663-1C05-47BB-A73E-930B122F2BF7}" presName="parentLeftMargin" presStyleLbl="node1" presStyleIdx="1" presStyleCnt="3"/>
      <dgm:spPr/>
      <dgm:t>
        <a:bodyPr/>
        <a:lstStyle/>
        <a:p>
          <a:endParaRPr lang="it-IT"/>
        </a:p>
      </dgm:t>
    </dgm:pt>
    <dgm:pt modelId="{3B1AE33E-7259-45FE-A469-D27775FBA6A7}" type="pres">
      <dgm:prSet presAssocID="{36A06663-1C05-47BB-A73E-930B122F2BF7}" presName="parentText" presStyleLbl="node1" presStyleIdx="2" presStyleCnt="3" custScaleX="125769" custScaleY="186091">
        <dgm:presLayoutVars>
          <dgm:chMax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46E9BE9F-F8EC-49D0-996F-86050B974ED5}" type="pres">
      <dgm:prSet presAssocID="{36A06663-1C05-47BB-A73E-930B122F2BF7}" presName="negativeSpace" presStyleCnt="0"/>
      <dgm:spPr/>
    </dgm:pt>
    <dgm:pt modelId="{D3150E55-F82A-48F1-B645-FD1778D78828}" type="pres">
      <dgm:prSet presAssocID="{36A06663-1C05-47BB-A73E-930B122F2BF7}" presName="childText" presStyleLbl="conFgAcc1" presStyleIdx="2" presStyleCnt="3">
        <dgm:presLayoutVars>
          <dgm:bulletEnabled val="1"/>
        </dgm:presLayoutVars>
      </dgm:prSet>
      <dgm:spPr>
        <a:ln>
          <a:solidFill>
            <a:srgbClr val="7030A0"/>
          </a:solidFill>
        </a:ln>
      </dgm:spPr>
    </dgm:pt>
  </dgm:ptLst>
  <dgm:cxnLst>
    <dgm:cxn modelId="{2B4BBE50-2AC8-415F-9263-2C3510E696E3}" type="presOf" srcId="{36A06663-1C05-47BB-A73E-930B122F2BF7}" destId="{9E66AFF3-0DFE-4BCB-858A-7D0827E03298}" srcOrd="0" destOrd="0" presId="urn:microsoft.com/office/officeart/2005/8/layout/list1"/>
    <dgm:cxn modelId="{9993CEE2-64EA-4A19-A832-98F3378CC773}" type="presOf" srcId="{9E7B7A28-0D85-4B3C-9A7E-2B20ACDD48A6}" destId="{B8ACC515-02A0-4516-B36D-4DE620C854DA}" srcOrd="1" destOrd="0" presId="urn:microsoft.com/office/officeart/2005/8/layout/list1"/>
    <dgm:cxn modelId="{F1EDA027-C1B4-450E-952B-37730EE87157}" type="presOf" srcId="{36A06663-1C05-47BB-A73E-930B122F2BF7}" destId="{3B1AE33E-7259-45FE-A469-D27775FBA6A7}" srcOrd="1" destOrd="0" presId="urn:microsoft.com/office/officeart/2005/8/layout/list1"/>
    <dgm:cxn modelId="{FBD6E171-B795-4D8B-AEB4-D55168ABB728}" type="presOf" srcId="{49ACBF26-EB61-45AB-B1DA-0FE43BA368A0}" destId="{12C28EF6-1B96-4A5A-88A3-7DD8DA5DF58A}" srcOrd="1" destOrd="0" presId="urn:microsoft.com/office/officeart/2005/8/layout/list1"/>
    <dgm:cxn modelId="{72E6BC0B-96B3-45DD-B166-EE924D7249E4}" type="presOf" srcId="{FB34E990-24FB-48F1-A78B-D2E2756D0D59}" destId="{FA4EA9B6-BEA9-43CB-A3E7-CB10E69F3567}" srcOrd="0" destOrd="0" presId="urn:microsoft.com/office/officeart/2005/8/layout/list1"/>
    <dgm:cxn modelId="{58296828-0751-4437-B704-B38DC27056A5}" type="presOf" srcId="{9E7B7A28-0D85-4B3C-9A7E-2B20ACDD48A6}" destId="{CE5C4228-0A9E-4B39-81AA-19D236433776}" srcOrd="0" destOrd="0" presId="urn:microsoft.com/office/officeart/2005/8/layout/list1"/>
    <dgm:cxn modelId="{64A678C0-AEEF-46C3-9035-449262272057}" srcId="{FB34E990-24FB-48F1-A78B-D2E2756D0D59}" destId="{9E7B7A28-0D85-4B3C-9A7E-2B20ACDD48A6}" srcOrd="0" destOrd="0" parTransId="{CE1C8728-86FF-455A-9454-B9F9CF2AB222}" sibTransId="{CEAF1DBF-8A63-4FAA-AC8A-5293613314CA}"/>
    <dgm:cxn modelId="{27B0F877-68FB-4505-8DF1-6D7CF1B96891}" type="presOf" srcId="{49ACBF26-EB61-45AB-B1DA-0FE43BA368A0}" destId="{7740C488-FF9B-4A00-9C39-D3CFD962DB63}" srcOrd="0" destOrd="0" presId="urn:microsoft.com/office/officeart/2005/8/layout/list1"/>
    <dgm:cxn modelId="{77C5488B-0CED-4F58-A78C-FA663B440700}" srcId="{FB34E990-24FB-48F1-A78B-D2E2756D0D59}" destId="{36A06663-1C05-47BB-A73E-930B122F2BF7}" srcOrd="2" destOrd="0" parTransId="{0923D943-3461-4A7C-8CE8-78D5072B2930}" sibTransId="{86150329-E508-488D-86CD-D188B1926CBB}"/>
    <dgm:cxn modelId="{F9780055-B5E8-4024-922D-74B1A4B5B44A}" srcId="{FB34E990-24FB-48F1-A78B-D2E2756D0D59}" destId="{49ACBF26-EB61-45AB-B1DA-0FE43BA368A0}" srcOrd="1" destOrd="0" parTransId="{1179E6AE-22EF-4628-82E4-CEF05E2974E8}" sibTransId="{26695B64-1BB6-45FC-AA9A-167B20C3B5F7}"/>
    <dgm:cxn modelId="{93B5F330-DFC2-4B4C-AB77-18B5A120BA2F}" type="presParOf" srcId="{FA4EA9B6-BEA9-43CB-A3E7-CB10E69F3567}" destId="{F9DAFF9A-621F-49FB-A133-8CE7BCB794D4}" srcOrd="0" destOrd="0" presId="urn:microsoft.com/office/officeart/2005/8/layout/list1"/>
    <dgm:cxn modelId="{3909682A-27D1-41D5-A4AD-185212401B3F}" type="presParOf" srcId="{F9DAFF9A-621F-49FB-A133-8CE7BCB794D4}" destId="{CE5C4228-0A9E-4B39-81AA-19D236433776}" srcOrd="0" destOrd="0" presId="urn:microsoft.com/office/officeart/2005/8/layout/list1"/>
    <dgm:cxn modelId="{532C0F82-0D55-42EF-A78E-6C0803CD9584}" type="presParOf" srcId="{F9DAFF9A-621F-49FB-A133-8CE7BCB794D4}" destId="{B8ACC515-02A0-4516-B36D-4DE620C854DA}" srcOrd="1" destOrd="0" presId="urn:microsoft.com/office/officeart/2005/8/layout/list1"/>
    <dgm:cxn modelId="{C0DD1263-A4E9-44ED-9755-95FACEC75312}" type="presParOf" srcId="{FA4EA9B6-BEA9-43CB-A3E7-CB10E69F3567}" destId="{8ABBEDD1-DB0B-423D-9950-51F63885E2B5}" srcOrd="1" destOrd="0" presId="urn:microsoft.com/office/officeart/2005/8/layout/list1"/>
    <dgm:cxn modelId="{E20689C7-E766-45D3-B8BC-88D6061731EB}" type="presParOf" srcId="{FA4EA9B6-BEA9-43CB-A3E7-CB10E69F3567}" destId="{5FC1BE4A-40D1-430D-8E36-745356E40C86}" srcOrd="2" destOrd="0" presId="urn:microsoft.com/office/officeart/2005/8/layout/list1"/>
    <dgm:cxn modelId="{95ADC81C-E7D4-4B32-B1A0-307A4F3CB49A}" type="presParOf" srcId="{FA4EA9B6-BEA9-43CB-A3E7-CB10E69F3567}" destId="{2F3559EC-3C84-4DB5-AE7F-BF20B6D825FE}" srcOrd="3" destOrd="0" presId="urn:microsoft.com/office/officeart/2005/8/layout/list1"/>
    <dgm:cxn modelId="{F67D140E-3C30-40CE-A812-CF2D7A5BAC2A}" type="presParOf" srcId="{FA4EA9B6-BEA9-43CB-A3E7-CB10E69F3567}" destId="{3251ABCD-CC47-4388-A385-FE0FBBD824E1}" srcOrd="4" destOrd="0" presId="urn:microsoft.com/office/officeart/2005/8/layout/list1"/>
    <dgm:cxn modelId="{FDA67192-2ECE-4C74-8600-1196EEDF7386}" type="presParOf" srcId="{3251ABCD-CC47-4388-A385-FE0FBBD824E1}" destId="{7740C488-FF9B-4A00-9C39-D3CFD962DB63}" srcOrd="0" destOrd="0" presId="urn:microsoft.com/office/officeart/2005/8/layout/list1"/>
    <dgm:cxn modelId="{A459A550-E73B-424A-9FD4-6FB93A8812B6}" type="presParOf" srcId="{3251ABCD-CC47-4388-A385-FE0FBBD824E1}" destId="{12C28EF6-1B96-4A5A-88A3-7DD8DA5DF58A}" srcOrd="1" destOrd="0" presId="urn:microsoft.com/office/officeart/2005/8/layout/list1"/>
    <dgm:cxn modelId="{E0251FA9-C853-43B5-B6CE-5A2304C0A8FD}" type="presParOf" srcId="{FA4EA9B6-BEA9-43CB-A3E7-CB10E69F3567}" destId="{FEDF9501-2032-42CA-A9F8-E773006D899B}" srcOrd="5" destOrd="0" presId="urn:microsoft.com/office/officeart/2005/8/layout/list1"/>
    <dgm:cxn modelId="{E6D824BF-1CFC-4607-83BA-9620514997DC}" type="presParOf" srcId="{FA4EA9B6-BEA9-43CB-A3E7-CB10E69F3567}" destId="{C17D7260-8F6B-4D73-970B-C75B9FFA9385}" srcOrd="6" destOrd="0" presId="urn:microsoft.com/office/officeart/2005/8/layout/list1"/>
    <dgm:cxn modelId="{3034DB4D-D7B0-4808-A295-C444323F6C10}" type="presParOf" srcId="{FA4EA9B6-BEA9-43CB-A3E7-CB10E69F3567}" destId="{2721EC2D-BEC3-4BA8-ABC0-FB1A4D438BAC}" srcOrd="7" destOrd="0" presId="urn:microsoft.com/office/officeart/2005/8/layout/list1"/>
    <dgm:cxn modelId="{696227E8-C6E5-4A26-94A9-17E446395D1A}" type="presParOf" srcId="{FA4EA9B6-BEA9-43CB-A3E7-CB10E69F3567}" destId="{84F035AD-264B-4ADA-9D20-7DD54CF4C93B}" srcOrd="8" destOrd="0" presId="urn:microsoft.com/office/officeart/2005/8/layout/list1"/>
    <dgm:cxn modelId="{CE95021F-A61F-4E93-985B-ED7AA012ECC9}" type="presParOf" srcId="{84F035AD-264B-4ADA-9D20-7DD54CF4C93B}" destId="{9E66AFF3-0DFE-4BCB-858A-7D0827E03298}" srcOrd="0" destOrd="0" presId="urn:microsoft.com/office/officeart/2005/8/layout/list1"/>
    <dgm:cxn modelId="{160C4451-6F2A-462B-BEE5-0F92D237C7CA}" type="presParOf" srcId="{84F035AD-264B-4ADA-9D20-7DD54CF4C93B}" destId="{3B1AE33E-7259-45FE-A469-D27775FBA6A7}" srcOrd="1" destOrd="0" presId="urn:microsoft.com/office/officeart/2005/8/layout/list1"/>
    <dgm:cxn modelId="{92FB4714-3D0F-4AF5-9522-96BB2526F516}" type="presParOf" srcId="{FA4EA9B6-BEA9-43CB-A3E7-CB10E69F3567}" destId="{46E9BE9F-F8EC-49D0-996F-86050B974ED5}" srcOrd="9" destOrd="0" presId="urn:microsoft.com/office/officeart/2005/8/layout/list1"/>
    <dgm:cxn modelId="{AA6628DB-5811-4451-B871-7E4B0EC07F57}" type="presParOf" srcId="{FA4EA9B6-BEA9-43CB-A3E7-CB10E69F3567}" destId="{D3150E55-F82A-48F1-B645-FD1778D78828}" srcOrd="10" destOrd="0" presId="urn:microsoft.com/office/officeart/2005/8/layout/list1"/>
  </dgm:cxnLst>
  <dgm:bg/>
  <dgm:whole>
    <a:ln>
      <a:solidFill>
        <a:schemeClr val="accent6">
          <a:lumMod val="50000"/>
        </a:schemeClr>
      </a:solidFill>
    </a:ln>
  </dgm:whole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DC1B27-E5B0-41AE-A91A-12E1F754B64C}" type="datetimeFigureOut">
              <a:rPr lang="it-IT" smtClean="0"/>
              <a:pPr/>
              <a:t>25/05/2020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42D02C-D4DF-45CE-AE42-E767E3391A12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="" xmlns:p14="http://schemas.microsoft.com/office/powerpoint/2010/main" val="404227439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331664-F149-463C-B9B3-71C86E3D4CBC}" type="datetimeFigureOut">
              <a:rPr lang="it-IT" smtClean="0"/>
              <a:pPr/>
              <a:t>25/05/2020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439FC2-A128-45A0-BD3A-658FD7741AF1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="" xmlns:p14="http://schemas.microsoft.com/office/powerpoint/2010/main" val="375376029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439FC2-A128-45A0-BD3A-658FD7741AF1}" type="slidenum">
              <a:rPr lang="it-IT" smtClean="0"/>
              <a:pPr/>
              <a:t>1</a:t>
            </a:fld>
            <a:endParaRPr lang="it-IT"/>
          </a:p>
        </p:txBody>
      </p:sp>
    </p:spTree>
    <p:extLst>
      <p:ext uri="{BB962C8B-B14F-4D97-AF65-F5344CB8AC3E}">
        <p14:creationId xmlns="" xmlns:p14="http://schemas.microsoft.com/office/powerpoint/2010/main" val="16904166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olo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22" name="Sottotitolo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it-IT" smtClean="0"/>
              <a:t>Fare clic per modificare lo stile del sottotitolo dello schema</a:t>
            </a:r>
            <a:endParaRPr kumimoji="0" lang="en-US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3502E8C-3C73-4A79-8A7E-7B1E8B34392D}" type="datetime1">
              <a:rPr lang="it-IT" smtClean="0"/>
              <a:pPr/>
              <a:t>25/05/2020</a:t>
            </a:fld>
            <a:endParaRPr lang="it-IT"/>
          </a:p>
        </p:txBody>
      </p:sp>
      <p:sp>
        <p:nvSpPr>
          <p:cNvPr id="20" name="Segnaposto piè di pagina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t-IT"/>
          </a:p>
        </p:txBody>
      </p:sp>
      <p:sp>
        <p:nvSpPr>
          <p:cNvPr id="10" name="Segnaposto numero diapositiva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9DD6EDE-ED0D-49A6-B6DA-AC72BC99A78B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8" name="Ovale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e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BAF54A3-F7F6-4851-B217-F0751ED22665}" type="datetime1">
              <a:rPr lang="it-IT" smtClean="0"/>
              <a:pPr/>
              <a:t>25/05/2020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9DD6EDE-ED0D-49A6-B6DA-AC72BC99A78B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99F3A81-D252-4CA3-9F03-DE11E53734B1}" type="datetime1">
              <a:rPr lang="it-IT" smtClean="0"/>
              <a:pPr/>
              <a:t>25/05/2020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9DD6EDE-ED0D-49A6-B6DA-AC72BC99A78B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55BF92E-9C61-4C76-AFE3-5CB52D7FAD43}" type="datetime1">
              <a:rPr lang="it-IT" smtClean="0"/>
              <a:pPr/>
              <a:t>25/05/2020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9DD6EDE-ED0D-49A6-B6DA-AC72BC99A78B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tangolo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4BBACB6-6C73-4A5D-B97E-CCE5C196E38B}" type="datetime1">
              <a:rPr lang="it-IT" smtClean="0"/>
              <a:pPr/>
              <a:t>25/05/2020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9DD6EDE-ED0D-49A6-B6DA-AC72BC99A78B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10" name="Rettangolo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e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e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7422A3-F244-438A-8DE7-4F8137B592DF}" type="datetime1">
              <a:rPr lang="it-IT" smtClean="0"/>
              <a:pPr/>
              <a:t>25/05/2020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9DD6EDE-ED0D-49A6-B6DA-AC72BC99A78B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5" name="Segnaposto contenuto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1B25C19-CF81-4436-AC79-DBE7DFAD393C}" type="datetime1">
              <a:rPr lang="it-IT" smtClean="0"/>
              <a:pPr/>
              <a:t>25/05/2020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9DD6EDE-ED0D-49A6-B6DA-AC72BC99A78B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DC231BB-C42C-4301-95A1-2A956D8713BE}" type="datetime1">
              <a:rPr lang="it-IT" smtClean="0"/>
              <a:pPr/>
              <a:t>25/05/2020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9DD6EDE-ED0D-49A6-B6DA-AC72BC99A78B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tangolo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B279C7C-BBB4-49AE-8124-B9975BAAFC35}" type="datetime1">
              <a:rPr lang="it-IT" smtClean="0"/>
              <a:pPr/>
              <a:t>25/05/2020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9DD6EDE-ED0D-49A6-B6DA-AC72BC99A78B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6" name="Rettangolo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3D2A5C6-B29B-480A-8150-404201EFEA4F}" type="datetime1">
              <a:rPr lang="it-IT" smtClean="0"/>
              <a:pPr/>
              <a:t>25/05/2020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9DD6EDE-ED0D-49A6-B6DA-AC72BC99A78B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7C422DF-764C-4C53-A48A-227BD52E098B}" type="datetime1">
              <a:rPr lang="it-IT" smtClean="0"/>
              <a:pPr/>
              <a:t>25/05/2020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9DD6EDE-ED0D-49A6-B6DA-AC72BC99A78B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8" name="Rettangolo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it-IT" smtClean="0"/>
              <a:t>Fare clic sull'icona per inserire un'immagine</a:t>
            </a:r>
            <a:endParaRPr kumimoji="0" lang="en-US" dirty="0"/>
          </a:p>
        </p:txBody>
      </p:sp>
      <p:sp>
        <p:nvSpPr>
          <p:cNvPr id="9" name="Elaborazione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Elaborazione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orta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e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Anello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ttangolo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Segnaposto titolo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9" name="Segnaposto testo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  <a:p>
            <a:pPr lvl="1" eaLnBrk="1" latinLnBrk="0" hangingPunct="1"/>
            <a:r>
              <a:rPr kumimoji="0" lang="it-IT" smtClean="0"/>
              <a:t>Secondo livello</a:t>
            </a:r>
          </a:p>
          <a:p>
            <a:pPr lvl="2" eaLnBrk="1" latinLnBrk="0" hangingPunct="1"/>
            <a:r>
              <a:rPr kumimoji="0" lang="it-IT" smtClean="0"/>
              <a:t>Terzo livello</a:t>
            </a:r>
          </a:p>
          <a:p>
            <a:pPr lvl="3" eaLnBrk="1" latinLnBrk="0" hangingPunct="1"/>
            <a:r>
              <a:rPr kumimoji="0" lang="it-IT" smtClean="0"/>
              <a:t>Quarto livello</a:t>
            </a:r>
          </a:p>
          <a:p>
            <a:pPr lvl="4" eaLnBrk="1" latinLnBrk="0" hangingPunct="1"/>
            <a:r>
              <a:rPr kumimoji="0" lang="it-IT" smtClean="0"/>
              <a:t>Quinto livello</a:t>
            </a:r>
            <a:endParaRPr kumimoji="0" lang="en-US"/>
          </a:p>
        </p:txBody>
      </p:sp>
      <p:sp>
        <p:nvSpPr>
          <p:cNvPr id="24" name="Segnaposto data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700F4DFA-B767-4628-8023-60F17280425E}" type="datetime1">
              <a:rPr lang="it-IT" smtClean="0"/>
              <a:pPr/>
              <a:t>25/05/2020</a:t>
            </a:fld>
            <a:endParaRPr lang="it-IT"/>
          </a:p>
        </p:txBody>
      </p:sp>
      <p:sp>
        <p:nvSpPr>
          <p:cNvPr id="10" name="Segnaposto piè di pagina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it-IT"/>
          </a:p>
        </p:txBody>
      </p:sp>
      <p:sp>
        <p:nvSpPr>
          <p:cNvPr id="22" name="Segnaposto numero diapositiva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B9DD6EDE-ED0D-49A6-B6DA-AC72BC99A78B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15" name="Rettangolo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s://www.google.it/url?sa=i&amp;url=https://docplayer.it/16559601-Le-parti-dell-organizzazione-il-modello-di-mintzberg.html&amp;psig=AOvVaw0MdfBGIqk4NPUWHKzb-w_T&amp;ust=1590390984852000&amp;source=images&amp;cd=vfe&amp;ved=0CAIQjRxqFwoTCOjPiqL6y-kCFQAAAAAdAAAAABAD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071538" y="214290"/>
            <a:ext cx="7772400" cy="1714512"/>
          </a:xfrm>
        </p:spPr>
        <p:txBody>
          <a:bodyPr>
            <a:noAutofit/>
          </a:bodyPr>
          <a:lstStyle/>
          <a:p>
            <a:pPr algn="ctr"/>
            <a:r>
              <a:rPr lang="it-IT" sz="3600" dirty="0" smtClean="0"/>
              <a:t>Corso di laurea magistrale </a:t>
            </a:r>
            <a:br>
              <a:rPr lang="it-IT" sz="3600" dirty="0" smtClean="0"/>
            </a:br>
            <a:r>
              <a:rPr lang="it-IT" sz="3600" dirty="0" smtClean="0"/>
              <a:t>Servizio sociale, politiche sociali, programmazione e gestione dei servizi</a:t>
            </a:r>
            <a:endParaRPr lang="it-IT" sz="3600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2643182"/>
            <a:ext cx="7486680" cy="3643338"/>
          </a:xfrm>
        </p:spPr>
        <p:txBody>
          <a:bodyPr>
            <a:normAutofit fontScale="92500" lnSpcReduction="20000"/>
          </a:bodyPr>
          <a:lstStyle/>
          <a:p>
            <a:endParaRPr lang="it-IT" dirty="0" smtClean="0">
              <a:solidFill>
                <a:srgbClr val="0000FF"/>
              </a:solidFill>
            </a:endParaRPr>
          </a:p>
          <a:p>
            <a:pPr algn="ctr"/>
            <a:r>
              <a:rPr lang="it-IT" sz="3600" b="1" dirty="0" smtClean="0">
                <a:solidFill>
                  <a:srgbClr val="000066"/>
                </a:solidFill>
              </a:rPr>
              <a:t>Pianificazione e gestione dei servizi e delle risorse umane</a:t>
            </a:r>
          </a:p>
          <a:p>
            <a:pPr algn="r"/>
            <a:endParaRPr lang="it-IT" sz="3600" b="1" dirty="0" smtClean="0">
              <a:solidFill>
                <a:srgbClr val="000066"/>
              </a:solidFill>
            </a:endParaRPr>
          </a:p>
          <a:p>
            <a:pPr algn="r"/>
            <a:endParaRPr lang="it-IT" sz="2200" dirty="0" smtClean="0">
              <a:solidFill>
                <a:schemeClr val="tx1"/>
              </a:solidFill>
            </a:endParaRPr>
          </a:p>
          <a:p>
            <a:pPr algn="r"/>
            <a:r>
              <a:rPr lang="it-IT" sz="2200" dirty="0" smtClean="0">
                <a:solidFill>
                  <a:schemeClr val="tx1"/>
                </a:solidFill>
              </a:rPr>
              <a:t>Parte II</a:t>
            </a:r>
          </a:p>
          <a:p>
            <a:endParaRPr lang="it-IT" dirty="0" smtClean="0">
              <a:solidFill>
                <a:srgbClr val="0000FF"/>
              </a:solidFill>
            </a:endParaRPr>
          </a:p>
          <a:p>
            <a:r>
              <a:rPr lang="it-IT" b="1" dirty="0" smtClean="0">
                <a:solidFill>
                  <a:schemeClr val="accent6">
                    <a:lumMod val="50000"/>
                  </a:schemeClr>
                </a:solidFill>
              </a:rPr>
              <a:t>Docente: Maria Antonietta Vanto</a:t>
            </a:r>
          </a:p>
          <a:p>
            <a:pPr algn="ctr"/>
            <a:r>
              <a:rPr lang="it-IT" sz="2000" b="1" dirty="0" smtClean="0">
                <a:solidFill>
                  <a:srgbClr val="000066"/>
                </a:solidFill>
              </a:rPr>
              <a:t>a.a</a:t>
            </a:r>
            <a:r>
              <a:rPr lang="it-IT" sz="2000" b="1" dirty="0" err="1" smtClean="0">
                <a:solidFill>
                  <a:srgbClr val="000066"/>
                </a:solidFill>
              </a:rPr>
              <a:t>.201</a:t>
            </a:r>
            <a:r>
              <a:rPr lang="it-IT" sz="2000" b="1" dirty="0" smtClean="0">
                <a:solidFill>
                  <a:srgbClr val="000066"/>
                </a:solidFill>
              </a:rPr>
              <a:t>9-2020</a:t>
            </a:r>
            <a:endParaRPr lang="it-IT" sz="2000" b="1" dirty="0">
              <a:solidFill>
                <a:srgbClr val="000066"/>
              </a:solidFill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D6EDE-ED0D-49A6-B6DA-AC72BC99A78B}" type="slidenum">
              <a:rPr lang="it-IT" smtClean="0"/>
              <a:pPr/>
              <a:t>1</a:t>
            </a:fld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dirty="0" smtClean="0"/>
              <a:t>Struttura semplice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it-IT" dirty="0" smtClean="0"/>
              <a:t>Caratterizzata da :  </a:t>
            </a:r>
          </a:p>
          <a:p>
            <a:r>
              <a:rPr lang="it-IT" dirty="0" smtClean="0"/>
              <a:t>Piccole dimensioni</a:t>
            </a:r>
          </a:p>
          <a:p>
            <a:r>
              <a:rPr lang="it-IT" dirty="0" smtClean="0"/>
              <a:t>Funzioni limitate ad un particolare settore operativo o per contribuire a funzioni più ampie, ambiente semplice</a:t>
            </a:r>
          </a:p>
          <a:p>
            <a:r>
              <a:rPr lang="it-IT" dirty="0" smtClean="0"/>
              <a:t>Vertice strategico ristretto</a:t>
            </a:r>
          </a:p>
          <a:p>
            <a:r>
              <a:rPr lang="it-IT" dirty="0" smtClean="0"/>
              <a:t>Flessibilità e capacità di adattamento 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D6EDE-ED0D-49A6-B6DA-AC72BC99A78B}" type="slidenum">
              <a:rPr lang="it-IT" smtClean="0"/>
              <a:pPr/>
              <a:t>10</a:t>
            </a:fld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428728" y="0"/>
            <a:ext cx="7498080" cy="1143000"/>
          </a:xfrm>
        </p:spPr>
        <p:txBody>
          <a:bodyPr/>
          <a:lstStyle/>
          <a:p>
            <a:pPr algn="ctr"/>
            <a:r>
              <a:rPr lang="it-IT" dirty="0" smtClean="0"/>
              <a:t>Burocrazia meccanica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435608" y="1285860"/>
            <a:ext cx="7498080" cy="4962540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it-IT" dirty="0" smtClean="0"/>
              <a:t>La configurazione organizzativa verso cui spinge l’azione della tecnostruttura ossia l’insieme di tecnici che si occupano di programmazione, analisi dei tempi e dei metodi, definizione delle procedure di lavoro, etc. è la burocrazia meccanica.</a:t>
            </a:r>
          </a:p>
          <a:p>
            <a:pPr>
              <a:buNone/>
            </a:pPr>
            <a:r>
              <a:rPr lang="it-IT" u="sng" dirty="0" smtClean="0"/>
              <a:t>Caratterizzata da :  </a:t>
            </a:r>
          </a:p>
          <a:p>
            <a:r>
              <a:rPr lang="it-IT" dirty="0" smtClean="0"/>
              <a:t>Compiti lavorativi standardizzati e comportamento formalizzato </a:t>
            </a:r>
          </a:p>
          <a:p>
            <a:r>
              <a:rPr lang="it-IT" dirty="0" smtClean="0"/>
              <a:t>Elevato grado di burocratizzazione</a:t>
            </a:r>
          </a:p>
          <a:p>
            <a:r>
              <a:rPr lang="it-IT" dirty="0" smtClean="0"/>
              <a:t>Specializzazione orizzontale e verticale delle mansioni nel nucleo operativo, una forte formalizzazione del comportamento, un elevato grado di burocratizzazione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D6EDE-ED0D-49A6-B6DA-AC72BC99A78B}" type="slidenum">
              <a:rPr lang="it-IT" smtClean="0"/>
              <a:pPr/>
              <a:t>11</a:t>
            </a:fld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214414" y="0"/>
            <a:ext cx="7498080" cy="1143000"/>
          </a:xfrm>
        </p:spPr>
        <p:txBody>
          <a:bodyPr/>
          <a:lstStyle/>
          <a:p>
            <a:pPr algn="ctr"/>
            <a:r>
              <a:rPr lang="it-IT" dirty="0" smtClean="0"/>
              <a:t>Burocrazia professionale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214414" y="1214422"/>
            <a:ext cx="7719274" cy="5429264"/>
          </a:xfrm>
        </p:spPr>
        <p:txBody>
          <a:bodyPr>
            <a:noAutofit/>
          </a:bodyPr>
          <a:lstStyle/>
          <a:p>
            <a:r>
              <a:rPr lang="it-IT" sz="2800" dirty="0" smtClean="0"/>
              <a:t>Nucleo operativo  costituito da professionisti dipendenti, che si sono formati al di fuori dell’organizzazione, e che operano con vasti margini di discrezionalità, di iniziativa personale e  controllo del proprio lavoro. Gestione autonoma di tecnologia</a:t>
            </a:r>
          </a:p>
          <a:p>
            <a:r>
              <a:rPr lang="it-IT" sz="2800" dirty="0" smtClean="0"/>
              <a:t>Mansioni molto specializzate</a:t>
            </a:r>
          </a:p>
          <a:p>
            <a:r>
              <a:rPr lang="it-IT" sz="2800" dirty="0" smtClean="0"/>
              <a:t>Decentramento, sia orizzontale che verticale. </a:t>
            </a:r>
          </a:p>
          <a:p>
            <a:r>
              <a:rPr lang="it-IT" sz="2800" dirty="0" smtClean="0"/>
              <a:t>Ambiente complesso</a:t>
            </a:r>
          </a:p>
          <a:p>
            <a:r>
              <a:rPr lang="it-IT" sz="2800" dirty="0" err="1" smtClean="0"/>
              <a:t>Es</a:t>
            </a:r>
            <a:r>
              <a:rPr lang="it-IT" sz="2800" dirty="0" smtClean="0"/>
              <a:t> Sanità, Università, servizi a contatto con pubblico</a:t>
            </a:r>
            <a:endParaRPr lang="it-IT" sz="2800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D6EDE-ED0D-49A6-B6DA-AC72BC99A78B}" type="slidenum">
              <a:rPr lang="it-IT" smtClean="0"/>
              <a:pPr/>
              <a:t>12</a:t>
            </a:fld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dirty="0" smtClean="0"/>
              <a:t>Struttura divisionale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it-IT" dirty="0" smtClean="0"/>
              <a:t>Adottata in Organizzazioni/Aziende di grandi dimensioni</a:t>
            </a:r>
          </a:p>
          <a:p>
            <a:r>
              <a:rPr lang="it-IT" dirty="0" smtClean="0"/>
              <a:t>Come la burocrazia professionale, anche la soluzione divisionale gode di un’ampia autonomia interna., in particolare in capo alle strutture in cui è articolata. E alle quali la direzione assegna gli obiettivi da </a:t>
            </a:r>
          </a:p>
          <a:p>
            <a:r>
              <a:rPr lang="it-IT" dirty="0" smtClean="0"/>
              <a:t>Non rappresenta un’organizzazione completa, quanto piuttosto un’organizzazione sovrapposta ad altre organizzazioni.</a:t>
            </a:r>
          </a:p>
          <a:p>
            <a:r>
              <a:rPr lang="it-IT" dirty="0" smtClean="0"/>
              <a:t>Forte interdipendenza </a:t>
            </a:r>
            <a:r>
              <a:rPr lang="it-IT" dirty="0" err="1" smtClean="0"/>
              <a:t>intradivisione</a:t>
            </a:r>
            <a:r>
              <a:rPr lang="it-IT" dirty="0" smtClean="0"/>
              <a:t> e scarsa interdipendenza fra divisioni.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D6EDE-ED0D-49A6-B6DA-AC72BC99A78B}" type="slidenum">
              <a:rPr lang="it-IT" smtClean="0"/>
              <a:pPr/>
              <a:t>13</a:t>
            </a:fld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dirty="0" err="1" smtClean="0"/>
              <a:t>Adhocrazia</a:t>
            </a:r>
            <a:r>
              <a:rPr lang="it-IT" dirty="0" smtClean="0"/>
              <a:t> 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it-IT" dirty="0" smtClean="0"/>
              <a:t>La configurazione che corrisponde all’adattamento reciproco è la </a:t>
            </a:r>
            <a:r>
              <a:rPr lang="it-IT" dirty="0" err="1" smtClean="0"/>
              <a:t>Adhocrazia</a:t>
            </a:r>
            <a:r>
              <a:rPr lang="it-IT" dirty="0" smtClean="0"/>
              <a:t>. </a:t>
            </a:r>
          </a:p>
          <a:p>
            <a:r>
              <a:rPr lang="it-IT" dirty="0" smtClean="0"/>
              <a:t>Risponde all’esigenza di realizzare innovazioni complesse. </a:t>
            </a:r>
          </a:p>
          <a:p>
            <a:r>
              <a:rPr lang="it-IT" dirty="0" smtClean="0"/>
              <a:t>Implica l’interazione e l’azione di esperti appartenenti a discipline diverse che cooperano in gruppi di progetto (struttura a matrice)</a:t>
            </a:r>
          </a:p>
          <a:p>
            <a:r>
              <a:rPr lang="it-IT" dirty="0" smtClean="0"/>
              <a:t>Formalizzazione limitata, importante decentramento (</a:t>
            </a:r>
            <a:r>
              <a:rPr lang="it-IT" i="1" dirty="0" err="1" smtClean="0"/>
              <a:t>bottom</a:t>
            </a:r>
            <a:r>
              <a:rPr lang="it-IT" i="1" dirty="0" smtClean="0"/>
              <a:t> up</a:t>
            </a:r>
            <a:r>
              <a:rPr lang="it-IT" dirty="0" smtClean="0"/>
              <a:t>)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D6EDE-ED0D-49A6-B6DA-AC72BC99A78B}" type="slidenum">
              <a:rPr lang="it-IT" smtClean="0"/>
              <a:pPr/>
              <a:t>14</a:t>
            </a:fld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dirty="0" smtClean="0"/>
              <a:t>Struttura per progetti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435608" y="1357298"/>
            <a:ext cx="7498080" cy="4891102"/>
          </a:xfrm>
        </p:spPr>
        <p:txBody>
          <a:bodyPr/>
          <a:lstStyle/>
          <a:p>
            <a:r>
              <a:rPr lang="it-IT" dirty="0" smtClean="0"/>
              <a:t>Modello misto divisionale e a matrice con soluzioni forti di interazione, integrazione, coordinamento e superamento ambiti di competenza rigidi</a:t>
            </a:r>
          </a:p>
          <a:p>
            <a:r>
              <a:rPr lang="it-IT" dirty="0" smtClean="0"/>
              <a:t>Gli organi di progetto sono composti da operatori tratti dalle unità operative che continuano a operare regolarmente</a:t>
            </a:r>
          </a:p>
          <a:p>
            <a:r>
              <a:rPr lang="it-IT" dirty="0" smtClean="0"/>
              <a:t>Responsabilità diffusa con ampi margini di autonomia</a:t>
            </a:r>
          </a:p>
          <a:p>
            <a:endParaRPr lang="it-IT" dirty="0" smtClean="0"/>
          </a:p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D6EDE-ED0D-49A6-B6DA-AC72BC99A78B}" type="slidenum">
              <a:rPr lang="it-IT" smtClean="0"/>
              <a:pPr/>
              <a:t>15</a:t>
            </a:fld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dirty="0" smtClean="0"/>
              <a:t>Struttura a matrice 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435608" y="1214422"/>
            <a:ext cx="7498080" cy="5033978"/>
          </a:xfrm>
        </p:spPr>
        <p:txBody>
          <a:bodyPr>
            <a:normAutofit/>
          </a:bodyPr>
          <a:lstStyle/>
          <a:p>
            <a:r>
              <a:rPr lang="it-IT" dirty="0" smtClean="0"/>
              <a:t>Evoluzione della struttura per progetti</a:t>
            </a:r>
          </a:p>
          <a:p>
            <a:pPr>
              <a:buNone/>
            </a:pPr>
            <a:endParaRPr lang="it-IT" dirty="0" smtClean="0"/>
          </a:p>
          <a:p>
            <a:r>
              <a:rPr lang="it-IT" dirty="0" smtClean="0"/>
              <a:t>Ambiente molto complesso e innovativo</a:t>
            </a:r>
          </a:p>
          <a:p>
            <a:pPr>
              <a:buNone/>
            </a:pPr>
            <a:endParaRPr lang="it-IT" dirty="0" smtClean="0"/>
          </a:p>
          <a:p>
            <a:r>
              <a:rPr lang="it-IT" dirty="0" smtClean="0"/>
              <a:t>Aggregazioni professionali di specialisti assegnati permanentemente ai diversi progetti</a:t>
            </a:r>
          </a:p>
          <a:p>
            <a:pPr>
              <a:buNone/>
            </a:pPr>
            <a:endParaRPr lang="it-IT" dirty="0" smtClean="0"/>
          </a:p>
          <a:p>
            <a:r>
              <a:rPr lang="it-IT" dirty="0" smtClean="0"/>
              <a:t>Elevata flessibilità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D6EDE-ED0D-49A6-B6DA-AC72BC99A78B}" type="slidenum">
              <a:rPr lang="it-IT" smtClean="0"/>
              <a:pPr/>
              <a:t>16</a:t>
            </a:fld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Esempio </a:t>
            </a:r>
            <a:r>
              <a:rPr lang="it-IT" dirty="0" err="1" smtClean="0"/>
              <a:t>matrice+progetti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D6EDE-ED0D-49A6-B6DA-AC72BC99A78B}" type="slidenum">
              <a:rPr lang="it-IT" smtClean="0"/>
              <a:pPr/>
              <a:t>17</a:t>
            </a:fld>
            <a:endParaRPr lang="it-IT"/>
          </a:p>
        </p:txBody>
      </p:sp>
      <p:pic>
        <p:nvPicPr>
          <p:cNvPr id="3073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357290" y="1447800"/>
            <a:ext cx="71438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Esempio </a:t>
            </a:r>
            <a:r>
              <a:rPr lang="it-IT" dirty="0" err="1" smtClean="0"/>
              <a:t>matrice+progetti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D6EDE-ED0D-49A6-B6DA-AC72BC99A78B}" type="slidenum">
              <a:rPr lang="it-IT" smtClean="0"/>
              <a:pPr/>
              <a:t>18</a:t>
            </a:fld>
            <a:endParaRPr lang="it-IT"/>
          </a:p>
        </p:txBody>
      </p:sp>
      <p:pic>
        <p:nvPicPr>
          <p:cNvPr id="2049" name="Picture 1" descr="C:\Users\roberto\Desktop\oloc3-e1509031977923-600x383.pn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643042" y="1764506"/>
            <a:ext cx="6858048" cy="43077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357290" y="214290"/>
            <a:ext cx="7498080" cy="725470"/>
          </a:xfrm>
        </p:spPr>
        <p:txBody>
          <a:bodyPr>
            <a:normAutofit/>
          </a:bodyPr>
          <a:lstStyle/>
          <a:p>
            <a:pPr algn="ctr"/>
            <a:r>
              <a:rPr lang="it-IT" sz="4000" dirty="0" smtClean="0"/>
              <a:t>Attività gestionali</a:t>
            </a:r>
            <a:endParaRPr lang="it-IT" sz="40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435608" y="1071546"/>
            <a:ext cx="7498080" cy="5176854"/>
          </a:xfrm>
        </p:spPr>
        <p:txBody>
          <a:bodyPr>
            <a:normAutofit fontScale="92500" lnSpcReduction="10000"/>
          </a:bodyPr>
          <a:lstStyle/>
          <a:p>
            <a:pPr>
              <a:buClr>
                <a:srgbClr val="FF0000"/>
              </a:buClr>
            </a:pPr>
            <a:r>
              <a:rPr lang="it-IT" sz="2800" b="1" dirty="0" smtClean="0">
                <a:solidFill>
                  <a:srgbClr val="FF0000"/>
                </a:solidFill>
              </a:rPr>
              <a:t>Programmi annuali </a:t>
            </a:r>
            <a:r>
              <a:rPr lang="it-IT" sz="2800" dirty="0" smtClean="0"/>
              <a:t>: collegati al bilancio e al ciclo di performance</a:t>
            </a:r>
          </a:p>
          <a:p>
            <a:pPr>
              <a:buClr>
                <a:srgbClr val="FF0000"/>
              </a:buClr>
              <a:buFont typeface="Wingdings" pitchFamily="2" charset="2"/>
              <a:buChar char="Ø"/>
            </a:pPr>
            <a:r>
              <a:rPr lang="it-IT" sz="2800" dirty="0" smtClean="0"/>
              <a:t>Enti Locali: sulla base del bilancio di previsione annuale deliberato dal Consiglio comunale, la  Giunta definisce, prima dell’inizio dell’esercizio, il “Piano esecutivo di gestione” (PEG - atto di indirizzo) determinando gli obiettivi e affidandoli, con le dotazioni necessarie, ai dirigenti / responsabili dei servizi, ai quali competono gli atti, e il potere, di gestione, e quindi l’attuazione degli obiettivi e dei programmi definiti nel PEG.  Vengono poi declinati gli obiettivi per tutte le strutture e tutto il personale</a:t>
            </a:r>
          </a:p>
          <a:p>
            <a:pPr>
              <a:buClr>
                <a:srgbClr val="FF0000"/>
              </a:buClr>
              <a:buNone/>
            </a:pPr>
            <a:endParaRPr lang="it-IT" sz="2400" dirty="0" smtClean="0"/>
          </a:p>
          <a:p>
            <a:endParaRPr lang="it-IT" sz="2400" dirty="0" smtClean="0"/>
          </a:p>
          <a:p>
            <a:pPr algn="ctr">
              <a:buClr>
                <a:srgbClr val="FF0000"/>
              </a:buClr>
              <a:buNone/>
            </a:pPr>
            <a:endParaRPr lang="it-IT" sz="2400" dirty="0" smtClean="0"/>
          </a:p>
          <a:p>
            <a:pPr marL="546100" indent="-193675">
              <a:buClr>
                <a:srgbClr val="008000"/>
              </a:buClr>
              <a:buNone/>
            </a:pPr>
            <a:endParaRPr lang="it-IT" sz="2400" dirty="0" smtClean="0"/>
          </a:p>
          <a:p>
            <a:pPr marL="365125" indent="84138">
              <a:buClr>
                <a:srgbClr val="008000"/>
              </a:buClr>
              <a:buFontTx/>
              <a:buChar char="-"/>
            </a:pPr>
            <a:endParaRPr lang="it-IT" sz="2400" dirty="0" smtClean="0"/>
          </a:p>
          <a:p>
            <a:pPr marL="365125" indent="84138">
              <a:buFontTx/>
              <a:buChar char="-"/>
            </a:pPr>
            <a:endParaRPr lang="it-IT" sz="2400" dirty="0" smtClean="0"/>
          </a:p>
          <a:p>
            <a:pPr>
              <a:buNone/>
            </a:pP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D6EDE-ED0D-49A6-B6DA-AC72BC99A78B}" type="slidenum">
              <a:rPr lang="it-IT" smtClean="0"/>
              <a:pPr/>
              <a:t>19</a:t>
            </a:fld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Segnaposto contenuto 5"/>
          <p:cNvGraphicFramePr>
            <a:graphicFrameLocks noGrp="1"/>
          </p:cNvGraphicFramePr>
          <p:nvPr>
            <p:ph idx="1"/>
          </p:nvPr>
        </p:nvGraphicFramePr>
        <p:xfrm>
          <a:off x="1435100" y="357166"/>
          <a:ext cx="7494618" cy="589123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D6EDE-ED0D-49A6-B6DA-AC72BC99A78B}" type="slidenum">
              <a:rPr lang="it-IT" smtClean="0"/>
              <a:pPr/>
              <a:t>2</a:t>
            </a:fld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435608" y="857232"/>
            <a:ext cx="7498080" cy="5391168"/>
          </a:xfrm>
        </p:spPr>
        <p:txBody>
          <a:bodyPr>
            <a:normAutofit fontScale="92500" lnSpcReduction="10000"/>
          </a:bodyPr>
          <a:lstStyle/>
          <a:p>
            <a:pPr>
              <a:buClr>
                <a:srgbClr val="FF0000"/>
              </a:buClr>
              <a:buFont typeface="Wingdings" pitchFamily="2" charset="2"/>
              <a:buChar char="Ø"/>
            </a:pPr>
            <a:r>
              <a:rPr lang="it-IT" sz="2800" dirty="0" smtClean="0"/>
              <a:t>Aziende Sanitarie: sono enti strumentali della Regione. E quindi in questo caso, annualmente la Giunta regionale  definisce le “Linee annuali per la gestione del Servizio Sanitario e Sociosanitario  Regionale” in cui sono indicati gli obiettivi e i risultati attesi che vengono affidati al Direttore Generale, insieme al budget.  Il DG insieme alla Direzione strategica redige il Piano attuativo locale (PAL) assegnando a sua volta obiettivi e dotazioni necessarie ai dirigenti/responsabili  i quali a loro volta li declinano nelle strutture assegnate.  Viene redatto un documento aziendale con tutti gli obiettivi assegnati a </a:t>
            </a:r>
            <a:r>
              <a:rPr lang="it-IT" sz="2600" dirty="0" smtClean="0"/>
              <a:t>tutte le strutture e a tutto il personale </a:t>
            </a:r>
          </a:p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D6EDE-ED0D-49A6-B6DA-AC72BC99A78B}" type="slidenum">
              <a:rPr lang="it-IT" smtClean="0"/>
              <a:pPr/>
              <a:t>20</a:t>
            </a:fld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it-IT" sz="3200" dirty="0" smtClean="0"/>
              <a:t>Distinzione tra poteri di indirizzo e </a:t>
            </a:r>
            <a:br>
              <a:rPr lang="it-IT" sz="3200" dirty="0" smtClean="0"/>
            </a:br>
            <a:r>
              <a:rPr lang="it-IT" sz="3200" dirty="0" smtClean="0"/>
              <a:t>poteri di gestione</a:t>
            </a:r>
            <a:endParaRPr lang="it-IT" sz="32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214414" y="1500174"/>
            <a:ext cx="7719274" cy="5072098"/>
          </a:xfrm>
          <a:noFill/>
        </p:spPr>
        <p:txBody>
          <a:bodyPr>
            <a:normAutofit fontScale="32500" lnSpcReduction="20000"/>
          </a:bodyPr>
          <a:lstStyle/>
          <a:p>
            <a:pPr>
              <a:buClr>
                <a:srgbClr val="000066"/>
              </a:buClr>
              <a:buFont typeface="Arial" pitchFamily="34" charset="0"/>
              <a:buChar char="•"/>
            </a:pPr>
            <a:endParaRPr lang="it-IT" sz="4400" dirty="0" smtClean="0"/>
          </a:p>
          <a:p>
            <a:pPr>
              <a:buClr>
                <a:srgbClr val="000066"/>
              </a:buClr>
              <a:buFont typeface="Arial" pitchFamily="34" charset="0"/>
              <a:buChar char="•"/>
            </a:pPr>
            <a:r>
              <a:rPr lang="it-IT" sz="6000" b="1" dirty="0" smtClean="0"/>
              <a:t>Sfera politica:v. Consigli comunali e regionale; Giunta;  Assessore</a:t>
            </a:r>
          </a:p>
          <a:p>
            <a:pPr marL="801688" indent="-719138">
              <a:buClr>
                <a:srgbClr val="000066"/>
              </a:buClr>
              <a:buNone/>
            </a:pPr>
            <a:endParaRPr lang="it-IT" sz="6000" dirty="0" smtClean="0"/>
          </a:p>
          <a:p>
            <a:pPr marL="449263" indent="-366713">
              <a:buClr>
                <a:srgbClr val="000066"/>
              </a:buClr>
            </a:pPr>
            <a:endParaRPr lang="it-IT" sz="6000" dirty="0" smtClean="0"/>
          </a:p>
          <a:p>
            <a:pPr marL="722313" indent="-639763">
              <a:buClr>
                <a:srgbClr val="000066"/>
              </a:buClr>
              <a:buNone/>
            </a:pPr>
            <a:r>
              <a:rPr lang="it-IT" sz="6000" dirty="0" smtClean="0"/>
              <a:t>          </a:t>
            </a:r>
            <a:r>
              <a:rPr lang="it-IT" sz="7400" dirty="0" smtClean="0"/>
              <a:t>Gli organi politico-elettivi hanno potere di indirizzo e controllo </a:t>
            </a:r>
          </a:p>
          <a:p>
            <a:pPr marL="449263" indent="-366713">
              <a:buClr>
                <a:srgbClr val="000066"/>
              </a:buClr>
              <a:buNone/>
            </a:pPr>
            <a:endParaRPr lang="it-IT" sz="6000" dirty="0" smtClean="0"/>
          </a:p>
          <a:p>
            <a:pPr marL="449263" indent="-366713">
              <a:buClr>
                <a:srgbClr val="000066"/>
              </a:buClr>
            </a:pPr>
            <a:endParaRPr lang="it-IT" sz="6000" dirty="0" smtClean="0"/>
          </a:p>
          <a:p>
            <a:pPr marL="449263" indent="-366713">
              <a:buClr>
                <a:srgbClr val="000066"/>
              </a:buClr>
            </a:pPr>
            <a:r>
              <a:rPr lang="it-IT" sz="6000" b="1" dirty="0" smtClean="0"/>
              <a:t>Sfera della Gestione amministrativa, finanziaria e tecnica</a:t>
            </a:r>
          </a:p>
          <a:p>
            <a:pPr marL="801688" indent="-719138"/>
            <a:endParaRPr lang="it-IT" sz="6000" dirty="0" smtClean="0"/>
          </a:p>
          <a:p>
            <a:pPr marL="801688" indent="0">
              <a:buNone/>
            </a:pPr>
            <a:r>
              <a:rPr lang="it-IT" sz="7400" dirty="0" smtClean="0"/>
              <a:t>attribuita ai dirigenti mediante autonomi poteri di spesa, di organizzazione,  di gestione del personale, delle risorse strumentali e  di controllo </a:t>
            </a:r>
          </a:p>
          <a:p>
            <a:pPr marL="801688" indent="-719138">
              <a:buNone/>
            </a:pPr>
            <a:endParaRPr lang="it-IT" dirty="0" smtClean="0"/>
          </a:p>
          <a:p>
            <a:pPr marL="801688" indent="-719138">
              <a:buNone/>
            </a:pPr>
            <a:r>
              <a:rPr lang="it-IT" dirty="0" smtClean="0"/>
              <a:t>       </a:t>
            </a:r>
          </a:p>
          <a:p>
            <a:pPr marL="801688" indent="-719138">
              <a:buNone/>
            </a:pPr>
            <a:endParaRPr lang="it-IT" dirty="0" smtClean="0"/>
          </a:p>
          <a:p>
            <a:pPr marL="801688" indent="-719138">
              <a:buNone/>
            </a:pPr>
            <a:endParaRPr lang="it-IT" dirty="0" smtClean="0"/>
          </a:p>
          <a:p>
            <a:pPr marL="801688" indent="-719138">
              <a:buNone/>
            </a:pP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D6EDE-ED0D-49A6-B6DA-AC72BC99A78B}" type="slidenum">
              <a:rPr lang="it-IT" smtClean="0"/>
              <a:pPr/>
              <a:t>21</a:t>
            </a:fld>
            <a:endParaRPr lang="it-IT"/>
          </a:p>
        </p:txBody>
      </p:sp>
      <p:sp>
        <p:nvSpPr>
          <p:cNvPr id="7" name="Freccia a destra 6"/>
          <p:cNvSpPr/>
          <p:nvPr/>
        </p:nvSpPr>
        <p:spPr>
          <a:xfrm>
            <a:off x="1285852" y="3143248"/>
            <a:ext cx="500066" cy="214314"/>
          </a:xfrm>
          <a:prstGeom prst="rightArrow">
            <a:avLst/>
          </a:prstGeom>
          <a:solidFill>
            <a:srgbClr val="000066"/>
          </a:solidFill>
          <a:ln>
            <a:solidFill>
              <a:srgbClr val="9966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" name="Freccia a destra 7"/>
          <p:cNvSpPr/>
          <p:nvPr/>
        </p:nvSpPr>
        <p:spPr>
          <a:xfrm>
            <a:off x="1285852" y="5000636"/>
            <a:ext cx="500066" cy="214314"/>
          </a:xfrm>
          <a:prstGeom prst="rightArrow">
            <a:avLst/>
          </a:prstGeom>
          <a:solidFill>
            <a:srgbClr val="000066"/>
          </a:solidFill>
          <a:ln>
            <a:solidFill>
              <a:srgbClr val="9966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dirty="0" smtClean="0"/>
              <a:t>Attività gestionali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it-IT" b="1" dirty="0" smtClean="0">
                <a:solidFill>
                  <a:srgbClr val="008000"/>
                </a:solidFill>
              </a:rPr>
              <a:t>Gestione finanziaria</a:t>
            </a:r>
            <a:r>
              <a:rPr lang="it-IT" dirty="0" smtClean="0"/>
              <a:t>:  gestione risorse assegnate nel bilancio di previsione, provvedimenti e atti di:</a:t>
            </a:r>
          </a:p>
          <a:p>
            <a:pPr marL="546100" indent="-193675">
              <a:buClr>
                <a:srgbClr val="008000"/>
              </a:buClr>
              <a:buFontTx/>
              <a:buChar char="-"/>
            </a:pPr>
            <a:r>
              <a:rPr lang="it-IT" dirty="0" smtClean="0"/>
              <a:t>“impegno”:  quota prevista per singole o gruppi di  attività aggregate, con copertura finanziaria</a:t>
            </a:r>
          </a:p>
          <a:p>
            <a:pPr marL="546100" indent="-193675">
              <a:buClr>
                <a:srgbClr val="008000"/>
              </a:buClr>
              <a:buFontTx/>
              <a:buChar char="-"/>
            </a:pPr>
            <a:r>
              <a:rPr lang="it-IT" dirty="0" smtClean="0"/>
              <a:t>“liquidazione” : si determina la somma certa da pagare nei limiti dell’impegno di spesa. L’atto è sottoscritto dal responsabile del servizio proponente</a:t>
            </a:r>
          </a:p>
          <a:p>
            <a:pPr marL="546100" indent="-193675">
              <a:buClr>
                <a:srgbClr val="008000"/>
              </a:buClr>
              <a:buFontTx/>
              <a:buChar char="-"/>
            </a:pPr>
            <a:r>
              <a:rPr lang="it-IT" dirty="0" smtClean="0"/>
              <a:t>“ordinazione/mandato di pagamento”: disposizione a effettuare il pagamento della spesa.</a:t>
            </a:r>
          </a:p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D6EDE-ED0D-49A6-B6DA-AC72BC99A78B}" type="slidenum">
              <a:rPr lang="it-IT" smtClean="0"/>
              <a:pPr/>
              <a:t>22</a:t>
            </a:fld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dirty="0" smtClean="0"/>
              <a:t>Attività gestionali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rgbClr val="0000FF"/>
              </a:buClr>
            </a:pPr>
            <a:r>
              <a:rPr lang="it-IT" dirty="0" smtClean="0">
                <a:solidFill>
                  <a:srgbClr val="0000CC"/>
                </a:solidFill>
              </a:rPr>
              <a:t>Sistema informativo: </a:t>
            </a:r>
          </a:p>
          <a:p>
            <a:pPr>
              <a:buNone/>
            </a:pPr>
            <a:r>
              <a:rPr lang="it-IT" dirty="0" smtClean="0"/>
              <a:t>informazioni per:</a:t>
            </a:r>
          </a:p>
          <a:p>
            <a:pPr>
              <a:buClr>
                <a:srgbClr val="0000CC"/>
              </a:buClr>
              <a:buFont typeface="Wingdings" pitchFamily="2" charset="2"/>
              <a:buChar char="ü"/>
            </a:pPr>
            <a:r>
              <a:rPr lang="it-IT" sz="2400" dirty="0" smtClean="0"/>
              <a:t>d</a:t>
            </a:r>
            <a:r>
              <a:rPr lang="it-IT" sz="2400" dirty="0" smtClean="0"/>
              <a:t>isporre in tempo reale di dati necessari alla programmazione, alla gestione e alla valutazione su più livelli (efficacia, efficienza) </a:t>
            </a:r>
          </a:p>
          <a:p>
            <a:pPr>
              <a:buClr>
                <a:srgbClr val="0000CC"/>
              </a:buClr>
              <a:buFont typeface="Wingdings" pitchFamily="2" charset="2"/>
              <a:buChar char="ü"/>
            </a:pPr>
            <a:r>
              <a:rPr lang="it-IT" sz="2400" dirty="0" smtClean="0"/>
              <a:t>c</a:t>
            </a:r>
            <a:r>
              <a:rPr lang="it-IT" sz="2400" dirty="0" smtClean="0"/>
              <a:t>onoscere i bisogni, le caratteristiche, le condizioni dell’utenza</a:t>
            </a:r>
          </a:p>
          <a:p>
            <a:pPr>
              <a:buClr>
                <a:srgbClr val="0000CC"/>
              </a:buClr>
              <a:buFont typeface="Wingdings" pitchFamily="2" charset="2"/>
              <a:buChar char="ü"/>
            </a:pPr>
            <a:r>
              <a:rPr lang="it-IT" sz="2400" dirty="0" smtClean="0"/>
              <a:t>i</a:t>
            </a:r>
            <a:r>
              <a:rPr lang="it-IT" sz="2400" dirty="0" smtClean="0"/>
              <a:t>dentificare </a:t>
            </a:r>
            <a:r>
              <a:rPr lang="it-IT" sz="2400" dirty="0" smtClean="0"/>
              <a:t>trend, cambiamenti </a:t>
            </a:r>
            <a:endParaRPr lang="it-IT" sz="2400" dirty="0" smtClean="0"/>
          </a:p>
          <a:p>
            <a:pPr>
              <a:buClr>
                <a:srgbClr val="0000CC"/>
              </a:buClr>
              <a:buFont typeface="Wingdings" pitchFamily="2" charset="2"/>
              <a:buChar char="ü"/>
            </a:pPr>
            <a:r>
              <a:rPr lang="it-IT" sz="2400" dirty="0" smtClean="0"/>
              <a:t>a</a:t>
            </a:r>
            <a:r>
              <a:rPr lang="it-IT" sz="2400" dirty="0" smtClean="0"/>
              <a:t>vere una visione di insieme degli interventi messi in campo</a:t>
            </a:r>
          </a:p>
          <a:p>
            <a:pPr>
              <a:buClr>
                <a:srgbClr val="0000CC"/>
              </a:buClr>
              <a:buFont typeface="Wingdings" pitchFamily="2" charset="2"/>
              <a:buChar char="ü"/>
            </a:pP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D6EDE-ED0D-49A6-B6DA-AC72BC99A78B}" type="slidenum">
              <a:rPr lang="it-IT" smtClean="0"/>
              <a:pPr/>
              <a:t>23</a:t>
            </a:fld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it-IT" sz="4400" dirty="0" smtClean="0"/>
              <a:t>La gestione dei servizi pubblici</a:t>
            </a:r>
            <a:endParaRPr lang="it-IT" sz="44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435608" y="1857364"/>
            <a:ext cx="7498080" cy="4391036"/>
          </a:xfrm>
        </p:spPr>
        <p:txBody>
          <a:bodyPr/>
          <a:lstStyle/>
          <a:p>
            <a:pPr>
              <a:buNone/>
            </a:pPr>
            <a:r>
              <a:rPr lang="it-IT" sz="3600" dirty="0" smtClean="0"/>
              <a:t>Chi gestisce? Chi ha la titolarità a intervenire? Di chi è  la competenza?</a:t>
            </a:r>
          </a:p>
          <a:p>
            <a:pPr>
              <a:buNone/>
            </a:pPr>
            <a:r>
              <a:rPr lang="it-IT" sz="3600" dirty="0" smtClean="0"/>
              <a:t>Chi la assegna?</a:t>
            </a:r>
          </a:p>
          <a:p>
            <a:pPr>
              <a:buNone/>
            </a:pPr>
            <a:endParaRPr lang="it-IT" sz="3600" dirty="0" smtClean="0"/>
          </a:p>
          <a:p>
            <a:pPr>
              <a:buNone/>
            </a:pPr>
            <a:r>
              <a:rPr lang="it-IT" sz="3600" dirty="0" smtClean="0"/>
              <a:t>        LE LEGGI</a:t>
            </a:r>
          </a:p>
          <a:p>
            <a:pPr>
              <a:buNone/>
            </a:pPr>
            <a:endParaRPr lang="it-IT" sz="3600" dirty="0" smtClean="0"/>
          </a:p>
          <a:p>
            <a:pPr>
              <a:buNone/>
            </a:pPr>
            <a:r>
              <a:rPr lang="it-IT" sz="3600" dirty="0" smtClean="0"/>
              <a:t>COME?</a:t>
            </a:r>
          </a:p>
          <a:p>
            <a:pPr>
              <a:buNone/>
            </a:pPr>
            <a:endParaRPr lang="it-IT" dirty="0" smtClean="0"/>
          </a:p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D6EDE-ED0D-49A6-B6DA-AC72BC99A78B}" type="slidenum">
              <a:rPr lang="it-IT" smtClean="0"/>
              <a:pPr/>
              <a:t>3</a:t>
            </a:fld>
            <a:endParaRPr lang="it-IT"/>
          </a:p>
        </p:txBody>
      </p:sp>
      <p:sp>
        <p:nvSpPr>
          <p:cNvPr id="7" name="Freccia a destra 6"/>
          <p:cNvSpPr/>
          <p:nvPr/>
        </p:nvSpPr>
        <p:spPr>
          <a:xfrm>
            <a:off x="1428728" y="3929066"/>
            <a:ext cx="1000132" cy="357190"/>
          </a:xfrm>
          <a:prstGeom prst="rightArrow">
            <a:avLst/>
          </a:prstGeom>
          <a:solidFill>
            <a:srgbClr val="000066"/>
          </a:solidFill>
          <a:ln>
            <a:solidFill>
              <a:srgbClr val="9966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3200" b="1" dirty="0" smtClean="0">
                <a:solidFill>
                  <a:srgbClr val="000066"/>
                </a:solidFill>
                <a:effectLst/>
              </a:rPr>
              <a:t>Principi di :Sussidiarietà, adeguatezza, differenziazione </a:t>
            </a:r>
            <a:r>
              <a:rPr lang="it-IT" sz="2400" b="1" dirty="0" smtClean="0">
                <a:solidFill>
                  <a:srgbClr val="000066"/>
                </a:solidFill>
                <a:effectLst/>
              </a:rPr>
              <a:t>(art.118 Costituzione</a:t>
            </a:r>
            <a:r>
              <a:rPr lang="it-IT" sz="2400" dirty="0" smtClean="0">
                <a:solidFill>
                  <a:srgbClr val="000066"/>
                </a:solidFill>
              </a:rPr>
              <a:t>)</a:t>
            </a:r>
            <a:endParaRPr lang="it-IT" sz="2400" dirty="0">
              <a:solidFill>
                <a:srgbClr val="000066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435608" y="1428736"/>
            <a:ext cx="7498080" cy="4819664"/>
          </a:xfrm>
        </p:spPr>
        <p:txBody>
          <a:bodyPr>
            <a:normAutofit fontScale="92500"/>
          </a:bodyPr>
          <a:lstStyle/>
          <a:p>
            <a:pPr>
              <a:buClr>
                <a:srgbClr val="000066"/>
              </a:buClr>
            </a:pPr>
            <a:r>
              <a:rPr lang="it-IT" sz="2800" b="1" dirty="0" smtClean="0">
                <a:solidFill>
                  <a:srgbClr val="000066"/>
                </a:solidFill>
              </a:rPr>
              <a:t>Sussidiarietà:  </a:t>
            </a:r>
            <a:r>
              <a:rPr lang="it-IT" sz="2800" dirty="0" smtClean="0"/>
              <a:t>attribuzione delle responsabilità pubbliche alle autorità più vicine ai cittadini</a:t>
            </a:r>
          </a:p>
          <a:p>
            <a:pPr>
              <a:buClr>
                <a:srgbClr val="000066"/>
              </a:buClr>
            </a:pPr>
            <a:r>
              <a:rPr lang="it-IT" sz="2800" b="1" dirty="0" smtClean="0">
                <a:solidFill>
                  <a:srgbClr val="000066"/>
                </a:solidFill>
              </a:rPr>
              <a:t>Adeguatezza: </a:t>
            </a:r>
            <a:r>
              <a:rPr lang="it-IT" sz="2800" dirty="0" smtClean="0"/>
              <a:t>l’ente , deve avere un'organizzazione adatta a garantire l'effettivo esercizio delle funzioni amministrative assegnate e di cui è titolare (da solo o in associazione con altri enti)</a:t>
            </a:r>
          </a:p>
          <a:p>
            <a:pPr>
              <a:buClr>
                <a:srgbClr val="000066"/>
              </a:buClr>
            </a:pPr>
            <a:r>
              <a:rPr lang="it-IT" sz="2800" b="1" dirty="0" smtClean="0">
                <a:solidFill>
                  <a:srgbClr val="000066"/>
                </a:solidFill>
              </a:rPr>
              <a:t>Differenziazione: </a:t>
            </a:r>
            <a:r>
              <a:rPr lang="it-IT" sz="2800" dirty="0" smtClean="0"/>
              <a:t>impone al legislatore di allocare le funzioni amministrative tenendo conto delle diverse caratteristiche (associative, demografiche, territoriali e strutturali) dei vari enti riceventi</a:t>
            </a:r>
          </a:p>
          <a:p>
            <a:pPr>
              <a:buClr>
                <a:srgbClr val="000066"/>
              </a:buClr>
            </a:pPr>
            <a:endParaRPr lang="it-IT" sz="2000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D6EDE-ED0D-49A6-B6DA-AC72BC99A78B}" type="slidenum">
              <a:rPr lang="it-IT" smtClean="0"/>
              <a:pPr/>
              <a:t>4</a:t>
            </a:fld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dirty="0" smtClean="0"/>
              <a:t>Gestione dei servizi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285852" y="1447800"/>
            <a:ext cx="7647836" cy="4800600"/>
          </a:xfrm>
        </p:spPr>
        <p:txBody>
          <a:bodyPr/>
          <a:lstStyle/>
          <a:p>
            <a:pPr>
              <a:buNone/>
            </a:pPr>
            <a:r>
              <a:rPr lang="it-IT" dirty="0" smtClean="0"/>
              <a:t>           DIRETTA</a:t>
            </a:r>
          </a:p>
          <a:p>
            <a:pPr>
              <a:buNone/>
            </a:pPr>
            <a:endParaRPr lang="it-IT" dirty="0" smtClean="0"/>
          </a:p>
          <a:p>
            <a:pPr>
              <a:buNone/>
            </a:pPr>
            <a:endParaRPr lang="it-IT" dirty="0" smtClean="0"/>
          </a:p>
          <a:p>
            <a:pPr>
              <a:buNone/>
            </a:pPr>
            <a:r>
              <a:rPr lang="it-IT" dirty="0" smtClean="0"/>
              <a:t>		   INDIRETTA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D6EDE-ED0D-49A6-B6DA-AC72BC99A78B}" type="slidenum">
              <a:rPr lang="it-IT" smtClean="0"/>
              <a:pPr/>
              <a:t>5</a:t>
            </a:fld>
            <a:endParaRPr lang="it-IT"/>
          </a:p>
        </p:txBody>
      </p:sp>
      <p:sp>
        <p:nvSpPr>
          <p:cNvPr id="5" name="Freccia a destra 4"/>
          <p:cNvSpPr/>
          <p:nvPr/>
        </p:nvSpPr>
        <p:spPr>
          <a:xfrm>
            <a:off x="1285852" y="1571612"/>
            <a:ext cx="1071570" cy="357190"/>
          </a:xfrm>
          <a:prstGeom prst="rightArrow">
            <a:avLst/>
          </a:prstGeom>
          <a:solidFill>
            <a:srgbClr val="000066"/>
          </a:solidFill>
          <a:ln>
            <a:solidFill>
              <a:srgbClr val="9966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" name="Freccia a destra 5"/>
          <p:cNvSpPr/>
          <p:nvPr/>
        </p:nvSpPr>
        <p:spPr>
          <a:xfrm flipV="1">
            <a:off x="1142976" y="3214686"/>
            <a:ext cx="1143008" cy="331470"/>
          </a:xfrm>
          <a:prstGeom prst="rightArrow">
            <a:avLst/>
          </a:prstGeom>
          <a:solidFill>
            <a:srgbClr val="000066"/>
          </a:solidFill>
          <a:ln>
            <a:solidFill>
              <a:srgbClr val="9966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dirty="0" smtClean="0"/>
              <a:t>Gestione dei servizi 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it-IT" dirty="0" smtClean="0"/>
              <a:t>La </a:t>
            </a:r>
            <a:r>
              <a:rPr lang="it-IT" b="1" dirty="0" smtClean="0"/>
              <a:t>gestione diretta</a:t>
            </a:r>
            <a:r>
              <a:rPr lang="it-IT" dirty="0" smtClean="0"/>
              <a:t> avviene mediante strutture organizzative interne alle amministrazioni; </a:t>
            </a:r>
          </a:p>
          <a:p>
            <a:r>
              <a:rPr lang="it-IT" dirty="0" smtClean="0"/>
              <a:t>La </a:t>
            </a:r>
            <a:r>
              <a:rPr lang="it-IT" b="1" dirty="0" smtClean="0"/>
              <a:t>gestione indiretta</a:t>
            </a:r>
            <a:r>
              <a:rPr lang="it-IT" dirty="0" smtClean="0"/>
              <a:t> può avvenire o mediante affidamento a soggetti costituiti o partecipati in misura prevalente dall'amministrazione cui i beni </a:t>
            </a:r>
            <a:r>
              <a:rPr lang="it-IT" dirty="0" err="1" smtClean="0"/>
              <a:t>pertengono</a:t>
            </a:r>
            <a:r>
              <a:rPr lang="it-IT" dirty="0" smtClean="0"/>
              <a:t> (conferimento c.d. </a:t>
            </a:r>
            <a:r>
              <a:rPr lang="it-IT" i="1" dirty="0" smtClean="0"/>
              <a:t>in house</a:t>
            </a:r>
            <a:r>
              <a:rPr lang="it-IT" dirty="0" smtClean="0"/>
              <a:t>) o mediante concessione a terzi mediante esternalizzazione (</a:t>
            </a:r>
            <a:r>
              <a:rPr lang="it-IT" i="1" dirty="0" err="1" smtClean="0"/>
              <a:t>contracting</a:t>
            </a:r>
            <a:r>
              <a:rPr lang="it-IT" i="1" dirty="0" smtClean="0"/>
              <a:t> out</a:t>
            </a:r>
            <a:r>
              <a:rPr lang="it-IT" dirty="0" smtClean="0"/>
              <a:t>).  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D6EDE-ED0D-49A6-B6DA-AC72BC99A78B}" type="slidenum">
              <a:rPr lang="it-IT" smtClean="0"/>
              <a:pPr/>
              <a:t>6</a:t>
            </a:fld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435608" y="500042"/>
            <a:ext cx="7498080" cy="5748358"/>
          </a:xfrm>
        </p:spPr>
        <p:txBody>
          <a:bodyPr/>
          <a:lstStyle/>
          <a:p>
            <a:pPr>
              <a:buNone/>
            </a:pPr>
            <a:r>
              <a:rPr lang="it-IT" b="1" u="sng" dirty="0" smtClean="0">
                <a:solidFill>
                  <a:srgbClr val="C00000"/>
                </a:solidFill>
              </a:rPr>
              <a:t>Es. di gestione indiretta </a:t>
            </a:r>
            <a:r>
              <a:rPr lang="it-IT" b="1" i="1" u="sng" dirty="0" smtClean="0">
                <a:solidFill>
                  <a:srgbClr val="C00000"/>
                </a:solidFill>
              </a:rPr>
              <a:t>in house</a:t>
            </a:r>
            <a:r>
              <a:rPr lang="it-IT" b="1" u="sng" dirty="0" smtClean="0">
                <a:solidFill>
                  <a:srgbClr val="C00000"/>
                </a:solidFill>
              </a:rPr>
              <a:t>:</a:t>
            </a:r>
          </a:p>
          <a:p>
            <a:pPr>
              <a:buFontTx/>
              <a:buChar char="-"/>
            </a:pPr>
            <a:r>
              <a:rPr lang="it-IT" dirty="0" smtClean="0"/>
              <a:t>Istituzione</a:t>
            </a:r>
          </a:p>
          <a:p>
            <a:pPr>
              <a:buFontTx/>
              <a:buChar char="-"/>
            </a:pPr>
            <a:r>
              <a:rPr lang="it-IT" dirty="0" smtClean="0"/>
              <a:t>Azienda Speciale </a:t>
            </a:r>
          </a:p>
          <a:p>
            <a:pPr>
              <a:buFontTx/>
              <a:buChar char="-"/>
            </a:pPr>
            <a:r>
              <a:rPr lang="it-IT" dirty="0" smtClean="0"/>
              <a:t>Gestione associata tra Comuni</a:t>
            </a:r>
          </a:p>
          <a:p>
            <a:pPr>
              <a:buFontTx/>
              <a:buChar char="-"/>
            </a:pPr>
            <a:r>
              <a:rPr lang="it-IT" dirty="0" smtClean="0"/>
              <a:t>Delega ad altra istituzione (ASL</a:t>
            </a:r>
            <a:r>
              <a:rPr lang="it-IT" b="1" i="1" u="sng" dirty="0" smtClean="0">
                <a:solidFill>
                  <a:srgbClr val="C00000"/>
                </a:solidFill>
              </a:rPr>
              <a:t>)</a:t>
            </a:r>
            <a:endParaRPr lang="it-IT" dirty="0" smtClean="0"/>
          </a:p>
          <a:p>
            <a:pPr>
              <a:buNone/>
            </a:pPr>
            <a:r>
              <a:rPr lang="it-IT" b="1" u="sng" dirty="0" smtClean="0">
                <a:solidFill>
                  <a:srgbClr val="C00000"/>
                </a:solidFill>
              </a:rPr>
              <a:t>Es. di gestione indiretta </a:t>
            </a:r>
            <a:r>
              <a:rPr lang="it-IT" b="1" i="1" u="sng" dirty="0" err="1" smtClean="0">
                <a:solidFill>
                  <a:srgbClr val="C00000"/>
                </a:solidFill>
              </a:rPr>
              <a:t>contrancting</a:t>
            </a:r>
            <a:r>
              <a:rPr lang="it-IT" b="1" i="1" u="sng" dirty="0" smtClean="0">
                <a:solidFill>
                  <a:srgbClr val="C00000"/>
                </a:solidFill>
              </a:rPr>
              <a:t> out:</a:t>
            </a:r>
          </a:p>
          <a:p>
            <a:pPr>
              <a:buFontTx/>
              <a:buChar char="-"/>
            </a:pPr>
            <a:r>
              <a:rPr lang="it-IT" dirty="0" smtClean="0"/>
              <a:t>Convenzione con soggetti terzi</a:t>
            </a:r>
          </a:p>
          <a:p>
            <a:pPr>
              <a:buFontTx/>
              <a:buChar char="-"/>
            </a:pPr>
            <a:r>
              <a:rPr lang="it-IT" dirty="0" smtClean="0"/>
              <a:t>Affidamento di servizio con procedura di aggiudicazione</a:t>
            </a:r>
          </a:p>
          <a:p>
            <a:pPr>
              <a:buFontTx/>
              <a:buChar char="-"/>
            </a:pP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D6EDE-ED0D-49A6-B6DA-AC72BC99A78B}" type="slidenum">
              <a:rPr lang="it-IT" smtClean="0"/>
              <a:pPr/>
              <a:t>7</a:t>
            </a:fld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olo 7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3200" dirty="0" smtClean="0"/>
              <a:t>Cenni su modelli organizzativi nella gestione dei servizi</a:t>
            </a:r>
            <a:endParaRPr lang="it-IT" sz="3200" dirty="0"/>
          </a:p>
        </p:txBody>
      </p:sp>
      <p:pic>
        <p:nvPicPr>
          <p:cNvPr id="5" name="Picture 4" descr="Le parti dell organizzazione: il modello di Mintzberg - PDF ...">
            <a:hlinkClick r:id="rId2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1428728" y="1571612"/>
            <a:ext cx="6929486" cy="4429156"/>
          </a:xfrm>
        </p:spPr>
      </p:pic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D6EDE-ED0D-49A6-B6DA-AC72BC99A78B}" type="slidenum">
              <a:rPr lang="it-IT" smtClean="0"/>
              <a:pPr/>
              <a:t>8</a:t>
            </a:fld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435608" y="357166"/>
            <a:ext cx="7498080" cy="5891234"/>
          </a:xfrm>
        </p:spPr>
        <p:txBody>
          <a:bodyPr/>
          <a:lstStyle/>
          <a:p>
            <a:pPr>
              <a:buNone/>
            </a:pPr>
            <a:r>
              <a:rPr lang="it-IT" sz="3600" dirty="0" smtClean="0"/>
              <a:t>Modelli organizzativi – configurazioni - (</a:t>
            </a:r>
            <a:r>
              <a:rPr lang="it-IT" sz="3600" dirty="0" err="1" smtClean="0"/>
              <a:t>Mintzberg</a:t>
            </a:r>
            <a:r>
              <a:rPr lang="it-IT" sz="3600" dirty="0" smtClean="0"/>
              <a:t>, 1985)</a:t>
            </a:r>
          </a:p>
          <a:p>
            <a:pPr>
              <a:buNone/>
            </a:pPr>
            <a:endParaRPr lang="it-IT" sz="2000" dirty="0" smtClean="0"/>
          </a:p>
          <a:p>
            <a:pPr>
              <a:buNone/>
            </a:pPr>
            <a:endParaRPr lang="it-IT" sz="2000" dirty="0" smtClean="0"/>
          </a:p>
          <a:p>
            <a:pPr>
              <a:buNone/>
            </a:pPr>
            <a:r>
              <a:rPr lang="it-IT" sz="4000" dirty="0" smtClean="0"/>
              <a:t>Struttura semplice</a:t>
            </a:r>
          </a:p>
          <a:p>
            <a:pPr>
              <a:buNone/>
            </a:pPr>
            <a:r>
              <a:rPr lang="it-IT" sz="4000" dirty="0" smtClean="0"/>
              <a:t>Burocrazia meccanica</a:t>
            </a:r>
          </a:p>
          <a:p>
            <a:pPr>
              <a:buNone/>
            </a:pPr>
            <a:r>
              <a:rPr lang="it-IT" sz="4000" dirty="0" smtClean="0"/>
              <a:t>Burocrazia professionale</a:t>
            </a:r>
          </a:p>
          <a:p>
            <a:pPr>
              <a:buNone/>
            </a:pPr>
            <a:r>
              <a:rPr lang="it-IT" sz="4000" dirty="0" smtClean="0"/>
              <a:t>Struttura divisionale</a:t>
            </a:r>
          </a:p>
          <a:p>
            <a:pPr>
              <a:buNone/>
            </a:pPr>
            <a:r>
              <a:rPr lang="it-IT" sz="4000" dirty="0" err="1" smtClean="0"/>
              <a:t>Adhocrazia</a:t>
            </a:r>
            <a:r>
              <a:rPr lang="it-IT" sz="4000" dirty="0" smtClean="0"/>
              <a:t>  </a:t>
            </a:r>
            <a:endParaRPr lang="it-IT" sz="4000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D6EDE-ED0D-49A6-B6DA-AC72BC99A78B}" type="slidenum">
              <a:rPr lang="it-IT" smtClean="0"/>
              <a:pPr/>
              <a:t>9</a:t>
            </a:fld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zio">
  <a:themeElements>
    <a:clrScheme name="Vertice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Solstizio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zio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2445</TotalTime>
  <Words>1070</Words>
  <Application>Microsoft Office PowerPoint</Application>
  <PresentationFormat>Presentazione su schermo (4:3)</PresentationFormat>
  <Paragraphs>152</Paragraphs>
  <Slides>23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23</vt:i4>
      </vt:variant>
    </vt:vector>
  </HeadingPairs>
  <TitlesOfParts>
    <vt:vector size="24" baseType="lpstr">
      <vt:lpstr>Solstizio</vt:lpstr>
      <vt:lpstr>Corso di laurea magistrale  Servizio sociale, politiche sociali, programmazione e gestione dei servizi</vt:lpstr>
      <vt:lpstr>Diapositiva 2</vt:lpstr>
      <vt:lpstr>La gestione dei servizi pubblici</vt:lpstr>
      <vt:lpstr>Principi di :Sussidiarietà, adeguatezza, differenziazione (art.118 Costituzione)</vt:lpstr>
      <vt:lpstr>Gestione dei servizi</vt:lpstr>
      <vt:lpstr>Gestione dei servizi </vt:lpstr>
      <vt:lpstr>Diapositiva 7</vt:lpstr>
      <vt:lpstr>Cenni su modelli organizzativi nella gestione dei servizi</vt:lpstr>
      <vt:lpstr>Diapositiva 9</vt:lpstr>
      <vt:lpstr>Struttura semplice</vt:lpstr>
      <vt:lpstr>Burocrazia meccanica</vt:lpstr>
      <vt:lpstr>Burocrazia professionale</vt:lpstr>
      <vt:lpstr>Struttura divisionale</vt:lpstr>
      <vt:lpstr>Adhocrazia </vt:lpstr>
      <vt:lpstr>Struttura per progetti</vt:lpstr>
      <vt:lpstr>Struttura a matrice </vt:lpstr>
      <vt:lpstr>Esempio matrice+progetti</vt:lpstr>
      <vt:lpstr>Esempio matrice+progetti</vt:lpstr>
      <vt:lpstr>Attività gestionali</vt:lpstr>
      <vt:lpstr>Diapositiva 20</vt:lpstr>
      <vt:lpstr>Distinzione tra poteri di indirizzo e  poteri di gestione</vt:lpstr>
      <vt:lpstr>Attività gestionali</vt:lpstr>
      <vt:lpstr>Attività gestionali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Roberto Colapietro</dc:creator>
  <cp:lastModifiedBy>Roberto Colapietro</cp:lastModifiedBy>
  <cp:revision>340</cp:revision>
  <dcterms:created xsi:type="dcterms:W3CDTF">2020-03-22T16:46:59Z</dcterms:created>
  <dcterms:modified xsi:type="dcterms:W3CDTF">2020-05-25T09:02:54Z</dcterms:modified>
</cp:coreProperties>
</file>