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73" r:id="rId4"/>
    <p:sldId id="271" r:id="rId5"/>
    <p:sldId id="259" r:id="rId6"/>
    <p:sldId id="257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FF"/>
    <a:srgbClr val="000066"/>
    <a:srgbClr val="99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386" autoAdjust="0"/>
  </p:normalViewPr>
  <p:slideViewPr>
    <p:cSldViewPr>
      <p:cViewPr varScale="1">
        <p:scale>
          <a:sx n="59" d="100"/>
          <a:sy n="59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220"/>
    </p:cViewPr>
  </p:sorterViewPr>
  <p:notesViewPr>
    <p:cSldViewPr>
      <p:cViewPr varScale="1">
        <p:scale>
          <a:sx n="79" d="100"/>
          <a:sy n="79" d="100"/>
        </p:scale>
        <p:origin x="1992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C1B27-E5B0-41AE-A91A-12E1F754B64C}" type="datetimeFigureOut">
              <a:rPr lang="it-IT" smtClean="0"/>
              <a:pPr/>
              <a:t>29/05/2020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2D02C-D4DF-45CE-AE42-E767E3391A1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422743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1664-F149-463C-B9B3-71C86E3D4CBC}" type="datetimeFigureOut">
              <a:rPr lang="it-IT" smtClean="0"/>
              <a:pPr/>
              <a:t>29/05/2020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9FC2-A128-45A0-BD3A-658FD7741AF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753760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39FC2-A128-45A0-BD3A-658FD7741AF1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9041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2E8C-3C73-4A79-8A7E-7B1E8B34392D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54A3-F7F6-4851-B217-F0751ED22665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3A81-D252-4CA3-9F03-DE11E53734B1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BF92E-9C61-4C76-AFE3-5CB52D7FAD43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ACB6-6C73-4A5D-B97E-CCE5C196E38B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22A3-F244-438A-8DE7-4F8137B592DF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C19-CF81-4436-AC79-DBE7DFAD393C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31BB-C42C-4301-95A1-2A956D8713BE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9C7C-BBB4-49AE-8124-B9975BAAFC35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2A5C6-B29B-480A-8150-404201EFEA4F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22DF-764C-4C53-A48A-227BD52E098B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0F4DFA-B767-4628-8023-60F17280425E}" type="datetime1">
              <a:rPr lang="it-IT" smtClean="0"/>
              <a:pPr/>
              <a:t>29/05/2020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71538" y="214290"/>
            <a:ext cx="7772400" cy="1714512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Corso di laurea magistrale </a:t>
            </a:r>
            <a:br>
              <a:rPr lang="it-IT" sz="3600" dirty="0" smtClean="0"/>
            </a:br>
            <a:r>
              <a:rPr lang="it-IT" sz="3600" dirty="0" smtClean="0"/>
              <a:t>Servizio sociale, politiche sociali, programmazione e gestione dei servizi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7486680" cy="3643338"/>
          </a:xfrm>
        </p:spPr>
        <p:txBody>
          <a:bodyPr>
            <a:normAutofit fontScale="92500" lnSpcReduction="20000"/>
          </a:bodyPr>
          <a:lstStyle/>
          <a:p>
            <a:endParaRPr lang="it-IT" dirty="0" smtClean="0">
              <a:solidFill>
                <a:srgbClr val="0000FF"/>
              </a:solidFill>
            </a:endParaRPr>
          </a:p>
          <a:p>
            <a:pPr algn="ctr"/>
            <a:r>
              <a:rPr lang="it-IT" sz="3600" b="1" dirty="0" smtClean="0">
                <a:solidFill>
                  <a:srgbClr val="000066"/>
                </a:solidFill>
              </a:rPr>
              <a:t>Pianificazione e gestione dei servizi e delle risorse umane</a:t>
            </a:r>
          </a:p>
          <a:p>
            <a:pPr algn="r"/>
            <a:endParaRPr lang="it-IT" sz="3600" b="1" dirty="0" smtClean="0">
              <a:solidFill>
                <a:srgbClr val="000066"/>
              </a:solidFill>
            </a:endParaRPr>
          </a:p>
          <a:p>
            <a:pPr algn="r"/>
            <a:endParaRPr lang="it-IT" sz="2200" dirty="0" smtClean="0">
              <a:solidFill>
                <a:schemeClr val="tx1"/>
              </a:solidFill>
            </a:endParaRPr>
          </a:p>
          <a:p>
            <a:pPr algn="r"/>
            <a:r>
              <a:rPr lang="it-IT" sz="2200" dirty="0" smtClean="0">
                <a:solidFill>
                  <a:schemeClr val="tx1"/>
                </a:solidFill>
              </a:rPr>
              <a:t>parte1II </a:t>
            </a:r>
          </a:p>
          <a:p>
            <a:endParaRPr lang="it-IT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chemeClr val="accent6">
                    <a:lumMod val="50000"/>
                  </a:schemeClr>
                </a:solidFill>
              </a:rPr>
              <a:t>Docente: Maria Antonietta Vanto</a:t>
            </a:r>
          </a:p>
          <a:p>
            <a:pPr algn="ctr"/>
            <a:r>
              <a:rPr lang="it-IT" sz="2000" b="1" dirty="0" smtClean="0">
                <a:solidFill>
                  <a:srgbClr val="000066"/>
                </a:solidFill>
              </a:rPr>
              <a:t>a.a</a:t>
            </a:r>
            <a:r>
              <a:rPr lang="it-IT" sz="2000" b="1" dirty="0" err="1" smtClean="0">
                <a:solidFill>
                  <a:srgbClr val="000066"/>
                </a:solidFill>
              </a:rPr>
              <a:t>.201</a:t>
            </a:r>
            <a:r>
              <a:rPr lang="it-IT" sz="2000" b="1" dirty="0" smtClean="0">
                <a:solidFill>
                  <a:srgbClr val="000066"/>
                </a:solidFill>
              </a:rPr>
              <a:t>9-2020</a:t>
            </a:r>
            <a:endParaRPr lang="it-IT" sz="2000" b="1" dirty="0">
              <a:solidFill>
                <a:srgbClr val="000066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4400" dirty="0" smtClean="0"/>
              <a:t>Aspetti gestionali</a:t>
            </a:r>
            <a:br>
              <a:rPr lang="it-IT" sz="4400" dirty="0" smtClean="0"/>
            </a:br>
            <a:r>
              <a:rPr lang="it-IT" sz="4400" dirty="0" smtClean="0"/>
              <a:t>Le risorse umane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Amministrazione e gestione</a:t>
            </a:r>
          </a:p>
          <a:p>
            <a:r>
              <a:rPr lang="it-IT" dirty="0" smtClean="0"/>
              <a:t>Amministrazione: aspetti amministrativi e contabili per categorie contrattuali, legittimità normativa</a:t>
            </a:r>
          </a:p>
          <a:p>
            <a:r>
              <a:rPr lang="it-IT" dirty="0" smtClean="0"/>
              <a:t>Gestione: politiche e programmazione delle risorse umane necessarie, reclutamento e selezione, lo sviluppo di carriera, la formazione, il sistema premiale, la valutazione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b="1" dirty="0" smtClean="0">
                <a:solidFill>
                  <a:srgbClr val="003300"/>
                </a:solidFill>
              </a:rPr>
              <a:t>Amministrazioni pubbliche</a:t>
            </a:r>
          </a:p>
          <a:p>
            <a:r>
              <a:rPr lang="it-IT" dirty="0" smtClean="0"/>
              <a:t>I rapporti di lavoro sono disciplinati da disposizioni normative anche a carattere imperativo</a:t>
            </a:r>
          </a:p>
          <a:p>
            <a:r>
              <a:rPr lang="it-IT" dirty="0" smtClean="0"/>
              <a:t>Programmazione di norma triennale del fabbisogno</a:t>
            </a:r>
          </a:p>
          <a:p>
            <a:r>
              <a:rPr lang="it-IT" dirty="0" smtClean="0"/>
              <a:t>Si seleziona e si recluta prevalentemente con concorso quale strumento imparziale di selezione</a:t>
            </a:r>
          </a:p>
          <a:p>
            <a:r>
              <a:rPr lang="it-IT" dirty="0" smtClean="0"/>
              <a:t>Di norma i contratti sono a tempo indeterminato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60648"/>
            <a:ext cx="7498080" cy="778098"/>
          </a:xfrm>
        </p:spPr>
        <p:txBody>
          <a:bodyPr>
            <a:noAutofit/>
          </a:bodyPr>
          <a:lstStyle/>
          <a:p>
            <a:pPr algn="ctr"/>
            <a:r>
              <a:rPr lang="it-IT" sz="3600" dirty="0"/>
              <a:t>A</a:t>
            </a:r>
            <a:r>
              <a:rPr lang="it-IT" sz="3600" dirty="0" smtClean="0"/>
              <a:t>spetti gestionali</a:t>
            </a:r>
            <a:br>
              <a:rPr lang="it-IT" sz="3600" dirty="0" smtClean="0"/>
            </a:br>
            <a:r>
              <a:rPr lang="it-IT" sz="3600" dirty="0" smtClean="0"/>
              <a:t>Le risorse umane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lnSpcReduction="10000"/>
          </a:bodyPr>
          <a:lstStyle/>
          <a:p>
            <a:pPr>
              <a:buClr>
                <a:srgbClr val="000066"/>
              </a:buClr>
            </a:pPr>
            <a:r>
              <a:rPr lang="it-IT" sz="2400" dirty="0" smtClean="0"/>
              <a:t>Mercato del lavoro: strumento che rende visibili le persone e le colloca  nelle aziende/enti  attraverso il confronto tra caratteristiche richieste e quelle offerte (ricerca e selezione) </a:t>
            </a:r>
          </a:p>
          <a:p>
            <a:pPr>
              <a:buClr>
                <a:srgbClr val="000066"/>
              </a:buClr>
            </a:pPr>
            <a:r>
              <a:rPr lang="it-IT" sz="2400" dirty="0" smtClean="0"/>
              <a:t>Le persone presenti nel mercato del lavoro sono solo delle potenzialità fino a quando non si struttura una </a:t>
            </a:r>
            <a:r>
              <a:rPr lang="it-IT" sz="2400" b="1" dirty="0" smtClean="0">
                <a:solidFill>
                  <a:srgbClr val="000066"/>
                </a:solidFill>
              </a:rPr>
              <a:t>relazione</a:t>
            </a:r>
            <a:r>
              <a:rPr lang="it-IT" sz="2400" dirty="0" smtClean="0"/>
              <a:t> con l’azienda/ente che assume la forma di </a:t>
            </a:r>
            <a:r>
              <a:rPr lang="it-IT" sz="2400" b="1" dirty="0" smtClean="0">
                <a:solidFill>
                  <a:srgbClr val="FF0000"/>
                </a:solidFill>
              </a:rPr>
              <a:t>contratto</a:t>
            </a:r>
            <a:r>
              <a:rPr lang="it-IT" sz="2400" b="1" dirty="0" smtClean="0"/>
              <a:t>, </a:t>
            </a:r>
            <a:r>
              <a:rPr lang="it-IT" sz="2400" dirty="0" smtClean="0"/>
              <a:t>inteso sia dal punto di vista tecnico-giuridico che psicologico. </a:t>
            </a:r>
          </a:p>
          <a:p>
            <a:pPr marL="984250" indent="0">
              <a:buClr>
                <a:srgbClr val="000066"/>
              </a:buClr>
              <a:buNone/>
            </a:pPr>
            <a:r>
              <a:rPr lang="it-IT" sz="2400" dirty="0" smtClean="0">
                <a:solidFill>
                  <a:srgbClr val="FF0000"/>
                </a:solidFill>
              </a:rPr>
              <a:t>- Contratto giuridico</a:t>
            </a:r>
            <a:r>
              <a:rPr lang="it-IT" sz="2400" dirty="0" smtClean="0"/>
              <a:t>: lavoro subordinato, somministrato, di collaborazione……</a:t>
            </a:r>
          </a:p>
          <a:p>
            <a:pPr marL="984250" indent="0">
              <a:buClr>
                <a:srgbClr val="000066"/>
              </a:buClr>
              <a:buNone/>
            </a:pPr>
            <a:r>
              <a:rPr lang="it-IT" sz="2400" dirty="0" smtClean="0">
                <a:solidFill>
                  <a:srgbClr val="FF0000"/>
                </a:solidFill>
              </a:rPr>
              <a:t>- Contratto psicologico</a:t>
            </a:r>
            <a:r>
              <a:rPr lang="it-IT" sz="2400" dirty="0" smtClean="0"/>
              <a:t>: attese reciproche, implicazione emotiva con organizzazione……</a:t>
            </a:r>
          </a:p>
          <a:p>
            <a:pPr marL="82296" indent="0">
              <a:buNone/>
            </a:pPr>
            <a:r>
              <a:rPr lang="it-IT" sz="1400" i="1" dirty="0" smtClean="0"/>
              <a:t>(</a:t>
            </a:r>
            <a:r>
              <a:rPr lang="it-IT" sz="1400" i="1" dirty="0" err="1" smtClean="0"/>
              <a:t>G.Costa</a:t>
            </a:r>
            <a:r>
              <a:rPr lang="it-IT" sz="1400" i="1" dirty="0" smtClean="0"/>
              <a:t>, M. </a:t>
            </a:r>
            <a:r>
              <a:rPr lang="it-IT" sz="1400" i="1" dirty="0" err="1" smtClean="0"/>
              <a:t>Gianecchini</a:t>
            </a:r>
            <a:r>
              <a:rPr lang="it-IT" sz="1400" i="1" dirty="0" smtClean="0"/>
              <a:t>, 2019)</a:t>
            </a:r>
            <a:endParaRPr lang="it-IT" sz="1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2636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2052" name="Picture 4" descr="Capitolo 06 Reclutamento-e-Selezione - Docsit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442119"/>
            <a:ext cx="7499350" cy="5624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7389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/>
              <a:t>Ciclo del valore  delle risorse umane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472608"/>
          </a:xfrm>
        </p:spPr>
        <p:txBody>
          <a:bodyPr>
            <a:normAutofit fontScale="25000" lnSpcReduction="20000"/>
          </a:bodyPr>
          <a:lstStyle/>
          <a:p>
            <a:endParaRPr lang="it-IT" dirty="0" smtClean="0"/>
          </a:p>
          <a:p>
            <a:pPr marL="82296" indent="0" algn="ctr">
              <a:buNone/>
            </a:pPr>
            <a:r>
              <a:rPr lang="it-IT" sz="12800" b="1" dirty="0" smtClean="0">
                <a:solidFill>
                  <a:srgbClr val="FF0000"/>
                </a:solidFill>
              </a:rPr>
              <a:t>Le persone</a:t>
            </a:r>
          </a:p>
          <a:p>
            <a:endParaRPr lang="it-IT" sz="8000" dirty="0" smtClean="0"/>
          </a:p>
          <a:p>
            <a:pPr marL="82296" indent="0">
              <a:buNone/>
            </a:pPr>
            <a:r>
              <a:rPr lang="it-IT" sz="8000" dirty="0" smtClean="0"/>
              <a:t>Caratteristiche fisiche, psicologiche, sociali differenziano il comportamento lavorativo e il valore che si apporta all’organizzazione</a:t>
            </a:r>
          </a:p>
          <a:p>
            <a:pPr marL="82296" indent="0">
              <a:buNone/>
            </a:pPr>
            <a:r>
              <a:rPr lang="it-IT" sz="8000" dirty="0" smtClean="0"/>
              <a:t>Capitale umano: conoscenze, capacità competenze.</a:t>
            </a:r>
          </a:p>
          <a:p>
            <a:pPr marL="82296" indent="0">
              <a:buNone/>
            </a:pPr>
            <a:endParaRPr lang="it-IT" sz="8000" dirty="0" smtClean="0"/>
          </a:p>
          <a:p>
            <a:pPr marL="82296" indent="0">
              <a:buNone/>
            </a:pPr>
            <a:r>
              <a:rPr lang="it-IT" sz="8000" dirty="0" smtClean="0"/>
              <a:t>Competenze =  insieme di motivazioni, atteggiamenti, conoscenze e abilità che permettono ad un individuo di coprire il proprio ruolo organizzativo fornendo una prestazione in linea con le aspettative dell’azienda. Sono l’esito di un processo di apprendimento dinamico, continuo.</a:t>
            </a:r>
          </a:p>
          <a:p>
            <a:pPr marL="82296" indent="0">
              <a:buNone/>
            </a:pPr>
            <a:endParaRPr lang="it-IT" sz="8000" dirty="0" smtClean="0"/>
          </a:p>
          <a:p>
            <a:pPr marL="82296" indent="0">
              <a:buNone/>
            </a:pPr>
            <a:r>
              <a:rPr lang="it-IT" sz="8000" dirty="0" smtClean="0"/>
              <a:t>Le competenze devono essere scoperte, stimolate, indirizzate, mantenute e valorizzate.</a:t>
            </a:r>
          </a:p>
          <a:p>
            <a:endParaRPr lang="it-IT" sz="8000" dirty="0" smtClean="0"/>
          </a:p>
          <a:p>
            <a:pPr marL="82296" indent="0">
              <a:buNone/>
            </a:pPr>
            <a:endParaRPr lang="it-IT" sz="6400" dirty="0"/>
          </a:p>
          <a:p>
            <a:pPr marL="82296" indent="0">
              <a:buNone/>
            </a:pPr>
            <a:r>
              <a:rPr lang="it-IT" sz="6400" i="1" dirty="0"/>
              <a:t>(</a:t>
            </a:r>
            <a:r>
              <a:rPr lang="it-IT" sz="6400" i="1" dirty="0" err="1"/>
              <a:t>G.Costa</a:t>
            </a:r>
            <a:r>
              <a:rPr lang="it-IT" sz="6400" i="1" dirty="0"/>
              <a:t>, M. </a:t>
            </a:r>
            <a:r>
              <a:rPr lang="it-IT" sz="6400" i="1" dirty="0" err="1"/>
              <a:t>Gianecchini</a:t>
            </a:r>
            <a:r>
              <a:rPr lang="it-IT" sz="6400" i="1" dirty="0"/>
              <a:t>, 2019)</a:t>
            </a:r>
          </a:p>
          <a:p>
            <a:endParaRPr lang="it-IT" sz="800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23694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it-IT" b="1" dirty="0" smtClean="0">
                <a:solidFill>
                  <a:srgbClr val="003300"/>
                </a:solidFill>
              </a:rPr>
              <a:t>La relazione</a:t>
            </a:r>
            <a:endParaRPr lang="it-IT" sz="2400" b="1" dirty="0">
              <a:solidFill>
                <a:srgbClr val="003300"/>
              </a:solidFill>
            </a:endParaRPr>
          </a:p>
          <a:p>
            <a:pPr marL="82296" indent="0">
              <a:buNone/>
            </a:pPr>
            <a:r>
              <a:rPr lang="it-IT" sz="2000" dirty="0" smtClean="0"/>
              <a:t>Di solito  nelle aziende/enti l’aspetto della costituzione della relazione attinente il reclutamento, la selezione, l’assunzione, l’inserimento nella struttura di destinazione è curato dalla «sezione del personale» (</a:t>
            </a:r>
            <a:r>
              <a:rPr lang="it-IT" sz="2000" dirty="0" err="1" smtClean="0"/>
              <a:t>DRU,ufficio</a:t>
            </a:r>
            <a:r>
              <a:rPr lang="it-IT" sz="2000" dirty="0" smtClean="0"/>
              <a:t> del </a:t>
            </a:r>
            <a:r>
              <a:rPr lang="it-IT" sz="2000" dirty="0" err="1" smtClean="0"/>
              <a:t>pers</a:t>
            </a:r>
            <a:r>
              <a:rPr lang="it-IT" sz="2000" dirty="0" smtClean="0"/>
              <a:t>., </a:t>
            </a:r>
            <a:r>
              <a:rPr lang="it-IT" sz="2000" dirty="0" err="1" smtClean="0"/>
              <a:t>ecc</a:t>
            </a:r>
            <a:r>
              <a:rPr lang="it-IT" sz="2000" dirty="0" smtClean="0"/>
              <a:t>) mentre la gestione nel tempo  della relazione  è affidata al rapporto diretto tra il lavoratore e il suo superiore gerarchico, salvo alcune procedure relative ad aspetti contrattuali di tipo valutativo/economico o  conflitti. Le relazioni collettive, come quelle sindacali, sono invece gestite esclusivamente dalle strutture del personale (DRU, </a:t>
            </a:r>
            <a:r>
              <a:rPr lang="it-IT" sz="2000" dirty="0" err="1" smtClean="0"/>
              <a:t>ecc</a:t>
            </a:r>
            <a:r>
              <a:rPr lang="it-IT" sz="2000" dirty="0" smtClean="0"/>
              <a:t>)</a:t>
            </a:r>
          </a:p>
          <a:p>
            <a:pPr marL="82296" indent="0">
              <a:buNone/>
            </a:pPr>
            <a:r>
              <a:rPr lang="it-IT" sz="2000" dirty="0" smtClean="0"/>
              <a:t>La relazione che l’organizzazione instaura con la p. è caratterizzata da due principali dimensioni: a) il rispetto per la persona = correttezza giuridica, contrattuale, organizzativa; b) coinvolgimento emotivo, l’attenzione.</a:t>
            </a:r>
          </a:p>
          <a:p>
            <a:pPr marL="82296" indent="0">
              <a:buNone/>
            </a:pPr>
            <a:r>
              <a:rPr lang="it-IT" sz="2000" dirty="0" smtClean="0"/>
              <a:t>La gestione delle relazioni in termini di identificazione con gli obiettivi  (</a:t>
            </a:r>
            <a:r>
              <a:rPr lang="it-IT" sz="2000" i="1" dirty="0" err="1" smtClean="0"/>
              <a:t>commitment</a:t>
            </a:r>
            <a:r>
              <a:rPr lang="it-IT" sz="2000" i="1" dirty="0" smtClean="0"/>
              <a:t>) ,  </a:t>
            </a:r>
            <a:r>
              <a:rPr lang="it-IT" sz="2000" dirty="0" smtClean="0"/>
              <a:t>di </a:t>
            </a:r>
            <a:r>
              <a:rPr lang="it-IT" sz="2000" dirty="0" err="1" smtClean="0"/>
              <a:t>capacitazione</a:t>
            </a:r>
            <a:r>
              <a:rPr lang="it-IT" sz="2000" dirty="0" smtClean="0"/>
              <a:t> </a:t>
            </a:r>
            <a:r>
              <a:rPr lang="it-IT" sz="2000" i="1" dirty="0" smtClean="0"/>
              <a:t>(</a:t>
            </a:r>
            <a:r>
              <a:rPr lang="it-IT" sz="2000" i="1" dirty="0" err="1" smtClean="0"/>
              <a:t>empowerment</a:t>
            </a:r>
            <a:r>
              <a:rPr lang="it-IT" sz="2000" i="1" dirty="0" smtClean="0"/>
              <a:t>) e </a:t>
            </a:r>
            <a:r>
              <a:rPr lang="it-IT" sz="2000" dirty="0" smtClean="0"/>
              <a:t>di</a:t>
            </a:r>
            <a:r>
              <a:rPr lang="it-IT" sz="2000" i="1" dirty="0" smtClean="0"/>
              <a:t> </a:t>
            </a:r>
            <a:r>
              <a:rPr lang="it-IT" sz="2000" dirty="0" smtClean="0"/>
              <a:t>coinvolgimento,senso di appartenenza (</a:t>
            </a:r>
            <a:r>
              <a:rPr lang="it-IT" sz="2000" i="1" dirty="0" smtClean="0"/>
              <a:t>engagement) </a:t>
            </a:r>
            <a:r>
              <a:rPr lang="it-IT" sz="2000" dirty="0" smtClean="0"/>
              <a:t>come evoluzione della gestione del personale</a:t>
            </a:r>
            <a:endParaRPr lang="it-IT" sz="2000" dirty="0"/>
          </a:p>
          <a:p>
            <a:pPr marL="82296" indent="0">
              <a:buNone/>
            </a:pPr>
            <a:r>
              <a:rPr lang="it-IT" sz="1600" i="1" dirty="0"/>
              <a:t>(</a:t>
            </a:r>
            <a:r>
              <a:rPr lang="it-IT" sz="1600" i="1" dirty="0" err="1"/>
              <a:t>G.Costa</a:t>
            </a:r>
            <a:r>
              <a:rPr lang="it-IT" sz="1600" i="1" dirty="0"/>
              <a:t>, M. </a:t>
            </a:r>
            <a:r>
              <a:rPr lang="it-IT" sz="1600" i="1" dirty="0" err="1"/>
              <a:t>Gianecchini</a:t>
            </a:r>
            <a:r>
              <a:rPr lang="it-IT" sz="1600" i="1" dirty="0"/>
              <a:t>, 2019)</a:t>
            </a:r>
          </a:p>
          <a:p>
            <a:pPr marL="82296" indent="0">
              <a:buNone/>
            </a:pP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2097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85728"/>
            <a:ext cx="7498080" cy="6215106"/>
          </a:xfrm>
        </p:spPr>
        <p:txBody>
          <a:bodyPr>
            <a:normAutofit fontScale="25000" lnSpcReduction="20000"/>
          </a:bodyPr>
          <a:lstStyle/>
          <a:p>
            <a:pPr marL="82296" indent="0" algn="ctr">
              <a:buNone/>
            </a:pPr>
            <a:r>
              <a:rPr lang="it-IT" sz="12800" dirty="0" smtClean="0">
                <a:solidFill>
                  <a:srgbClr val="0000FF"/>
                </a:solidFill>
              </a:rPr>
              <a:t>La performance/prestazione</a:t>
            </a:r>
          </a:p>
          <a:p>
            <a:pPr marL="82296" indent="0" algn="ctr">
              <a:buNone/>
            </a:pPr>
            <a:endParaRPr lang="it-IT" sz="4600" dirty="0" smtClean="0">
              <a:solidFill>
                <a:srgbClr val="0000FF"/>
              </a:solidFill>
            </a:endParaRPr>
          </a:p>
          <a:p>
            <a:pPr marL="82296" indent="0" algn="ctr">
              <a:buNone/>
            </a:pPr>
            <a:endParaRPr lang="it-IT" sz="4600" dirty="0">
              <a:solidFill>
                <a:srgbClr val="0000FF"/>
              </a:solidFill>
            </a:endParaRPr>
          </a:p>
          <a:p>
            <a:pPr marL="82296" indent="0">
              <a:buNone/>
            </a:pPr>
            <a:r>
              <a:rPr lang="it-IT" sz="8000" dirty="0" smtClean="0"/>
              <a:t>Le persone vengono inserite nell’organizzazione per ricoprire un ruolo, svolgere compiti, prestazioni. </a:t>
            </a:r>
          </a:p>
          <a:p>
            <a:pPr marL="82296" indent="0">
              <a:buNone/>
            </a:pPr>
            <a:r>
              <a:rPr lang="it-IT" sz="8000" dirty="0" smtClean="0"/>
              <a:t>La performance, la prestazione è funzione delle competenze delle persone, della relazione instaurata e del contesto organizzativo e tecnologico. </a:t>
            </a:r>
          </a:p>
          <a:p>
            <a:pPr marL="82296" indent="0">
              <a:buNone/>
            </a:pPr>
            <a:r>
              <a:rPr lang="it-IT" sz="8000" dirty="0" smtClean="0"/>
              <a:t>A parità di competenze una persona ha una performance più o meno elevata anche in base anche ai processi, alle procedure e alla strumentazione con cui è organizzato il lavoro. </a:t>
            </a:r>
          </a:p>
          <a:p>
            <a:pPr marL="82296" indent="0">
              <a:buNone/>
            </a:pPr>
            <a:r>
              <a:rPr lang="it-IT" sz="8000" dirty="0" smtClean="0"/>
              <a:t>Tradizionalmente la “prestazione”  è  riferita a organizzazioni stabili e di conseguenza è standardizzata,  ma nelle attività che richiedono un apporto non standardizzabile e spesso “nuovo” la prestazione richiede capacità anche di invenzione e adeguamenti rapidi e  continui  per stare al passo con i cambiamenti . </a:t>
            </a:r>
          </a:p>
          <a:p>
            <a:pPr marL="82296" indent="0">
              <a:buNone/>
            </a:pPr>
            <a:r>
              <a:rPr lang="it-IT" sz="8000" dirty="0" smtClean="0"/>
              <a:t>In questi contesti, complessi,  si richiede alla persona un ruolo attivo e partecipe, si richiede di esprimere giudizi e dare significati, di avere un ruolo creativo e non esecutivo</a:t>
            </a:r>
          </a:p>
          <a:p>
            <a:endParaRPr lang="it-IT" dirty="0" smtClean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sz="6400" dirty="0" smtClean="0"/>
          </a:p>
          <a:p>
            <a:pPr marL="82296" indent="0">
              <a:buNone/>
            </a:pPr>
            <a:r>
              <a:rPr lang="it-IT" sz="6400" dirty="0" smtClean="0"/>
              <a:t>(</a:t>
            </a:r>
            <a:r>
              <a:rPr lang="it-IT" sz="6400" i="1" dirty="0" err="1" smtClean="0"/>
              <a:t>G.Costa</a:t>
            </a:r>
            <a:r>
              <a:rPr lang="it-IT" sz="6400" i="1" dirty="0" smtClean="0"/>
              <a:t>, M. </a:t>
            </a:r>
            <a:r>
              <a:rPr lang="it-IT" sz="6400" i="1" dirty="0" err="1" smtClean="0"/>
              <a:t>Gianecchini</a:t>
            </a:r>
            <a:r>
              <a:rPr lang="it-IT" sz="6400" i="1" dirty="0" smtClean="0"/>
              <a:t>, 2019)</a:t>
            </a:r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2372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/>
          <a:lstStyle/>
          <a:p>
            <a:pPr marL="82296" indent="0" algn="ctr">
              <a:buNone/>
            </a:pPr>
            <a:r>
              <a:rPr lang="it-IT" dirty="0" smtClean="0"/>
              <a:t>La valorizzazione</a:t>
            </a:r>
          </a:p>
          <a:p>
            <a:pPr marL="82296" indent="0">
              <a:buNone/>
            </a:pPr>
            <a:r>
              <a:rPr lang="it-IT" sz="2400" dirty="0" smtClean="0"/>
              <a:t>Valorizzazione  = per il lavoratore = monetaria e psicologica</a:t>
            </a:r>
          </a:p>
          <a:p>
            <a:pPr marL="82296" indent="0">
              <a:buNone/>
            </a:pPr>
            <a:endParaRPr lang="it-IT" sz="2400" dirty="0" smtClean="0"/>
          </a:p>
          <a:p>
            <a:pPr marL="82296" indent="0">
              <a:buNone/>
            </a:pPr>
            <a:r>
              <a:rPr lang="it-IT" sz="2400" dirty="0" smtClean="0"/>
              <a:t>Nella gestione del personale/risorse umane l’attenzione va posto  nell’includere il “cliente” finale nel processo di valorizzazione.</a:t>
            </a:r>
          </a:p>
          <a:p>
            <a:pPr marL="82296" indent="0">
              <a:buNone/>
            </a:pPr>
            <a:r>
              <a:rPr lang="it-IT" sz="2400" dirty="0" smtClean="0"/>
              <a:t>Non si valorizza secondo produttività con criteri interni input/output  ma in termini di valore trasferito al “cliente” finale.</a:t>
            </a:r>
          </a:p>
          <a:p>
            <a:pPr marL="82296" indent="0">
              <a:buNone/>
            </a:pPr>
            <a:r>
              <a:rPr lang="it-IT" sz="2400" dirty="0" smtClean="0"/>
              <a:t>Valorizzazione sia economica sia attraverso supporto alla crescita professionale e di consolidamento e sviluppo delle competenze .</a:t>
            </a:r>
            <a:endParaRPr lang="it-IT" sz="2400" dirty="0"/>
          </a:p>
          <a:p>
            <a:pPr algn="ctr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17800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1535</TotalTime>
  <Words>725</Words>
  <Application>Microsoft Office PowerPoint</Application>
  <PresentationFormat>Presentazione su schermo (4:3)</PresentationFormat>
  <Paragraphs>79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Solstizio</vt:lpstr>
      <vt:lpstr>Corso di laurea magistrale  Servizio sociale, politiche sociali, programmazione e gestione dei servizi</vt:lpstr>
      <vt:lpstr>Aspetti gestionali Le risorse umane</vt:lpstr>
      <vt:lpstr>Diapositiva 3</vt:lpstr>
      <vt:lpstr>Aspetti gestionali Le risorse umane</vt:lpstr>
      <vt:lpstr>Diapositiva 5</vt:lpstr>
      <vt:lpstr>Ciclo del valore  delle risorse umane 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Roberto Colapietro</dc:creator>
  <cp:lastModifiedBy>Roberto Colapietro</cp:lastModifiedBy>
  <cp:revision>286</cp:revision>
  <dcterms:created xsi:type="dcterms:W3CDTF">2020-03-22T16:46:59Z</dcterms:created>
  <dcterms:modified xsi:type="dcterms:W3CDTF">2020-05-29T15:56:39Z</dcterms:modified>
</cp:coreProperties>
</file>