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6" r:id="rId3"/>
    <p:sldId id="297" r:id="rId4"/>
    <p:sldId id="298" r:id="rId5"/>
    <p:sldId id="299" r:id="rId6"/>
    <p:sldId id="301" r:id="rId7"/>
    <p:sldId id="294" r:id="rId8"/>
    <p:sldId id="302" r:id="rId9"/>
    <p:sldId id="303" r:id="rId10"/>
    <p:sldId id="278" r:id="rId11"/>
    <p:sldId id="257" r:id="rId12"/>
    <p:sldId id="270" r:id="rId13"/>
    <p:sldId id="269" r:id="rId14"/>
    <p:sldId id="284" r:id="rId15"/>
    <p:sldId id="268" r:id="rId16"/>
    <p:sldId id="286" r:id="rId17"/>
    <p:sldId id="285" r:id="rId18"/>
    <p:sldId id="289" r:id="rId19"/>
    <p:sldId id="290" r:id="rId20"/>
    <p:sldId id="288" r:id="rId21"/>
    <p:sldId id="291" r:id="rId22"/>
    <p:sldId id="295" r:id="rId23"/>
    <p:sldId id="304" r:id="rId24"/>
    <p:sldId id="292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000066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C1B27-E5B0-41AE-A91A-12E1F754B64C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2D02C-D4DF-45CE-AE42-E767E3391A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1664-F149-463C-B9B3-71C86E3D4CBC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39FC2-A128-45A0-BD3A-658FD7741AF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39FC2-A128-45A0-BD3A-658FD7741AF1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02E8C-3C73-4A79-8A7E-7B1E8B34392D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AF54A3-F7F6-4851-B217-F0751ED22665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9F3A81-D252-4CA3-9F03-DE11E53734B1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5BF92E-9C61-4C76-AFE3-5CB52D7FAD43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BACB6-6C73-4A5D-B97E-CCE5C196E38B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422A3-F244-438A-8DE7-4F8137B592DF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25C19-CF81-4436-AC79-DBE7DFAD393C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C231BB-C42C-4301-95A1-2A956D8713BE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79C7C-BBB4-49AE-8124-B9975BAAFC35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D2A5C6-B29B-480A-8150-404201EFEA4F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C422DF-764C-4C53-A48A-227BD52E098B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0F4DFA-B767-4628-8023-60F17280425E}" type="datetime1">
              <a:rPr lang="it-IT" smtClean="0"/>
              <a:pPr/>
              <a:t>05/04/2020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9DD6EDE-ED0D-49A6-B6DA-AC72BC99A78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arita.regione.emilia-romagna.it/piani-programmi-progetti/piani-programmi-progetti" TargetMode="External"/><Relationship Id="rId2" Type="http://schemas.openxmlformats.org/officeDocument/2006/relationships/hyperlink" Target="http://sociale.regione.emilia-romagna.it/piani-programmi-progett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ormazionelavoro.regione.emilia-romagna.it/piani-programmi-progetti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une.trieste.it/mobilita" TargetMode="External"/><Relationship Id="rId2" Type="http://schemas.openxmlformats.org/officeDocument/2006/relationships/hyperlink" Target="http://urbanistica.comune.trieste.it/piano-regolator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omune.trieste.it/social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714512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Corso di laurea magistrale </a:t>
            </a:r>
            <a:br>
              <a:rPr lang="it-IT" sz="3600" dirty="0" smtClean="0"/>
            </a:br>
            <a:r>
              <a:rPr lang="it-IT" sz="3600" dirty="0" smtClean="0"/>
              <a:t>Servizio sociale, politiche sociali, programmazione e gestione dei servizi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7486680" cy="3643338"/>
          </a:xfrm>
        </p:spPr>
        <p:txBody>
          <a:bodyPr>
            <a:normAutofit fontScale="92500" lnSpcReduction="10000"/>
          </a:bodyPr>
          <a:lstStyle/>
          <a:p>
            <a:endParaRPr lang="it-IT" dirty="0" smtClean="0">
              <a:solidFill>
                <a:srgbClr val="0000FF"/>
              </a:solidFill>
            </a:endParaRPr>
          </a:p>
          <a:p>
            <a:pPr algn="ctr"/>
            <a:r>
              <a:rPr lang="it-IT" sz="3600" b="1" dirty="0" smtClean="0">
                <a:solidFill>
                  <a:srgbClr val="000066"/>
                </a:solidFill>
              </a:rPr>
              <a:t>Pianificazione e gestione dei servizi e delle risorse umane</a:t>
            </a:r>
          </a:p>
          <a:p>
            <a:pPr algn="r"/>
            <a:endParaRPr lang="it-IT" sz="3600" b="1" dirty="0" smtClean="0">
              <a:solidFill>
                <a:srgbClr val="000066"/>
              </a:solidFill>
            </a:endParaRPr>
          </a:p>
          <a:p>
            <a:endParaRPr lang="it-IT" dirty="0" smtClean="0">
              <a:solidFill>
                <a:srgbClr val="0000FF"/>
              </a:solidFill>
            </a:endParaRPr>
          </a:p>
          <a:p>
            <a:endParaRPr lang="it-IT" dirty="0" smtClean="0">
              <a:solidFill>
                <a:srgbClr val="0000FF"/>
              </a:solidFill>
            </a:endParaRPr>
          </a:p>
          <a:p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Docente: Maria Antonietta Vanto</a:t>
            </a:r>
          </a:p>
          <a:p>
            <a:pPr algn="ctr"/>
            <a:r>
              <a:rPr lang="it-IT" sz="2000" b="1" dirty="0" smtClean="0">
                <a:solidFill>
                  <a:srgbClr val="000066"/>
                </a:solidFill>
              </a:rPr>
              <a:t>a.a</a:t>
            </a:r>
            <a:r>
              <a:rPr lang="it-IT" sz="2000" b="1" dirty="0" err="1" smtClean="0">
                <a:solidFill>
                  <a:srgbClr val="000066"/>
                </a:solidFill>
              </a:rPr>
              <a:t>.201</a:t>
            </a:r>
            <a:r>
              <a:rPr lang="it-IT" sz="2000" b="1" dirty="0" smtClean="0">
                <a:solidFill>
                  <a:srgbClr val="000066"/>
                </a:solidFill>
              </a:rPr>
              <a:t>9-2020</a:t>
            </a:r>
            <a:endParaRPr lang="it-IT" sz="2000" b="1" dirty="0">
              <a:solidFill>
                <a:srgbClr val="000066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600" b="1" dirty="0" smtClean="0"/>
              <a:t>il  Processo </a:t>
            </a:r>
            <a:r>
              <a:rPr lang="it-IT" sz="3600" b="1" dirty="0" err="1" smtClean="0"/>
              <a:t>programmatorio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/>
          <a:lstStyle/>
          <a:p>
            <a:pPr>
              <a:buNone/>
            </a:pPr>
            <a:r>
              <a:rPr lang="it-IT" b="1" dirty="0" smtClean="0"/>
              <a:t>Processo </a:t>
            </a:r>
            <a:r>
              <a:rPr lang="it-IT" b="1" dirty="0" err="1" smtClean="0"/>
              <a:t>programmatorio</a:t>
            </a:r>
            <a:r>
              <a:rPr lang="it-IT" b="1" dirty="0" smtClean="0"/>
              <a:t>:</a:t>
            </a:r>
          </a:p>
          <a:p>
            <a:pPr marL="88900" indent="-6350">
              <a:buNone/>
            </a:pPr>
            <a:r>
              <a:rPr lang="it-IT" dirty="0" smtClean="0"/>
              <a:t>Input dalla politica  che definisce, orientamenti, indirizzi generali ed obiettivi</a:t>
            </a:r>
          </a:p>
          <a:p>
            <a:pPr marL="88900" indent="-6350">
              <a:buNone/>
            </a:pPr>
            <a:r>
              <a:rPr lang="it-IT" dirty="0" smtClean="0"/>
              <a:t>e passando attraverso la tra-duzione progressiva in atti con strumenti tecnici e amministrativi  fino alla realizzazione concreta.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0" y="50004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it-IT" sz="36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il Processo </a:t>
            </a:r>
            <a:r>
              <a:rPr lang="it-IT" sz="3600" b="1" dirty="0" err="1" smtClean="0">
                <a:solidFill>
                  <a:schemeClr val="accent6">
                    <a:lumMod val="50000"/>
                  </a:schemeClr>
                </a:solidFill>
                <a:effectLst/>
              </a:rPr>
              <a:t>programmatorio</a:t>
            </a:r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: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85860"/>
            <a:ext cx="7498080" cy="496254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</a:p>
          <a:p>
            <a:pPr>
              <a:buNone/>
            </a:pPr>
            <a:r>
              <a:rPr lang="it-IT" dirty="0" smtClean="0"/>
              <a:t>	Attraverso il p.p. si </a:t>
            </a:r>
            <a:r>
              <a:rPr lang="it-IT" dirty="0" err="1" smtClean="0"/>
              <a:t>indentificano</a:t>
            </a:r>
            <a:r>
              <a:rPr lang="it-IT" dirty="0" smtClean="0"/>
              <a:t> gli indirizzi per il futuro, gli obiettivi da raggiungere, si prefigurano e si valutano soluzioni alternative, si utilizzano conoscenze, dati, competenze diverse, si individuano mezzi/azioni congruenti al raggiungimento dei fini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it-IT" sz="40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Processo </a:t>
            </a:r>
            <a:r>
              <a:rPr lang="it-IT" sz="3600" b="1" dirty="0" err="1" smtClean="0">
                <a:solidFill>
                  <a:schemeClr val="accent6">
                    <a:lumMod val="50000"/>
                  </a:schemeClr>
                </a:solidFill>
                <a:effectLst/>
              </a:rPr>
              <a:t>programmatorio</a:t>
            </a:r>
            <a:r>
              <a:rPr lang="it-IT" sz="36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: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L’esito del processo </a:t>
            </a:r>
            <a:r>
              <a:rPr lang="it-IT" dirty="0" err="1" smtClean="0"/>
              <a:t>programmatorio</a:t>
            </a:r>
            <a:r>
              <a:rPr lang="it-IT" dirty="0" smtClean="0"/>
              <a:t> sono:</a:t>
            </a:r>
          </a:p>
          <a:p>
            <a:pPr>
              <a:buNone/>
            </a:pPr>
            <a:r>
              <a:rPr lang="it-IT" b="1" dirty="0" smtClean="0"/>
              <a:t>	</a:t>
            </a:r>
          </a:p>
          <a:p>
            <a:pPr>
              <a:buNone/>
            </a:pPr>
            <a:r>
              <a:rPr lang="it-IT" b="1" dirty="0" smtClean="0">
                <a:solidFill>
                  <a:srgbClr val="000066"/>
                </a:solidFill>
              </a:rPr>
              <a:t>Piani</a:t>
            </a:r>
          </a:p>
          <a:p>
            <a:pPr algn="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Programmi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>
              <a:buFontTx/>
              <a:buChar char="-"/>
            </a:pPr>
            <a:endParaRPr lang="it-IT" b="1" dirty="0" smtClean="0"/>
          </a:p>
          <a:p>
            <a:pPr>
              <a:buNone/>
            </a:pPr>
            <a:r>
              <a:rPr lang="it-IT" b="1" dirty="0" smtClean="0">
                <a:solidFill>
                  <a:srgbClr val="003300"/>
                </a:solidFill>
              </a:rPr>
              <a:t>	Progetti</a:t>
            </a:r>
          </a:p>
          <a:p>
            <a:pPr>
              <a:buNone/>
            </a:pP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54098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66"/>
                </a:solidFill>
              </a:rPr>
              <a:t/>
            </a:r>
            <a:br>
              <a:rPr lang="it-IT" b="1" dirty="0" smtClean="0">
                <a:solidFill>
                  <a:srgbClr val="000066"/>
                </a:solidFill>
              </a:rPr>
            </a:br>
            <a:r>
              <a:rPr lang="it-IT" b="1" dirty="0" smtClean="0">
                <a:solidFill>
                  <a:srgbClr val="000066"/>
                </a:solidFill>
              </a:rPr>
              <a:t/>
            </a:r>
            <a:br>
              <a:rPr lang="it-IT" b="1" dirty="0" smtClean="0">
                <a:solidFill>
                  <a:srgbClr val="000066"/>
                </a:solidFill>
              </a:rPr>
            </a:br>
            <a:r>
              <a:rPr lang="it-IT" b="1" dirty="0" smtClean="0">
                <a:solidFill>
                  <a:srgbClr val="000066"/>
                </a:solidFill>
              </a:rPr>
              <a:t/>
            </a:r>
            <a:br>
              <a:rPr lang="it-IT" b="1" dirty="0" smtClean="0">
                <a:solidFill>
                  <a:srgbClr val="000066"/>
                </a:solidFill>
              </a:rPr>
            </a:br>
            <a:r>
              <a:rPr lang="it-IT" b="1" dirty="0" smtClean="0">
                <a:solidFill>
                  <a:srgbClr val="000066"/>
                </a:solidFill>
              </a:rPr>
              <a:t>Piani  </a:t>
            </a: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Programmi </a:t>
            </a:r>
            <a:r>
              <a:rPr lang="it-IT" b="1" dirty="0" smtClean="0">
                <a:solidFill>
                  <a:srgbClr val="003300"/>
                </a:solidFill>
              </a:rPr>
              <a:t>	Progetti</a:t>
            </a:r>
            <a:br>
              <a:rPr lang="it-IT" b="1" dirty="0" smtClean="0">
                <a:solidFill>
                  <a:srgbClr val="003300"/>
                </a:solidFill>
              </a:rPr>
            </a:b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it-IT" b="1" dirty="0" smtClean="0">
                <a:solidFill>
                  <a:srgbClr val="000066"/>
                </a:solidFill>
              </a:rPr>
              <a:t>  </a:t>
            </a:r>
            <a:br>
              <a:rPr lang="it-IT" b="1" dirty="0" smtClean="0">
                <a:solidFill>
                  <a:srgbClr val="000066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Sono l’esito di un processo in cui, a partire di valori, visioni, e di una data situazione</a:t>
            </a:r>
          </a:p>
          <a:p>
            <a:pPr>
              <a:buNone/>
            </a:pPr>
            <a:r>
              <a:rPr lang="it-IT" i="1" dirty="0" smtClean="0"/>
              <a:t>“</a:t>
            </a:r>
            <a:r>
              <a:rPr lang="it-IT" sz="2800" i="1" dirty="0" smtClean="0"/>
              <a:t>formula una scala di priorità degli obiettivi che intende raggiungere entro un periodo di tempo, specifica le modalità con le quali pensa di raggiungere gli obiettivi e indica gli strumenti e le risorse umane e finanziarie considerate necessarie”</a:t>
            </a:r>
            <a:r>
              <a:rPr lang="it-IT" sz="2800" dirty="0" smtClean="0"/>
              <a:t> </a:t>
            </a:r>
          </a:p>
          <a:p>
            <a:pPr>
              <a:buNone/>
            </a:pPr>
            <a:r>
              <a:rPr lang="it-IT" sz="2800" dirty="0" smtClean="0"/>
              <a:t>	Spesso sono usati come sinonimi - ma vedremo le differenze.</a:t>
            </a:r>
            <a:endParaRPr lang="it-IT" sz="2800" i="1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0066"/>
                </a:solidFill>
              </a:rPr>
              <a:t>Piani  </a:t>
            </a: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Programmi </a:t>
            </a:r>
            <a:r>
              <a:rPr lang="it-IT" b="1" dirty="0" smtClean="0">
                <a:solidFill>
                  <a:srgbClr val="003300"/>
                </a:solidFill>
              </a:rPr>
              <a:t>	Progetti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Il Tempo, e quindi la visione prospettica,  è l’elemento che segna una prima differenza:</a:t>
            </a:r>
          </a:p>
          <a:p>
            <a:pPr>
              <a:buNone/>
            </a:pPr>
            <a:r>
              <a:rPr lang="it-IT" b="1" dirty="0" smtClean="0">
                <a:solidFill>
                  <a:srgbClr val="000066"/>
                </a:solidFill>
              </a:rPr>
              <a:t>Piani : </a:t>
            </a:r>
            <a:r>
              <a:rPr lang="it-IT" sz="2800" b="1" dirty="0" smtClean="0">
                <a:solidFill>
                  <a:srgbClr val="000066"/>
                </a:solidFill>
              </a:rPr>
              <a:t>lungo - medio termine (=&gt;5/=3)</a:t>
            </a:r>
          </a:p>
          <a:p>
            <a:pPr marL="88900" indent="0">
              <a:buNone/>
            </a:pPr>
            <a:endParaRPr lang="it-IT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88900" indent="0">
              <a:buNone/>
            </a:pP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</a:rPr>
              <a:t>Programmi: </a:t>
            </a:r>
            <a:r>
              <a:rPr lang="it-IT" sz="2800" b="1" dirty="0" smtClean="0">
                <a:solidFill>
                  <a:schemeClr val="accent6">
                    <a:lumMod val="50000"/>
                  </a:schemeClr>
                </a:solidFill>
              </a:rPr>
              <a:t>medio/breve termine (2-1)</a:t>
            </a:r>
          </a:p>
          <a:p>
            <a:pPr>
              <a:buNone/>
            </a:pPr>
            <a:endParaRPr lang="it-IT" b="1" dirty="0" smtClean="0"/>
          </a:p>
          <a:p>
            <a:pPr marL="88900" indent="0">
              <a:buNone/>
            </a:pPr>
            <a:r>
              <a:rPr lang="it-IT" b="1" dirty="0" smtClean="0">
                <a:solidFill>
                  <a:srgbClr val="003300"/>
                </a:solidFill>
              </a:rPr>
              <a:t>Progetti:  breve-termine (1)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La pianificazione: i Piani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/>
          </a:bodyPr>
          <a:lstStyle/>
          <a:p>
            <a:pPr marL="88900" indent="-6350">
              <a:buNone/>
            </a:pPr>
            <a:r>
              <a:rPr lang="it-IT" dirty="0" smtClean="0"/>
              <a:t>Tendenzialmente si distinguono: piani a lungo termine (5-10 anni), piani a medio termine (3-5 anni) e piani annuali.</a:t>
            </a:r>
          </a:p>
          <a:p>
            <a:pPr marL="88900" indent="-6350">
              <a:buNone/>
            </a:pPr>
            <a:r>
              <a:rPr lang="it-IT" dirty="0" smtClean="0"/>
              <a:t>Il P. a lungo termine definisce  la strategia globale alla quale la pianificazione a medio e breve termine deve riferirsi e attenersi.</a:t>
            </a:r>
          </a:p>
          <a:p>
            <a:pPr marL="88900" indent="-6350">
              <a:buNone/>
            </a:pPr>
            <a:r>
              <a:rPr lang="it-IT" dirty="0" smtClean="0"/>
              <a:t>I piani annuali sono più spesso definiti come “programmi annuali”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La pianificazione: i Piani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8900" indent="-6350" algn="just">
              <a:buNone/>
            </a:pPr>
            <a:r>
              <a:rPr lang="it-IT" dirty="0" smtClean="0"/>
              <a:t>I P.  di  </a:t>
            </a:r>
            <a:r>
              <a:rPr lang="it-IT" b="1" dirty="0" smtClean="0"/>
              <a:t>lungo termine </a:t>
            </a:r>
            <a:r>
              <a:rPr lang="it-IT" dirty="0" smtClean="0"/>
              <a:t>dichiarano  i principi cui si riferisce la strategia generale, gli obiettivi della stesse strategie che si intendono raggiungere in un periodo lungo; </a:t>
            </a:r>
          </a:p>
          <a:p>
            <a:pPr marL="88900" indent="-6350" algn="just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 marL="88900" indent="-6350" algn="just">
              <a:buNone/>
            </a:pPr>
            <a:r>
              <a:rPr lang="it-IT" dirty="0" smtClean="0">
                <a:solidFill>
                  <a:srgbClr val="003300"/>
                </a:solidFill>
              </a:rPr>
              <a:t>I P. di </a:t>
            </a:r>
            <a:r>
              <a:rPr lang="it-IT" b="1" dirty="0" smtClean="0">
                <a:solidFill>
                  <a:srgbClr val="003300"/>
                </a:solidFill>
              </a:rPr>
              <a:t>medio termine definisce principi, indirizzi, obiettivi e azioni più circoscritti, attuativi spesso rispetto al piano di lungo termine </a:t>
            </a:r>
          </a:p>
          <a:p>
            <a:pPr marL="88900" indent="-6350" algn="just">
              <a:buNone/>
            </a:pPr>
            <a:endParaRPr lang="it-IT" b="1" dirty="0" smtClean="0"/>
          </a:p>
          <a:p>
            <a:pPr marL="88900" indent="-6350" algn="just">
              <a:buNone/>
            </a:pPr>
            <a:endParaRPr lang="it-IT" b="1" dirty="0" smtClean="0"/>
          </a:p>
          <a:p>
            <a:pPr marL="88900" indent="-6350" algn="just">
              <a:buNone/>
            </a:pPr>
            <a:r>
              <a:rPr lang="it-IT" dirty="0" smtClean="0"/>
              <a:t>i Piani a </a:t>
            </a:r>
            <a:r>
              <a:rPr lang="it-IT" b="1" dirty="0" smtClean="0"/>
              <a:t>breve termine </a:t>
            </a:r>
            <a:r>
              <a:rPr lang="it-IT" dirty="0" smtClean="0"/>
              <a:t>(</a:t>
            </a:r>
            <a:r>
              <a:rPr lang="it-IT" dirty="0" err="1" smtClean="0"/>
              <a:t>c.d.</a:t>
            </a:r>
            <a:r>
              <a:rPr lang="it-IT" b="1" dirty="0" err="1" smtClean="0"/>
              <a:t>programmi</a:t>
            </a:r>
            <a:r>
              <a:rPr lang="it-IT" dirty="0" smtClean="0"/>
              <a:t>) specificano in modo articolato e operativo  l'esecuzione effettiva della politica indicata nei piani (ad es. nazionali, regionali, comunali)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/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Piani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8900" indent="-6350">
              <a:buNone/>
            </a:pPr>
            <a:endParaRPr lang="it-IT" dirty="0" smtClean="0"/>
          </a:p>
          <a:p>
            <a:pPr marL="88900" indent="-6350">
              <a:buNone/>
            </a:pPr>
            <a:r>
              <a:rPr lang="it-IT" dirty="0" smtClean="0"/>
              <a:t>Le amministrazioni pubbliche locali utilizzano </a:t>
            </a:r>
            <a:r>
              <a:rPr lang="it-IT" b="1" dirty="0" smtClean="0"/>
              <a:t>Piani a medio termine</a:t>
            </a:r>
            <a:r>
              <a:rPr lang="it-IT" dirty="0" smtClean="0"/>
              <a:t>, di norma tre anni.</a:t>
            </a:r>
          </a:p>
          <a:p>
            <a:pPr marL="88900" indent="-6350">
              <a:buNone/>
            </a:pPr>
            <a:r>
              <a:rPr lang="it-IT" dirty="0" smtClean="0"/>
              <a:t>ad es. la Regione o più Regioni che fanno pianificazione congiunta, i Comuni, e nelle più diverse materie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Piani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85860"/>
            <a:ext cx="7498080" cy="4962540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Esempi di Piani della UE (Commissione Europea)</a:t>
            </a:r>
          </a:p>
          <a:p>
            <a:r>
              <a:rPr lang="it-IT" b="1" dirty="0" smtClean="0"/>
              <a:t>Strategici: </a:t>
            </a:r>
            <a:r>
              <a:rPr lang="it-IT" dirty="0" smtClean="0"/>
              <a:t>sono basati sulle 10 priorità politiche della Commissione (2019-2014) e vi sono esplicitati degli indicatori d’impatto per misurare i progressi compiuti verso il loro conseguimento.</a:t>
            </a:r>
          </a:p>
          <a:p>
            <a:r>
              <a:rPr lang="it-IT" dirty="0" smtClean="0"/>
              <a:t>Gli obiettivi specifici per ciascuna direzione generale sono accompagnati da indicatori di risultato, tappe e obiettivi. In tal modo è possibile misurare e riferire sui progressi che un determinato servizio sta compiendo verso il raggiungimento dei suoi obiettivi specifici.</a:t>
            </a:r>
            <a:endParaRPr lang="it-IT" b="1" dirty="0" smtClean="0"/>
          </a:p>
          <a:p>
            <a:pPr>
              <a:buNone/>
            </a:pPr>
            <a:r>
              <a:rPr lang="it-IT" dirty="0" smtClean="0"/>
              <a:t>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Piani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b="1" dirty="0" smtClean="0"/>
              <a:t>Gestionali</a:t>
            </a:r>
          </a:p>
          <a:p>
            <a:pPr marL="88900" indent="-6350">
              <a:buNone/>
            </a:pPr>
            <a:r>
              <a:rPr lang="it-IT" dirty="0" smtClean="0"/>
              <a:t>Nei piani di gestione i servizi della Commissione definiscono le azioni e i risultati principali per l’anno a venire e in che modo questi contribuiranno al raggiungimento degli obiettivi stabiliti. I piani riflettono:</a:t>
            </a:r>
          </a:p>
          <a:p>
            <a:r>
              <a:rPr lang="it-IT" dirty="0" smtClean="0"/>
              <a:t>il discorso sullo stato dell’Unione del Presidente della Commissione europea</a:t>
            </a:r>
          </a:p>
          <a:p>
            <a:r>
              <a:rPr lang="it-IT" dirty="0" smtClean="0"/>
              <a:t>il programma di lavoro della Commissione</a:t>
            </a:r>
          </a:p>
          <a:p>
            <a:r>
              <a:rPr lang="it-IT" dirty="0" smtClean="0"/>
              <a:t>i legami tra gli obiettivi del servizio e le risorse disponibili stanziate nel bilancio.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3600" i="1" dirty="0" smtClean="0">
                <a:solidFill>
                  <a:srgbClr val="0000FF"/>
                </a:solidFill>
              </a:rPr>
              <a:t>Piano d'azione europeo per la salute mentale</a:t>
            </a:r>
            <a:endParaRPr lang="it-IT" sz="3600" i="1" dirty="0">
              <a:solidFill>
                <a:srgbClr val="0000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86847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 smtClean="0">
                <a:effectLst/>
              </a:rPr>
              <a:t>Prima parte</a:t>
            </a:r>
            <a:br>
              <a:rPr lang="it-IT" sz="3600" b="1" dirty="0" smtClean="0">
                <a:effectLst/>
              </a:rPr>
            </a:br>
            <a:r>
              <a:rPr lang="it-IT" sz="3600" b="1" dirty="0" smtClean="0">
                <a:effectLst/>
              </a:rPr>
              <a:t>Processo </a:t>
            </a:r>
            <a:r>
              <a:rPr lang="it-IT" sz="3600" b="1" dirty="0" err="1" smtClean="0">
                <a:effectLst/>
              </a:rPr>
              <a:t>programmatorio</a:t>
            </a:r>
            <a:r>
              <a:rPr lang="it-IT" sz="3600" b="1" dirty="0" smtClean="0">
                <a:effectLst/>
              </a:rPr>
              <a:t> e gestionale dei servizi </a:t>
            </a:r>
            <a:br>
              <a:rPr lang="it-IT" sz="3600" b="1" dirty="0" smtClean="0">
                <a:effectLst/>
              </a:rPr>
            </a:br>
            <a:r>
              <a:rPr lang="it-IT" sz="3600" b="1" i="1" dirty="0" smtClean="0">
                <a:effectLst/>
              </a:rPr>
              <a:t>con quale sguardo?</a:t>
            </a:r>
            <a:endParaRPr lang="it-IT" sz="3600" b="1" i="1" dirty="0">
              <a:effectLst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643182"/>
            <a:ext cx="7498080" cy="3605218"/>
          </a:xfrm>
        </p:spPr>
        <p:txBody>
          <a:bodyPr>
            <a:normAutofit lnSpcReduction="10000"/>
          </a:bodyPr>
          <a:lstStyle/>
          <a:p>
            <a:r>
              <a:rPr lang="it-IT" sz="2800" b="1" dirty="0" smtClean="0"/>
              <a:t>Complessità o complicatezza</a:t>
            </a:r>
            <a:r>
              <a:rPr lang="it-IT" sz="2800" dirty="0" smtClean="0"/>
              <a:t>?</a:t>
            </a:r>
          </a:p>
          <a:p>
            <a:pPr>
              <a:buNone/>
            </a:pPr>
            <a:r>
              <a:rPr lang="it-IT" sz="2800" dirty="0" smtClean="0"/>
              <a:t>  Spesso si definisce</a:t>
            </a:r>
            <a:r>
              <a:rPr lang="it-IT" sz="2800" i="1" dirty="0" smtClean="0"/>
              <a:t> complesso </a:t>
            </a:r>
            <a:r>
              <a:rPr lang="it-IT" sz="2800" dirty="0" smtClean="0"/>
              <a:t>ciò che non si riesce a decifrare o impossibile da  gestire, a volte  rimanda una posizione di impotenza (</a:t>
            </a:r>
            <a:r>
              <a:rPr lang="it-IT" sz="2800" i="1" dirty="0" smtClean="0"/>
              <a:t>e come scusante</a:t>
            </a:r>
            <a:r>
              <a:rPr lang="it-IT" sz="2800" dirty="0" smtClean="0"/>
              <a:t>). </a:t>
            </a:r>
          </a:p>
          <a:p>
            <a:pPr>
              <a:buNone/>
            </a:pPr>
            <a:r>
              <a:rPr lang="it-IT" sz="2800" dirty="0" smtClean="0"/>
              <a:t>  Spesso si usa </a:t>
            </a:r>
            <a:r>
              <a:rPr lang="it-IT" sz="2800" i="1" dirty="0" smtClean="0"/>
              <a:t>complicato</a:t>
            </a:r>
            <a:r>
              <a:rPr lang="it-IT" sz="2800" dirty="0" smtClean="0"/>
              <a:t> per intendere invece </a:t>
            </a:r>
            <a:r>
              <a:rPr lang="it-IT" sz="2800" i="1" dirty="0" smtClean="0"/>
              <a:t>complesso </a:t>
            </a:r>
          </a:p>
          <a:p>
            <a:pPr>
              <a:buNone/>
            </a:pPr>
            <a:r>
              <a:rPr lang="it-IT" dirty="0" smtClean="0"/>
              <a:t>  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Piani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/>
              <a:t>Esempi di Piani a livello nazionale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Piano Sanitario nazionale</a:t>
            </a:r>
          </a:p>
          <a:p>
            <a:pPr>
              <a:buFontTx/>
              <a:buChar char="-"/>
            </a:pPr>
            <a:r>
              <a:rPr lang="it-IT" dirty="0" smtClean="0"/>
              <a:t>Piano nazionale degli interventi e dei servizi sociali </a:t>
            </a:r>
          </a:p>
          <a:p>
            <a:pPr>
              <a:buFontTx/>
              <a:buChar char="-"/>
            </a:pPr>
            <a:r>
              <a:rPr lang="it-IT" dirty="0" smtClean="0"/>
              <a:t>Piano d'azione per la salute mentale 2013-2020</a:t>
            </a:r>
          </a:p>
          <a:p>
            <a:pPr>
              <a:buFontTx/>
              <a:buChar char="-"/>
            </a:pPr>
            <a:r>
              <a:rPr lang="it-IT" dirty="0" smtClean="0"/>
              <a:t>Piano triennale per la prevenzione della corruzione e per la trasparenza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428752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/>
            </a:r>
            <a:br>
              <a:rPr lang="it-IT" b="1" dirty="0" smtClean="0">
                <a:solidFill>
                  <a:srgbClr val="000066"/>
                </a:solidFill>
              </a:rPr>
            </a:br>
            <a:r>
              <a:rPr lang="it-IT" b="1" dirty="0" smtClean="0">
                <a:solidFill>
                  <a:srgbClr val="000066"/>
                </a:solidFill>
              </a:rPr>
              <a:t>Piani</a:t>
            </a:r>
            <a:br>
              <a:rPr lang="it-IT" b="1" dirty="0" smtClean="0">
                <a:solidFill>
                  <a:srgbClr val="000066"/>
                </a:solidFill>
              </a:rPr>
            </a:br>
            <a:r>
              <a:rPr lang="it-IT" sz="3100" b="1" dirty="0" smtClean="0"/>
              <a:t>Esempi di Piani a livello regionale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857364"/>
            <a:ext cx="7498080" cy="43910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it-IT" sz="2600" b="1" u="sng" dirty="0" smtClean="0"/>
          </a:p>
          <a:p>
            <a:pPr>
              <a:buNone/>
            </a:pPr>
            <a:r>
              <a:rPr lang="it-IT" sz="2600" b="1" u="sng" dirty="0" smtClean="0"/>
              <a:t>SANITARI</a:t>
            </a:r>
          </a:p>
          <a:p>
            <a:pPr>
              <a:buNone/>
            </a:pPr>
            <a:endParaRPr lang="it-IT" sz="2600" b="1" u="sng" dirty="0" smtClean="0"/>
          </a:p>
          <a:p>
            <a:r>
              <a:rPr lang="it-IT" i="1" dirty="0" smtClean="0"/>
              <a:t>Piano sociosanitario integrato lombardo -</a:t>
            </a:r>
            <a:r>
              <a:rPr lang="it-IT" dirty="0" smtClean="0"/>
              <a:t>2019-2023</a:t>
            </a:r>
          </a:p>
          <a:p>
            <a:r>
              <a:rPr lang="it-IT" i="1" dirty="0" smtClean="0"/>
              <a:t>Piano Sanitario e Sociosanitario Regionale</a:t>
            </a:r>
            <a:r>
              <a:rPr lang="it-IT" dirty="0" smtClean="0"/>
              <a:t> </a:t>
            </a:r>
            <a:r>
              <a:rPr lang="it-IT" i="1" dirty="0" smtClean="0"/>
              <a:t>(FVG) </a:t>
            </a:r>
            <a:r>
              <a:rPr lang="it-IT" dirty="0" smtClean="0"/>
              <a:t>2010 – 2012</a:t>
            </a:r>
          </a:p>
          <a:p>
            <a:r>
              <a:rPr lang="it-IT" i="1" dirty="0" smtClean="0"/>
              <a:t>Piano Sanitario e Sociosanitario Regionale</a:t>
            </a:r>
            <a:r>
              <a:rPr lang="it-IT" dirty="0" smtClean="0"/>
              <a:t> 2019 – 2021 </a:t>
            </a:r>
            <a:r>
              <a:rPr lang="it-IT" sz="2900" dirty="0" smtClean="0"/>
              <a:t>(Marche)</a:t>
            </a:r>
          </a:p>
          <a:p>
            <a:r>
              <a:rPr lang="it-IT" i="1" dirty="0" smtClean="0"/>
              <a:t>Piano Sociale  e Sanitario della Regione Emilia </a:t>
            </a:r>
            <a:r>
              <a:rPr lang="it-IT" i="1" dirty="0" err="1" smtClean="0"/>
              <a:t>–Romagna</a:t>
            </a:r>
            <a:r>
              <a:rPr lang="it-IT" i="1" dirty="0" smtClean="0"/>
              <a:t>  2017-2019</a:t>
            </a:r>
          </a:p>
          <a:p>
            <a:r>
              <a:rPr lang="it-IT" i="1" dirty="0" smtClean="0"/>
              <a:t>Piano Sanitario Regionale “Piano della salute” Sicilia </a:t>
            </a:r>
            <a:r>
              <a:rPr lang="it-IT" dirty="0" smtClean="0"/>
              <a:t>2011-2013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sz="2000" b="1" dirty="0" smtClean="0"/>
              <a:t>PIANI REGIONALI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SETTORE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Piani</a:t>
            </a:r>
            <a:br>
              <a:rPr lang="it-IT" b="1" dirty="0" smtClean="0">
                <a:solidFill>
                  <a:srgbClr val="000066"/>
                </a:solidFill>
              </a:rPr>
            </a:br>
            <a:r>
              <a:rPr lang="it-IT" sz="3100" b="1" dirty="0" smtClean="0"/>
              <a:t>Esempi di Piani a livello regionale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Piano Sociale Regionale 2018-2020 – Marche</a:t>
            </a:r>
          </a:p>
          <a:p>
            <a:r>
              <a:rPr lang="it-IT" sz="2400" dirty="0" smtClean="0"/>
              <a:t>Piano Sociale della Regione Campania 2019-2021</a:t>
            </a:r>
          </a:p>
          <a:p>
            <a:r>
              <a:rPr lang="it-IT" sz="2400" dirty="0" smtClean="0"/>
              <a:t>Piano Sociale del FVG</a:t>
            </a:r>
          </a:p>
          <a:p>
            <a:r>
              <a:rPr lang="it-IT" sz="2400" dirty="0" smtClean="0"/>
              <a:t>Piano sanitario e sociosanitario</a:t>
            </a:r>
          </a:p>
          <a:p>
            <a:r>
              <a:rPr lang="it-IT" sz="2400" dirty="0" smtClean="0"/>
              <a:t>Piano urbanistico regionale generale (PURG) 1978</a:t>
            </a:r>
          </a:p>
          <a:p>
            <a:endParaRPr lang="it-IT" b="1" dirty="0" smtClean="0"/>
          </a:p>
          <a:p>
            <a:r>
              <a:rPr lang="it-IT" sz="1800" b="1" dirty="0" smtClean="0"/>
              <a:t>PIANI REGIONALI </a:t>
            </a:r>
            <a:r>
              <a:rPr lang="it-IT" sz="1800" b="1" dirty="0" err="1" smtClean="0"/>
              <a:t>DI</a:t>
            </a:r>
            <a:r>
              <a:rPr lang="it-IT" sz="1800" b="1" dirty="0" smtClean="0"/>
              <a:t> SETTORE</a:t>
            </a:r>
          </a:p>
          <a:p>
            <a:r>
              <a:rPr lang="it-IT" sz="1800" b="1" dirty="0" smtClean="0"/>
              <a:t>Piano regionale amianto -2018</a:t>
            </a:r>
          </a:p>
          <a:p>
            <a:r>
              <a:rPr lang="it-IT" sz="1800" b="1" dirty="0" smtClean="0"/>
              <a:t>Piano regionale di tutela delle acque (PRTA) -2017</a:t>
            </a:r>
          </a:p>
          <a:p>
            <a:r>
              <a:rPr lang="it-IT" sz="1800" b="1" dirty="0" smtClean="0"/>
              <a:t>Piano materno-infantile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Collegamenti utili a siti istituzionali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hlinkClick r:id="rId2"/>
              </a:rPr>
              <a:t>http://sociale.regione.emilia-romagna.it/piani-programmi-progetti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3"/>
              </a:rPr>
              <a:t>http://parita.regione.emilia-romagna.it/piani-programmi-progetti/piani-programmi-progetti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4"/>
              </a:rPr>
              <a:t>http://formazionelavoro.regione.emilia-romagna.it/piani-programmi-progetti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000066"/>
                </a:solidFill>
              </a:rPr>
              <a:t>Piani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3600" b="1" dirty="0" smtClean="0"/>
              <a:t>Esempi di Piani a livello </a:t>
            </a:r>
            <a:r>
              <a:rPr lang="it-IT" sz="3600" b="1" dirty="0" smtClean="0"/>
              <a:t>locale -Comune </a:t>
            </a:r>
            <a:r>
              <a:rPr lang="it-IT" sz="3600" b="1" dirty="0" smtClean="0"/>
              <a:t>di Trieste :</a:t>
            </a:r>
            <a:endParaRPr lang="it-IT" sz="3600" b="1" dirty="0" smtClean="0"/>
          </a:p>
          <a:p>
            <a:pPr>
              <a:buFontTx/>
              <a:buChar char="-"/>
            </a:pPr>
            <a:r>
              <a:rPr lang="it-IT" b="1" dirty="0" smtClean="0"/>
              <a:t>Piano regolatore generale del </a:t>
            </a:r>
            <a:r>
              <a:rPr lang="it-IT" b="1" dirty="0" smtClean="0"/>
              <a:t>2016</a:t>
            </a:r>
          </a:p>
          <a:p>
            <a:pPr>
              <a:buFontTx/>
              <a:buChar char="-"/>
            </a:pPr>
            <a:r>
              <a:rPr lang="it-IT" b="1" dirty="0" smtClean="0"/>
              <a:t>Piano del traffico 2013</a:t>
            </a:r>
            <a:endParaRPr lang="it-IT" b="1" dirty="0" smtClean="0"/>
          </a:p>
          <a:p>
            <a:pPr>
              <a:buFontTx/>
              <a:buChar char="-"/>
            </a:pPr>
            <a:r>
              <a:rPr lang="it-IT" b="1" dirty="0" smtClean="0"/>
              <a:t>Piano di </a:t>
            </a:r>
            <a:r>
              <a:rPr lang="it-IT" b="1" dirty="0" smtClean="0"/>
              <a:t>zona 2013-2015</a:t>
            </a:r>
          </a:p>
          <a:p>
            <a:pPr>
              <a:buNone/>
            </a:pPr>
            <a:endParaRPr lang="it-IT" b="1" dirty="0" smtClean="0"/>
          </a:p>
          <a:p>
            <a:r>
              <a:rPr lang="it-IT" sz="2400" dirty="0" smtClean="0">
                <a:hlinkClick r:id="rId2"/>
              </a:rPr>
              <a:t>http://urbanistica.comune.trieste.it/piano-regolatore/</a:t>
            </a:r>
            <a:endParaRPr lang="it-IT" sz="2400" dirty="0" smtClean="0"/>
          </a:p>
          <a:p>
            <a:r>
              <a:rPr lang="it-IT" sz="2400" dirty="0" smtClean="0">
                <a:hlinkClick r:id="rId3"/>
              </a:rPr>
              <a:t>https</a:t>
            </a:r>
            <a:r>
              <a:rPr lang="it-IT" sz="2400" dirty="0" smtClean="0">
                <a:hlinkClick r:id="rId3"/>
              </a:rPr>
              <a:t>://</a:t>
            </a:r>
            <a:r>
              <a:rPr lang="it-IT" sz="2400" dirty="0" smtClean="0">
                <a:hlinkClick r:id="rId3"/>
              </a:rPr>
              <a:t>www.comune.trieste.it/mobilita#</a:t>
            </a:r>
            <a:endParaRPr lang="it-IT" sz="2400" dirty="0" smtClean="0"/>
          </a:p>
          <a:p>
            <a:r>
              <a:rPr lang="it-IT" sz="2400" dirty="0" smtClean="0">
                <a:hlinkClick r:id="rId4"/>
              </a:rPr>
              <a:t>https</a:t>
            </a:r>
            <a:r>
              <a:rPr lang="it-IT" sz="2400" dirty="0" smtClean="0">
                <a:hlinkClick r:id="rId4"/>
              </a:rPr>
              <a:t>://www.comune.trieste.it/sociale</a:t>
            </a:r>
            <a:r>
              <a:rPr lang="it-IT" sz="2400" dirty="0" smtClean="0">
                <a:hlinkClick r:id="rId4"/>
              </a:rPr>
              <a:t>#</a:t>
            </a:r>
            <a:endParaRPr lang="it-IT" sz="2400" dirty="0" smtClean="0"/>
          </a:p>
          <a:p>
            <a:endParaRPr lang="it-IT" sz="2400" dirty="0" smtClean="0"/>
          </a:p>
          <a:p>
            <a:endParaRPr lang="it-IT" sz="2400" dirty="0" smtClean="0"/>
          </a:p>
          <a:p>
            <a:pPr>
              <a:buFontTx/>
              <a:buChar char="-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/>
          </a:bodyPr>
          <a:lstStyle/>
          <a:p>
            <a:r>
              <a:rPr lang="it-IT" sz="3600" dirty="0" smtClean="0"/>
              <a:t>Andiamo alle radici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sz="2800" b="1" dirty="0" smtClean="0"/>
              <a:t>  </a:t>
            </a:r>
            <a:r>
              <a:rPr lang="it-IT" sz="2400" b="1" dirty="0" smtClean="0"/>
              <a:t>Complicato</a:t>
            </a:r>
            <a:r>
              <a:rPr lang="it-IT" sz="2400" dirty="0" smtClean="0"/>
              <a:t>: deriva da lat. </a:t>
            </a:r>
            <a:r>
              <a:rPr lang="it-IT" sz="2400" i="1" dirty="0" smtClean="0"/>
              <a:t>complicare</a:t>
            </a:r>
            <a:r>
              <a:rPr lang="it-IT" sz="2400" dirty="0" smtClean="0"/>
              <a:t> che significa piegato, avvolto, ripiegato più volte su di sé e quindi metaforicamente si riferisce ad un oggetto oscuro, incomprensibile che solo “spiegandolo” – </a:t>
            </a:r>
            <a:r>
              <a:rPr lang="it-IT" sz="2400" i="1" dirty="0" err="1" smtClean="0"/>
              <a:t>explicando</a:t>
            </a:r>
            <a:r>
              <a:rPr lang="it-IT" sz="2400" dirty="0" smtClean="0"/>
              <a:t> – possiamo discriminare e conoscere.</a:t>
            </a:r>
          </a:p>
          <a:p>
            <a:r>
              <a:rPr lang="it-IT" sz="2400" b="1" dirty="0" smtClean="0"/>
              <a:t>Complesso</a:t>
            </a:r>
            <a:r>
              <a:rPr lang="it-IT" sz="2400" dirty="0" smtClean="0"/>
              <a:t>: deriva da lat.  </a:t>
            </a:r>
            <a:r>
              <a:rPr lang="it-IT" sz="2400" i="1" dirty="0" err="1" smtClean="0"/>
              <a:t>complecti</a:t>
            </a:r>
            <a:r>
              <a:rPr lang="it-IT" sz="2400" i="1" dirty="0" smtClean="0"/>
              <a:t>/</a:t>
            </a:r>
            <a:r>
              <a:rPr lang="it-IT" sz="2400" i="1" dirty="0" err="1" smtClean="0"/>
              <a:t>tor</a:t>
            </a:r>
            <a:r>
              <a:rPr lang="it-IT" sz="2400" dirty="0" smtClean="0"/>
              <a:t> che significa abbracciare , cingere, intrecciare, ciò che è tessuto insieme.  </a:t>
            </a:r>
            <a:r>
              <a:rPr lang="it-IT" sz="2400" i="1" dirty="0" smtClean="0"/>
              <a:t>Animo </a:t>
            </a:r>
            <a:r>
              <a:rPr lang="it-IT" sz="2400" i="1" dirty="0" err="1" smtClean="0"/>
              <a:t>complector</a:t>
            </a:r>
            <a:r>
              <a:rPr lang="it-IT" sz="2400" dirty="0" smtClean="0"/>
              <a:t>: abbracciare con la mente; </a:t>
            </a:r>
            <a:r>
              <a:rPr lang="it-IT" sz="2400" i="1" dirty="0" err="1" smtClean="0"/>
              <a:t>aliquid</a:t>
            </a:r>
            <a:r>
              <a:rPr lang="it-IT" sz="2400" i="1" dirty="0" smtClean="0"/>
              <a:t>  </a:t>
            </a:r>
            <a:r>
              <a:rPr lang="it-IT" sz="2400" i="1" dirty="0" err="1" smtClean="0"/>
              <a:t>cogitatione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et</a:t>
            </a:r>
            <a:r>
              <a:rPr lang="it-IT" sz="2400" i="1" dirty="0" smtClean="0"/>
              <a:t> mente </a:t>
            </a:r>
            <a:r>
              <a:rPr lang="it-IT" sz="2400" i="1" dirty="0" err="1" smtClean="0"/>
              <a:t>complector</a:t>
            </a:r>
            <a:r>
              <a:rPr lang="it-IT" sz="2400" dirty="0" smtClean="0"/>
              <a:t>:  abbracciare, comprendere qualcosa con il pensiero e l’intelligenza.</a:t>
            </a:r>
          </a:p>
          <a:p>
            <a:pPr>
              <a:buNone/>
            </a:pPr>
            <a:r>
              <a:rPr lang="it-IT" sz="2400" dirty="0" smtClean="0"/>
              <a:t>    L’insieme assume un senso che nessuno degli elementi una volta scomposto contiene. </a:t>
            </a:r>
          </a:p>
          <a:p>
            <a:endParaRPr lang="it-IT" sz="28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Complesso e complicato sono entrambi opposti a </a:t>
            </a:r>
            <a:r>
              <a:rPr lang="it-IT" sz="2800" i="1" dirty="0" smtClean="0"/>
              <a:t>simplex</a:t>
            </a:r>
            <a:r>
              <a:rPr lang="it-IT" sz="2800" dirty="0" smtClean="0"/>
              <a:t> – composto da </a:t>
            </a:r>
            <a:r>
              <a:rPr lang="it-IT" sz="2800" i="1" dirty="0" smtClean="0"/>
              <a:t>semel</a:t>
            </a:r>
            <a:r>
              <a:rPr lang="it-IT" sz="2800" dirty="0" smtClean="0"/>
              <a:t>  e </a:t>
            </a:r>
            <a:r>
              <a:rPr lang="it-IT" sz="2800" i="1" dirty="0" err="1" smtClean="0"/>
              <a:t>plectere</a:t>
            </a:r>
            <a:r>
              <a:rPr lang="it-IT" sz="2800" dirty="0" smtClean="0"/>
              <a:t> -intrecciare, piegare una sola volta.</a:t>
            </a:r>
          </a:p>
          <a:p>
            <a:r>
              <a:rPr lang="it-IT" sz="2800" dirty="0" smtClean="0"/>
              <a:t>Il semplice è facilmente </a:t>
            </a:r>
            <a:r>
              <a:rPr lang="it-IT" sz="2800" i="1" dirty="0" smtClean="0"/>
              <a:t>di-spiegabil</a:t>
            </a:r>
            <a:r>
              <a:rPr lang="it-IT" sz="2800" dirty="0" smtClean="0"/>
              <a:t>e</a:t>
            </a:r>
          </a:p>
          <a:p>
            <a:r>
              <a:rPr lang="it-IT" sz="2800" dirty="0" smtClean="0"/>
              <a:t>Il complicato è </a:t>
            </a:r>
            <a:r>
              <a:rPr lang="it-IT" sz="2800" i="1" dirty="0" smtClean="0"/>
              <a:t>di- spiegabile </a:t>
            </a:r>
            <a:r>
              <a:rPr lang="it-IT" sz="2800" dirty="0" smtClean="0"/>
              <a:t>con più difficoltà</a:t>
            </a:r>
          </a:p>
          <a:p>
            <a:r>
              <a:rPr lang="it-IT" sz="2800" dirty="0" smtClean="0"/>
              <a:t>Il complesso invece non è </a:t>
            </a:r>
            <a:r>
              <a:rPr lang="it-IT" sz="2800" i="1" dirty="0" smtClean="0"/>
              <a:t>di-spiegabile</a:t>
            </a:r>
            <a:r>
              <a:rPr lang="it-IT" sz="2800" dirty="0" smtClean="0"/>
              <a:t>, si perderebbe la forma e il significato che gli sono propri. Le singole parti se non sono viste nelle </a:t>
            </a:r>
            <a:r>
              <a:rPr lang="it-IT" sz="2800" b="1" dirty="0" smtClean="0"/>
              <a:t>(numerose) relazioni </a:t>
            </a:r>
            <a:r>
              <a:rPr lang="it-IT" sz="2800" dirty="0" smtClean="0"/>
              <a:t>significative tra loro diventano oggetti senza senso.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Il complicato può essere quindi </a:t>
            </a:r>
            <a:r>
              <a:rPr lang="it-IT" i="1" dirty="0" smtClean="0"/>
              <a:t>spiegato, </a:t>
            </a:r>
            <a:r>
              <a:rPr lang="it-IT" dirty="0" smtClean="0"/>
              <a:t>il complesso può solo essere </a:t>
            </a:r>
            <a:r>
              <a:rPr lang="it-IT" i="1" dirty="0" smtClean="0"/>
              <a:t>compreso</a:t>
            </a:r>
            <a:r>
              <a:rPr lang="it-IT" dirty="0" smtClean="0"/>
              <a:t>“</a:t>
            </a:r>
            <a:endParaRPr lang="it-IT" i="1" dirty="0" smtClean="0"/>
          </a:p>
          <a:p>
            <a:pPr>
              <a:buNone/>
            </a:pPr>
            <a:r>
              <a:rPr lang="it-IT" i="1" dirty="0" smtClean="0"/>
              <a:t>“Dunque per me le scienze umane, o sociali, devono essere al 100% esplicative e al 100% comprensive. Le due modalità devono giocare parallelamente, ma non escludersi” (E. </a:t>
            </a:r>
            <a:r>
              <a:rPr lang="it-IT" i="1" dirty="0" err="1" smtClean="0"/>
              <a:t>Morin</a:t>
            </a:r>
            <a:r>
              <a:rPr lang="it-IT" i="1" dirty="0" smtClean="0"/>
              <a:t>)</a:t>
            </a:r>
          </a:p>
          <a:p>
            <a:pPr>
              <a:buNone/>
            </a:pPr>
            <a:r>
              <a:rPr lang="it-IT" dirty="0" smtClean="0"/>
              <a:t>Sempre </a:t>
            </a:r>
            <a:r>
              <a:rPr lang="it-IT" dirty="0" err="1" smtClean="0"/>
              <a:t>Morin</a:t>
            </a:r>
            <a:r>
              <a:rPr lang="it-IT" dirty="0" smtClean="0"/>
              <a:t>: “(…) </a:t>
            </a:r>
            <a:r>
              <a:rPr lang="it-IT" i="1" dirty="0" smtClean="0"/>
              <a:t>ritengo sia impossibile conoscere le parti senza conoscere il tutto come del pari conoscere il tutto senza conoscere nel dettaglio le parti”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E ancora </a:t>
            </a:r>
            <a:r>
              <a:rPr lang="it-IT" dirty="0" err="1" smtClean="0"/>
              <a:t>Morin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i="1" dirty="0" smtClean="0"/>
              <a:t>“non esiste da una parte una sfera della complessità coincidente con quella del pensiero, della riflessione, e dall’altra la sfera delle cose semplici coincidente con quella dell’azione. L’azione è il regno concreto e talvolta vitale della complessità”</a:t>
            </a:r>
          </a:p>
          <a:p>
            <a:pPr>
              <a:buNone/>
            </a:pP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effectLst/>
              </a:rPr>
              <a:t>Processo </a:t>
            </a:r>
            <a:r>
              <a:rPr lang="it-IT" sz="3200" b="1" dirty="0" err="1" smtClean="0">
                <a:effectLst/>
              </a:rPr>
              <a:t>programmatorio</a:t>
            </a:r>
            <a:r>
              <a:rPr lang="it-IT" sz="3200" b="1" dirty="0" smtClean="0">
                <a:effectLst/>
              </a:rPr>
              <a:t> e gestionale dei servizi</a:t>
            </a:r>
            <a:endParaRPr lang="it-IT" sz="32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Perché si pianifica e si programma?</a:t>
            </a:r>
          </a:p>
          <a:p>
            <a:pPr marL="442913" indent="-88900">
              <a:buNone/>
            </a:pPr>
            <a:r>
              <a:rPr lang="it-IT" i="1" dirty="0" smtClean="0"/>
              <a:t>Per rendere meglio e avere successo, per raggiungere le proprie mete, per tenere sotto controllo gli imprevisti, per dare ordine alla vita quotidiana, per realizzare i propri sogni, </a:t>
            </a:r>
            <a:r>
              <a:rPr lang="it-IT" i="1" dirty="0" err="1" smtClean="0"/>
              <a:t>per…</a:t>
            </a:r>
            <a:r>
              <a:rPr lang="it-IT" i="1" dirty="0" smtClean="0"/>
              <a:t>. </a:t>
            </a:r>
            <a:r>
              <a:rPr lang="it-IT" i="1" dirty="0" err="1" smtClean="0"/>
              <a:t>…………</a:t>
            </a:r>
            <a:r>
              <a:rPr lang="it-IT" i="1" dirty="0" smtClean="0"/>
              <a:t>..</a:t>
            </a:r>
          </a:p>
          <a:p>
            <a:pPr>
              <a:buNone/>
            </a:pPr>
            <a:r>
              <a:rPr lang="it-IT" dirty="0" smtClean="0"/>
              <a:t>    il </a:t>
            </a:r>
            <a:r>
              <a:rPr lang="it-IT" i="1" dirty="0" smtClean="0"/>
              <a:t>per </a:t>
            </a:r>
            <a:r>
              <a:rPr lang="it-IT" dirty="0" smtClean="0"/>
              <a:t>indica in ogni caso che c’è una finalità, un indirizzare obiettivi e azioni, in un sistema di valori predefinito, verso una realizzazione concreta di quei valori</a:t>
            </a:r>
            <a:endParaRPr lang="it-IT" i="1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 quale sguardo?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45920" y="1928802"/>
            <a:ext cx="7498080" cy="3714776"/>
          </a:xfrm>
        </p:spPr>
        <p:txBody>
          <a:bodyPr/>
          <a:lstStyle/>
          <a:p>
            <a:pPr marL="88900" indent="-6350" algn="just">
              <a:buNone/>
            </a:pPr>
            <a:r>
              <a:rPr lang="it-IT" sz="3600" dirty="0" smtClean="0"/>
              <a:t>Pianificare, programmare, progettare, organizzare   sono   processi </a:t>
            </a:r>
            <a:r>
              <a:rPr lang="it-IT" sz="3600" i="1" dirty="0" smtClean="0"/>
              <a:t>complessi</a:t>
            </a:r>
            <a:r>
              <a:rPr lang="it-IT" sz="3600" dirty="0" smtClean="0"/>
              <a:t> per gestire sistemi istituzionali e organizzativi </a:t>
            </a:r>
            <a:r>
              <a:rPr lang="it-IT" sz="3600" i="1" dirty="0" smtClean="0"/>
              <a:t>complessi.</a:t>
            </a:r>
          </a:p>
          <a:p>
            <a:pPr marL="88900" indent="-6350" algn="just">
              <a:buNone/>
            </a:pPr>
            <a:r>
              <a:rPr lang="it-IT" sz="3600" i="1" dirty="0" err="1" smtClean="0"/>
              <a:t>e…</a:t>
            </a:r>
            <a:r>
              <a:rPr lang="it-IT" sz="3600" i="1" dirty="0" smtClean="0"/>
              <a:t>..</a:t>
            </a:r>
          </a:p>
          <a:p>
            <a:pPr marL="88900" indent="-6350" algn="just">
              <a:buNone/>
            </a:pPr>
            <a:endParaRPr lang="it-IT" i="1" dirty="0" smtClean="0"/>
          </a:p>
          <a:p>
            <a:pPr marL="88900" indent="-6350" algn="just">
              <a:buNone/>
            </a:pP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 quale sguardo?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071678"/>
            <a:ext cx="7498080" cy="4176722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“</a:t>
            </a:r>
            <a:r>
              <a:rPr lang="it-IT" i="1" dirty="0" smtClean="0"/>
              <a:t>Certamente  organizzare è impossibile, se il nostro riferimento è quello classico che </a:t>
            </a:r>
            <a:r>
              <a:rPr lang="it-IT" i="1" dirty="0" err="1" smtClean="0"/>
              <a:t>ttto</a:t>
            </a:r>
            <a:r>
              <a:rPr lang="it-IT" i="1" dirty="0" smtClean="0"/>
              <a:t> vuole conoscere e </a:t>
            </a:r>
            <a:r>
              <a:rPr lang="it-IT" i="1" dirty="0" err="1" smtClean="0"/>
              <a:t>ciontrollare</a:t>
            </a:r>
            <a:r>
              <a:rPr lang="it-IT" i="1" dirty="0" smtClean="0"/>
              <a:t>; possibile e spesso fecondo se entriamo invece nell’ottica di cogliere le potenzialità auto-organizzative delle realtà complesse, fornendo loro opportuni suggerimenti organizzativi”</a:t>
            </a: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6EDE-ED0D-49A6-B6DA-AC72BC99A78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567</TotalTime>
  <Words>1176</Words>
  <Application>Microsoft Office PowerPoint</Application>
  <PresentationFormat>Presentazione su schermo (4:3)</PresentationFormat>
  <Paragraphs>164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Solstizio</vt:lpstr>
      <vt:lpstr>Corso di laurea magistrale  Servizio sociale, politiche sociali, programmazione e gestione dei servizi</vt:lpstr>
      <vt:lpstr>Prima parte Processo programmatorio e gestionale dei servizi  con quale sguardo?</vt:lpstr>
      <vt:lpstr>Diapositiva 3</vt:lpstr>
      <vt:lpstr>Diapositiva 4</vt:lpstr>
      <vt:lpstr>Diapositiva 5</vt:lpstr>
      <vt:lpstr>Diapositiva 6</vt:lpstr>
      <vt:lpstr>Processo programmatorio e gestionale dei servizi</vt:lpstr>
      <vt:lpstr>Con quale sguardo?</vt:lpstr>
      <vt:lpstr>Con quale sguardo?</vt:lpstr>
      <vt:lpstr>il  Processo programmatorio</vt:lpstr>
      <vt:lpstr> il Processo programmatorio: </vt:lpstr>
      <vt:lpstr> Processo programmatorio: </vt:lpstr>
      <vt:lpstr>   Piani  Programmi  Progetti     </vt:lpstr>
      <vt:lpstr>Piani  Programmi  Progetti</vt:lpstr>
      <vt:lpstr>La pianificazione: i Piani</vt:lpstr>
      <vt:lpstr>La pianificazione: i Piani</vt:lpstr>
      <vt:lpstr>Piani</vt:lpstr>
      <vt:lpstr>Piani</vt:lpstr>
      <vt:lpstr>Piani</vt:lpstr>
      <vt:lpstr>Piani</vt:lpstr>
      <vt:lpstr> Piani Esempi di Piani a livello regionale </vt:lpstr>
      <vt:lpstr>Piani Esempi di Piani a livello regionale</vt:lpstr>
      <vt:lpstr>Collegamenti utili a siti istituzionali</vt:lpstr>
      <vt:lpstr>Piani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Colapietro</dc:creator>
  <cp:lastModifiedBy>Roberto Colapietro</cp:lastModifiedBy>
  <cp:revision>124</cp:revision>
  <dcterms:created xsi:type="dcterms:W3CDTF">2020-03-22T16:46:59Z</dcterms:created>
  <dcterms:modified xsi:type="dcterms:W3CDTF">2020-04-05T13:24:28Z</dcterms:modified>
</cp:coreProperties>
</file>