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3" r:id="rId3"/>
    <p:sldId id="260" r:id="rId4"/>
    <p:sldId id="275" r:id="rId5"/>
    <p:sldId id="276" r:id="rId6"/>
    <p:sldId id="277" r:id="rId7"/>
    <p:sldId id="278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D239DA6-69BD-40A6-8366-F1F553E7637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42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8702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93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914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223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2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021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936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333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9582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922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0855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58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347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6298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762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8400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D239DA6-69BD-40A6-8366-F1F553E7637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202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EA796A0-E1DF-40A1-9318-24F07FBF2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9585" y="1744910"/>
            <a:ext cx="7248088" cy="3607266"/>
          </a:xfrm>
        </p:spPr>
        <p:txBody>
          <a:bodyPr>
            <a:normAutofit fontScale="85000" lnSpcReduction="20000"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endParaRPr lang="it-IT" sz="2000" i="1" dirty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400" i="1" dirty="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400" i="1" dirty="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3400" i="1" dirty="0">
                <a:latin typeface="Algerian" panose="04020705040A02060702" pitchFamily="82" charset="0"/>
                <a:cs typeface="Times New Roman" panose="02020603050405020304" pitchFamily="18" charset="0"/>
              </a:rPr>
              <a:t>Corso di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3400" i="1" dirty="0">
                <a:latin typeface="Algerian" panose="04020705040A02060702" pitchFamily="82" charset="0"/>
                <a:cs typeface="Times New Roman" panose="02020603050405020304" pitchFamily="18" charset="0"/>
              </a:rPr>
              <a:t>Grammatica Latina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2400" i="1" dirty="0">
                <a:cs typeface="Times New Roman" panose="02020603050405020304" pitchFamily="18" charset="0"/>
              </a:rPr>
              <a:t>(</a:t>
            </a:r>
            <a:r>
              <a:rPr lang="it-IT" sz="2400" i="1" dirty="0" err="1">
                <a:cs typeface="Times New Roman" panose="02020603050405020304" pitchFamily="18" charset="0"/>
              </a:rPr>
              <a:t>a.a</a:t>
            </a:r>
            <a:r>
              <a:rPr lang="it-IT" sz="2400" i="1" dirty="0">
                <a:cs typeface="Times New Roman" panose="02020603050405020304" pitchFamily="18" charset="0"/>
              </a:rPr>
              <a:t>. 2019-2020)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000" dirty="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2000" b="1" dirty="0">
                <a:cs typeface="Times New Roman" panose="02020603050405020304" pitchFamily="18" charset="0"/>
              </a:rPr>
              <a:t>Parte I:  </a:t>
            </a:r>
            <a:r>
              <a:rPr lang="it-IT" sz="2000" b="1">
                <a:cs typeface="Times New Roman" panose="02020603050405020304" pitchFamily="18" charset="0"/>
              </a:rPr>
              <a:t>Lezione 11</a:t>
            </a:r>
            <a:endParaRPr lang="it-IT" sz="2000" b="1" dirty="0"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000" dirty="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000" dirty="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2000" dirty="0"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1800" i="1" dirty="0">
                <a:latin typeface="Algerian" panose="04020705040A02060702" pitchFamily="82" charset="0"/>
                <a:cs typeface="Times New Roman" panose="02020603050405020304" pitchFamily="18" charset="0"/>
              </a:rPr>
              <a:t>		                       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it-IT" sz="1800" i="1" dirty="0">
                <a:latin typeface="Algerian" panose="04020705040A02060702" pitchFamily="82" charset="0"/>
                <a:cs typeface="Times New Roman" panose="02020603050405020304" pitchFamily="18" charset="0"/>
              </a:rPr>
              <a:t>                            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800" dirty="0">
                <a:cs typeface="Times New Roman" panose="02020603050405020304" pitchFamily="18" charset="0"/>
              </a:rPr>
              <a:t>                                                                                                              </a:t>
            </a:r>
            <a:r>
              <a:rPr lang="it-IT" sz="1500" dirty="0">
                <a:cs typeface="Times New Roman" panose="02020603050405020304" pitchFamily="18" charset="0"/>
              </a:rPr>
              <a:t>Docente:   </a:t>
            </a:r>
            <a:r>
              <a:rPr lang="it-IT" sz="1500" i="1" dirty="0">
                <a:cs typeface="Times New Roman" panose="02020603050405020304" pitchFamily="18" charset="0"/>
              </a:rPr>
              <a:t>Luciana Furbetta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500" dirty="0"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(lfurbetta@units.it)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it-IT" sz="1800" dirty="0"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97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002914-0802-42A4-8F6A-D2D20D362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 algn="ctr">
              <a:buNone/>
            </a:pPr>
            <a:endParaRPr lang="it-IT"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endParaRPr lang="it-IT"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endParaRPr lang="it-IT"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r>
              <a:rPr lang="it-IT">
                <a:latin typeface="Algerian" panose="04020705040A02060702" pitchFamily="82" charset="0"/>
              </a:rPr>
              <a:t>*</a:t>
            </a:r>
          </a:p>
          <a:p>
            <a:pPr marL="0" indent="0" algn="ctr">
              <a:buNone/>
            </a:pPr>
            <a:r>
              <a:rPr lang="it-IT" sz="4000" i="1">
                <a:latin typeface="Algerian" panose="04020705040A02060702" pitchFamily="82" charset="0"/>
              </a:rPr>
              <a:t>La </a:t>
            </a:r>
            <a:endParaRPr lang="it-IT" sz="3600" i="1"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r>
              <a:rPr lang="it-IT" sz="3600" i="1">
                <a:latin typeface="Algerian" panose="04020705040A02060702" pitchFamily="82" charset="0"/>
              </a:rPr>
              <a:t>*      </a:t>
            </a:r>
            <a:r>
              <a:rPr lang="it-IT" sz="4000" i="1">
                <a:latin typeface="Algerian" panose="04020705040A02060702" pitchFamily="82" charset="0"/>
              </a:rPr>
              <a:t>Lingua Latina      </a:t>
            </a:r>
            <a:r>
              <a:rPr lang="it-IT" sz="3600" i="1">
                <a:latin typeface="Algerian" panose="04020705040A02060702" pitchFamily="82" charset="0"/>
              </a:rPr>
              <a:t>*</a:t>
            </a:r>
          </a:p>
          <a:p>
            <a:pPr marL="0" indent="0" algn="ctr">
              <a:buNone/>
            </a:pPr>
            <a:endParaRPr lang="it-IT" i="1"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r>
              <a:rPr lang="it-IT" i="1">
                <a:latin typeface="Algerian" panose="04020705040A02060702" pitchFamily="82" charset="0"/>
              </a:rPr>
              <a:t>*</a:t>
            </a:r>
          </a:p>
          <a:p>
            <a:pPr marL="0" indent="0" algn="ctr">
              <a:buNone/>
            </a:pPr>
            <a:endParaRPr lang="it-IT" i="1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55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002914-0802-42A4-8F6A-D2D20D362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Le fasi della storia del latino 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Algerian" panose="04020705040A02060702" pitchFamily="82" charset="0"/>
            </a:endParaRPr>
          </a:p>
          <a:p>
            <a:pPr algn="just">
              <a:buFontTx/>
              <a:buChar char="-"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Fase predocumentaria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Fase preletteraria 	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(VI sec. a.C – 240 a.C. ‘inizio’ della letteratura latina)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			   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latino arcaico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(241 a.C. fine prima guerra punica – 81-79 a.C. dittatura di Silla)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latino classico</a:t>
            </a: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                                        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(78 a.C. morte di Silla – 14 d.c. morte di Augusto)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	 Fase letteraria 				                           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latino post-classico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(14 d.C. avvento di Tiberio – 193 d.C. morte di Commodo)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	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latino tardo    </a:t>
            </a: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 (fine II sec. d.C. – VI sec. d.C.)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latino medievale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(da VII sec d.C.)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it-IT"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endParaRPr lang="it-IT" i="1">
              <a:latin typeface="Algerian" panose="04020705040A02060702" pitchFamily="82" charset="0"/>
            </a:endParaRP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DD5B7C49-BC44-458C-B30A-C1B123DFE333}"/>
              </a:ext>
            </a:extLst>
          </p:cNvPr>
          <p:cNvCxnSpPr/>
          <p:nvPr/>
        </p:nvCxnSpPr>
        <p:spPr>
          <a:xfrm flipV="1">
            <a:off x="3355596" y="2340528"/>
            <a:ext cx="2038525" cy="17281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4283E944-45B5-4AAF-A0A1-7921FFD6B9F5}"/>
              </a:ext>
            </a:extLst>
          </p:cNvPr>
          <p:cNvCxnSpPr/>
          <p:nvPr/>
        </p:nvCxnSpPr>
        <p:spPr>
          <a:xfrm flipV="1">
            <a:off x="3363985" y="3305262"/>
            <a:ext cx="2030136" cy="763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126DC8E8-6BC1-47D4-9132-EE2CB4D22693}"/>
              </a:ext>
            </a:extLst>
          </p:cNvPr>
          <p:cNvCxnSpPr/>
          <p:nvPr/>
        </p:nvCxnSpPr>
        <p:spPr>
          <a:xfrm>
            <a:off x="3355596" y="4068661"/>
            <a:ext cx="2038525" cy="3439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C5D1D7D5-8A88-410F-AC6E-749A050A1B4A}"/>
              </a:ext>
            </a:extLst>
          </p:cNvPr>
          <p:cNvCxnSpPr/>
          <p:nvPr/>
        </p:nvCxnSpPr>
        <p:spPr>
          <a:xfrm>
            <a:off x="3363985" y="4068661"/>
            <a:ext cx="2030136" cy="1375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D6B462F9-3EB4-4255-85A4-7D3AEEBC14DA}"/>
              </a:ext>
            </a:extLst>
          </p:cNvPr>
          <p:cNvCxnSpPr/>
          <p:nvPr/>
        </p:nvCxnSpPr>
        <p:spPr>
          <a:xfrm>
            <a:off x="3355596" y="4068661"/>
            <a:ext cx="2038525" cy="2323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281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02E97B-24CE-4909-A3E9-04C9746B1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4"/>
            <a:tile tx="0" ty="0" sx="100000" sy="100000" flip="none" algn="tl"/>
          </a:blipFill>
        </p:spPr>
        <p:txBody>
          <a:bodyPr>
            <a:normAutofit fontScale="85000" lnSpcReduction="10000"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latino arcaico: principali caratteristiche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(241 a.C. fine prima guerra punica – 81-79 a.C. dittatura di Silla)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Quadro storico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(I fase) espansione e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grandi conquiste                                                                          </a:t>
            </a:r>
            <a:r>
              <a:rPr lang="it-IT" sz="1100">
                <a:latin typeface="Times New Roman" panose="02020603050405020304" pitchFamily="18" charset="0"/>
                <a:cs typeface="Times New Roman" panose="02020603050405020304" pitchFamily="18" charset="0"/>
              </a:rPr>
              <a:t>(audio)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totale sottomissione dell’Italia e dominio del Mediterraneo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direttrice di espansione nell’Adriatico per controllo dell’Illirico (229-219 a.C.)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invasione della Gallia Cisalpina (223 a.C.)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Seconda guerra punica contro Annibale (218-202 a.C., vittoria di Publio Cornelio Scipione a Zama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nel 202 a.C.)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costituzione della provincia di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Hispania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(218 a.C.)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Prima e seconda guerra Macedonica (215-205 e 200-196 a.C., vittoria di Tito Quinzio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Flaminino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a Cinocefale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 Filippo V)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operazioni militari contro i Liguri e contro gli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Histri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annessione della Liguria e dell’Istria (187-177 a.C.)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fondazione della colonia di Aquileia (181 a.C.)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Terza guerra Macedonica contro Perseo (172-167 a.C., vittoria di Lucio Emilio Paolo 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Pidna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nel 167 a.C.)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spedizioni contro i Dalmati (156-155 a.C.)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Terza guerra punica (149-146 a.C. nella seconda fase della guerra è protagonista Publio Cornelio Scipione Emiliano, distruzione di Cartagine nel 146 a.C. e nello stesso anno distruzione di Corinto e provincializzazione dell’Africa)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istituzione provincia d’Asia (129 a.C.) e istituzione provincia della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Gallia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Narbonensis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(118 a.C.)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(II fase) conflitti politici e sociali            Guerra sociale o Italica  (91-89 a.C.)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just">
              <a:buNone/>
            </a:pPr>
            <a:endParaRPr lang="it-IT" dirty="0"/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468C021A-5FA2-452A-8E81-8E06C9B4855F}"/>
              </a:ext>
            </a:extLst>
          </p:cNvPr>
          <p:cNvSpPr/>
          <p:nvPr/>
        </p:nvSpPr>
        <p:spPr>
          <a:xfrm>
            <a:off x="5618921" y="5850834"/>
            <a:ext cx="477078" cy="132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curva 3">
            <a:extLst>
              <a:ext uri="{FF2B5EF4-FFF2-40B4-BE49-F238E27FC236}">
                <a16:creationId xmlns:a16="http://schemas.microsoft.com/office/drawing/2014/main" id="{08D5F9DC-A67E-4278-AD1E-AE7EAE9BD2BE}"/>
              </a:ext>
            </a:extLst>
          </p:cNvPr>
          <p:cNvSpPr/>
          <p:nvPr/>
        </p:nvSpPr>
        <p:spPr>
          <a:xfrm rot="5400000">
            <a:off x="5996608" y="1040297"/>
            <a:ext cx="596348" cy="39756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5" name="per slide 1 lez 11 7 aprile">
            <a:hlinkClick r:id="" action="ppaction://media"/>
            <a:extLst>
              <a:ext uri="{FF2B5EF4-FFF2-40B4-BE49-F238E27FC236}">
                <a16:creationId xmlns:a16="http://schemas.microsoft.com/office/drawing/2014/main" id="{92CF5CE2-B902-4BBE-806E-E9476A784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48426" y="1144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0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1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2AD89B-7993-4F2B-B22A-B81B563A5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4"/>
            <a:tile tx="0" ty="0" sx="100000" sy="100000" flip="none" algn="tl"/>
          </a:blipFill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Espansione del latino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› maggiore latinizzazione in tutto il territorio italiano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› diffusione del latino nelle nuove aree di conquista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› romanizzazione linguistica dei territori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extraitalici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dopo lunghe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fasi di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pluriliguismo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di contatto con lingue </a:t>
            </a:r>
            <a:r>
              <a:rPr lang="it-IT" err="1">
                <a:latin typeface="Times New Roman" panose="02020603050405020304" pitchFamily="18" charset="0"/>
                <a:cs typeface="Times New Roman" panose="02020603050405020304" pitchFamily="18" charset="0"/>
              </a:rPr>
              <a:t>pre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-romane                            </a:t>
            </a:r>
            <a:r>
              <a:rPr lang="it-IT" sz="900">
                <a:latin typeface="Times New Roman" panose="02020603050405020304" pitchFamily="18" charset="0"/>
                <a:cs typeface="Times New Roman" panose="02020603050405020304" pitchFamily="18" charset="0"/>
              </a:rPr>
              <a:t>(audio)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Latinizzazione spontanea, nessuna adozione di una politica ‘linguistica’ romana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Rapporto con l’Oriente e il greco: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›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 III e II secolo a.C. crescente ellenizzazione del ceto colto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› bilinguismo e affermazione di prestigio culturale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› reazione antiellenica da parte dell’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élite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più conservatrice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Nascita della letteratura latina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grande operazione di adattamento di modelli letterari greci alla lingua e alla società romana grazie a veri e propri ‘mediatori culturali’ perfettamente bilingui come Livio Andronico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1425607E-5365-40E5-920A-DE436763F946}"/>
              </a:ext>
            </a:extLst>
          </p:cNvPr>
          <p:cNvSpPr/>
          <p:nvPr/>
        </p:nvSpPr>
        <p:spPr>
          <a:xfrm>
            <a:off x="762000" y="450575"/>
            <a:ext cx="165652" cy="17757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0EBC8531-058F-4E42-9875-E1CEA42B1A5F}"/>
              </a:ext>
            </a:extLst>
          </p:cNvPr>
          <p:cNvSpPr/>
          <p:nvPr/>
        </p:nvSpPr>
        <p:spPr>
          <a:xfrm>
            <a:off x="4503633" y="4973652"/>
            <a:ext cx="316194" cy="1025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ngolare in su 4">
            <a:extLst>
              <a:ext uri="{FF2B5EF4-FFF2-40B4-BE49-F238E27FC236}">
                <a16:creationId xmlns:a16="http://schemas.microsoft.com/office/drawing/2014/main" id="{0D55E9B5-A02D-499B-9889-5C72EDBDD7F5}"/>
              </a:ext>
            </a:extLst>
          </p:cNvPr>
          <p:cNvSpPr/>
          <p:nvPr/>
        </p:nvSpPr>
        <p:spPr>
          <a:xfrm rot="10800000">
            <a:off x="1606609" y="3537956"/>
            <a:ext cx="324740" cy="119641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slide 2 lez 11 7 aprile">
            <a:hlinkClick r:id="" action="ppaction://media"/>
            <a:extLst>
              <a:ext uri="{FF2B5EF4-FFF2-40B4-BE49-F238E27FC236}">
                <a16:creationId xmlns:a16="http://schemas.microsoft.com/office/drawing/2014/main" id="{6691B1CC-1E80-449A-9CA2-987BC1FE0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67208" y="1033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8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B7779E-7203-45B7-B1DD-697065A6E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1"/>
            <a:ext cx="12192000" cy="6858001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La letteratura arcaica è in realtà una letteratura estremamente ‘moderna’:                                           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› legame con l’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élite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e risposta alle esigenze culturali della società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› attenzione alle tendenze e novità della produzione greca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› confronto – in un’ottica di autonomia e superamento – con la letteratura greca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› sperimentazione di generi diversi e continuo rinnovamento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La lingua letteraria arcaica     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ricerca continua di mezzi espressivi attingendo a ogni possibile risorsa del 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patrimonio linguistico e alle possibilità della lingua</a:t>
            </a:r>
          </a:p>
          <a:p>
            <a:pPr marL="0" indent="0"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incremento costante del patrimonio lessicale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Lingua dei generi ‘alti’     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innovazioni (da greco) + elementi tradizionali e procedimenti stilistici della lingua poetica latina        grecismi e allitterazioni, onomatopee, arcaismi e neoformazioni ai limiti dello sperimentalismo, ricorso al latino ‘parlato’ (sul piano lessicale e sintattico) + lingue tecniche a fini espressivi   </a:t>
            </a:r>
          </a:p>
          <a:p>
            <a:pPr marL="0" indent="0" algn="just"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es. Ennio: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ann.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1 Sk. </a:t>
            </a:r>
            <a:r>
              <a:rPr lang="pt-B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t-BR" sz="2000">
                <a:latin typeface="Times New Roman" panose="02020603050405020304" pitchFamily="18" charset="0"/>
                <a:cs typeface="Times New Roman" panose="02020603050405020304" pitchFamily="18" charset="0"/>
              </a:rPr>
              <a:t>usae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, quae 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edibus 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agnum 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ulsatis </a:t>
            </a:r>
            <a:r>
              <a:rPr lang="pt-BR" sz="2000">
                <a:latin typeface="Times New Roman" panose="02020603050405020304" pitchFamily="18" charset="0"/>
                <a:cs typeface="Times New Roman" panose="02020603050405020304" pitchFamily="18" charset="0"/>
              </a:rPr>
              <a:t>Olympum; 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ann. </a:t>
            </a:r>
            <a:r>
              <a:rPr lang="pt-BR" sz="2000">
                <a:latin typeface="Times New Roman" panose="02020603050405020304" pitchFamily="18" charset="0"/>
                <a:cs typeface="Times New Roman" panose="02020603050405020304" pitchFamily="18" charset="0"/>
              </a:rPr>
              <a:t>451 Sk. 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uba 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erribili soni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taratantara 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dixi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BR" sz="20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ann.</a:t>
            </a:r>
            <a:r>
              <a:rPr lang="pt-B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31 Sk.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lli respondit rex Alb</a:t>
            </a:r>
            <a:r>
              <a:rPr lang="it-IT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r>
              <a:rPr lang="it-IT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; 76 Sk.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servat genus </a:t>
            </a:r>
            <a:r>
              <a:rPr lang="it-IT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altivolantum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ann.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184 Sk.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it-IT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cauponantes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bellum sed belligerantes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; 139-140 Sk.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et densis aquila pennis obnixa volabat / 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vento, quem 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perhibent Graium genus 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aera lingua</a:t>
            </a:r>
            <a:r>
              <a:rPr lang="pt-BR" sz="2000">
                <a:latin typeface="Times New Roman" panose="02020603050405020304" pitchFamily="18" charset="0"/>
                <a:cs typeface="Times New Roman" panose="02020603050405020304" pitchFamily="18" charset="0"/>
              </a:rPr>
              <a:t>; fr. 346 Sk. 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Leucatan 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campsant</a:t>
            </a:r>
            <a:r>
              <a:rPr lang="pt-BR" sz="20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ann. </a:t>
            </a:r>
            <a:r>
              <a:rPr lang="pt-BR" sz="2000">
                <a:latin typeface="Times New Roman" panose="02020603050405020304" pitchFamily="18" charset="0"/>
                <a:cs typeface="Times New Roman" panose="02020603050405020304" pitchFamily="18" charset="0"/>
              </a:rPr>
              <a:t>289 Sk. 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summus ibi capitur 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meddix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, occiditur alter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Lingua dei generi ‘bassi’         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es. commedie di Plauto e Terenzio</a:t>
            </a: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18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0109B239-7748-4F2E-9334-1BEB9D2D95DC}"/>
              </a:ext>
            </a:extLst>
          </p:cNvPr>
          <p:cNvSpPr/>
          <p:nvPr/>
        </p:nvSpPr>
        <p:spPr>
          <a:xfrm>
            <a:off x="3777240" y="2266772"/>
            <a:ext cx="264920" cy="111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F9FC8B1A-0503-4E54-B4B2-CA4CFA000852}"/>
              </a:ext>
            </a:extLst>
          </p:cNvPr>
          <p:cNvSpPr/>
          <p:nvPr/>
        </p:nvSpPr>
        <p:spPr>
          <a:xfrm>
            <a:off x="3777240" y="2927027"/>
            <a:ext cx="264920" cy="111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27A121DD-16E8-4FC3-9D23-8D12B5095C11}"/>
              </a:ext>
            </a:extLst>
          </p:cNvPr>
          <p:cNvSpPr/>
          <p:nvPr/>
        </p:nvSpPr>
        <p:spPr>
          <a:xfrm>
            <a:off x="3305262" y="3495227"/>
            <a:ext cx="365156" cy="1367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75A2A2F9-CB05-4216-AEC7-2D3A5B371B38}"/>
              </a:ext>
            </a:extLst>
          </p:cNvPr>
          <p:cNvSpPr/>
          <p:nvPr/>
        </p:nvSpPr>
        <p:spPr>
          <a:xfrm>
            <a:off x="1610882" y="3802878"/>
            <a:ext cx="470019" cy="1367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38CB8FA5-6CB3-4DFB-9B0F-2D5ED47DC721}"/>
              </a:ext>
            </a:extLst>
          </p:cNvPr>
          <p:cNvSpPr/>
          <p:nvPr/>
        </p:nvSpPr>
        <p:spPr>
          <a:xfrm>
            <a:off x="1845892" y="2540235"/>
            <a:ext cx="196553" cy="7434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bidirezionale verticale 13">
            <a:extLst>
              <a:ext uri="{FF2B5EF4-FFF2-40B4-BE49-F238E27FC236}">
                <a16:creationId xmlns:a16="http://schemas.microsoft.com/office/drawing/2014/main" id="{41206253-288C-4D64-A3DA-0F8E5901B14F}"/>
              </a:ext>
            </a:extLst>
          </p:cNvPr>
          <p:cNvSpPr/>
          <p:nvPr/>
        </p:nvSpPr>
        <p:spPr>
          <a:xfrm>
            <a:off x="1845892" y="427289"/>
            <a:ext cx="196553" cy="147701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FE9943B8-1083-43F3-87C9-377BB94FC1A6}"/>
              </a:ext>
            </a:extLst>
          </p:cNvPr>
          <p:cNvSpPr/>
          <p:nvPr/>
        </p:nvSpPr>
        <p:spPr>
          <a:xfrm>
            <a:off x="3559322" y="5973509"/>
            <a:ext cx="482838" cy="1367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Elaborazione alternativa 15">
            <a:extLst>
              <a:ext uri="{FF2B5EF4-FFF2-40B4-BE49-F238E27FC236}">
                <a16:creationId xmlns:a16="http://schemas.microsoft.com/office/drawing/2014/main" id="{A4BC4441-AED8-451A-BC61-2B06D8B08385}"/>
              </a:ext>
            </a:extLst>
          </p:cNvPr>
          <p:cNvSpPr/>
          <p:nvPr/>
        </p:nvSpPr>
        <p:spPr>
          <a:xfrm>
            <a:off x="33557" y="4437403"/>
            <a:ext cx="12158443" cy="1254093"/>
          </a:xfrm>
          <a:prstGeom prst="flowChartAlternateProcess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tella a 4 punte 16">
            <a:extLst>
              <a:ext uri="{FF2B5EF4-FFF2-40B4-BE49-F238E27FC236}">
                <a16:creationId xmlns:a16="http://schemas.microsoft.com/office/drawing/2014/main" id="{11AA13EC-8DFA-4B5D-B857-317239AABD05}"/>
              </a:ext>
            </a:extLst>
          </p:cNvPr>
          <p:cNvSpPr/>
          <p:nvPr/>
        </p:nvSpPr>
        <p:spPr>
          <a:xfrm>
            <a:off x="182239" y="3495227"/>
            <a:ext cx="91226" cy="7009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tella a 4 punte 17">
            <a:extLst>
              <a:ext uri="{FF2B5EF4-FFF2-40B4-BE49-F238E27FC236}">
                <a16:creationId xmlns:a16="http://schemas.microsoft.com/office/drawing/2014/main" id="{9B747565-1435-4971-8807-5B074B5CFD22}"/>
              </a:ext>
            </a:extLst>
          </p:cNvPr>
          <p:cNvSpPr/>
          <p:nvPr/>
        </p:nvSpPr>
        <p:spPr>
          <a:xfrm>
            <a:off x="182239" y="5973509"/>
            <a:ext cx="91226" cy="74953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4650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5F9762-8241-4D21-9236-A7F83BBC5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4"/>
            <a:tile tx="0" ty="0" sx="100000" sy="100000" flip="none" algn="tl"/>
          </a:blipFill>
        </p:spPr>
        <p:txBody>
          <a:bodyPr/>
          <a:lstStyle/>
          <a:p>
            <a:pPr>
              <a:buFontTx/>
              <a:buChar char="-"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Da seconda metà del II sec. a.C.  esigenza e ricerca di stabilità e uniformità del latino che ormai è lingua universale al pari del greco e che deve rispondere alle esigenze ‘ufficiali’ della potenza dominatrice di Roma </a:t>
            </a:r>
          </a:p>
          <a:p>
            <a:pPr marL="0" indent="0"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riduzione della variabilità interna e inizio di selezione e regolarizzazione </a:t>
            </a: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verso una lingua ‘standard’ basata su un modello di prestigio quale la lingua della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‘classe dirigente’ di Roma</a:t>
            </a: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it-IT"/>
              <a:t>                                      </a:t>
            </a:r>
          </a:p>
          <a:p>
            <a:pPr marL="0" indent="0" algn="ctr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processo di regolarizzazione e aggiornamento dell’ortografia favorito dallo sviluppo di una sensibilità e scienza linguistica e dal crescente ruolo della riflessione grammaticale</a:t>
            </a:r>
          </a:p>
          <a:p>
            <a:pPr marL="0" indent="0" algn="ctr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</a:t>
            </a:r>
            <a:r>
              <a:rPr lang="it-IT" sz="1000">
                <a:latin typeface="Times New Roman" panose="02020603050405020304" pitchFamily="18" charset="0"/>
                <a:cs typeface="Times New Roman" panose="02020603050405020304" pitchFamily="18" charset="0"/>
              </a:rPr>
              <a:t>(audio)</a:t>
            </a:r>
          </a:p>
        </p:txBody>
      </p:sp>
      <p:sp>
        <p:nvSpPr>
          <p:cNvPr id="4" name="Freccia curva 3">
            <a:extLst>
              <a:ext uri="{FF2B5EF4-FFF2-40B4-BE49-F238E27FC236}">
                <a16:creationId xmlns:a16="http://schemas.microsoft.com/office/drawing/2014/main" id="{A4EB3FE4-0705-4333-B522-D24CBD12F7C5}"/>
              </a:ext>
            </a:extLst>
          </p:cNvPr>
          <p:cNvSpPr/>
          <p:nvPr/>
        </p:nvSpPr>
        <p:spPr>
          <a:xfrm rot="5400000">
            <a:off x="2921464" y="1633763"/>
            <a:ext cx="801151" cy="45300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" name="Freccia in giù 4">
            <a:extLst>
              <a:ext uri="{FF2B5EF4-FFF2-40B4-BE49-F238E27FC236}">
                <a16:creationId xmlns:a16="http://schemas.microsoft.com/office/drawing/2014/main" id="{BDA9C166-9745-4C2B-B509-BECD0CFDB3F6}"/>
              </a:ext>
            </a:extLst>
          </p:cNvPr>
          <p:cNvSpPr/>
          <p:nvPr/>
        </p:nvSpPr>
        <p:spPr>
          <a:xfrm>
            <a:off x="5891869" y="2676089"/>
            <a:ext cx="260058" cy="6207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60E65CE5-B71E-405C-90CA-85BD490C891E}"/>
              </a:ext>
            </a:extLst>
          </p:cNvPr>
          <p:cNvSpPr/>
          <p:nvPr/>
        </p:nvSpPr>
        <p:spPr>
          <a:xfrm>
            <a:off x="2824293" y="3703739"/>
            <a:ext cx="271244" cy="8934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sl ultima lez. 11 7 aprile">
            <a:hlinkClick r:id="" action="ppaction://media"/>
            <a:extLst>
              <a:ext uri="{FF2B5EF4-FFF2-40B4-BE49-F238E27FC236}">
                <a16:creationId xmlns:a16="http://schemas.microsoft.com/office/drawing/2014/main" id="{F6374598-0506-4112-980B-94A4206AD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58819" y="5825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4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813</Words>
  <Application>Microsoft Office PowerPoint</Application>
  <PresentationFormat>Widescreen</PresentationFormat>
  <Paragraphs>100</Paragraphs>
  <Slides>7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Algerian</vt:lpstr>
      <vt:lpstr>Arial</vt:lpstr>
      <vt:lpstr>Garamond</vt:lpstr>
      <vt:lpstr>Times New Roman</vt:lpstr>
      <vt:lpstr>Organico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Luciana Furbetta</dc:creator>
  <cp:lastModifiedBy>Luciana Furbetta</cp:lastModifiedBy>
  <cp:revision>25</cp:revision>
  <dcterms:created xsi:type="dcterms:W3CDTF">2020-04-04T16:52:25Z</dcterms:created>
  <dcterms:modified xsi:type="dcterms:W3CDTF">2020-04-07T10:20:01Z</dcterms:modified>
</cp:coreProperties>
</file>