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</p:sldMasterIdLst>
  <p:sldIdLst>
    <p:sldId id="257" r:id="rId4"/>
    <p:sldId id="258" r:id="rId5"/>
    <p:sldId id="259" r:id="rId6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10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9FFE3-0099-4D51-BC04-7F627B33D9AD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08/04/2020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311EC-0154-4E6A-93DC-DB4271AC330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00377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9FFE3-0099-4D51-BC04-7F627B33D9AD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08/04/2020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311EC-0154-4E6A-93DC-DB4271AC330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24259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9FFE3-0099-4D51-BC04-7F627B33D9AD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08/04/2020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311EC-0154-4E6A-93DC-DB4271AC330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85658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9FFE3-0099-4D51-BC04-7F627B33D9AD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08/04/2020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311EC-0154-4E6A-93DC-DB4271AC330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4042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9FFE3-0099-4D51-BC04-7F627B33D9AD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08/04/2020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311EC-0154-4E6A-93DC-DB4271AC330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53424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9FFE3-0099-4D51-BC04-7F627B33D9AD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08/04/2020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311EC-0154-4E6A-93DC-DB4271AC330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98050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9FFE3-0099-4D51-BC04-7F627B33D9AD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08/04/2020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311EC-0154-4E6A-93DC-DB4271AC330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9250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9FFE3-0099-4D51-BC04-7F627B33D9AD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08/04/2020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311EC-0154-4E6A-93DC-DB4271AC330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748025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9FFE3-0099-4D51-BC04-7F627B33D9AD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08/04/2020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311EC-0154-4E6A-93DC-DB4271AC330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019243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9FFE3-0099-4D51-BC04-7F627B33D9AD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08/04/2020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311EC-0154-4E6A-93DC-DB4271AC330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820937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9FFE3-0099-4D51-BC04-7F627B33D9AD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08/04/2020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311EC-0154-4E6A-93DC-DB4271AC330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9000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9FFE3-0099-4D51-BC04-7F627B33D9AD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08/04/2020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311EC-0154-4E6A-93DC-DB4271AC330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334285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9FFE3-0099-4D51-BC04-7F627B33D9AD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08/04/2020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311EC-0154-4E6A-93DC-DB4271AC330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063939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9FFE3-0099-4D51-BC04-7F627B33D9AD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08/04/2020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311EC-0154-4E6A-93DC-DB4271AC330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531076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9FFE3-0099-4D51-BC04-7F627B33D9AD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08/04/2020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311EC-0154-4E6A-93DC-DB4271AC330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086884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9FFE3-0099-4D51-BC04-7F627B33D9AD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08/04/2020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311EC-0154-4E6A-93DC-DB4271AC330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762743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9FFE3-0099-4D51-BC04-7F627B33D9AD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08/04/2020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311EC-0154-4E6A-93DC-DB4271AC330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243219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9FFE3-0099-4D51-BC04-7F627B33D9AD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08/04/2020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311EC-0154-4E6A-93DC-DB4271AC330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423600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9FFE3-0099-4D51-BC04-7F627B33D9AD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08/04/2020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311EC-0154-4E6A-93DC-DB4271AC330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712091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9FFE3-0099-4D51-BC04-7F627B33D9AD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08/04/2020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311EC-0154-4E6A-93DC-DB4271AC330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213276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9FFE3-0099-4D51-BC04-7F627B33D9AD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08/04/2020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311EC-0154-4E6A-93DC-DB4271AC330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339451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9FFE3-0099-4D51-BC04-7F627B33D9AD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08/04/2020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311EC-0154-4E6A-93DC-DB4271AC330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35584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9FFE3-0099-4D51-BC04-7F627B33D9AD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08/04/2020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311EC-0154-4E6A-93DC-DB4271AC330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153303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9FFE3-0099-4D51-BC04-7F627B33D9AD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08/04/2020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311EC-0154-4E6A-93DC-DB4271AC330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488750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9FFE3-0099-4D51-BC04-7F627B33D9AD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08/04/2020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311EC-0154-4E6A-93DC-DB4271AC330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694022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9FFE3-0099-4D51-BC04-7F627B33D9AD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08/04/2020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311EC-0154-4E6A-93DC-DB4271AC330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241842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9FFE3-0099-4D51-BC04-7F627B33D9AD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08/04/2020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311EC-0154-4E6A-93DC-DB4271AC330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83376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9FFE3-0099-4D51-BC04-7F627B33D9AD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08/04/2020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311EC-0154-4E6A-93DC-DB4271AC330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51876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9FFE3-0099-4D51-BC04-7F627B33D9AD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08/04/2020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311EC-0154-4E6A-93DC-DB4271AC330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06760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9FFE3-0099-4D51-BC04-7F627B33D9AD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08/04/2020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311EC-0154-4E6A-93DC-DB4271AC330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14217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9FFE3-0099-4D51-BC04-7F627B33D9AD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08/04/2020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311EC-0154-4E6A-93DC-DB4271AC330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24133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9FFE3-0099-4D51-BC04-7F627B33D9AD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08/04/2020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311EC-0154-4E6A-93DC-DB4271AC330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20542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9FFE3-0099-4D51-BC04-7F627B33D9AD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08/04/2020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311EC-0154-4E6A-93DC-DB4271AC330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52680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  <a:lumMod val="52000"/>
                <a:lumOff val="48000"/>
                <a:alpha val="0"/>
              </a:schemeClr>
            </a:gs>
            <a:gs pos="25000">
              <a:schemeClr val="accent5">
                <a:lumMod val="60000"/>
                <a:lumOff val="4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9FFE3-0099-4D51-BC04-7F627B33D9AD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08/04/2020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E311EC-0154-4E6A-93DC-DB4271AC330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41467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  <a:lumMod val="52000"/>
                <a:lumOff val="48000"/>
                <a:alpha val="0"/>
              </a:schemeClr>
            </a:gs>
            <a:gs pos="25000">
              <a:schemeClr val="accent5">
                <a:lumMod val="60000"/>
                <a:lumOff val="4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9FFE3-0099-4D51-BC04-7F627B33D9AD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08/04/2020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E311EC-0154-4E6A-93DC-DB4271AC330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14211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  <a:lumMod val="52000"/>
                <a:lumOff val="48000"/>
                <a:alpha val="0"/>
              </a:schemeClr>
            </a:gs>
            <a:gs pos="25000">
              <a:schemeClr val="accent5">
                <a:lumMod val="60000"/>
                <a:lumOff val="4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9FFE3-0099-4D51-BC04-7F627B33D9AD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08/04/2020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E311EC-0154-4E6A-93DC-DB4271AC330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1226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600" dirty="0"/>
              <a:t>LA RELIGIONE COME SISTEMA CULTURALE</a:t>
            </a:r>
            <a:endParaRPr lang="it-IT" sz="3600" dirty="0"/>
          </a:p>
        </p:txBody>
      </p:sp>
      <p:sp>
        <p:nvSpPr>
          <p:cNvPr id="4" name="Segnaposto contenuto 3"/>
          <p:cNvSpPr>
            <a:spLocks noGrp="1"/>
          </p:cNvSpPr>
          <p:nvPr>
            <p:ph idx="1"/>
          </p:nvPr>
        </p:nvSpPr>
        <p:spPr>
          <a:xfrm>
            <a:off x="1631504" y="1124745"/>
            <a:ext cx="9036496" cy="5001419"/>
          </a:xfrm>
        </p:spPr>
        <p:txBody>
          <a:bodyPr>
            <a:normAutofit fontScale="70000" lnSpcReduction="20000"/>
          </a:bodyPr>
          <a:lstStyle/>
          <a:p>
            <a:endParaRPr lang="it-IT" dirty="0" smtClean="0"/>
          </a:p>
          <a:p>
            <a:r>
              <a:rPr lang="it-IT" dirty="0" smtClean="0"/>
              <a:t>Sistema </a:t>
            </a:r>
            <a:r>
              <a:rPr lang="it-IT" dirty="0"/>
              <a:t>integrato di</a:t>
            </a:r>
          </a:p>
          <a:p>
            <a:r>
              <a:rPr lang="it-IT" dirty="0"/>
              <a:t>Credenze (concezione del mondo)</a:t>
            </a:r>
          </a:p>
          <a:p>
            <a:r>
              <a:rPr lang="it-IT" dirty="0"/>
              <a:t>Valori</a:t>
            </a:r>
          </a:p>
          <a:p>
            <a:r>
              <a:rPr lang="it-IT" dirty="0"/>
              <a:t>Simboli</a:t>
            </a:r>
          </a:p>
          <a:p>
            <a:r>
              <a:rPr lang="it-IT" dirty="0"/>
              <a:t>Carattere pubblico</a:t>
            </a:r>
          </a:p>
          <a:p>
            <a:pPr marL="0" indent="0">
              <a:buNone/>
            </a:pPr>
            <a:r>
              <a:rPr lang="it-IT" dirty="0"/>
              <a:t>Rapporti MONDO UMANO/SOVRAUMANO:</a:t>
            </a:r>
          </a:p>
          <a:p>
            <a:pPr marL="0" indent="0">
              <a:buNone/>
            </a:pPr>
            <a:r>
              <a:rPr lang="it-IT" b="1" dirty="0"/>
              <a:t>Dottrine</a:t>
            </a:r>
            <a:r>
              <a:rPr lang="it-IT" dirty="0"/>
              <a:t>: sistema di credenze, verità incontrovertibili, obbligatorie e non discutibili</a:t>
            </a:r>
          </a:p>
          <a:p>
            <a:pPr marL="0" indent="0">
              <a:buNone/>
            </a:pPr>
            <a:r>
              <a:rPr lang="it-IT" b="1" dirty="0"/>
              <a:t>Norme morali </a:t>
            </a:r>
            <a:r>
              <a:rPr lang="it-IT" dirty="0"/>
              <a:t>(comandamenti)</a:t>
            </a:r>
          </a:p>
          <a:p>
            <a:pPr marL="0" indent="0">
              <a:buNone/>
            </a:pPr>
            <a:r>
              <a:rPr lang="it-IT" b="1" dirty="0"/>
              <a:t>Simboli</a:t>
            </a:r>
            <a:r>
              <a:rPr lang="it-IT" dirty="0"/>
              <a:t>: oggetti, eventi dell’universo religioso, rituali, atti solenni, abiti che sanciscono la separatezza degli ambiti</a:t>
            </a:r>
          </a:p>
          <a:p>
            <a:pPr marL="0" indent="0">
              <a:buNone/>
            </a:pPr>
            <a:r>
              <a:rPr lang="it-IT" dirty="0"/>
              <a:t>Inserisce e colloca l’uomo in un macrocosmo, ordine superiore</a:t>
            </a:r>
          </a:p>
          <a:p>
            <a:pPr marL="0" indent="0">
              <a:buNone/>
            </a:pPr>
            <a:r>
              <a:rPr lang="it-IT" dirty="0"/>
              <a:t>«SACRO» (Rudolf Otto -  </a:t>
            </a:r>
            <a:r>
              <a:rPr lang="it-IT" i="1" dirty="0" err="1"/>
              <a:t>mysterium</a:t>
            </a:r>
            <a:r>
              <a:rPr lang="it-IT" i="1" dirty="0"/>
              <a:t> </a:t>
            </a:r>
            <a:r>
              <a:rPr lang="it-IT" i="1" dirty="0" err="1"/>
              <a:t>tremendum</a:t>
            </a:r>
            <a:r>
              <a:rPr lang="it-IT" i="1" dirty="0"/>
              <a:t> </a:t>
            </a:r>
            <a:r>
              <a:rPr lang="it-IT" dirty="0"/>
              <a:t>-) : qualcosa di separato, interdetto dall’umano</a:t>
            </a:r>
          </a:p>
          <a:p>
            <a:endParaRPr lang="it-IT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72488" y="1124744"/>
            <a:ext cx="2195513" cy="200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CasellaDiTesto 2"/>
          <p:cNvSpPr txBox="1"/>
          <p:nvPr/>
        </p:nvSpPr>
        <p:spPr>
          <a:xfrm>
            <a:off x="5951984" y="652534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>
                <a:solidFill>
                  <a:prstClr val="black"/>
                </a:solidFill>
                <a:latin typeface="Calibri"/>
              </a:rPr>
              <a:t>35</a:t>
            </a:r>
            <a:endParaRPr lang="it-IT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73889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GENESI E FUNZIONE DELLA RELIGIONE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631504" y="908720"/>
            <a:ext cx="8928992" cy="583264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sz="2400" dirty="0"/>
              <a:t>La dimensione simbolica costituisce il cemento delle società </a:t>
            </a:r>
            <a:r>
              <a:rPr lang="it-IT" sz="2400" dirty="0"/>
              <a:t>(</a:t>
            </a:r>
            <a:r>
              <a:rPr lang="it-IT" sz="2400" b="1" dirty="0" err="1"/>
              <a:t>Émile</a:t>
            </a:r>
            <a:r>
              <a:rPr lang="it-IT" sz="2400" b="1" dirty="0"/>
              <a:t> </a:t>
            </a:r>
            <a:r>
              <a:rPr lang="it-IT" sz="2400" b="1" dirty="0" err="1"/>
              <a:t>Durkheim</a:t>
            </a:r>
            <a:r>
              <a:rPr lang="it-IT" sz="2400" dirty="0"/>
              <a:t>, </a:t>
            </a:r>
            <a:r>
              <a:rPr lang="it-IT" sz="2400" i="1" dirty="0"/>
              <a:t>Le forme elementari della vita religiosa</a:t>
            </a:r>
            <a:r>
              <a:rPr lang="it-IT" sz="2400" dirty="0"/>
              <a:t>, 1912)</a:t>
            </a:r>
          </a:p>
          <a:p>
            <a:pPr marL="0" indent="0">
              <a:buNone/>
            </a:pPr>
            <a:endParaRPr lang="it-IT" sz="2400" dirty="0"/>
          </a:p>
          <a:p>
            <a:pPr marL="0" indent="0">
              <a:buNone/>
            </a:pPr>
            <a:r>
              <a:rPr lang="it-IT" sz="2400" dirty="0"/>
              <a:t>La corrente emotiva (effervescenza collettiva) che il rito produce fa sì che gli individui si </a:t>
            </a:r>
            <a:r>
              <a:rPr lang="it-IT" sz="2400" dirty="0" err="1"/>
              <a:t>autotrascendano</a:t>
            </a:r>
            <a:r>
              <a:rPr lang="it-IT" sz="2400" dirty="0"/>
              <a:t>, producendo consenso morale e cognitivo che unisce e crea vincoli reciproci e consente di identificarsi in una collettività, azzerando le distanze fra i membri.</a:t>
            </a:r>
          </a:p>
          <a:p>
            <a:r>
              <a:rPr lang="it-IT" sz="2400" b="1" dirty="0"/>
              <a:t>INTEGRAZIONE</a:t>
            </a:r>
          </a:p>
          <a:p>
            <a:endParaRPr lang="it-IT" sz="2400" dirty="0"/>
          </a:p>
          <a:p>
            <a:pPr marL="0" indent="0">
              <a:buNone/>
            </a:pPr>
            <a:r>
              <a:rPr lang="it-IT" sz="2400" b="1" dirty="0" err="1"/>
              <a:t>Bronislaw</a:t>
            </a:r>
            <a:r>
              <a:rPr lang="it-IT" sz="2400" b="1" dirty="0"/>
              <a:t> </a:t>
            </a:r>
            <a:r>
              <a:rPr lang="it-IT" sz="2400" b="1" dirty="0" err="1"/>
              <a:t>Malinowski</a:t>
            </a:r>
            <a:r>
              <a:rPr lang="it-IT" sz="2400" b="1" dirty="0"/>
              <a:t> </a:t>
            </a:r>
            <a:r>
              <a:rPr lang="it-IT" sz="2400" dirty="0"/>
              <a:t>(1948) – Isole </a:t>
            </a:r>
            <a:r>
              <a:rPr lang="it-IT" sz="2400" dirty="0" err="1"/>
              <a:t>Trobriand</a:t>
            </a:r>
            <a:endParaRPr lang="it-IT" sz="2400" dirty="0"/>
          </a:p>
          <a:p>
            <a:pPr marL="0" indent="0">
              <a:buNone/>
            </a:pPr>
            <a:r>
              <a:rPr lang="it-IT" sz="2400" b="1" dirty="0"/>
              <a:t>Funzioni</a:t>
            </a:r>
            <a:r>
              <a:rPr lang="it-IT" sz="2400" dirty="0"/>
              <a:t>: manifeste e latenti</a:t>
            </a:r>
          </a:p>
          <a:p>
            <a:r>
              <a:rPr lang="it-IT" sz="2400" dirty="0"/>
              <a:t>alleggerire la tensione emotiva di fronte al rischio</a:t>
            </a:r>
          </a:p>
          <a:p>
            <a:r>
              <a:rPr lang="it-IT" sz="2400" dirty="0"/>
              <a:t>fiducia al gruppo</a:t>
            </a:r>
          </a:p>
          <a:p>
            <a:r>
              <a:rPr lang="it-IT" sz="2400" dirty="0"/>
              <a:t>Incongruenze fra destino e merito (teodicee)</a:t>
            </a:r>
          </a:p>
          <a:p>
            <a:pPr marL="0" indent="0">
              <a:buNone/>
            </a:pPr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6096000" y="6237312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prstClr val="black"/>
                </a:solidFill>
                <a:latin typeface="Calibri"/>
              </a:rPr>
              <a:t>36</a:t>
            </a:r>
            <a:endParaRPr lang="it-IT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188598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it-IT" sz="3200" dirty="0"/>
              <a:t>SISTEMI RELIGIOSI UNIVERSALI</a:t>
            </a:r>
            <a:endParaRPr lang="it-IT" sz="32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631504" y="692696"/>
            <a:ext cx="8928992" cy="6048672"/>
          </a:xfrm>
        </p:spPr>
        <p:txBody>
          <a:bodyPr/>
          <a:lstStyle/>
          <a:p>
            <a:pPr marL="0" indent="0">
              <a:buNone/>
            </a:pPr>
            <a:r>
              <a:rPr lang="it-IT" sz="1800" dirty="0"/>
              <a:t>DUE CONCEZIONI DELL’UOMO (imperfetto e precario) E MODI DI OTTENERE LA </a:t>
            </a:r>
            <a:r>
              <a:rPr lang="it-IT" sz="1800" dirty="0"/>
              <a:t>SALVEZZA</a:t>
            </a:r>
          </a:p>
          <a:p>
            <a:pPr marL="0" indent="0">
              <a:buNone/>
            </a:pPr>
            <a:endParaRPr lang="it-IT" sz="2400" dirty="0"/>
          </a:p>
          <a:p>
            <a:endParaRPr lang="it-IT" dirty="0"/>
          </a:p>
        </p:txBody>
      </p:sp>
      <p:graphicFrame>
        <p:nvGraphicFramePr>
          <p:cNvPr id="4" name="Tabella 3"/>
          <p:cNvGraphicFramePr>
            <a:graphicFrameLocks noGrp="1"/>
          </p:cNvGraphicFramePr>
          <p:nvPr>
            <p:extLst/>
          </p:nvPr>
        </p:nvGraphicFramePr>
        <p:xfrm>
          <a:off x="1631504" y="1052737"/>
          <a:ext cx="8928992" cy="4256491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44644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644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24439"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TEO-CENTRISMO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COSMO-CENTRISMO</a:t>
                      </a:r>
                      <a:endParaRPr lang="it-IT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1891"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UOMO</a:t>
                      </a:r>
                      <a:r>
                        <a:rPr lang="it-IT" sz="1600" baseline="0" dirty="0" smtClean="0"/>
                        <a:t> – </a:t>
                      </a:r>
                      <a:r>
                        <a:rPr lang="it-IT" sz="1600" dirty="0" smtClean="0"/>
                        <a:t>strumento di Dio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UOMO</a:t>
                      </a:r>
                      <a:r>
                        <a:rPr lang="it-IT" sz="1600" baseline="0" dirty="0" smtClean="0"/>
                        <a:t> – contenitore del divino</a:t>
                      </a:r>
                      <a:endParaRPr lang="it-IT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6000"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Concezione</a:t>
                      </a:r>
                      <a:r>
                        <a:rPr lang="it-IT" sz="1600" baseline="0" dirty="0" smtClean="0"/>
                        <a:t> etica, </a:t>
                      </a:r>
                      <a:r>
                        <a:rPr lang="it-IT" sz="1600" b="1" baseline="0" dirty="0" smtClean="0"/>
                        <a:t>Dio personale </a:t>
                      </a:r>
                      <a:r>
                        <a:rPr lang="it-IT" sz="1600" baseline="0" dirty="0" smtClean="0"/>
                        <a:t>e trascendente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Carattere</a:t>
                      </a:r>
                      <a:r>
                        <a:rPr lang="it-IT" sz="1600" baseline="0" dirty="0" smtClean="0"/>
                        <a:t> cognitivo, </a:t>
                      </a:r>
                      <a:r>
                        <a:rPr lang="it-IT" sz="1600" b="1" baseline="0" dirty="0" smtClean="0"/>
                        <a:t>divinità impersonale</a:t>
                      </a:r>
                      <a:r>
                        <a:rPr lang="it-IT" sz="1600" baseline="0" dirty="0" smtClean="0"/>
                        <a:t>, immanente</a:t>
                      </a:r>
                      <a:endParaRPr lang="it-IT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08005"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Idea di </a:t>
                      </a:r>
                      <a:r>
                        <a:rPr lang="it-IT" sz="1600" b="1" dirty="0" smtClean="0"/>
                        <a:t>«peccato» </a:t>
                      </a:r>
                    </a:p>
                    <a:p>
                      <a:r>
                        <a:rPr lang="it-IT" sz="1600" dirty="0" smtClean="0"/>
                        <a:t>ottenere il favore di Dio, la sua approvazione/perdono</a:t>
                      </a:r>
                    </a:p>
                    <a:p>
                      <a:r>
                        <a:rPr lang="it-IT" sz="1600" dirty="0" smtClean="0"/>
                        <a:t>Violazione implica ripudio, «cacciata»</a:t>
                      </a:r>
                    </a:p>
                    <a:p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Uomo creatura transeunte</a:t>
                      </a:r>
                    </a:p>
                    <a:p>
                      <a:r>
                        <a:rPr lang="it-IT" sz="1600" dirty="0" smtClean="0"/>
                        <a:t>Comprendere la divinità e ricongiungersi con questa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8549"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Personalità attiva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Personalità contemplativa</a:t>
                      </a:r>
                      <a:endParaRPr lang="it-IT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6000"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Stato di Grazia</a:t>
                      </a:r>
                    </a:p>
                    <a:p>
                      <a:r>
                        <a:rPr lang="it-IT" sz="1600" dirty="0" smtClean="0"/>
                        <a:t>Vocazione</a:t>
                      </a:r>
                      <a:r>
                        <a:rPr lang="it-IT" sz="1600" baseline="0" dirty="0" smtClean="0"/>
                        <a:t> universale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Stato di illuminazione</a:t>
                      </a:r>
                    </a:p>
                    <a:p>
                      <a:r>
                        <a:rPr lang="it-IT" sz="1600" dirty="0" smtClean="0"/>
                        <a:t>Vocazione elitaria-intellettuale</a:t>
                      </a:r>
                      <a:endParaRPr lang="it-IT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41891">
                <a:tc>
                  <a:txBody>
                    <a:bodyPr/>
                    <a:lstStyle/>
                    <a:p>
                      <a:r>
                        <a:rPr lang="it-IT" sz="1600" b="1" dirty="0" smtClean="0"/>
                        <a:t>Concezione del tempo lineare</a:t>
                      </a:r>
                      <a:endParaRPr lang="it-IT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b="1" dirty="0" smtClean="0"/>
                        <a:t>Concezione ciclica del tempo</a:t>
                      </a:r>
                      <a:endParaRPr lang="it-IT" sz="1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3632" y="5308903"/>
            <a:ext cx="2288344" cy="1440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2105" y="5308903"/>
            <a:ext cx="2082279" cy="15674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CasellaDiTesto 4"/>
          <p:cNvSpPr txBox="1"/>
          <p:nvPr/>
        </p:nvSpPr>
        <p:spPr>
          <a:xfrm>
            <a:off x="6023992" y="659735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>
                <a:solidFill>
                  <a:prstClr val="black"/>
                </a:solidFill>
                <a:latin typeface="Calibri"/>
              </a:rPr>
              <a:t>37</a:t>
            </a:r>
            <a:endParaRPr lang="it-IT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90359397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290</Words>
  <Application>Microsoft Office PowerPoint</Application>
  <PresentationFormat>Widescreen</PresentationFormat>
  <Paragraphs>48</Paragraphs>
  <Slides>3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3</vt:i4>
      </vt:variant>
      <vt:variant>
        <vt:lpstr>Titoli diapositive</vt:lpstr>
      </vt:variant>
      <vt:variant>
        <vt:i4>3</vt:i4>
      </vt:variant>
    </vt:vector>
  </HeadingPairs>
  <TitlesOfParts>
    <vt:vector size="8" baseType="lpstr">
      <vt:lpstr>Arial</vt:lpstr>
      <vt:lpstr>Calibri</vt:lpstr>
      <vt:lpstr>1_Tema di Office</vt:lpstr>
      <vt:lpstr>2_Tema di Office</vt:lpstr>
      <vt:lpstr>Tema di Office</vt:lpstr>
      <vt:lpstr>LA RELIGIONE COME SISTEMA CULTURALE</vt:lpstr>
      <vt:lpstr>GENESI E FUNZIONE DELLA RELIGIONE</vt:lpstr>
      <vt:lpstr>SISTEMI RELIGIOSI UNIVERSALI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RELIGIONE COME SISTEMA CULTURALE</dc:title>
  <dc:creator>battelligiu@gmail.com</dc:creator>
  <cp:lastModifiedBy>battelligiu@gmail.com</cp:lastModifiedBy>
  <cp:revision>1</cp:revision>
  <dcterms:created xsi:type="dcterms:W3CDTF">2020-04-08T14:25:32Z</dcterms:created>
  <dcterms:modified xsi:type="dcterms:W3CDTF">2020-04-08T14:26:15Z</dcterms:modified>
</cp:coreProperties>
</file>