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0" r:id="rId4"/>
    <p:sldId id="261" r:id="rId5"/>
    <p:sldId id="265" r:id="rId6"/>
    <p:sldId id="266" r:id="rId7"/>
    <p:sldId id="264" r:id="rId8"/>
    <p:sldId id="267" r:id="rId9"/>
    <p:sldId id="26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70904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86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94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7676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90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40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37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78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070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756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940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20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Popolazione e migrazioni</a:t>
            </a: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3 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8"/>
    </mc:Choice>
    <mc:Fallback xmlns="">
      <p:transition spd="slow" advTm="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Composizione della popolazione e suoi cambiamenti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Ogni popolazione ha una propria composizione, data dalle caratteristiche dei gruppi che la compongono</a:t>
            </a:r>
          </a:p>
          <a:p>
            <a:pPr marL="0" indent="0">
              <a:buNone/>
            </a:pPr>
            <a:r>
              <a:rPr lang="it-IT" dirty="0" smtClean="0"/>
              <a:t>L’analisi dei vari elementi fornisce strumenti per ragionare sugli sviluppi futuri della società</a:t>
            </a:r>
          </a:p>
          <a:p>
            <a:pPr marL="0" indent="0">
              <a:buNone/>
            </a:pPr>
            <a:r>
              <a:rPr lang="it-IT" dirty="0" smtClean="0"/>
              <a:t>Tra i principali: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Piramide dell’età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Indice di dipendenza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Tasso di crescita naturale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Modello di transizione demografica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0"/>
    </mc:Choice>
    <mc:Fallback xmlns="">
      <p:transition spd="slow" advTm="5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4879075" cy="3581400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Piramide dell’età</a:t>
            </a:r>
            <a:r>
              <a:rPr lang="it-IT" dirty="0" smtClean="0"/>
              <a:t>: istogramma che rappresenta la composizione di una popolazione divisa per classi età e per genere</a:t>
            </a:r>
          </a:p>
          <a:p>
            <a:r>
              <a:rPr lang="it-IT" dirty="0" smtClean="0"/>
              <a:t>Di solito classi di età di 5 anni e si riferisce ai residenti (dati disponibili)</a:t>
            </a:r>
          </a:p>
          <a:p>
            <a:r>
              <a:rPr lang="it-IT" dirty="0" smtClean="0"/>
              <a:t>La sua rappresentazione grafica consente di distinguere fra </a:t>
            </a:r>
          </a:p>
          <a:p>
            <a:pPr lvl="1"/>
            <a:r>
              <a:rPr lang="it-IT" dirty="0" smtClean="0"/>
              <a:t>popolazioni a forte crescita, </a:t>
            </a:r>
          </a:p>
          <a:p>
            <a:pPr lvl="1"/>
            <a:r>
              <a:rPr lang="it-IT" dirty="0" smtClean="0"/>
              <a:t>a crescita lenta </a:t>
            </a:r>
          </a:p>
          <a:p>
            <a:pPr lvl="1"/>
            <a:r>
              <a:rPr lang="it-IT" dirty="0" smtClean="0"/>
              <a:t>in declino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00" y="2322962"/>
            <a:ext cx="4608423" cy="35074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66600" y="6127845"/>
            <a:ext cx="460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L’Italia è un paese in declino demografico</a:t>
            </a:r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93"/>
    </mc:Choice>
    <mc:Fallback xmlns="">
      <p:transition spd="slow" advTm="25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smtClean="0"/>
              <a:t>Indice di dipendenza</a:t>
            </a:r>
            <a:r>
              <a:rPr lang="it-IT" dirty="0" smtClean="0"/>
              <a:t>: rapporto fra la popolazione in età lavorativa e quella di età inferiore a 15 anni o superiore a 65 anni (</a:t>
            </a:r>
            <a:r>
              <a:rPr lang="it-IT" i="1" dirty="0" smtClean="0"/>
              <a:t>dipendenti</a:t>
            </a:r>
            <a:r>
              <a:rPr lang="it-IT" dirty="0" smtClean="0"/>
              <a:t>), ovvero quelli fuori dal mondo del lavoro (che </a:t>
            </a:r>
            <a:r>
              <a:rPr lang="it-IT" i="1" dirty="0" smtClean="0"/>
              <a:t>dipendono </a:t>
            </a:r>
            <a:r>
              <a:rPr lang="it-IT" dirty="0" smtClean="0"/>
              <a:t>dal lavoro altrui)</a:t>
            </a:r>
          </a:p>
          <a:p>
            <a:pPr marL="0" indent="0">
              <a:buNone/>
            </a:pPr>
            <a:r>
              <a:rPr lang="it-IT" dirty="0" smtClean="0"/>
              <a:t>Consente di aver chiaro quale è il futuro della comunità cui si riferisce, quali sono le strutture necessarie</a:t>
            </a:r>
          </a:p>
          <a:p>
            <a:pPr marL="0" indent="0">
              <a:buNone/>
            </a:pPr>
            <a:r>
              <a:rPr lang="it-IT" dirty="0" smtClean="0"/>
              <a:t>L’indice di dipendenza si calcola dividendo il numero delle persone con meno di 15 anni o più di 65 per quello di chi è in età lavorativa e moltiplicando il risultato per 100 (più ci si avvicina a 100, maggiore è l’indice di dipendenza)</a:t>
            </a:r>
          </a:p>
          <a:p>
            <a:pPr lvl="1"/>
            <a:r>
              <a:rPr lang="it-IT" dirty="0" smtClean="0"/>
              <a:t>Un indice di dipendenza di 100 indica che il numero dei lavoratori e quello delle persone con meno di 15 e più di 65 sono uguali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40"/>
    </mc:Choice>
    <mc:Fallback xmlns="">
      <p:transition spd="slow" advTm="20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825088"/>
            <a:ext cx="4443152" cy="3042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smtClean="0"/>
              <a:t>Tasso di crescita naturale</a:t>
            </a:r>
            <a:r>
              <a:rPr lang="it-IT" sz="2400" dirty="0" smtClean="0"/>
              <a:t>: percentuale annua di crescita di una popolazione, senza considerare i flussi migratori. Cioè quando i nati sono superiori ai morti</a:t>
            </a:r>
          </a:p>
          <a:p>
            <a:pPr marL="0" indent="0">
              <a:buNone/>
            </a:pPr>
            <a:r>
              <a:rPr lang="it-IT" sz="2400" dirty="0" smtClean="0"/>
              <a:t>Positivo nel mondo, ma differenziato nelle sue parti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52" y="1801504"/>
            <a:ext cx="6377248" cy="40658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52"/>
    </mc:Choice>
    <mc:Fallback xmlns="">
      <p:transition spd="slow" advTm="25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5999"/>
            <a:ext cx="4783540" cy="3980729"/>
          </a:xfrm>
        </p:spPr>
        <p:txBody>
          <a:bodyPr>
            <a:normAutofit/>
          </a:bodyPr>
          <a:lstStyle/>
          <a:p>
            <a:r>
              <a:rPr lang="it-IT" b="1" dirty="0" smtClean="0"/>
              <a:t>Transizione demografica</a:t>
            </a:r>
            <a:r>
              <a:rPr lang="it-IT" dirty="0" smtClean="0"/>
              <a:t>: passaggio di un paese, nel corso del tempo, da tassi di natalità e mortalità elevati a valori molto inferiori</a:t>
            </a:r>
          </a:p>
          <a:p>
            <a:r>
              <a:rPr lang="it-IT" dirty="0"/>
              <a:t>P</a:t>
            </a:r>
            <a:r>
              <a:rPr lang="it-IT" dirty="0" smtClean="0"/>
              <a:t>roduce modelli il cui studio evidenza i processi di sviluppo e le sue motivazioni, ma non considera le migrazioni (ed è </a:t>
            </a:r>
            <a:r>
              <a:rPr lang="it-IT" dirty="0" err="1" smtClean="0"/>
              <a:t>europacentrico</a:t>
            </a:r>
            <a:r>
              <a:rPr lang="it-IT" dirty="0" smtClean="0"/>
              <a:t>)</a:t>
            </a:r>
          </a:p>
          <a:p>
            <a:r>
              <a:rPr lang="it-IT" dirty="0" smtClean="0"/>
              <a:t>Le transizioni demografiche implicano diversa modalità di morte (da malattie infettive a malattie croniche </a:t>
            </a:r>
          </a:p>
          <a:p>
            <a:pPr marL="530352" lvl="1" indent="0">
              <a:buNone/>
            </a:pPr>
            <a:r>
              <a:rPr lang="it-IT" dirty="0" smtClean="0">
                <a:sym typeface="Wingdings" panose="05000000000000000000" pitchFamily="2" charset="2"/>
              </a:rPr>
              <a:t> transizione epidemiologica)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5" y="1428750"/>
            <a:ext cx="5654682" cy="48379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66"/>
    </mc:Choice>
    <mc:Fallback xmlns="">
      <p:transition spd="slow" advTm="33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Differenza di sesso e di genere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991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Il concetto di ruolo di genere indica le aspettative sociali, le responsabilità o i diritti che vengono spesso associati all’essere femmina o maschio, secondo un discorso dominante nella società, che tende a enfatizzare la dicotomia fra i sessi, rafforzando l’idea che tra i due concetti esista una correlazione</a:t>
            </a:r>
          </a:p>
          <a:p>
            <a:pPr marL="804863" indent="-804863">
              <a:buNone/>
            </a:pPr>
            <a:r>
              <a:rPr lang="it-IT" b="1" dirty="0" smtClean="0"/>
              <a:t>Sessualità</a:t>
            </a:r>
            <a:r>
              <a:rPr lang="it-IT" dirty="0" smtClean="0"/>
              <a:t>: elemento fondamentale dell’identità sociale e individuale, che deriva da orientamenti, desideri e pratiche di tipo sessuale</a:t>
            </a:r>
          </a:p>
          <a:p>
            <a:pPr marL="804863" indent="-804863">
              <a:buNone/>
            </a:pPr>
            <a:r>
              <a:rPr lang="it-IT" b="1" dirty="0" smtClean="0"/>
              <a:t>Genere</a:t>
            </a:r>
            <a:r>
              <a:rPr lang="it-IT" dirty="0" smtClean="0"/>
              <a:t>: caratteristiche culturali o sociali che nel pensare comune di una società sono attribuite all’appartenenza al sesso maschile o femminile</a:t>
            </a:r>
          </a:p>
          <a:p>
            <a:pPr marL="0" indent="0">
              <a:buNone/>
            </a:pPr>
            <a:r>
              <a:rPr lang="it-IT" dirty="0" smtClean="0"/>
              <a:t>Il riconoscimento di una diversità sessuale e di genere consente di ragionare sulla differenziazione spaziale, ovvero su come lo spazio – in particolare quello sociale - viene individuato, diviso, utilizzato e gestito a seconda delle modalità con le quali le società riconoscono (esplicitamente o implicitamente) tali differenze 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41"/>
    </mc:Choice>
    <mc:Fallback xmlns="">
      <p:transition spd="slow" advTm="15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Differenza di sesso e di genere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9100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I ruoli di genere variano da una parte all’altra della Terra e spesso influenzano la divisione del lavoro.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Mutano spesso e si evolvono, anche per fattori esterni.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Indice di mascolinità: il rapporto percentuale tra il numero dei maschi e quello delle femmine in una popolazione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/>
              <a:t>Nel mondo maggiore il numero dei maschi, legato fondamentalmente a fattori sociali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Disuguaglianze di genere</a:t>
            </a:r>
            <a:r>
              <a:rPr lang="it-IT" dirty="0" smtClean="0"/>
              <a:t>, relative a opportunità, diritti, benefici, comportamenti e status sociale (legate a retaggi, stereotipi, barriere sociali</a:t>
            </a:r>
          </a:p>
          <a:p>
            <a:pPr marL="0" indent="0">
              <a:buNone/>
            </a:pPr>
            <a:r>
              <a:rPr lang="it-IT" dirty="0" smtClean="0">
                <a:sym typeface="Wingdings" panose="05000000000000000000" pitchFamily="2" charset="2"/>
              </a:rPr>
              <a:t>		gestione differenziata degli spazi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10"/>
    </mc:Choice>
    <mc:Fallback xmlns="">
      <p:transition spd="slow" advTm="27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640</Words>
  <Application>Microsoft Office PowerPoint</Application>
  <PresentationFormat>Widescreen</PresentationFormat>
  <Paragraphs>53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Franklin Gothic Book</vt:lpstr>
      <vt:lpstr>Wingdings</vt:lpstr>
      <vt:lpstr>Crop</vt:lpstr>
      <vt:lpstr>Geografia  Sergio Zilli</vt:lpstr>
      <vt:lpstr>Presentazione n. 20 (con audio)</vt:lpstr>
      <vt:lpstr>Composizione della popolazione e suoi cambiamenti</vt:lpstr>
      <vt:lpstr>Composizione della popolazione e suoi cambiamenti</vt:lpstr>
      <vt:lpstr>Composizione della popolazione e suoi cambiamenti</vt:lpstr>
      <vt:lpstr>Composizione della popolazione e suoi cambiamenti</vt:lpstr>
      <vt:lpstr>Composizione della popolazione e suoi cambiamenti</vt:lpstr>
      <vt:lpstr>Differenza di sesso e di genere</vt:lpstr>
      <vt:lpstr>Differenza di sesso e di genere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19</cp:revision>
  <dcterms:created xsi:type="dcterms:W3CDTF">2020-04-08T14:04:53Z</dcterms:created>
  <dcterms:modified xsi:type="dcterms:W3CDTF">2020-04-08T18:14:09Z</dcterms:modified>
</cp:coreProperties>
</file>