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63" r:id="rId3"/>
    <p:sldId id="269" r:id="rId4"/>
    <p:sldId id="270" r:id="rId5"/>
    <p:sldId id="271" r:id="rId6"/>
    <p:sldId id="272" r:id="rId7"/>
    <p:sldId id="273" r:id="rId8"/>
    <p:sldId id="274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0" d="100"/>
          <a:sy n="70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970904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87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8863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94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76768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907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4405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437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278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50703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2756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EA8E4C6-DDAA-4816-B850-F57B86F7A68F}" type="datetimeFigureOut">
              <a:rPr lang="it-IT" smtClean="0"/>
              <a:t>08/04/2020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E820FAC7-C239-4C02-9EBE-B3486622BA44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940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3"/>
    </mc:Choice>
    <mc:Fallback xmlns="">
      <p:transition spd="slow" advTm="15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21 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 smtClean="0"/>
          </a:p>
          <a:p>
            <a:endParaRPr lang="it-IT" sz="2100" dirty="0"/>
          </a:p>
          <a:p>
            <a:endParaRPr lang="it-IT" sz="2100" dirty="0" smtClean="0"/>
          </a:p>
          <a:p>
            <a:endParaRPr lang="it-IT" sz="21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634836" y="2171700"/>
            <a:ext cx="89777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solidFill>
                  <a:srgbClr val="FF0000"/>
                </a:solidFill>
              </a:rPr>
              <a:t>Popolazione e migrazioni</a:t>
            </a:r>
          </a:p>
          <a:p>
            <a:endParaRPr lang="it-IT" sz="4800" dirty="0" smtClean="0">
              <a:solidFill>
                <a:srgbClr val="FF0000"/>
              </a:solidFill>
            </a:endParaRPr>
          </a:p>
          <a:p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dirty="0">
                <a:solidFill>
                  <a:srgbClr val="FF0000"/>
                </a:solidFill>
              </a:rPr>
              <a:t>4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2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0"/>
    </mc:Choice>
    <mc:Fallback xmlns="">
      <p:transition spd="slow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Capacità di carico di un territorio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101152"/>
          </a:xfrm>
        </p:spPr>
        <p:txBody>
          <a:bodyPr>
            <a:normAutofit/>
          </a:bodyPr>
          <a:lstStyle/>
          <a:p>
            <a:r>
              <a:rPr lang="it-IT" sz="2200" b="1" dirty="0" smtClean="0"/>
              <a:t>Ecologia della popolazione</a:t>
            </a:r>
            <a:r>
              <a:rPr lang="it-IT" sz="2200" dirty="0" smtClean="0"/>
              <a:t>: studio del rapporto fra il numero degli abitanti e le condizioni ambientali di un territorio</a:t>
            </a:r>
          </a:p>
          <a:p>
            <a:r>
              <a:rPr lang="it-IT" sz="2200" b="1" dirty="0" smtClean="0"/>
              <a:t>Teoria malthusiana </a:t>
            </a:r>
            <a:r>
              <a:rPr lang="it-IT" sz="2200" dirty="0" smtClean="0"/>
              <a:t>(1798): risorse alimentari crescono in modo aritmetico, la popolazione cresce in maniera esponenziale. Superata </a:t>
            </a:r>
            <a:r>
              <a:rPr lang="it-IT" sz="2200" dirty="0"/>
              <a:t>l</a:t>
            </a:r>
            <a:r>
              <a:rPr lang="it-IT" sz="2200" dirty="0" smtClean="0"/>
              <a:t>a soglia di sostenibilità, intervengono ostacoli repressivi (epidemie, carestie) che riducono la popolazione e la riportano al di sotto della soglia. Per evitarlo la società dovrebbe frapporre ostacoli preventivi, di diverso tipo. </a:t>
            </a:r>
            <a:endParaRPr lang="it-IT" sz="2200" dirty="0"/>
          </a:p>
          <a:p>
            <a:pPr marL="0" indent="0">
              <a:buNone/>
            </a:pPr>
            <a:r>
              <a:rPr lang="it-IT" sz="2200" smtClean="0">
                <a:sym typeface="Wingdings" panose="05000000000000000000" pitchFamily="2" charset="2"/>
              </a:rPr>
              <a:t>		</a:t>
            </a:r>
            <a:r>
              <a:rPr lang="it-IT" sz="2200" b="1" dirty="0" smtClean="0">
                <a:sym typeface="Wingdings" panose="05000000000000000000" pitchFamily="2" charset="2"/>
              </a:rPr>
              <a:t>Capacità di carico </a:t>
            </a:r>
            <a:r>
              <a:rPr lang="it-IT" sz="2200" dirty="0" smtClean="0">
                <a:sym typeface="Wingdings" panose="05000000000000000000" pitchFamily="2" charset="2"/>
              </a:rPr>
              <a:t>(neomalthusiani, XX secolo)</a:t>
            </a:r>
          </a:p>
          <a:p>
            <a:r>
              <a:rPr lang="it-IT" sz="2200" dirty="0" smtClean="0">
                <a:sym typeface="Wingdings" panose="05000000000000000000" pitchFamily="2" charset="2"/>
              </a:rPr>
              <a:t>Non considera il mercato, ma soltanto l’ambiente come fattore di produzione delle risorse alimentari, né le capacità dello stato di intervenire, né le possibili innovazioni tecniche e tecnologiche</a:t>
            </a:r>
            <a:endParaRPr lang="it-IT" sz="22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1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572"/>
    </mc:Choice>
    <mc:Fallback xmlns="">
      <p:transition spd="slow" advTm="355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Capacità di carico di un territorio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b="1" dirty="0" smtClean="0"/>
              <a:t>Insicurezza alimentare </a:t>
            </a:r>
            <a:r>
              <a:rPr lang="it-IT" dirty="0" smtClean="0"/>
              <a:t>come elemento determinante nell’andamento della popolazione: </a:t>
            </a:r>
            <a:r>
              <a:rPr lang="it-IT" dirty="0" err="1" smtClean="0"/>
              <a:t>impossibililtà</a:t>
            </a:r>
            <a:r>
              <a:rPr lang="it-IT" dirty="0" smtClean="0"/>
              <a:t> fisica o economica di accedere al cibo per povertà, sovrappopolazione, guerre, conflitti, scarsità di risorse, degrado ambientale o disastri naturali</a:t>
            </a:r>
          </a:p>
          <a:p>
            <a:r>
              <a:rPr lang="it-IT" dirty="0" smtClean="0"/>
              <a:t>Nel 2015 1 abitante su 10 del mondo vive con un reddito inferiore a 1,9 $ (1,75 euro) al giorno </a:t>
            </a:r>
          </a:p>
          <a:p>
            <a:r>
              <a:rPr lang="it-IT" dirty="0" smtClean="0"/>
              <a:t>Fame, malnutrizione e denutrizione dipendono da:</a:t>
            </a:r>
          </a:p>
          <a:p>
            <a:pPr lvl="1"/>
            <a:r>
              <a:rPr lang="it-IT" dirty="0" smtClean="0"/>
              <a:t>Presenza di agricoltura di sussistenza insufficiente</a:t>
            </a:r>
          </a:p>
          <a:p>
            <a:pPr lvl="1"/>
            <a:r>
              <a:rPr lang="it-IT" dirty="0" smtClean="0"/>
              <a:t>Povertà diffusa in ambiente urbano</a:t>
            </a:r>
          </a:p>
          <a:p>
            <a:pPr lvl="1"/>
            <a:r>
              <a:rPr lang="it-IT" dirty="0" smtClean="0"/>
              <a:t>Presenza di guerre e carestie (coinvolge almeno 40 milioni di persone)</a:t>
            </a:r>
          </a:p>
          <a:p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752"/>
    </mc:Choice>
    <mc:Fallback xmlns="">
      <p:transition spd="slow" advTm="292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Migrazioni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 smtClean="0"/>
              <a:t>Mobilità spaziale</a:t>
            </a:r>
            <a:endParaRPr lang="it-IT" dirty="0" smtClean="0"/>
          </a:p>
          <a:p>
            <a:pPr lvl="1"/>
            <a:r>
              <a:rPr lang="it-IT" b="1" dirty="0" smtClean="0"/>
              <a:t>Migrazioni</a:t>
            </a:r>
            <a:r>
              <a:rPr lang="it-IT" dirty="0" smtClean="0"/>
              <a:t>: spostamento permanente o di lungo termine di un gruppo di persone o di un individuo dal proprio luogo d’origine a un altro luogo</a:t>
            </a:r>
          </a:p>
          <a:p>
            <a:pPr lvl="1"/>
            <a:r>
              <a:rPr lang="it-IT" b="1" dirty="0" smtClean="0"/>
              <a:t>Circolazione di persone</a:t>
            </a:r>
            <a:r>
              <a:rPr lang="it-IT" dirty="0" smtClean="0"/>
              <a:t>: spostamento temporaneo, spesso ciclico, </a:t>
            </a:r>
            <a:r>
              <a:rPr lang="it-IT" dirty="0"/>
              <a:t>di un gruppo di persone o di un individuo dal proprio luogo d’origine a un altro </a:t>
            </a:r>
            <a:r>
              <a:rPr lang="it-IT" dirty="0" smtClean="0"/>
              <a:t>luogo. Comprende le migrazioni temporanee e i movimenti pendolari</a:t>
            </a:r>
          </a:p>
          <a:p>
            <a:pPr marL="530352" lvl="1" indent="0">
              <a:buNone/>
            </a:pPr>
            <a:r>
              <a:rPr lang="it-IT" i="0" dirty="0" smtClean="0"/>
              <a:t>Ogni migrazione prevede una emigrazione e una immigrazione</a:t>
            </a:r>
          </a:p>
          <a:p>
            <a:pPr marL="95250" lvl="1" indent="0">
              <a:buNone/>
            </a:pPr>
            <a:r>
              <a:rPr lang="it-IT" b="1" i="0" dirty="0" smtClean="0"/>
              <a:t>Saldo migratorio netto</a:t>
            </a:r>
            <a:r>
              <a:rPr lang="it-IT" i="0" dirty="0" smtClean="0"/>
              <a:t>: la differenza fra immigrati e emigrati</a:t>
            </a:r>
          </a:p>
          <a:p>
            <a:pPr marL="627063" lvl="1" indent="-627063">
              <a:buNone/>
            </a:pPr>
            <a:r>
              <a:rPr lang="it-IT" b="1" i="0" dirty="0" smtClean="0"/>
              <a:t>Equazione demografica</a:t>
            </a:r>
            <a:r>
              <a:rPr lang="it-IT" i="0" dirty="0" smtClean="0"/>
              <a:t>: crescita naturale della popolazione + saldo migratorio (in un determinato arco di tempo</a:t>
            </a:r>
            <a:r>
              <a:rPr lang="it-IT" dirty="0" smtClean="0"/>
              <a:t>)</a:t>
            </a:r>
          </a:p>
          <a:p>
            <a:pPr marL="530352" lvl="1" indent="0">
              <a:buNone/>
            </a:pPr>
            <a:endParaRPr lang="it-IT" dirty="0" smtClean="0"/>
          </a:p>
          <a:p>
            <a:endParaRPr lang="it-IT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0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87"/>
    </mc:Choice>
    <mc:Fallback xmlns="">
      <p:transition spd="slow" advTm="220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Migrazioni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dirty="0" smtClean="0"/>
              <a:t>Possono essere forzate o volontarie</a:t>
            </a:r>
          </a:p>
          <a:p>
            <a:pPr marL="0" indent="0">
              <a:buNone/>
            </a:pPr>
            <a:r>
              <a:rPr lang="it-IT" b="1" dirty="0" smtClean="0"/>
              <a:t>Forzate</a:t>
            </a:r>
            <a:r>
              <a:rPr lang="it-IT" dirty="0" smtClean="0"/>
              <a:t>: quando una persona o un potere o altro costringono una o più persone a cambiare luogo di residenza contro la loro volontà (nativi d’America, schiavi dall’Africa, balcanici dalla </a:t>
            </a:r>
            <a:r>
              <a:rPr lang="it-IT" dirty="0"/>
              <a:t>G</a:t>
            </a:r>
            <a:r>
              <a:rPr lang="it-IT" dirty="0" smtClean="0"/>
              <a:t>ermania)</a:t>
            </a:r>
          </a:p>
          <a:p>
            <a:pPr marL="0" indent="0">
              <a:buNone/>
            </a:pPr>
            <a:r>
              <a:rPr lang="it-IT" b="1" dirty="0" smtClean="0"/>
              <a:t>Volontarie</a:t>
            </a:r>
            <a:r>
              <a:rPr lang="it-IT" dirty="0" smtClean="0"/>
              <a:t>: trasferimenti di lunga durata o permanenti a seguito di scelte personali, anche se quasi obbligatorie (da paesi poveri a paesi ricchi, da campagna a città)</a:t>
            </a:r>
          </a:p>
          <a:p>
            <a:pPr marL="0" indent="0">
              <a:buNone/>
            </a:pPr>
            <a:r>
              <a:rPr lang="it-IT" dirty="0" smtClean="0"/>
              <a:t>Le cause/motivazioni sono molteplici, ma esistono </a:t>
            </a:r>
            <a:r>
              <a:rPr lang="it-IT" b="1" dirty="0" smtClean="0"/>
              <a:t>fattori di spinta (</a:t>
            </a:r>
            <a:r>
              <a:rPr lang="it-IT" i="1" dirty="0" err="1" smtClean="0"/>
              <a:t>push</a:t>
            </a:r>
            <a:r>
              <a:rPr lang="it-IT" i="1" dirty="0" smtClean="0"/>
              <a:t> </a:t>
            </a:r>
            <a:r>
              <a:rPr lang="it-IT" i="1" dirty="0" err="1" smtClean="0"/>
              <a:t>factors</a:t>
            </a:r>
            <a:r>
              <a:rPr lang="it-IT" b="1" i="1" dirty="0" smtClean="0"/>
              <a:t>)</a:t>
            </a:r>
            <a:r>
              <a:rPr lang="it-IT" b="1" dirty="0" smtClean="0"/>
              <a:t> </a:t>
            </a:r>
            <a:r>
              <a:rPr lang="it-IT" dirty="0" smtClean="0"/>
              <a:t>e</a:t>
            </a:r>
            <a:r>
              <a:rPr lang="it-IT" b="1" dirty="0" smtClean="0"/>
              <a:t> fattori di attrazione (</a:t>
            </a:r>
            <a:r>
              <a:rPr lang="it-IT" i="1" dirty="0" smtClean="0"/>
              <a:t>pull </a:t>
            </a:r>
            <a:r>
              <a:rPr lang="it-IT" i="1" dirty="0" err="1" smtClean="0"/>
              <a:t>factors</a:t>
            </a:r>
            <a:r>
              <a:rPr lang="it-IT" b="1" dirty="0" smtClean="0"/>
              <a:t>) </a:t>
            </a:r>
            <a:r>
              <a:rPr lang="it-IT" dirty="0" smtClean="0"/>
              <a:t>legati alle difficoltà presenti nel luogo d’origine e alle conoscenze delle condizioni dello spostamento (viaggio e arrivo)</a:t>
            </a:r>
            <a:endParaRPr lang="it-IT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it-IT" dirty="0" smtClean="0">
                <a:sym typeface="Wingdings" panose="05000000000000000000" pitchFamily="2" charset="2"/>
              </a:rPr>
              <a:t>Informazioni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it-IT" dirty="0" smtClean="0">
                <a:sym typeface="Wingdings" panose="05000000000000000000" pitchFamily="2" charset="2"/>
              </a:rPr>
              <a:t>Percezione delle conoscenze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it-IT" dirty="0" smtClean="0">
                <a:sym typeface="Wingdings" panose="05000000000000000000" pitchFamily="2" charset="2"/>
              </a:rPr>
              <a:t>Però utile distinguere fra spostamenti per povertà/insicurezza e ricerca di migliori condizioni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5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138"/>
    </mc:Choice>
    <mc:Fallback xmlns="">
      <p:transition spd="slow" advTm="418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Migrazioni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b="1" dirty="0" smtClean="0"/>
              <a:t>Migrazioni interne</a:t>
            </a:r>
            <a:r>
              <a:rPr lang="it-IT" dirty="0" smtClean="0"/>
              <a:t>, ovvero che interessano il movimento di persone interno allo stesso paese</a:t>
            </a:r>
          </a:p>
          <a:p>
            <a:pPr marL="0" indent="0">
              <a:buNone/>
            </a:pPr>
            <a:r>
              <a:rPr lang="it-IT" dirty="0" smtClean="0"/>
              <a:t>Circa 740 milioni/anno (da aree rurali a zono urbane)</a:t>
            </a:r>
          </a:p>
          <a:p>
            <a:pPr marL="0" indent="0">
              <a:buNone/>
            </a:pPr>
            <a:r>
              <a:rPr lang="it-IT" dirty="0" smtClean="0"/>
              <a:t>Legate a</a:t>
            </a:r>
          </a:p>
          <a:p>
            <a:pPr lvl="1"/>
            <a:r>
              <a:rPr lang="it-IT" dirty="0" smtClean="0"/>
              <a:t>Età (giovani, famiglie giovani più propensi)</a:t>
            </a:r>
          </a:p>
          <a:p>
            <a:pPr lvl="1"/>
            <a:r>
              <a:rPr lang="it-IT" dirty="0" smtClean="0"/>
              <a:t>Ricerca occupazione </a:t>
            </a:r>
          </a:p>
          <a:p>
            <a:pPr lvl="1"/>
            <a:r>
              <a:rPr lang="it-IT" dirty="0" smtClean="0"/>
              <a:t>Ricerca migliori caratteristiche naturali e ambientali</a:t>
            </a:r>
          </a:p>
          <a:p>
            <a:pPr marL="0" lvl="1" indent="0">
              <a:buNone/>
            </a:pPr>
            <a:r>
              <a:rPr lang="it-IT" i="0" dirty="0" smtClean="0"/>
              <a:t>In economie emergenti lo spostamento verso zone rurali è il più consistente (lavori stagionali)</a:t>
            </a:r>
          </a:p>
          <a:p>
            <a:pPr marL="0" lvl="1" indent="0">
              <a:buNone/>
            </a:pPr>
            <a:r>
              <a:rPr lang="it-IT" i="0" dirty="0" smtClean="0"/>
              <a:t>In quelle avanzate o forti (Cina) verso le città</a:t>
            </a:r>
            <a:endParaRPr lang="it-IT" i="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7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369"/>
    </mc:Choice>
    <mc:Fallback xmlns="">
      <p:transition spd="slow" advTm="312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Migrazioni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71600" y="1862919"/>
            <a:ext cx="4360460" cy="4572000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Migrazione </a:t>
            </a:r>
            <a:r>
              <a:rPr lang="it-IT" b="1" dirty="0" smtClean="0"/>
              <a:t>internazionale</a:t>
            </a:r>
            <a:r>
              <a:rPr lang="it-IT" dirty="0" smtClean="0"/>
              <a:t> quando una persona si trasferisce in maniera permanente o prolungata nel tempo in uno Stato diverso da quello d’origine</a:t>
            </a:r>
          </a:p>
          <a:p>
            <a:r>
              <a:rPr lang="it-IT" dirty="0" smtClean="0"/>
              <a:t>Circa 250 milioni/anno (1/3 di quella interna), perché più complesse da organizzare e gestire</a:t>
            </a:r>
          </a:p>
          <a:p>
            <a:r>
              <a:rPr lang="it-IT" dirty="0" smtClean="0"/>
              <a:t>Assume dimensioni globali quando interessa diversi continenti (schiavismo, colonizzazione decolonizzazione, sviluppo Americhe</a:t>
            </a:r>
          </a:p>
          <a:p>
            <a:r>
              <a:rPr lang="it-IT" dirty="0" smtClean="0"/>
              <a:t>Su scala globale, il 35% dei migranti si sposta verso paesi del Nord globale</a:t>
            </a:r>
          </a:p>
          <a:p>
            <a:r>
              <a:rPr lang="it-IT" dirty="0" smtClean="0"/>
              <a:t>I sette decimi dei migranti si spostano da paesi poveri (Asia, Africa, America Latina)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904" y="1748619"/>
            <a:ext cx="5912846" cy="46863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214"/>
    </mc:Choice>
    <mc:Fallback xmlns="">
      <p:transition spd="slow" advTm="17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</TotalTime>
  <Words>591</Words>
  <Application>Microsoft Office PowerPoint</Application>
  <PresentationFormat>Widescreen</PresentationFormat>
  <Paragraphs>54</Paragraphs>
  <Slides>8</Slides>
  <Notes>0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1" baseType="lpstr">
      <vt:lpstr>Franklin Gothic Book</vt:lpstr>
      <vt:lpstr>Wingdings</vt:lpstr>
      <vt:lpstr>Crop</vt:lpstr>
      <vt:lpstr>Geografia  Sergio Zilli</vt:lpstr>
      <vt:lpstr>Presentazione n. 21 (con audio)</vt:lpstr>
      <vt:lpstr>Capacità di carico di un territorio</vt:lpstr>
      <vt:lpstr>Capacità di carico di un territorio</vt:lpstr>
      <vt:lpstr>Migrazioni</vt:lpstr>
      <vt:lpstr>Migrazioni</vt:lpstr>
      <vt:lpstr>Migrazioni</vt:lpstr>
      <vt:lpstr>Migrazioni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 Sergio Zilli</dc:title>
  <dc:creator>sergio zilli</dc:creator>
  <cp:lastModifiedBy>sergio zilli</cp:lastModifiedBy>
  <cp:revision>22</cp:revision>
  <dcterms:created xsi:type="dcterms:W3CDTF">2020-04-08T14:04:53Z</dcterms:created>
  <dcterms:modified xsi:type="dcterms:W3CDTF">2020-04-08T20:51:55Z</dcterms:modified>
</cp:coreProperties>
</file>