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AFA-9BCC-4273-8CCC-11590A85E7A8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CEB6-1A8E-45E8-83FF-C1F8AB437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424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AFA-9BCC-4273-8CCC-11590A85E7A8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CEB6-1A8E-45E8-83FF-C1F8AB437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8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AFA-9BCC-4273-8CCC-11590A85E7A8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CEB6-1A8E-45E8-83FF-C1F8AB437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86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AFA-9BCC-4273-8CCC-11590A85E7A8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CEB6-1A8E-45E8-83FF-C1F8AB437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17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AFA-9BCC-4273-8CCC-11590A85E7A8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CEB6-1A8E-45E8-83FF-C1F8AB437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95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AFA-9BCC-4273-8CCC-11590A85E7A8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CEB6-1A8E-45E8-83FF-C1F8AB437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14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AFA-9BCC-4273-8CCC-11590A85E7A8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CEB6-1A8E-45E8-83FF-C1F8AB437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22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AFA-9BCC-4273-8CCC-11590A85E7A8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CEB6-1A8E-45E8-83FF-C1F8AB437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57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AFA-9BCC-4273-8CCC-11590A85E7A8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CEB6-1A8E-45E8-83FF-C1F8AB437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822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AFA-9BCC-4273-8CCC-11590A85E7A8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CEB6-1A8E-45E8-83FF-C1F8AB437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38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AFA-9BCC-4273-8CCC-11590A85E7A8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CEB6-1A8E-45E8-83FF-C1F8AB437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87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68AFA-9BCC-4273-8CCC-11590A85E7A8}" type="datetimeFigureOut">
              <a:rPr lang="it-IT" smtClean="0"/>
              <a:t>09/04/2020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6CEB6-1A8E-45E8-83FF-C1F8AB437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1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745" y="129309"/>
            <a:ext cx="11517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Costruzione di </a:t>
            </a:r>
            <a:r>
              <a:rPr lang="it-IT" sz="2400" dirty="0" err="1" smtClean="0"/>
              <a:t>query</a:t>
            </a:r>
            <a:r>
              <a:rPr lang="it-IT" sz="2400" dirty="0" smtClean="0"/>
              <a:t> (comando </a:t>
            </a:r>
            <a:r>
              <a:rPr lang="it-IT" sz="2400" dirty="0" err="1" smtClean="0"/>
              <a:t>select</a:t>
            </a:r>
            <a:r>
              <a:rPr lang="it-IT" sz="2400" dirty="0" smtClean="0"/>
              <a:t>) in </a:t>
            </a:r>
            <a:r>
              <a:rPr lang="it-IT" sz="2400" dirty="0" err="1" smtClean="0"/>
              <a:t>Ms</a:t>
            </a:r>
            <a:r>
              <a:rPr lang="it-IT" sz="2400" dirty="0" smtClean="0"/>
              <a:t> Access in modalità grafica </a:t>
            </a:r>
          </a:p>
          <a:p>
            <a:pPr algn="ctr"/>
            <a:r>
              <a:rPr lang="it-IT" sz="2400" dirty="0" smtClean="0"/>
              <a:t>(usando cioè una GUI – </a:t>
            </a:r>
            <a:r>
              <a:rPr lang="it-IT" sz="2400" dirty="0" err="1" smtClean="0"/>
              <a:t>Graphical</a:t>
            </a:r>
            <a:r>
              <a:rPr lang="it-IT" sz="2400" dirty="0" smtClean="0"/>
              <a:t> User Interface)</a:t>
            </a:r>
            <a:endParaRPr lang="it-IT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44945" y="6096000"/>
            <a:ext cx="11554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Approfondimento</a:t>
            </a:r>
            <a:r>
              <a:rPr lang="it-IT" dirty="0" smtClean="0"/>
              <a:t>. GUI – </a:t>
            </a:r>
            <a:r>
              <a:rPr lang="it-IT" dirty="0" err="1" smtClean="0"/>
              <a:t>Graphical</a:t>
            </a:r>
            <a:r>
              <a:rPr lang="it-IT" dirty="0" smtClean="0"/>
              <a:t> User Interface: interfaccia grafica di un software che include elementi grafici  quali finestre, icone e bottoni. Sostituisce un ambiente testuale di comandi (</a:t>
            </a:r>
            <a:r>
              <a:rPr lang="it-IT" dirty="0" err="1" smtClean="0"/>
              <a:t>command</a:t>
            </a:r>
            <a:r>
              <a:rPr lang="it-IT" dirty="0" smtClean="0"/>
              <a:t> line – linea di comando)</a:t>
            </a:r>
            <a:endParaRPr lang="it-IT" dirty="0"/>
          </a:p>
        </p:txBody>
      </p:sp>
      <p:pic>
        <p:nvPicPr>
          <p:cNvPr id="4" name="sld_7_film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8108" y="960306"/>
            <a:ext cx="8728364" cy="490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9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745" y="129309"/>
            <a:ext cx="11517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Costruzione di </a:t>
            </a:r>
            <a:r>
              <a:rPr lang="it-IT" sz="2400" dirty="0" err="1" smtClean="0"/>
              <a:t>query</a:t>
            </a:r>
            <a:r>
              <a:rPr lang="it-IT" sz="2400" dirty="0" smtClean="0"/>
              <a:t> (comando </a:t>
            </a:r>
            <a:r>
              <a:rPr lang="it-IT" sz="2400" dirty="0" err="1" smtClean="0"/>
              <a:t>select</a:t>
            </a:r>
            <a:r>
              <a:rPr lang="it-IT" sz="2400" dirty="0" smtClean="0"/>
              <a:t>) in </a:t>
            </a:r>
            <a:r>
              <a:rPr lang="it-IT" sz="2400" dirty="0" err="1" smtClean="0"/>
              <a:t>Ms</a:t>
            </a:r>
            <a:r>
              <a:rPr lang="it-IT" sz="2400" dirty="0" smtClean="0"/>
              <a:t> Access in modalità grafica </a:t>
            </a:r>
          </a:p>
          <a:p>
            <a:pPr algn="ctr"/>
            <a:r>
              <a:rPr lang="it-IT" sz="2400" dirty="0" smtClean="0"/>
              <a:t>Clausole </a:t>
            </a:r>
            <a:r>
              <a:rPr lang="it-IT" sz="2400" dirty="0" err="1" smtClean="0"/>
              <a:t>left</a:t>
            </a:r>
            <a:r>
              <a:rPr lang="it-IT" sz="2400" dirty="0" smtClean="0"/>
              <a:t> e right join</a:t>
            </a:r>
          </a:p>
        </p:txBody>
      </p:sp>
      <p:pic>
        <p:nvPicPr>
          <p:cNvPr id="3" name="sld_7_film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709" y="960306"/>
            <a:ext cx="10113818" cy="56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5564" y="110836"/>
            <a:ext cx="11129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Per ricordare le sintassi delle </a:t>
            </a:r>
            <a:r>
              <a:rPr lang="it-IT" sz="2800" dirty="0" err="1" smtClean="0"/>
              <a:t>select</a:t>
            </a:r>
            <a:r>
              <a:rPr lang="it-IT" sz="2800" dirty="0" smtClean="0"/>
              <a:t> </a:t>
            </a:r>
            <a:r>
              <a:rPr lang="it-IT" sz="2800" b="1" dirty="0" err="1" smtClean="0"/>
              <a:t>left</a:t>
            </a:r>
            <a:r>
              <a:rPr lang="it-IT" sz="2800" dirty="0" smtClean="0"/>
              <a:t> e </a:t>
            </a:r>
            <a:r>
              <a:rPr lang="it-IT" sz="2800" b="1" dirty="0" smtClean="0"/>
              <a:t>right</a:t>
            </a:r>
            <a:r>
              <a:rPr lang="it-IT" sz="2800" dirty="0" smtClean="0"/>
              <a:t> </a:t>
            </a:r>
            <a:r>
              <a:rPr lang="it-IT" sz="2800" b="1" dirty="0" smtClean="0">
                <a:solidFill>
                  <a:srgbClr val="FF0000"/>
                </a:solidFill>
              </a:rPr>
              <a:t>join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93964" y="701964"/>
            <a:ext cx="117394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0000"/>
                </a:solidFill>
              </a:rPr>
              <a:t>Left Join</a:t>
            </a:r>
          </a:p>
          <a:p>
            <a:endParaRPr lang="it-IT" b="1" dirty="0" smtClean="0"/>
          </a:p>
          <a:p>
            <a:r>
              <a:rPr lang="it-IT" b="1" dirty="0" smtClean="0"/>
              <a:t>Select</a:t>
            </a:r>
            <a:r>
              <a:rPr lang="it-IT" dirty="0" smtClean="0"/>
              <a:t> </a:t>
            </a:r>
            <a:r>
              <a:rPr lang="it-IT" dirty="0" err="1"/>
              <a:t>Studenti.nome</a:t>
            </a:r>
            <a:r>
              <a:rPr lang="it-IT" dirty="0"/>
              <a:t>, </a:t>
            </a:r>
            <a:r>
              <a:rPr lang="it-IT" dirty="0" err="1"/>
              <a:t>Studenti.cognome</a:t>
            </a:r>
            <a:r>
              <a:rPr lang="it-IT" dirty="0"/>
              <a:t>, </a:t>
            </a:r>
            <a:r>
              <a:rPr lang="it-IT" dirty="0" err="1"/>
              <a:t>Corsi_di_laurea.denominazione</a:t>
            </a:r>
            <a:endParaRPr lang="it-IT" dirty="0"/>
          </a:p>
          <a:p>
            <a:r>
              <a:rPr lang="it-IT" b="1" dirty="0"/>
              <a:t>From</a:t>
            </a:r>
            <a:r>
              <a:rPr lang="it-IT" dirty="0"/>
              <a:t> </a:t>
            </a:r>
            <a:r>
              <a:rPr lang="it-IT" dirty="0" err="1"/>
              <a:t>Corsi_di_laurea</a:t>
            </a:r>
            <a:endParaRPr lang="it-IT" dirty="0"/>
          </a:p>
          <a:p>
            <a:r>
              <a:rPr lang="it-IT" b="1" dirty="0"/>
              <a:t>Left join </a:t>
            </a:r>
            <a:r>
              <a:rPr lang="it-IT" dirty="0"/>
              <a:t>Studenti</a:t>
            </a:r>
          </a:p>
          <a:p>
            <a:r>
              <a:rPr lang="it-IT" b="1" dirty="0"/>
              <a:t>on</a:t>
            </a:r>
            <a:r>
              <a:rPr lang="it-IT" dirty="0"/>
              <a:t> </a:t>
            </a:r>
            <a:r>
              <a:rPr lang="it-IT" dirty="0" err="1"/>
              <a:t>Studenti.cod_corso</a:t>
            </a:r>
            <a:r>
              <a:rPr lang="it-IT" dirty="0"/>
              <a:t> = </a:t>
            </a:r>
            <a:r>
              <a:rPr lang="it-IT" dirty="0" err="1" smtClean="0"/>
              <a:t>Corsi_di_laurea.cd_cdl</a:t>
            </a:r>
            <a:endParaRPr lang="it-IT" dirty="0" smtClean="0"/>
          </a:p>
          <a:p>
            <a:r>
              <a:rPr lang="it-IT" dirty="0" smtClean="0"/>
              <a:t>La tabella dopo il </a:t>
            </a:r>
            <a:r>
              <a:rPr lang="it-IT" b="1" dirty="0" smtClean="0"/>
              <a:t>from</a:t>
            </a:r>
            <a:r>
              <a:rPr lang="it-IT" dirty="0" smtClean="0"/>
              <a:t> è la tabella di </a:t>
            </a:r>
            <a:r>
              <a:rPr lang="it-IT" b="1" dirty="0" smtClean="0"/>
              <a:t>sinistra</a:t>
            </a:r>
            <a:r>
              <a:rPr lang="it-IT" dirty="0" smtClean="0"/>
              <a:t>, quella dopo </a:t>
            </a:r>
            <a:r>
              <a:rPr lang="it-IT" b="1" dirty="0" smtClean="0"/>
              <a:t>on</a:t>
            </a:r>
            <a:r>
              <a:rPr lang="it-IT" dirty="0" smtClean="0"/>
              <a:t> è la tabella di destra</a:t>
            </a:r>
          </a:p>
          <a:p>
            <a:r>
              <a:rPr lang="it-IT" dirty="0" smtClean="0"/>
              <a:t>Specificando </a:t>
            </a:r>
            <a:r>
              <a:rPr lang="it-IT" b="1" dirty="0" err="1" smtClean="0"/>
              <a:t>left</a:t>
            </a:r>
            <a:r>
              <a:rPr lang="it-IT" b="1" dirty="0" smtClean="0"/>
              <a:t> join </a:t>
            </a:r>
            <a:r>
              <a:rPr lang="it-IT" dirty="0" smtClean="0"/>
              <a:t>includo nella </a:t>
            </a:r>
            <a:r>
              <a:rPr lang="it-IT" dirty="0" err="1" smtClean="0"/>
              <a:t>query</a:t>
            </a:r>
            <a:r>
              <a:rPr lang="it-IT" dirty="0" smtClean="0"/>
              <a:t> </a:t>
            </a:r>
            <a:r>
              <a:rPr lang="it-IT" b="1" dirty="0" smtClean="0"/>
              <a:t>tutti</a:t>
            </a:r>
            <a:r>
              <a:rPr lang="it-IT" dirty="0" smtClean="0"/>
              <a:t> i record della </a:t>
            </a:r>
            <a:r>
              <a:rPr lang="it-IT" b="1" dirty="0" smtClean="0"/>
              <a:t>tabella di sinistra </a:t>
            </a:r>
            <a:r>
              <a:rPr lang="it-IT" dirty="0" smtClean="0"/>
              <a:t>(in questo caso </a:t>
            </a:r>
            <a:r>
              <a:rPr lang="it-IT" dirty="0" err="1" smtClean="0"/>
              <a:t>Corsi_di_laurea</a:t>
            </a:r>
            <a:r>
              <a:rPr lang="it-IT" dirty="0" smtClean="0"/>
              <a:t>) e solo i record della tabella di destra (in questo caso Studenti) per i quali l’uguaglianza dei campi PK e FK è vera. 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0000"/>
                </a:solidFill>
              </a:rPr>
              <a:t>Right Join</a:t>
            </a:r>
          </a:p>
          <a:p>
            <a:endParaRPr lang="it-IT" b="1" dirty="0" smtClean="0"/>
          </a:p>
          <a:p>
            <a:r>
              <a:rPr lang="it-IT" b="1" dirty="0" smtClean="0"/>
              <a:t>Select</a:t>
            </a:r>
            <a:r>
              <a:rPr lang="it-IT" dirty="0" smtClean="0"/>
              <a:t> </a:t>
            </a:r>
            <a:r>
              <a:rPr lang="it-IT" dirty="0" err="1"/>
              <a:t>Studenti.nome</a:t>
            </a:r>
            <a:r>
              <a:rPr lang="it-IT" dirty="0"/>
              <a:t>, </a:t>
            </a:r>
            <a:r>
              <a:rPr lang="it-IT" dirty="0" err="1"/>
              <a:t>Studenti.cognome</a:t>
            </a:r>
            <a:r>
              <a:rPr lang="it-IT" dirty="0"/>
              <a:t>, </a:t>
            </a:r>
            <a:r>
              <a:rPr lang="it-IT" dirty="0" err="1"/>
              <a:t>Corsi_di_laurea.denominazione</a:t>
            </a:r>
            <a:endParaRPr lang="it-IT" dirty="0"/>
          </a:p>
          <a:p>
            <a:r>
              <a:rPr lang="it-IT" b="1" dirty="0"/>
              <a:t>From</a:t>
            </a:r>
            <a:r>
              <a:rPr lang="it-IT" dirty="0"/>
              <a:t> </a:t>
            </a:r>
            <a:r>
              <a:rPr lang="it-IT" dirty="0" err="1"/>
              <a:t>Corsi_di_laurea</a:t>
            </a:r>
            <a:endParaRPr lang="it-IT" dirty="0"/>
          </a:p>
          <a:p>
            <a:r>
              <a:rPr lang="it-IT" b="1" dirty="0" smtClean="0"/>
              <a:t>Right </a:t>
            </a:r>
            <a:r>
              <a:rPr lang="it-IT" b="1" dirty="0"/>
              <a:t>join </a:t>
            </a:r>
            <a:r>
              <a:rPr lang="it-IT" dirty="0" smtClean="0"/>
              <a:t>Studenti</a:t>
            </a:r>
            <a:endParaRPr lang="it-IT" dirty="0"/>
          </a:p>
          <a:p>
            <a:r>
              <a:rPr lang="en-US" b="1" dirty="0"/>
              <a:t>on</a:t>
            </a:r>
            <a:r>
              <a:rPr lang="en-US" dirty="0"/>
              <a:t> </a:t>
            </a:r>
            <a:r>
              <a:rPr lang="en-US" dirty="0" err="1"/>
              <a:t>Studenti.cod_corso</a:t>
            </a:r>
            <a:r>
              <a:rPr lang="en-US" dirty="0"/>
              <a:t> = </a:t>
            </a:r>
            <a:r>
              <a:rPr lang="en-US" dirty="0" err="1" smtClean="0"/>
              <a:t>Corsi_di_laurea.cd_cdl</a:t>
            </a:r>
            <a:endParaRPr lang="en-US" dirty="0" smtClean="0"/>
          </a:p>
          <a:p>
            <a:r>
              <a:rPr lang="it-IT" dirty="0"/>
              <a:t>Specificando </a:t>
            </a:r>
            <a:r>
              <a:rPr lang="it-IT" b="1" dirty="0" smtClean="0"/>
              <a:t>right </a:t>
            </a:r>
            <a:r>
              <a:rPr lang="it-IT" b="1" dirty="0"/>
              <a:t>join </a:t>
            </a:r>
            <a:r>
              <a:rPr lang="it-IT" dirty="0"/>
              <a:t>includo nella </a:t>
            </a:r>
            <a:r>
              <a:rPr lang="it-IT" dirty="0" err="1"/>
              <a:t>query</a:t>
            </a:r>
            <a:r>
              <a:rPr lang="it-IT" dirty="0"/>
              <a:t> </a:t>
            </a:r>
            <a:r>
              <a:rPr lang="it-IT" b="1" dirty="0"/>
              <a:t>tutti</a:t>
            </a:r>
            <a:r>
              <a:rPr lang="it-IT" dirty="0"/>
              <a:t> i record della </a:t>
            </a:r>
            <a:r>
              <a:rPr lang="it-IT" b="1" dirty="0"/>
              <a:t>tabella di </a:t>
            </a:r>
            <a:r>
              <a:rPr lang="it-IT" b="1" dirty="0" smtClean="0"/>
              <a:t>destra </a:t>
            </a:r>
            <a:r>
              <a:rPr lang="it-IT" dirty="0"/>
              <a:t>(in questo caso Studenti) e solo i record della tabella di </a:t>
            </a:r>
            <a:r>
              <a:rPr lang="it-IT" dirty="0" smtClean="0"/>
              <a:t>sinistra </a:t>
            </a:r>
            <a:r>
              <a:rPr lang="it-IT" dirty="0"/>
              <a:t>(in questo caso </a:t>
            </a:r>
            <a:r>
              <a:rPr lang="it-IT" dirty="0" err="1" smtClean="0"/>
              <a:t>Corsi_di_laurea</a:t>
            </a:r>
            <a:r>
              <a:rPr lang="it-IT" dirty="0" smtClean="0"/>
              <a:t>) </a:t>
            </a:r>
            <a:r>
              <a:rPr lang="it-IT" dirty="0"/>
              <a:t>per i quali l’uguaglianza dei campi PK e FK è vera. </a:t>
            </a:r>
          </a:p>
          <a:p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69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45673" y="168703"/>
            <a:ext cx="8977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400" dirty="0">
                <a:solidFill>
                  <a:prstClr val="black"/>
                </a:solidFill>
              </a:rPr>
              <a:t>Costruzione di </a:t>
            </a:r>
            <a:r>
              <a:rPr lang="it-IT" sz="2400" dirty="0" err="1">
                <a:solidFill>
                  <a:prstClr val="black"/>
                </a:solidFill>
              </a:rPr>
              <a:t>query</a:t>
            </a:r>
            <a:r>
              <a:rPr lang="it-IT" sz="2400" dirty="0">
                <a:solidFill>
                  <a:prstClr val="black"/>
                </a:solidFill>
              </a:rPr>
              <a:t> (comando </a:t>
            </a:r>
            <a:r>
              <a:rPr lang="it-IT" sz="2400" dirty="0" err="1">
                <a:solidFill>
                  <a:prstClr val="black"/>
                </a:solidFill>
              </a:rPr>
              <a:t>select</a:t>
            </a:r>
            <a:r>
              <a:rPr lang="it-IT" sz="2400" dirty="0">
                <a:solidFill>
                  <a:prstClr val="black"/>
                </a:solidFill>
              </a:rPr>
              <a:t>) in </a:t>
            </a:r>
            <a:r>
              <a:rPr lang="it-IT" sz="2400" dirty="0" err="1">
                <a:solidFill>
                  <a:prstClr val="black"/>
                </a:solidFill>
              </a:rPr>
              <a:t>Ms</a:t>
            </a:r>
            <a:r>
              <a:rPr lang="it-IT" sz="2400" dirty="0">
                <a:solidFill>
                  <a:prstClr val="black"/>
                </a:solidFill>
              </a:rPr>
              <a:t> Access in modalità </a:t>
            </a:r>
            <a:r>
              <a:rPr lang="it-IT" sz="2400" dirty="0" smtClean="0">
                <a:solidFill>
                  <a:prstClr val="black"/>
                </a:solidFill>
              </a:rPr>
              <a:t>grafica</a:t>
            </a:r>
          </a:p>
          <a:p>
            <a:pPr lvl="0" algn="ctr"/>
            <a:r>
              <a:rPr lang="it-IT" sz="2400" dirty="0" smtClean="0">
                <a:solidFill>
                  <a:prstClr val="black"/>
                </a:solidFill>
              </a:rPr>
              <a:t>Query su tavole collegate da relazioni N:N </a:t>
            </a:r>
            <a:endParaRPr lang="it-IT" sz="2400" dirty="0">
              <a:solidFill>
                <a:prstClr val="black"/>
              </a:solidFill>
            </a:endParaRPr>
          </a:p>
        </p:txBody>
      </p:sp>
      <p:pic>
        <p:nvPicPr>
          <p:cNvPr id="4" name="sld_7_film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018" y="999700"/>
            <a:ext cx="10123055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2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45673" y="168703"/>
            <a:ext cx="8977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400" dirty="0">
                <a:solidFill>
                  <a:prstClr val="black"/>
                </a:solidFill>
              </a:rPr>
              <a:t>Costruzione di </a:t>
            </a:r>
            <a:r>
              <a:rPr lang="it-IT" sz="2400" dirty="0" err="1">
                <a:solidFill>
                  <a:prstClr val="black"/>
                </a:solidFill>
              </a:rPr>
              <a:t>query</a:t>
            </a:r>
            <a:r>
              <a:rPr lang="it-IT" sz="2400" dirty="0">
                <a:solidFill>
                  <a:prstClr val="black"/>
                </a:solidFill>
              </a:rPr>
              <a:t> (comando </a:t>
            </a:r>
            <a:r>
              <a:rPr lang="it-IT" sz="2400" dirty="0" err="1">
                <a:solidFill>
                  <a:prstClr val="black"/>
                </a:solidFill>
              </a:rPr>
              <a:t>select</a:t>
            </a:r>
            <a:r>
              <a:rPr lang="it-IT" sz="2400" dirty="0">
                <a:solidFill>
                  <a:prstClr val="black"/>
                </a:solidFill>
              </a:rPr>
              <a:t>) in </a:t>
            </a:r>
            <a:r>
              <a:rPr lang="it-IT" sz="2400" dirty="0" err="1">
                <a:solidFill>
                  <a:prstClr val="black"/>
                </a:solidFill>
              </a:rPr>
              <a:t>Ms</a:t>
            </a:r>
            <a:r>
              <a:rPr lang="it-IT" sz="2400" dirty="0">
                <a:solidFill>
                  <a:prstClr val="black"/>
                </a:solidFill>
              </a:rPr>
              <a:t> Access in modalità </a:t>
            </a:r>
            <a:r>
              <a:rPr lang="it-IT" sz="2400" dirty="0" smtClean="0">
                <a:solidFill>
                  <a:prstClr val="black"/>
                </a:solidFill>
              </a:rPr>
              <a:t>grafica</a:t>
            </a:r>
          </a:p>
          <a:p>
            <a:pPr lvl="0" algn="ctr"/>
            <a:r>
              <a:rPr lang="it-IT" sz="2400" dirty="0" smtClean="0">
                <a:solidFill>
                  <a:prstClr val="black"/>
                </a:solidFill>
              </a:rPr>
              <a:t>Query su tavole collegate da relazioni N:N </a:t>
            </a:r>
            <a:endParaRPr lang="it-IT" sz="2400" dirty="0">
              <a:solidFill>
                <a:prstClr val="black"/>
              </a:solidFill>
            </a:endParaRPr>
          </a:p>
        </p:txBody>
      </p:sp>
      <p:pic>
        <p:nvPicPr>
          <p:cNvPr id="3" name="sld_7_film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4619" y="1092063"/>
            <a:ext cx="9919854" cy="557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6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272</Words>
  <Application>Microsoft Office PowerPoint</Application>
  <PresentationFormat>Widescreen</PresentationFormat>
  <Paragraphs>26</Paragraphs>
  <Slides>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14</cp:revision>
  <dcterms:created xsi:type="dcterms:W3CDTF">2020-04-08T09:22:00Z</dcterms:created>
  <dcterms:modified xsi:type="dcterms:W3CDTF">2020-04-09T08:51:41Z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