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77" r:id="rId2"/>
    <p:sldId id="282" r:id="rId3"/>
    <p:sldId id="298" r:id="rId4"/>
    <p:sldId id="299" r:id="rId5"/>
    <p:sldId id="300" r:id="rId6"/>
    <p:sldId id="436" r:id="rId7"/>
    <p:sldId id="437" r:id="rId8"/>
    <p:sldId id="438" r:id="rId9"/>
    <p:sldId id="439" r:id="rId10"/>
    <p:sldId id="440" r:id="rId11"/>
    <p:sldId id="441" r:id="rId12"/>
    <p:sldId id="442" r:id="rId13"/>
    <p:sldId id="443" r:id="rId14"/>
    <p:sldId id="278" r:id="rId15"/>
    <p:sldId id="280" r:id="rId16"/>
    <p:sldId id="296" r:id="rId17"/>
    <p:sldId id="256" r:id="rId18"/>
    <p:sldId id="285" r:id="rId19"/>
    <p:sldId id="286" r:id="rId20"/>
    <p:sldId id="283" r:id="rId21"/>
    <p:sldId id="281" r:id="rId22"/>
    <p:sldId id="295" r:id="rId23"/>
    <p:sldId id="434" r:id="rId24"/>
    <p:sldId id="297" r:id="rId25"/>
    <p:sldId id="360" r:id="rId26"/>
    <p:sldId id="301" r:id="rId27"/>
    <p:sldId id="302" r:id="rId28"/>
    <p:sldId id="367" r:id="rId29"/>
    <p:sldId id="355" r:id="rId30"/>
    <p:sldId id="356" r:id="rId31"/>
    <p:sldId id="357" r:id="rId32"/>
    <p:sldId id="358" r:id="rId33"/>
    <p:sldId id="359" r:id="rId34"/>
    <p:sldId id="435" r:id="rId35"/>
    <p:sldId id="362" r:id="rId36"/>
    <p:sldId id="363" r:id="rId37"/>
    <p:sldId id="365" r:id="rId38"/>
    <p:sldId id="366" r:id="rId39"/>
    <p:sldId id="337" r:id="rId40"/>
    <p:sldId id="346" r:id="rId41"/>
    <p:sldId id="347" r:id="rId42"/>
    <p:sldId id="348" r:id="rId43"/>
    <p:sldId id="369" r:id="rId44"/>
    <p:sldId id="372" r:id="rId45"/>
    <p:sldId id="373" r:id="rId46"/>
    <p:sldId id="376" r:id="rId47"/>
    <p:sldId id="377" r:id="rId48"/>
    <p:sldId id="399" r:id="rId49"/>
    <p:sldId id="400" r:id="rId50"/>
    <p:sldId id="401" r:id="rId51"/>
    <p:sldId id="403" r:id="rId52"/>
    <p:sldId id="404" r:id="rId53"/>
    <p:sldId id="405" r:id="rId54"/>
    <p:sldId id="304" r:id="rId55"/>
    <p:sldId id="305" r:id="rId56"/>
    <p:sldId id="306" r:id="rId57"/>
    <p:sldId id="335" r:id="rId58"/>
    <p:sldId id="351" r:id="rId59"/>
    <p:sldId id="353" r:id="rId60"/>
    <p:sldId id="349" r:id="rId61"/>
    <p:sldId id="431" r:id="rId62"/>
    <p:sldId id="432" r:id="rId63"/>
    <p:sldId id="433" r:id="rId64"/>
    <p:sldId id="429" r:id="rId65"/>
    <p:sldId id="430" r:id="rId66"/>
    <p:sldId id="428" r:id="rId67"/>
    <p:sldId id="322" r:id="rId68"/>
    <p:sldId id="406" r:id="rId69"/>
    <p:sldId id="323" r:id="rId70"/>
    <p:sldId id="294" r:id="rId71"/>
    <p:sldId id="407" r:id="rId72"/>
    <p:sldId id="408" r:id="rId73"/>
    <p:sldId id="345" r:id="rId74"/>
    <p:sldId id="324" r:id="rId75"/>
    <p:sldId id="325" r:id="rId76"/>
    <p:sldId id="368" r:id="rId77"/>
    <p:sldId id="326" r:id="rId78"/>
    <p:sldId id="327" r:id="rId79"/>
    <p:sldId id="426" r:id="rId80"/>
    <p:sldId id="330" r:id="rId81"/>
    <p:sldId id="331" r:id="rId82"/>
    <p:sldId id="332" r:id="rId83"/>
    <p:sldId id="333" r:id="rId84"/>
    <p:sldId id="334" r:id="rId85"/>
    <p:sldId id="410" r:id="rId86"/>
    <p:sldId id="411" r:id="rId87"/>
    <p:sldId id="427" r:id="rId88"/>
    <p:sldId id="336" r:id="rId89"/>
    <p:sldId id="339" r:id="rId90"/>
    <p:sldId id="340" r:id="rId91"/>
    <p:sldId id="341" r:id="rId92"/>
    <p:sldId id="412" r:id="rId93"/>
    <p:sldId id="413" r:id="rId94"/>
    <p:sldId id="350" r:id="rId95"/>
    <p:sldId id="414" r:id="rId96"/>
    <p:sldId id="415" r:id="rId97"/>
    <p:sldId id="370" r:id="rId98"/>
    <p:sldId id="416" r:id="rId99"/>
    <p:sldId id="371" r:id="rId100"/>
    <p:sldId id="417" r:id="rId101"/>
    <p:sldId id="418" r:id="rId102"/>
    <p:sldId id="419" r:id="rId103"/>
    <p:sldId id="420" r:id="rId104"/>
    <p:sldId id="421" r:id="rId105"/>
    <p:sldId id="422" r:id="rId106"/>
    <p:sldId id="423" r:id="rId107"/>
    <p:sldId id="424" r:id="rId108"/>
    <p:sldId id="425" r:id="rId109"/>
    <p:sldId id="374" r:id="rId1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46BE0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Stile chiaro 1 - Color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4" autoAdjust="0"/>
    <p:restoredTop sz="94660"/>
  </p:normalViewPr>
  <p:slideViewPr>
    <p:cSldViewPr>
      <p:cViewPr varScale="1">
        <p:scale>
          <a:sx n="113" d="100"/>
          <a:sy n="113" d="100"/>
        </p:scale>
        <p:origin x="-152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D43543-19B9-4779-88FF-71970312F1D5}" type="doc">
      <dgm:prSet loTypeId="urn:microsoft.com/office/officeart/2005/8/layout/hProcess9" loCatId="process" qsTypeId="urn:microsoft.com/office/officeart/2005/8/quickstyle/simple3" qsCatId="simple" csTypeId="urn:microsoft.com/office/officeart/2005/8/colors/accent1_4" csCatId="accent1" phldr="1"/>
      <dgm:spPr/>
    </dgm:pt>
    <dgm:pt modelId="{9D58798C-3A8E-4C6C-8FFB-41F285467754}">
      <dgm:prSet phldrT="[Testo]"/>
      <dgm:spPr/>
      <dgm:t>
        <a:bodyPr/>
        <a:lstStyle/>
        <a:p>
          <a:r>
            <a:rPr lang="it-IT" b="1" dirty="0" err="1">
              <a:latin typeface="Century Gothic" panose="020B0502020202020204" pitchFamily="34" charset="0"/>
            </a:rPr>
            <a:t>Patient</a:t>
          </a:r>
          <a:r>
            <a:rPr lang="it-IT" b="1" dirty="0">
              <a:latin typeface="Century Gothic" panose="020B0502020202020204" pitchFamily="34" charset="0"/>
            </a:rPr>
            <a:t> with CLTI</a:t>
          </a:r>
          <a:r>
            <a:rPr lang="it-IT" dirty="0">
              <a:latin typeface="Century Gothic" panose="020B0502020202020204" pitchFamily="34" charset="0"/>
            </a:rPr>
            <a:t>, candidate for </a:t>
          </a:r>
          <a:r>
            <a:rPr lang="it-IT" dirty="0" err="1">
              <a:latin typeface="Century Gothic" panose="020B0502020202020204" pitchFamily="34" charset="0"/>
            </a:rPr>
            <a:t>revascularization</a:t>
          </a:r>
          <a:endParaRPr lang="it-IT" dirty="0">
            <a:latin typeface="Century Gothic" panose="020B0502020202020204" pitchFamily="34" charset="0"/>
          </a:endParaRPr>
        </a:p>
      </dgm:t>
    </dgm:pt>
    <dgm:pt modelId="{7E2152F4-D095-41C3-825F-E6544935FF13}" type="parTrans" cxnId="{CBAAD783-B775-40F6-9B90-DBF65626739C}">
      <dgm:prSet/>
      <dgm:spPr/>
      <dgm:t>
        <a:bodyPr/>
        <a:lstStyle/>
        <a:p>
          <a:endParaRPr lang="it-IT"/>
        </a:p>
      </dgm:t>
    </dgm:pt>
    <dgm:pt modelId="{48546DA9-3A17-4147-8681-C7D32325A820}" type="sibTrans" cxnId="{CBAAD783-B775-40F6-9B90-DBF65626739C}">
      <dgm:prSet/>
      <dgm:spPr/>
      <dgm:t>
        <a:bodyPr/>
        <a:lstStyle/>
        <a:p>
          <a:endParaRPr lang="it-IT"/>
        </a:p>
      </dgm:t>
    </dgm:pt>
    <dgm:pt modelId="{3A94F029-B6A9-4BC6-BB75-566D7B9BFF94}">
      <dgm:prSet phldrT="[Testo]"/>
      <dgm:spPr/>
      <dgm:t>
        <a:bodyPr/>
        <a:lstStyle/>
        <a:p>
          <a:r>
            <a:rPr lang="it-IT" dirty="0" err="1">
              <a:latin typeface="Century Gothic" panose="020B0502020202020204" pitchFamily="34" charset="0"/>
            </a:rPr>
            <a:t>Obtain</a:t>
          </a:r>
          <a:r>
            <a:rPr lang="it-IT" dirty="0">
              <a:latin typeface="Century Gothic" panose="020B0502020202020204" pitchFamily="34" charset="0"/>
            </a:rPr>
            <a:t> high </a:t>
          </a:r>
          <a:r>
            <a:rPr lang="it-IT" dirty="0" err="1">
              <a:latin typeface="Century Gothic" panose="020B0502020202020204" pitchFamily="34" charset="0"/>
            </a:rPr>
            <a:t>quality</a:t>
          </a:r>
          <a:r>
            <a:rPr lang="it-IT" dirty="0">
              <a:latin typeface="Century Gothic" panose="020B0502020202020204" pitchFamily="34" charset="0"/>
            </a:rPr>
            <a:t> </a:t>
          </a:r>
          <a:r>
            <a:rPr lang="it-IT" b="1" dirty="0" err="1">
              <a:latin typeface="Century Gothic" panose="020B0502020202020204" pitchFamily="34" charset="0"/>
            </a:rPr>
            <a:t>angiographic</a:t>
          </a:r>
          <a:r>
            <a:rPr lang="it-IT" b="1" dirty="0">
              <a:latin typeface="Century Gothic" panose="020B0502020202020204" pitchFamily="34" charset="0"/>
            </a:rPr>
            <a:t> imaging </a:t>
          </a:r>
          <a:r>
            <a:rPr lang="it-IT" dirty="0" err="1">
              <a:latin typeface="Century Gothic" panose="020B0502020202020204" pitchFamily="34" charset="0"/>
            </a:rPr>
            <a:t>including</a:t>
          </a:r>
          <a:r>
            <a:rPr lang="it-IT" dirty="0">
              <a:latin typeface="Century Gothic" panose="020B0502020202020204" pitchFamily="34" charset="0"/>
            </a:rPr>
            <a:t> </a:t>
          </a:r>
          <a:r>
            <a:rPr lang="it-IT" dirty="0" err="1">
              <a:latin typeface="Century Gothic" panose="020B0502020202020204" pitchFamily="34" charset="0"/>
            </a:rPr>
            <a:t>ankle</a:t>
          </a:r>
          <a:r>
            <a:rPr lang="it-IT" dirty="0">
              <a:latin typeface="Century Gothic" panose="020B0502020202020204" pitchFamily="34" charset="0"/>
            </a:rPr>
            <a:t> and </a:t>
          </a:r>
          <a:r>
            <a:rPr lang="it-IT" dirty="0" err="1">
              <a:latin typeface="Century Gothic" panose="020B0502020202020204" pitchFamily="34" charset="0"/>
            </a:rPr>
            <a:t>foot</a:t>
          </a:r>
          <a:endParaRPr lang="it-IT" dirty="0">
            <a:latin typeface="Century Gothic" panose="020B0502020202020204" pitchFamily="34" charset="0"/>
          </a:endParaRPr>
        </a:p>
      </dgm:t>
    </dgm:pt>
    <dgm:pt modelId="{CEB9C5FD-B6B1-49DE-9DE7-9E2F87F82E1B}" type="parTrans" cxnId="{6A8EAB10-2178-445A-9338-E8D7576911BD}">
      <dgm:prSet/>
      <dgm:spPr/>
      <dgm:t>
        <a:bodyPr/>
        <a:lstStyle/>
        <a:p>
          <a:endParaRPr lang="it-IT"/>
        </a:p>
      </dgm:t>
    </dgm:pt>
    <dgm:pt modelId="{90E864E6-21D2-48AE-B1CD-0A9FA31D0C7F}" type="sibTrans" cxnId="{6A8EAB10-2178-445A-9338-E8D7576911BD}">
      <dgm:prSet/>
      <dgm:spPr/>
      <dgm:t>
        <a:bodyPr/>
        <a:lstStyle/>
        <a:p>
          <a:endParaRPr lang="it-IT"/>
        </a:p>
      </dgm:t>
    </dgm:pt>
    <dgm:pt modelId="{48AE744D-984A-4551-9670-673BA0775813}">
      <dgm:prSet phldrT="[Testo]"/>
      <dgm:spPr/>
      <dgm:t>
        <a:bodyPr/>
        <a:lstStyle/>
        <a:p>
          <a:r>
            <a:rPr lang="it-IT" dirty="0" err="1">
              <a:latin typeface="Century Gothic" panose="020B0502020202020204" pitchFamily="34" charset="0"/>
            </a:rPr>
            <a:t>Define</a:t>
          </a:r>
          <a:r>
            <a:rPr lang="it-IT" dirty="0">
              <a:latin typeface="Century Gothic" panose="020B0502020202020204" pitchFamily="34" charset="0"/>
            </a:rPr>
            <a:t> the target </a:t>
          </a:r>
          <a:r>
            <a:rPr lang="it-IT" dirty="0" err="1">
              <a:latin typeface="Century Gothic" panose="020B0502020202020204" pitchFamily="34" charset="0"/>
            </a:rPr>
            <a:t>artery</a:t>
          </a:r>
          <a:r>
            <a:rPr lang="it-IT" dirty="0">
              <a:latin typeface="Century Gothic" panose="020B0502020202020204" pitchFamily="34" charset="0"/>
            </a:rPr>
            <a:t> </a:t>
          </a:r>
          <a:r>
            <a:rPr lang="it-IT" dirty="0" err="1">
              <a:latin typeface="Century Gothic" panose="020B0502020202020204" pitchFamily="34" charset="0"/>
            </a:rPr>
            <a:t>path</a:t>
          </a:r>
          <a:r>
            <a:rPr lang="it-IT" dirty="0">
              <a:latin typeface="Century Gothic" panose="020B0502020202020204" pitchFamily="34" charset="0"/>
            </a:rPr>
            <a:t> (</a:t>
          </a:r>
          <a:r>
            <a:rPr lang="it-IT" b="1" dirty="0">
              <a:latin typeface="Century Gothic" panose="020B0502020202020204" pitchFamily="34" charset="0"/>
            </a:rPr>
            <a:t>TAP</a:t>
          </a:r>
          <a:r>
            <a:rPr lang="it-IT" dirty="0">
              <a:latin typeface="Century Gothic" panose="020B0502020202020204" pitchFamily="34" charset="0"/>
            </a:rPr>
            <a:t>)</a:t>
          </a:r>
        </a:p>
      </dgm:t>
    </dgm:pt>
    <dgm:pt modelId="{AD370E45-5140-4704-9133-1CE20EFEE64A}" type="parTrans" cxnId="{5CB48A55-492C-4C13-9703-328CB217CF6B}">
      <dgm:prSet/>
      <dgm:spPr/>
      <dgm:t>
        <a:bodyPr/>
        <a:lstStyle/>
        <a:p>
          <a:endParaRPr lang="it-IT"/>
        </a:p>
      </dgm:t>
    </dgm:pt>
    <dgm:pt modelId="{BC233AC7-D765-4E19-8A7C-3A261C5679F0}" type="sibTrans" cxnId="{5CB48A55-492C-4C13-9703-328CB217CF6B}">
      <dgm:prSet/>
      <dgm:spPr/>
      <dgm:t>
        <a:bodyPr/>
        <a:lstStyle/>
        <a:p>
          <a:endParaRPr lang="it-IT"/>
        </a:p>
      </dgm:t>
    </dgm:pt>
    <dgm:pt modelId="{8A74220E-712B-4ACB-BE28-1CECB9A98908}" type="pres">
      <dgm:prSet presAssocID="{2ED43543-19B9-4779-88FF-71970312F1D5}" presName="CompostProcess" presStyleCnt="0">
        <dgm:presLayoutVars>
          <dgm:dir/>
          <dgm:resizeHandles val="exact"/>
        </dgm:presLayoutVars>
      </dgm:prSet>
      <dgm:spPr/>
    </dgm:pt>
    <dgm:pt modelId="{9A162F69-E8CE-488A-9A21-9B57E58CA68F}" type="pres">
      <dgm:prSet presAssocID="{2ED43543-19B9-4779-88FF-71970312F1D5}" presName="arrow" presStyleLbl="bgShp" presStyleIdx="0" presStyleCnt="1" custLinFactNeighborX="374"/>
      <dgm:spPr/>
    </dgm:pt>
    <dgm:pt modelId="{A98135FC-73CF-4FE2-8CA8-3304451C324E}" type="pres">
      <dgm:prSet presAssocID="{2ED43543-19B9-4779-88FF-71970312F1D5}" presName="linearProcess" presStyleCnt="0"/>
      <dgm:spPr/>
    </dgm:pt>
    <dgm:pt modelId="{F1128D1F-602D-473E-97FF-03BCC6DD549A}" type="pres">
      <dgm:prSet presAssocID="{9D58798C-3A8E-4C6C-8FFB-41F285467754}" presName="textNode" presStyleLbl="node1" presStyleIdx="0" presStyleCnt="3">
        <dgm:presLayoutVars>
          <dgm:bulletEnabled val="1"/>
        </dgm:presLayoutVars>
      </dgm:prSet>
      <dgm:spPr/>
      <dgm:t>
        <a:bodyPr/>
        <a:lstStyle/>
        <a:p>
          <a:endParaRPr lang="it-IT"/>
        </a:p>
      </dgm:t>
    </dgm:pt>
    <dgm:pt modelId="{A13D28A6-DB10-46BE-A1FB-8CA523127767}" type="pres">
      <dgm:prSet presAssocID="{48546DA9-3A17-4147-8681-C7D32325A820}" presName="sibTrans" presStyleCnt="0"/>
      <dgm:spPr/>
    </dgm:pt>
    <dgm:pt modelId="{39978BBE-7AA2-4E28-9ED0-F839A7A8B2BF}" type="pres">
      <dgm:prSet presAssocID="{3A94F029-B6A9-4BC6-BB75-566D7B9BFF94}" presName="textNode" presStyleLbl="node1" presStyleIdx="1" presStyleCnt="3">
        <dgm:presLayoutVars>
          <dgm:bulletEnabled val="1"/>
        </dgm:presLayoutVars>
      </dgm:prSet>
      <dgm:spPr/>
      <dgm:t>
        <a:bodyPr/>
        <a:lstStyle/>
        <a:p>
          <a:endParaRPr lang="it-IT"/>
        </a:p>
      </dgm:t>
    </dgm:pt>
    <dgm:pt modelId="{96AF48EC-6BF0-4485-A272-0C6D83C98A74}" type="pres">
      <dgm:prSet presAssocID="{90E864E6-21D2-48AE-B1CD-0A9FA31D0C7F}" presName="sibTrans" presStyleCnt="0"/>
      <dgm:spPr/>
    </dgm:pt>
    <dgm:pt modelId="{4A693F6E-3260-4E7C-90BB-FEE24B244C68}" type="pres">
      <dgm:prSet presAssocID="{48AE744D-984A-4551-9670-673BA0775813}" presName="textNode" presStyleLbl="node1" presStyleIdx="2" presStyleCnt="3">
        <dgm:presLayoutVars>
          <dgm:bulletEnabled val="1"/>
        </dgm:presLayoutVars>
      </dgm:prSet>
      <dgm:spPr/>
      <dgm:t>
        <a:bodyPr/>
        <a:lstStyle/>
        <a:p>
          <a:endParaRPr lang="it-IT"/>
        </a:p>
      </dgm:t>
    </dgm:pt>
  </dgm:ptLst>
  <dgm:cxnLst>
    <dgm:cxn modelId="{6A8EAB10-2178-445A-9338-E8D7576911BD}" srcId="{2ED43543-19B9-4779-88FF-71970312F1D5}" destId="{3A94F029-B6A9-4BC6-BB75-566D7B9BFF94}" srcOrd="1" destOrd="0" parTransId="{CEB9C5FD-B6B1-49DE-9DE7-9E2F87F82E1B}" sibTransId="{90E864E6-21D2-48AE-B1CD-0A9FA31D0C7F}"/>
    <dgm:cxn modelId="{5CB48A55-492C-4C13-9703-328CB217CF6B}" srcId="{2ED43543-19B9-4779-88FF-71970312F1D5}" destId="{48AE744D-984A-4551-9670-673BA0775813}" srcOrd="2" destOrd="0" parTransId="{AD370E45-5140-4704-9133-1CE20EFEE64A}" sibTransId="{BC233AC7-D765-4E19-8A7C-3A261C5679F0}"/>
    <dgm:cxn modelId="{4105D113-82DA-4246-8741-2B4C98588240}" type="presOf" srcId="{2ED43543-19B9-4779-88FF-71970312F1D5}" destId="{8A74220E-712B-4ACB-BE28-1CECB9A98908}" srcOrd="0" destOrd="0" presId="urn:microsoft.com/office/officeart/2005/8/layout/hProcess9"/>
    <dgm:cxn modelId="{CBAAD783-B775-40F6-9B90-DBF65626739C}" srcId="{2ED43543-19B9-4779-88FF-71970312F1D5}" destId="{9D58798C-3A8E-4C6C-8FFB-41F285467754}" srcOrd="0" destOrd="0" parTransId="{7E2152F4-D095-41C3-825F-E6544935FF13}" sibTransId="{48546DA9-3A17-4147-8681-C7D32325A820}"/>
    <dgm:cxn modelId="{3825C680-2E52-454C-90F4-546CA63B9B75}" type="presOf" srcId="{3A94F029-B6A9-4BC6-BB75-566D7B9BFF94}" destId="{39978BBE-7AA2-4E28-9ED0-F839A7A8B2BF}" srcOrd="0" destOrd="0" presId="urn:microsoft.com/office/officeart/2005/8/layout/hProcess9"/>
    <dgm:cxn modelId="{086528C6-C1B7-4367-B460-CA5545CE8E26}" type="presOf" srcId="{48AE744D-984A-4551-9670-673BA0775813}" destId="{4A693F6E-3260-4E7C-90BB-FEE24B244C68}" srcOrd="0" destOrd="0" presId="urn:microsoft.com/office/officeart/2005/8/layout/hProcess9"/>
    <dgm:cxn modelId="{4A8394C2-FAAA-4138-A862-65A7091B306F}" type="presOf" srcId="{9D58798C-3A8E-4C6C-8FFB-41F285467754}" destId="{F1128D1F-602D-473E-97FF-03BCC6DD549A}" srcOrd="0" destOrd="0" presId="urn:microsoft.com/office/officeart/2005/8/layout/hProcess9"/>
    <dgm:cxn modelId="{AD86DB59-82B0-4FC8-885F-D26F2B29EE49}" type="presParOf" srcId="{8A74220E-712B-4ACB-BE28-1CECB9A98908}" destId="{9A162F69-E8CE-488A-9A21-9B57E58CA68F}" srcOrd="0" destOrd="0" presId="urn:microsoft.com/office/officeart/2005/8/layout/hProcess9"/>
    <dgm:cxn modelId="{417B0197-D200-4D22-A095-D942B1E6F112}" type="presParOf" srcId="{8A74220E-712B-4ACB-BE28-1CECB9A98908}" destId="{A98135FC-73CF-4FE2-8CA8-3304451C324E}" srcOrd="1" destOrd="0" presId="urn:microsoft.com/office/officeart/2005/8/layout/hProcess9"/>
    <dgm:cxn modelId="{616BB4CE-91F2-4301-B4CB-AA8E908E9D9D}" type="presParOf" srcId="{A98135FC-73CF-4FE2-8CA8-3304451C324E}" destId="{F1128D1F-602D-473E-97FF-03BCC6DD549A}" srcOrd="0" destOrd="0" presId="urn:microsoft.com/office/officeart/2005/8/layout/hProcess9"/>
    <dgm:cxn modelId="{78C5CD0E-468C-4A6B-9D9F-F8C85080294D}" type="presParOf" srcId="{A98135FC-73CF-4FE2-8CA8-3304451C324E}" destId="{A13D28A6-DB10-46BE-A1FB-8CA523127767}" srcOrd="1" destOrd="0" presId="urn:microsoft.com/office/officeart/2005/8/layout/hProcess9"/>
    <dgm:cxn modelId="{E7408C81-EA6B-4EDD-B66F-A529A25D11B6}" type="presParOf" srcId="{A98135FC-73CF-4FE2-8CA8-3304451C324E}" destId="{39978BBE-7AA2-4E28-9ED0-F839A7A8B2BF}" srcOrd="2" destOrd="0" presId="urn:microsoft.com/office/officeart/2005/8/layout/hProcess9"/>
    <dgm:cxn modelId="{934CC6B9-3CAF-4CA8-8A6E-1F8694140EF9}" type="presParOf" srcId="{A98135FC-73CF-4FE2-8CA8-3304451C324E}" destId="{96AF48EC-6BF0-4485-A272-0C6D83C98A74}" srcOrd="3" destOrd="0" presId="urn:microsoft.com/office/officeart/2005/8/layout/hProcess9"/>
    <dgm:cxn modelId="{1C12C645-1357-4176-95D6-E7770FE5299C}" type="presParOf" srcId="{A98135FC-73CF-4FE2-8CA8-3304451C324E}" destId="{4A693F6E-3260-4E7C-90BB-FEE24B244C68}" srcOrd="4" destOrd="0" presId="urn:microsoft.com/office/officeart/2005/8/layout/hProcess9"/>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D43543-19B9-4779-88FF-71970312F1D5}" type="doc">
      <dgm:prSet loTypeId="urn:microsoft.com/office/officeart/2005/8/layout/hProcess9" loCatId="process" qsTypeId="urn:microsoft.com/office/officeart/2005/8/quickstyle/simple3" qsCatId="simple" csTypeId="urn:microsoft.com/office/officeart/2005/8/colors/accent1_4" csCatId="accent1" phldr="1"/>
      <dgm:spPr/>
    </dgm:pt>
    <dgm:pt modelId="{9D58798C-3A8E-4C6C-8FFB-41F285467754}">
      <dgm:prSet phldrT="[Testo]"/>
      <dgm:spPr/>
      <dgm:t>
        <a:bodyPr/>
        <a:lstStyle/>
        <a:p>
          <a:r>
            <a:rPr lang="it-IT" dirty="0">
              <a:latin typeface="Century Gothic" panose="020B0502020202020204" pitchFamily="34" charset="0"/>
            </a:rPr>
            <a:t>Grade the </a:t>
          </a:r>
          <a:r>
            <a:rPr lang="it-IT" dirty="0" err="1">
              <a:latin typeface="Century Gothic" panose="020B0502020202020204" pitchFamily="34" charset="0"/>
            </a:rPr>
            <a:t>femoropopliteal</a:t>
          </a:r>
          <a:r>
            <a:rPr lang="it-IT" dirty="0">
              <a:latin typeface="Century Gothic" panose="020B0502020202020204" pitchFamily="34" charset="0"/>
            </a:rPr>
            <a:t> (FP) </a:t>
          </a:r>
          <a:r>
            <a:rPr lang="it-IT" dirty="0" err="1">
              <a:latin typeface="Century Gothic" panose="020B0502020202020204" pitchFamily="34" charset="0"/>
            </a:rPr>
            <a:t>segment</a:t>
          </a:r>
          <a:endParaRPr lang="it-IT" dirty="0">
            <a:latin typeface="Century Gothic" panose="020B0502020202020204" pitchFamily="34" charset="0"/>
          </a:endParaRPr>
        </a:p>
      </dgm:t>
    </dgm:pt>
    <dgm:pt modelId="{7E2152F4-D095-41C3-825F-E6544935FF13}" type="parTrans" cxnId="{CBAAD783-B775-40F6-9B90-DBF65626739C}">
      <dgm:prSet/>
      <dgm:spPr/>
      <dgm:t>
        <a:bodyPr/>
        <a:lstStyle/>
        <a:p>
          <a:endParaRPr lang="it-IT"/>
        </a:p>
      </dgm:t>
    </dgm:pt>
    <dgm:pt modelId="{48546DA9-3A17-4147-8681-C7D32325A820}" type="sibTrans" cxnId="{CBAAD783-B775-40F6-9B90-DBF65626739C}">
      <dgm:prSet/>
      <dgm:spPr/>
      <dgm:t>
        <a:bodyPr/>
        <a:lstStyle/>
        <a:p>
          <a:endParaRPr lang="it-IT"/>
        </a:p>
      </dgm:t>
    </dgm:pt>
    <dgm:pt modelId="{8A74220E-712B-4ACB-BE28-1CECB9A98908}" type="pres">
      <dgm:prSet presAssocID="{2ED43543-19B9-4779-88FF-71970312F1D5}" presName="CompostProcess" presStyleCnt="0">
        <dgm:presLayoutVars>
          <dgm:dir/>
          <dgm:resizeHandles val="exact"/>
        </dgm:presLayoutVars>
      </dgm:prSet>
      <dgm:spPr/>
    </dgm:pt>
    <dgm:pt modelId="{9A162F69-E8CE-488A-9A21-9B57E58CA68F}" type="pres">
      <dgm:prSet presAssocID="{2ED43543-19B9-4779-88FF-71970312F1D5}" presName="arrow" presStyleLbl="bgShp" presStyleIdx="0" presStyleCnt="1" custLinFactNeighborX="374" custLinFactNeighborY="-2515"/>
      <dgm:spPr/>
    </dgm:pt>
    <dgm:pt modelId="{A98135FC-73CF-4FE2-8CA8-3304451C324E}" type="pres">
      <dgm:prSet presAssocID="{2ED43543-19B9-4779-88FF-71970312F1D5}" presName="linearProcess" presStyleCnt="0"/>
      <dgm:spPr/>
    </dgm:pt>
    <dgm:pt modelId="{F1128D1F-602D-473E-97FF-03BCC6DD549A}" type="pres">
      <dgm:prSet presAssocID="{9D58798C-3A8E-4C6C-8FFB-41F285467754}" presName="textNode" presStyleLbl="node1" presStyleIdx="0" presStyleCnt="1">
        <dgm:presLayoutVars>
          <dgm:bulletEnabled val="1"/>
        </dgm:presLayoutVars>
      </dgm:prSet>
      <dgm:spPr/>
      <dgm:t>
        <a:bodyPr/>
        <a:lstStyle/>
        <a:p>
          <a:endParaRPr lang="it-IT"/>
        </a:p>
      </dgm:t>
    </dgm:pt>
  </dgm:ptLst>
  <dgm:cxnLst>
    <dgm:cxn modelId="{CBAAD783-B775-40F6-9B90-DBF65626739C}" srcId="{2ED43543-19B9-4779-88FF-71970312F1D5}" destId="{9D58798C-3A8E-4C6C-8FFB-41F285467754}" srcOrd="0" destOrd="0" parTransId="{7E2152F4-D095-41C3-825F-E6544935FF13}" sibTransId="{48546DA9-3A17-4147-8681-C7D32325A820}"/>
    <dgm:cxn modelId="{4A8394C2-FAAA-4138-A862-65A7091B306F}" type="presOf" srcId="{9D58798C-3A8E-4C6C-8FFB-41F285467754}" destId="{F1128D1F-602D-473E-97FF-03BCC6DD549A}" srcOrd="0" destOrd="0" presId="urn:microsoft.com/office/officeart/2005/8/layout/hProcess9"/>
    <dgm:cxn modelId="{4105D113-82DA-4246-8741-2B4C98588240}" type="presOf" srcId="{2ED43543-19B9-4779-88FF-71970312F1D5}" destId="{8A74220E-712B-4ACB-BE28-1CECB9A98908}" srcOrd="0" destOrd="0" presId="urn:microsoft.com/office/officeart/2005/8/layout/hProcess9"/>
    <dgm:cxn modelId="{AD86DB59-82B0-4FC8-885F-D26F2B29EE49}" type="presParOf" srcId="{8A74220E-712B-4ACB-BE28-1CECB9A98908}" destId="{9A162F69-E8CE-488A-9A21-9B57E58CA68F}" srcOrd="0" destOrd="0" presId="urn:microsoft.com/office/officeart/2005/8/layout/hProcess9"/>
    <dgm:cxn modelId="{417B0197-D200-4D22-A095-D942B1E6F112}" type="presParOf" srcId="{8A74220E-712B-4ACB-BE28-1CECB9A98908}" destId="{A98135FC-73CF-4FE2-8CA8-3304451C324E}" srcOrd="1" destOrd="0" presId="urn:microsoft.com/office/officeart/2005/8/layout/hProcess9"/>
    <dgm:cxn modelId="{616BB4CE-91F2-4301-B4CB-AA8E908E9D9D}" type="presParOf" srcId="{A98135FC-73CF-4FE2-8CA8-3304451C324E}" destId="{F1128D1F-602D-473E-97FF-03BCC6DD549A}" srcOrd="0" destOrd="0" presId="urn:microsoft.com/office/officeart/2005/8/layout/hProcess9"/>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D43543-19B9-4779-88FF-71970312F1D5}" type="doc">
      <dgm:prSet loTypeId="urn:microsoft.com/office/officeart/2005/8/layout/hProcess9" loCatId="process" qsTypeId="urn:microsoft.com/office/officeart/2005/8/quickstyle/simple3" qsCatId="simple" csTypeId="urn:microsoft.com/office/officeart/2005/8/colors/accent1_4" csCatId="accent1" phldr="1"/>
      <dgm:spPr/>
    </dgm:pt>
    <dgm:pt modelId="{9D58798C-3A8E-4C6C-8FFB-41F285467754}">
      <dgm:prSet phldrT="[Testo]"/>
      <dgm:spPr/>
      <dgm:t>
        <a:bodyPr/>
        <a:lstStyle/>
        <a:p>
          <a:r>
            <a:rPr lang="it-IT" dirty="0">
              <a:latin typeface="Century Gothic" panose="020B0502020202020204" pitchFamily="34" charset="0"/>
            </a:rPr>
            <a:t>Grade the </a:t>
          </a:r>
          <a:r>
            <a:rPr lang="it-IT" dirty="0" err="1">
              <a:latin typeface="Century Gothic" panose="020B0502020202020204" pitchFamily="34" charset="0"/>
            </a:rPr>
            <a:t>infrapopliteal</a:t>
          </a:r>
          <a:r>
            <a:rPr lang="it-IT" dirty="0">
              <a:latin typeface="Century Gothic" panose="020B0502020202020204" pitchFamily="34" charset="0"/>
            </a:rPr>
            <a:t> (IP) </a:t>
          </a:r>
          <a:r>
            <a:rPr lang="it-IT" dirty="0" err="1">
              <a:latin typeface="Century Gothic" panose="020B0502020202020204" pitchFamily="34" charset="0"/>
            </a:rPr>
            <a:t>segment</a:t>
          </a:r>
          <a:endParaRPr lang="it-IT" dirty="0">
            <a:latin typeface="Century Gothic" panose="020B0502020202020204" pitchFamily="34" charset="0"/>
          </a:endParaRPr>
        </a:p>
      </dgm:t>
    </dgm:pt>
    <dgm:pt modelId="{7E2152F4-D095-41C3-825F-E6544935FF13}" type="parTrans" cxnId="{CBAAD783-B775-40F6-9B90-DBF65626739C}">
      <dgm:prSet/>
      <dgm:spPr/>
      <dgm:t>
        <a:bodyPr/>
        <a:lstStyle/>
        <a:p>
          <a:endParaRPr lang="it-IT"/>
        </a:p>
      </dgm:t>
    </dgm:pt>
    <dgm:pt modelId="{48546DA9-3A17-4147-8681-C7D32325A820}" type="sibTrans" cxnId="{CBAAD783-B775-40F6-9B90-DBF65626739C}">
      <dgm:prSet/>
      <dgm:spPr/>
      <dgm:t>
        <a:bodyPr/>
        <a:lstStyle/>
        <a:p>
          <a:endParaRPr lang="it-IT"/>
        </a:p>
      </dgm:t>
    </dgm:pt>
    <dgm:pt modelId="{8A74220E-712B-4ACB-BE28-1CECB9A98908}" type="pres">
      <dgm:prSet presAssocID="{2ED43543-19B9-4779-88FF-71970312F1D5}" presName="CompostProcess" presStyleCnt="0">
        <dgm:presLayoutVars>
          <dgm:dir/>
          <dgm:resizeHandles val="exact"/>
        </dgm:presLayoutVars>
      </dgm:prSet>
      <dgm:spPr/>
    </dgm:pt>
    <dgm:pt modelId="{9A162F69-E8CE-488A-9A21-9B57E58CA68F}" type="pres">
      <dgm:prSet presAssocID="{2ED43543-19B9-4779-88FF-71970312F1D5}" presName="arrow" presStyleLbl="bgShp" presStyleIdx="0" presStyleCnt="1" custLinFactNeighborX="374" custLinFactNeighborY="5316"/>
      <dgm:spPr/>
    </dgm:pt>
    <dgm:pt modelId="{A98135FC-73CF-4FE2-8CA8-3304451C324E}" type="pres">
      <dgm:prSet presAssocID="{2ED43543-19B9-4779-88FF-71970312F1D5}" presName="linearProcess" presStyleCnt="0"/>
      <dgm:spPr/>
    </dgm:pt>
    <dgm:pt modelId="{F1128D1F-602D-473E-97FF-03BCC6DD549A}" type="pres">
      <dgm:prSet presAssocID="{9D58798C-3A8E-4C6C-8FFB-41F285467754}" presName="textNode" presStyleLbl="node1" presStyleIdx="0" presStyleCnt="1">
        <dgm:presLayoutVars>
          <dgm:bulletEnabled val="1"/>
        </dgm:presLayoutVars>
      </dgm:prSet>
      <dgm:spPr/>
      <dgm:t>
        <a:bodyPr/>
        <a:lstStyle/>
        <a:p>
          <a:endParaRPr lang="it-IT"/>
        </a:p>
      </dgm:t>
    </dgm:pt>
  </dgm:ptLst>
  <dgm:cxnLst>
    <dgm:cxn modelId="{5E6051E6-F842-4113-9969-4E6634067D1C}" type="presOf" srcId="{2ED43543-19B9-4779-88FF-71970312F1D5}" destId="{8A74220E-712B-4ACB-BE28-1CECB9A98908}" srcOrd="0" destOrd="0" presId="urn:microsoft.com/office/officeart/2005/8/layout/hProcess9"/>
    <dgm:cxn modelId="{CBAAD783-B775-40F6-9B90-DBF65626739C}" srcId="{2ED43543-19B9-4779-88FF-71970312F1D5}" destId="{9D58798C-3A8E-4C6C-8FFB-41F285467754}" srcOrd="0" destOrd="0" parTransId="{7E2152F4-D095-41C3-825F-E6544935FF13}" sibTransId="{48546DA9-3A17-4147-8681-C7D32325A820}"/>
    <dgm:cxn modelId="{6D7C09FA-3CDC-4369-B830-3B1BA3520206}" type="presOf" srcId="{9D58798C-3A8E-4C6C-8FFB-41F285467754}" destId="{F1128D1F-602D-473E-97FF-03BCC6DD549A}" srcOrd="0" destOrd="0" presId="urn:microsoft.com/office/officeart/2005/8/layout/hProcess9"/>
    <dgm:cxn modelId="{6E3FDE78-B11D-4AEE-826E-4D91AFA789D2}" type="presParOf" srcId="{8A74220E-712B-4ACB-BE28-1CECB9A98908}" destId="{9A162F69-E8CE-488A-9A21-9B57E58CA68F}" srcOrd="0" destOrd="0" presId="urn:microsoft.com/office/officeart/2005/8/layout/hProcess9"/>
    <dgm:cxn modelId="{5057D48F-269E-42BC-BF86-10BF340A3EC5}" type="presParOf" srcId="{8A74220E-712B-4ACB-BE28-1CECB9A98908}" destId="{A98135FC-73CF-4FE2-8CA8-3304451C324E}" srcOrd="1" destOrd="0" presId="urn:microsoft.com/office/officeart/2005/8/layout/hProcess9"/>
    <dgm:cxn modelId="{E33E1868-196C-449C-9D91-F9B96B5AFA1F}" type="presParOf" srcId="{A98135FC-73CF-4FE2-8CA8-3304451C324E}" destId="{F1128D1F-602D-473E-97FF-03BCC6DD549A}" srcOrd="0" destOrd="0" presId="urn:microsoft.com/office/officeart/2005/8/layout/hProcess9"/>
  </dgm:cxnLst>
  <dgm:bg/>
  <dgm:whole/>
  <dgm:extLst>
    <a:ext uri="http://schemas.microsoft.com/office/drawing/2008/diagram">
      <dsp:dataModelExt xmlns:dsp="http://schemas.microsoft.com/office/drawing/2008/diagram" xmlns="" relId="rId2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D43543-19B9-4779-88FF-71970312F1D5}" type="doc">
      <dgm:prSet loTypeId="urn:microsoft.com/office/officeart/2005/8/layout/hProcess9" loCatId="process" qsTypeId="urn:microsoft.com/office/officeart/2005/8/quickstyle/simple3" qsCatId="simple" csTypeId="urn:microsoft.com/office/officeart/2005/8/colors/accent1_4" csCatId="accent1" phldr="1"/>
      <dgm:spPr/>
    </dgm:pt>
    <dgm:pt modelId="{9D58798C-3A8E-4C6C-8FFB-41F285467754}">
      <dgm:prSet phldrT="[Testo]"/>
      <dgm:spPr/>
      <dgm:t>
        <a:bodyPr/>
        <a:lstStyle/>
        <a:p>
          <a:r>
            <a:rPr lang="it-IT" dirty="0">
              <a:latin typeface="Century Gothic" panose="020B0502020202020204" pitchFamily="34" charset="0"/>
            </a:rPr>
            <a:t>Look up the </a:t>
          </a:r>
          <a:r>
            <a:rPr lang="it-IT" dirty="0" err="1">
              <a:latin typeface="Century Gothic" panose="020B0502020202020204" pitchFamily="34" charset="0"/>
            </a:rPr>
            <a:t>overall</a:t>
          </a:r>
          <a:r>
            <a:rPr lang="it-IT" dirty="0">
              <a:latin typeface="Century Gothic" panose="020B0502020202020204" pitchFamily="34" charset="0"/>
            </a:rPr>
            <a:t> GLASS stage</a:t>
          </a:r>
        </a:p>
      </dgm:t>
    </dgm:pt>
    <dgm:pt modelId="{7E2152F4-D095-41C3-825F-E6544935FF13}" type="parTrans" cxnId="{CBAAD783-B775-40F6-9B90-DBF65626739C}">
      <dgm:prSet/>
      <dgm:spPr/>
      <dgm:t>
        <a:bodyPr/>
        <a:lstStyle/>
        <a:p>
          <a:endParaRPr lang="it-IT"/>
        </a:p>
      </dgm:t>
    </dgm:pt>
    <dgm:pt modelId="{48546DA9-3A17-4147-8681-C7D32325A820}" type="sibTrans" cxnId="{CBAAD783-B775-40F6-9B90-DBF65626739C}">
      <dgm:prSet/>
      <dgm:spPr/>
      <dgm:t>
        <a:bodyPr/>
        <a:lstStyle/>
        <a:p>
          <a:endParaRPr lang="it-IT"/>
        </a:p>
      </dgm:t>
    </dgm:pt>
    <dgm:pt modelId="{8A74220E-712B-4ACB-BE28-1CECB9A98908}" type="pres">
      <dgm:prSet presAssocID="{2ED43543-19B9-4779-88FF-71970312F1D5}" presName="CompostProcess" presStyleCnt="0">
        <dgm:presLayoutVars>
          <dgm:dir/>
          <dgm:resizeHandles val="exact"/>
        </dgm:presLayoutVars>
      </dgm:prSet>
      <dgm:spPr/>
    </dgm:pt>
    <dgm:pt modelId="{9A162F69-E8CE-488A-9A21-9B57E58CA68F}" type="pres">
      <dgm:prSet presAssocID="{2ED43543-19B9-4779-88FF-71970312F1D5}" presName="arrow" presStyleLbl="bgShp" presStyleIdx="0" presStyleCnt="1" custLinFactNeighborX="374" custLinFactNeighborY="-2515"/>
      <dgm:spPr/>
    </dgm:pt>
    <dgm:pt modelId="{A98135FC-73CF-4FE2-8CA8-3304451C324E}" type="pres">
      <dgm:prSet presAssocID="{2ED43543-19B9-4779-88FF-71970312F1D5}" presName="linearProcess" presStyleCnt="0"/>
      <dgm:spPr/>
    </dgm:pt>
    <dgm:pt modelId="{F1128D1F-602D-473E-97FF-03BCC6DD549A}" type="pres">
      <dgm:prSet presAssocID="{9D58798C-3A8E-4C6C-8FFB-41F285467754}" presName="textNode" presStyleLbl="node1" presStyleIdx="0" presStyleCnt="1">
        <dgm:presLayoutVars>
          <dgm:bulletEnabled val="1"/>
        </dgm:presLayoutVars>
      </dgm:prSet>
      <dgm:spPr/>
      <dgm:t>
        <a:bodyPr/>
        <a:lstStyle/>
        <a:p>
          <a:endParaRPr lang="it-IT"/>
        </a:p>
      </dgm:t>
    </dgm:pt>
  </dgm:ptLst>
  <dgm:cxnLst>
    <dgm:cxn modelId="{C100B339-1936-4CDB-8CC2-5F33765A098D}" type="presOf" srcId="{9D58798C-3A8E-4C6C-8FFB-41F285467754}" destId="{F1128D1F-602D-473E-97FF-03BCC6DD549A}" srcOrd="0" destOrd="0" presId="urn:microsoft.com/office/officeart/2005/8/layout/hProcess9"/>
    <dgm:cxn modelId="{5B0FA2A2-E40B-4FB1-9EA3-A41BDAD2024E}" type="presOf" srcId="{2ED43543-19B9-4779-88FF-71970312F1D5}" destId="{8A74220E-712B-4ACB-BE28-1CECB9A98908}" srcOrd="0" destOrd="0" presId="urn:microsoft.com/office/officeart/2005/8/layout/hProcess9"/>
    <dgm:cxn modelId="{CBAAD783-B775-40F6-9B90-DBF65626739C}" srcId="{2ED43543-19B9-4779-88FF-71970312F1D5}" destId="{9D58798C-3A8E-4C6C-8FFB-41F285467754}" srcOrd="0" destOrd="0" parTransId="{7E2152F4-D095-41C3-825F-E6544935FF13}" sibTransId="{48546DA9-3A17-4147-8681-C7D32325A820}"/>
    <dgm:cxn modelId="{34A7F2CE-3352-4809-BCC2-9CA507D95D13}" type="presParOf" srcId="{8A74220E-712B-4ACB-BE28-1CECB9A98908}" destId="{9A162F69-E8CE-488A-9A21-9B57E58CA68F}" srcOrd="0" destOrd="0" presId="urn:microsoft.com/office/officeart/2005/8/layout/hProcess9"/>
    <dgm:cxn modelId="{A4D91DDC-C9EB-402F-95E1-2E725D87740F}" type="presParOf" srcId="{8A74220E-712B-4ACB-BE28-1CECB9A98908}" destId="{A98135FC-73CF-4FE2-8CA8-3304451C324E}" srcOrd="1" destOrd="0" presId="urn:microsoft.com/office/officeart/2005/8/layout/hProcess9"/>
    <dgm:cxn modelId="{E8B9101D-D575-457F-8495-98BEDE4F038A}" type="presParOf" srcId="{A98135FC-73CF-4FE2-8CA8-3304451C324E}" destId="{F1128D1F-602D-473E-97FF-03BCC6DD549A}" srcOrd="0" destOrd="0" presId="urn:microsoft.com/office/officeart/2005/8/layout/hProcess9"/>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D43543-19B9-4779-88FF-71970312F1D5}" type="doc">
      <dgm:prSet loTypeId="urn:microsoft.com/office/officeart/2005/8/layout/hProcess9" loCatId="process" qsTypeId="urn:microsoft.com/office/officeart/2005/8/quickstyle/simple3" qsCatId="simple" csTypeId="urn:microsoft.com/office/officeart/2005/8/colors/accent1_4" csCatId="accent1" phldr="1"/>
      <dgm:spPr/>
    </dgm:pt>
    <dgm:pt modelId="{9D58798C-3A8E-4C6C-8FFB-41F285467754}">
      <dgm:prSet phldrT="[Testo]">
        <dgm:style>
          <a:lnRef idx="1">
            <a:schemeClr val="accent3"/>
          </a:lnRef>
          <a:fillRef idx="2">
            <a:schemeClr val="accent3"/>
          </a:fillRef>
          <a:effectRef idx="1">
            <a:schemeClr val="accent3"/>
          </a:effectRef>
          <a:fontRef idx="minor">
            <a:schemeClr val="dk1"/>
          </a:fontRef>
        </dgm:style>
      </dgm:prSet>
      <dgm:spPr/>
      <dgm:t>
        <a:bodyPr/>
        <a:lstStyle/>
        <a:p>
          <a:r>
            <a:rPr lang="it-IT" dirty="0" err="1">
              <a:latin typeface="Century Gothic" panose="020B0502020202020204" pitchFamily="34" charset="0"/>
            </a:rPr>
            <a:t>Define</a:t>
          </a:r>
          <a:r>
            <a:rPr lang="it-IT" dirty="0">
              <a:latin typeface="Century Gothic" panose="020B0502020202020204" pitchFamily="34" charset="0"/>
            </a:rPr>
            <a:t> the </a:t>
          </a:r>
          <a:r>
            <a:rPr lang="it-IT" dirty="0" err="1">
              <a:latin typeface="Century Gothic" panose="020B0502020202020204" pitchFamily="34" charset="0"/>
            </a:rPr>
            <a:t>preferred</a:t>
          </a:r>
          <a:r>
            <a:rPr lang="it-IT" dirty="0">
              <a:latin typeface="Century Gothic" panose="020B0502020202020204" pitchFamily="34" charset="0"/>
            </a:rPr>
            <a:t> </a:t>
          </a:r>
          <a:r>
            <a:rPr lang="it-IT" dirty="0" err="1">
              <a:latin typeface="Century Gothic" panose="020B0502020202020204" pitchFamily="34" charset="0"/>
            </a:rPr>
            <a:t>revascularization</a:t>
          </a:r>
          <a:r>
            <a:rPr lang="it-IT" dirty="0">
              <a:latin typeface="Century Gothic" panose="020B0502020202020204" pitchFamily="34" charset="0"/>
            </a:rPr>
            <a:t> strategy by </a:t>
          </a:r>
          <a:r>
            <a:rPr lang="it-IT" dirty="0" err="1">
              <a:latin typeface="Century Gothic" panose="020B0502020202020204" pitchFamily="34" charset="0"/>
            </a:rPr>
            <a:t>integrating</a:t>
          </a:r>
          <a:r>
            <a:rPr lang="it-IT" dirty="0">
              <a:latin typeface="Century Gothic" panose="020B0502020202020204" pitchFamily="34" charset="0"/>
            </a:rPr>
            <a:t> </a:t>
          </a:r>
          <a:r>
            <a:rPr lang="it-IT" dirty="0" err="1">
              <a:latin typeface="Century Gothic" panose="020B0502020202020204" pitchFamily="34" charset="0"/>
            </a:rPr>
            <a:t>patient</a:t>
          </a:r>
          <a:r>
            <a:rPr lang="it-IT" dirty="0">
              <a:latin typeface="Century Gothic" panose="020B0502020202020204" pitchFamily="34" charset="0"/>
            </a:rPr>
            <a:t> risk, </a:t>
          </a:r>
          <a:r>
            <a:rPr lang="it-IT" dirty="0" err="1">
              <a:latin typeface="Century Gothic" panose="020B0502020202020204" pitchFamily="34" charset="0"/>
            </a:rPr>
            <a:t>limb</a:t>
          </a:r>
          <a:r>
            <a:rPr lang="it-IT" dirty="0">
              <a:latin typeface="Century Gothic" panose="020B0502020202020204" pitchFamily="34" charset="0"/>
            </a:rPr>
            <a:t> </a:t>
          </a:r>
          <a:r>
            <a:rPr lang="it-IT" dirty="0" err="1">
              <a:latin typeface="Century Gothic" panose="020B0502020202020204" pitchFamily="34" charset="0"/>
            </a:rPr>
            <a:t>severity</a:t>
          </a:r>
          <a:r>
            <a:rPr lang="it-IT" dirty="0">
              <a:latin typeface="Century Gothic" panose="020B0502020202020204" pitchFamily="34" charset="0"/>
            </a:rPr>
            <a:t> (</a:t>
          </a:r>
          <a:r>
            <a:rPr lang="it-IT" dirty="0" err="1">
              <a:latin typeface="Century Gothic" panose="020B0502020202020204" pitchFamily="34" charset="0"/>
            </a:rPr>
            <a:t>WIfI</a:t>
          </a:r>
          <a:r>
            <a:rPr lang="it-IT" dirty="0">
              <a:latin typeface="Century Gothic" panose="020B0502020202020204" pitchFamily="34" charset="0"/>
            </a:rPr>
            <a:t>) and </a:t>
          </a:r>
          <a:r>
            <a:rPr lang="it-IT" dirty="0" err="1">
              <a:latin typeface="Century Gothic" panose="020B0502020202020204" pitchFamily="34" charset="0"/>
            </a:rPr>
            <a:t>anatomy</a:t>
          </a:r>
          <a:r>
            <a:rPr lang="it-IT" dirty="0">
              <a:latin typeface="Century Gothic" panose="020B0502020202020204" pitchFamily="34" charset="0"/>
            </a:rPr>
            <a:t> (GLASS) </a:t>
          </a:r>
          <a:r>
            <a:rPr lang="it-IT" dirty="0" err="1">
              <a:latin typeface="Century Gothic" panose="020B0502020202020204" pitchFamily="34" charset="0"/>
            </a:rPr>
            <a:t>according</a:t>
          </a:r>
          <a:r>
            <a:rPr lang="it-IT" dirty="0">
              <a:latin typeface="Century Gothic" panose="020B0502020202020204" pitchFamily="34" charset="0"/>
            </a:rPr>
            <a:t> to the PLAN concept</a:t>
          </a:r>
        </a:p>
      </dgm:t>
    </dgm:pt>
    <dgm:pt modelId="{7E2152F4-D095-41C3-825F-E6544935FF13}" type="parTrans" cxnId="{CBAAD783-B775-40F6-9B90-DBF65626739C}">
      <dgm:prSet/>
      <dgm:spPr/>
      <dgm:t>
        <a:bodyPr/>
        <a:lstStyle/>
        <a:p>
          <a:endParaRPr lang="it-IT"/>
        </a:p>
      </dgm:t>
    </dgm:pt>
    <dgm:pt modelId="{48546DA9-3A17-4147-8681-C7D32325A820}" type="sibTrans" cxnId="{CBAAD783-B775-40F6-9B90-DBF65626739C}">
      <dgm:prSet/>
      <dgm:spPr/>
      <dgm:t>
        <a:bodyPr/>
        <a:lstStyle/>
        <a:p>
          <a:endParaRPr lang="it-IT"/>
        </a:p>
      </dgm:t>
    </dgm:pt>
    <dgm:pt modelId="{8A74220E-712B-4ACB-BE28-1CECB9A98908}" type="pres">
      <dgm:prSet presAssocID="{2ED43543-19B9-4779-88FF-71970312F1D5}" presName="CompostProcess" presStyleCnt="0">
        <dgm:presLayoutVars>
          <dgm:dir/>
          <dgm:resizeHandles val="exact"/>
        </dgm:presLayoutVars>
      </dgm:prSet>
      <dgm:spPr/>
    </dgm:pt>
    <dgm:pt modelId="{9A162F69-E8CE-488A-9A21-9B57E58CA68F}" type="pres">
      <dgm:prSet presAssocID="{2ED43543-19B9-4779-88FF-71970312F1D5}" presName="arrow" presStyleLbl="bgShp" presStyleIdx="0" presStyleCnt="1" custLinFactNeighborX="374" custLinFactNeighborY="-2515"/>
      <dgm:spPr/>
    </dgm:pt>
    <dgm:pt modelId="{A98135FC-73CF-4FE2-8CA8-3304451C324E}" type="pres">
      <dgm:prSet presAssocID="{2ED43543-19B9-4779-88FF-71970312F1D5}" presName="linearProcess" presStyleCnt="0"/>
      <dgm:spPr/>
    </dgm:pt>
    <dgm:pt modelId="{F1128D1F-602D-473E-97FF-03BCC6DD549A}" type="pres">
      <dgm:prSet presAssocID="{9D58798C-3A8E-4C6C-8FFB-41F285467754}" presName="textNode" presStyleLbl="node1" presStyleIdx="0" presStyleCnt="1">
        <dgm:presLayoutVars>
          <dgm:bulletEnabled val="1"/>
        </dgm:presLayoutVars>
      </dgm:prSet>
      <dgm:spPr/>
      <dgm:t>
        <a:bodyPr/>
        <a:lstStyle/>
        <a:p>
          <a:endParaRPr lang="it-IT"/>
        </a:p>
      </dgm:t>
    </dgm:pt>
  </dgm:ptLst>
  <dgm:cxnLst>
    <dgm:cxn modelId="{CBAAD783-B775-40F6-9B90-DBF65626739C}" srcId="{2ED43543-19B9-4779-88FF-71970312F1D5}" destId="{9D58798C-3A8E-4C6C-8FFB-41F285467754}" srcOrd="0" destOrd="0" parTransId="{7E2152F4-D095-41C3-825F-E6544935FF13}" sibTransId="{48546DA9-3A17-4147-8681-C7D32325A820}"/>
    <dgm:cxn modelId="{4A8394C2-FAAA-4138-A862-65A7091B306F}" type="presOf" srcId="{9D58798C-3A8E-4C6C-8FFB-41F285467754}" destId="{F1128D1F-602D-473E-97FF-03BCC6DD549A}" srcOrd="0" destOrd="0" presId="urn:microsoft.com/office/officeart/2005/8/layout/hProcess9"/>
    <dgm:cxn modelId="{4105D113-82DA-4246-8741-2B4C98588240}" type="presOf" srcId="{2ED43543-19B9-4779-88FF-71970312F1D5}" destId="{8A74220E-712B-4ACB-BE28-1CECB9A98908}" srcOrd="0" destOrd="0" presId="urn:microsoft.com/office/officeart/2005/8/layout/hProcess9"/>
    <dgm:cxn modelId="{AD86DB59-82B0-4FC8-885F-D26F2B29EE49}" type="presParOf" srcId="{8A74220E-712B-4ACB-BE28-1CECB9A98908}" destId="{9A162F69-E8CE-488A-9A21-9B57E58CA68F}" srcOrd="0" destOrd="0" presId="urn:microsoft.com/office/officeart/2005/8/layout/hProcess9"/>
    <dgm:cxn modelId="{417B0197-D200-4D22-A095-D942B1E6F112}" type="presParOf" srcId="{8A74220E-712B-4ACB-BE28-1CECB9A98908}" destId="{A98135FC-73CF-4FE2-8CA8-3304451C324E}" srcOrd="1" destOrd="0" presId="urn:microsoft.com/office/officeart/2005/8/layout/hProcess9"/>
    <dgm:cxn modelId="{616BB4CE-91F2-4301-B4CB-AA8E908E9D9D}" type="presParOf" srcId="{A98135FC-73CF-4FE2-8CA8-3304451C324E}" destId="{F1128D1F-602D-473E-97FF-03BCC6DD549A}" srcOrd="0" destOrd="0" presId="urn:microsoft.com/office/officeart/2005/8/layout/hProcess9"/>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162F69-E8CE-488A-9A21-9B57E58CA68F}">
      <dsp:nvSpPr>
        <dsp:cNvPr id="0" name=""/>
        <dsp:cNvSpPr/>
      </dsp:nvSpPr>
      <dsp:spPr>
        <a:xfrm>
          <a:off x="700223" y="0"/>
          <a:ext cx="7613172" cy="3289575"/>
        </a:xfrm>
        <a:prstGeom prst="rightArrow">
          <a:avLst/>
        </a:prstGeom>
        <a:solidFill>
          <a:schemeClr val="accent1">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1128D1F-602D-473E-97FF-03BCC6DD549A}">
      <dsp:nvSpPr>
        <dsp:cNvPr id="0" name=""/>
        <dsp:cNvSpPr/>
      </dsp:nvSpPr>
      <dsp:spPr>
        <a:xfrm>
          <a:off x="303512" y="986872"/>
          <a:ext cx="2687002" cy="1315830"/>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b="1" kern="1200" dirty="0" err="1">
              <a:latin typeface="Century Gothic" panose="020B0502020202020204" pitchFamily="34" charset="0"/>
            </a:rPr>
            <a:t>Patient</a:t>
          </a:r>
          <a:r>
            <a:rPr lang="it-IT" sz="1800" b="1" kern="1200" dirty="0">
              <a:latin typeface="Century Gothic" panose="020B0502020202020204" pitchFamily="34" charset="0"/>
            </a:rPr>
            <a:t> with CLTI</a:t>
          </a:r>
          <a:r>
            <a:rPr lang="it-IT" sz="1800" kern="1200" dirty="0">
              <a:latin typeface="Century Gothic" panose="020B0502020202020204" pitchFamily="34" charset="0"/>
            </a:rPr>
            <a:t>, candidate for </a:t>
          </a:r>
          <a:r>
            <a:rPr lang="it-IT" sz="1800" kern="1200" dirty="0" err="1">
              <a:latin typeface="Century Gothic" panose="020B0502020202020204" pitchFamily="34" charset="0"/>
            </a:rPr>
            <a:t>revascularization</a:t>
          </a:r>
          <a:endParaRPr lang="it-IT" sz="1800" kern="1200" dirty="0">
            <a:latin typeface="Century Gothic" panose="020B0502020202020204" pitchFamily="34" charset="0"/>
          </a:endParaRPr>
        </a:p>
      </dsp:txBody>
      <dsp:txXfrm>
        <a:off x="303512" y="986872"/>
        <a:ext cx="2687002" cy="1315830"/>
      </dsp:txXfrm>
    </dsp:sp>
    <dsp:sp modelId="{39978BBE-7AA2-4E28-9ED0-F839A7A8B2BF}">
      <dsp:nvSpPr>
        <dsp:cNvPr id="0" name=""/>
        <dsp:cNvSpPr/>
      </dsp:nvSpPr>
      <dsp:spPr>
        <a:xfrm>
          <a:off x="3134835" y="986872"/>
          <a:ext cx="2687002" cy="1315830"/>
        </a:xfrm>
        <a:prstGeom prst="roundRect">
          <a:avLst/>
        </a:prstGeom>
        <a:gradFill rotWithShape="0">
          <a:gsLst>
            <a:gs pos="0">
              <a:schemeClr val="accent1">
                <a:shade val="50000"/>
                <a:hueOff val="240958"/>
                <a:satOff val="-5040"/>
                <a:lumOff val="28042"/>
                <a:alphaOff val="0"/>
                <a:tint val="50000"/>
                <a:satMod val="300000"/>
              </a:schemeClr>
            </a:gs>
            <a:gs pos="35000">
              <a:schemeClr val="accent1">
                <a:shade val="50000"/>
                <a:hueOff val="240958"/>
                <a:satOff val="-5040"/>
                <a:lumOff val="28042"/>
                <a:alphaOff val="0"/>
                <a:tint val="37000"/>
                <a:satMod val="300000"/>
              </a:schemeClr>
            </a:gs>
            <a:gs pos="100000">
              <a:schemeClr val="accent1">
                <a:shade val="50000"/>
                <a:hueOff val="240958"/>
                <a:satOff val="-5040"/>
                <a:lumOff val="2804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err="1">
              <a:latin typeface="Century Gothic" panose="020B0502020202020204" pitchFamily="34" charset="0"/>
            </a:rPr>
            <a:t>Obtain</a:t>
          </a:r>
          <a:r>
            <a:rPr lang="it-IT" sz="1800" kern="1200" dirty="0">
              <a:latin typeface="Century Gothic" panose="020B0502020202020204" pitchFamily="34" charset="0"/>
            </a:rPr>
            <a:t> high </a:t>
          </a:r>
          <a:r>
            <a:rPr lang="it-IT" sz="1800" kern="1200" dirty="0" err="1">
              <a:latin typeface="Century Gothic" panose="020B0502020202020204" pitchFamily="34" charset="0"/>
            </a:rPr>
            <a:t>quality</a:t>
          </a:r>
          <a:r>
            <a:rPr lang="it-IT" sz="1800" kern="1200" dirty="0">
              <a:latin typeface="Century Gothic" panose="020B0502020202020204" pitchFamily="34" charset="0"/>
            </a:rPr>
            <a:t> </a:t>
          </a:r>
          <a:r>
            <a:rPr lang="it-IT" sz="1800" b="1" kern="1200" dirty="0" err="1">
              <a:latin typeface="Century Gothic" panose="020B0502020202020204" pitchFamily="34" charset="0"/>
            </a:rPr>
            <a:t>angiographic</a:t>
          </a:r>
          <a:r>
            <a:rPr lang="it-IT" sz="1800" b="1" kern="1200" dirty="0">
              <a:latin typeface="Century Gothic" panose="020B0502020202020204" pitchFamily="34" charset="0"/>
            </a:rPr>
            <a:t> imaging </a:t>
          </a:r>
          <a:r>
            <a:rPr lang="it-IT" sz="1800" kern="1200" dirty="0" err="1">
              <a:latin typeface="Century Gothic" panose="020B0502020202020204" pitchFamily="34" charset="0"/>
            </a:rPr>
            <a:t>including</a:t>
          </a:r>
          <a:r>
            <a:rPr lang="it-IT" sz="1800" kern="1200" dirty="0">
              <a:latin typeface="Century Gothic" panose="020B0502020202020204" pitchFamily="34" charset="0"/>
            </a:rPr>
            <a:t> </a:t>
          </a:r>
          <a:r>
            <a:rPr lang="it-IT" sz="1800" kern="1200" dirty="0" err="1">
              <a:latin typeface="Century Gothic" panose="020B0502020202020204" pitchFamily="34" charset="0"/>
            </a:rPr>
            <a:t>ankle</a:t>
          </a:r>
          <a:r>
            <a:rPr lang="it-IT" sz="1800" kern="1200" dirty="0">
              <a:latin typeface="Century Gothic" panose="020B0502020202020204" pitchFamily="34" charset="0"/>
            </a:rPr>
            <a:t> and </a:t>
          </a:r>
          <a:r>
            <a:rPr lang="it-IT" sz="1800" kern="1200" dirty="0" err="1">
              <a:latin typeface="Century Gothic" panose="020B0502020202020204" pitchFamily="34" charset="0"/>
            </a:rPr>
            <a:t>foot</a:t>
          </a:r>
          <a:endParaRPr lang="it-IT" sz="1800" kern="1200" dirty="0">
            <a:latin typeface="Century Gothic" panose="020B0502020202020204" pitchFamily="34" charset="0"/>
          </a:endParaRPr>
        </a:p>
      </dsp:txBody>
      <dsp:txXfrm>
        <a:off x="3134835" y="986872"/>
        <a:ext cx="2687002" cy="1315830"/>
      </dsp:txXfrm>
    </dsp:sp>
    <dsp:sp modelId="{4A693F6E-3260-4E7C-90BB-FEE24B244C68}">
      <dsp:nvSpPr>
        <dsp:cNvPr id="0" name=""/>
        <dsp:cNvSpPr/>
      </dsp:nvSpPr>
      <dsp:spPr>
        <a:xfrm>
          <a:off x="5966159" y="986872"/>
          <a:ext cx="2687002" cy="1315830"/>
        </a:xfrm>
        <a:prstGeom prst="roundRect">
          <a:avLst/>
        </a:prstGeom>
        <a:gradFill rotWithShape="0">
          <a:gsLst>
            <a:gs pos="0">
              <a:schemeClr val="accent1">
                <a:shade val="50000"/>
                <a:hueOff val="240958"/>
                <a:satOff val="-5040"/>
                <a:lumOff val="28042"/>
                <a:alphaOff val="0"/>
                <a:tint val="50000"/>
                <a:satMod val="300000"/>
              </a:schemeClr>
            </a:gs>
            <a:gs pos="35000">
              <a:schemeClr val="accent1">
                <a:shade val="50000"/>
                <a:hueOff val="240958"/>
                <a:satOff val="-5040"/>
                <a:lumOff val="28042"/>
                <a:alphaOff val="0"/>
                <a:tint val="37000"/>
                <a:satMod val="300000"/>
              </a:schemeClr>
            </a:gs>
            <a:gs pos="100000">
              <a:schemeClr val="accent1">
                <a:shade val="50000"/>
                <a:hueOff val="240958"/>
                <a:satOff val="-5040"/>
                <a:lumOff val="2804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err="1">
              <a:latin typeface="Century Gothic" panose="020B0502020202020204" pitchFamily="34" charset="0"/>
            </a:rPr>
            <a:t>Define</a:t>
          </a:r>
          <a:r>
            <a:rPr lang="it-IT" sz="1800" kern="1200" dirty="0">
              <a:latin typeface="Century Gothic" panose="020B0502020202020204" pitchFamily="34" charset="0"/>
            </a:rPr>
            <a:t> the target </a:t>
          </a:r>
          <a:r>
            <a:rPr lang="it-IT" sz="1800" kern="1200" dirty="0" err="1">
              <a:latin typeface="Century Gothic" panose="020B0502020202020204" pitchFamily="34" charset="0"/>
            </a:rPr>
            <a:t>artery</a:t>
          </a:r>
          <a:r>
            <a:rPr lang="it-IT" sz="1800" kern="1200" dirty="0">
              <a:latin typeface="Century Gothic" panose="020B0502020202020204" pitchFamily="34" charset="0"/>
            </a:rPr>
            <a:t> </a:t>
          </a:r>
          <a:r>
            <a:rPr lang="it-IT" sz="1800" kern="1200" dirty="0" err="1">
              <a:latin typeface="Century Gothic" panose="020B0502020202020204" pitchFamily="34" charset="0"/>
            </a:rPr>
            <a:t>path</a:t>
          </a:r>
          <a:r>
            <a:rPr lang="it-IT" sz="1800" kern="1200" dirty="0">
              <a:latin typeface="Century Gothic" panose="020B0502020202020204" pitchFamily="34" charset="0"/>
            </a:rPr>
            <a:t> (</a:t>
          </a:r>
          <a:r>
            <a:rPr lang="it-IT" sz="1800" b="1" kern="1200" dirty="0">
              <a:latin typeface="Century Gothic" panose="020B0502020202020204" pitchFamily="34" charset="0"/>
            </a:rPr>
            <a:t>TAP</a:t>
          </a:r>
          <a:r>
            <a:rPr lang="it-IT" sz="1800" kern="1200" dirty="0">
              <a:latin typeface="Century Gothic" panose="020B0502020202020204" pitchFamily="34" charset="0"/>
            </a:rPr>
            <a:t>)</a:t>
          </a:r>
        </a:p>
      </dsp:txBody>
      <dsp:txXfrm>
        <a:off x="5966159" y="986872"/>
        <a:ext cx="2687002" cy="131583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162F69-E8CE-488A-9A21-9B57E58CA68F}">
      <dsp:nvSpPr>
        <dsp:cNvPr id="0" name=""/>
        <dsp:cNvSpPr/>
      </dsp:nvSpPr>
      <dsp:spPr>
        <a:xfrm>
          <a:off x="659019" y="0"/>
          <a:ext cx="7165181" cy="1354664"/>
        </a:xfrm>
        <a:prstGeom prst="rightArrow">
          <a:avLst/>
        </a:prstGeom>
        <a:solidFill>
          <a:schemeClr val="accent1">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1128D1F-602D-473E-97FF-03BCC6DD549A}">
      <dsp:nvSpPr>
        <dsp:cNvPr id="0" name=""/>
        <dsp:cNvSpPr/>
      </dsp:nvSpPr>
      <dsp:spPr>
        <a:xfrm>
          <a:off x="1290786" y="406399"/>
          <a:ext cx="5848052" cy="541865"/>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it-IT" sz="2200" kern="1200" dirty="0">
              <a:latin typeface="Century Gothic" panose="020B0502020202020204" pitchFamily="34" charset="0"/>
            </a:rPr>
            <a:t>Grade the </a:t>
          </a:r>
          <a:r>
            <a:rPr lang="it-IT" sz="2200" kern="1200" dirty="0" err="1">
              <a:latin typeface="Century Gothic" panose="020B0502020202020204" pitchFamily="34" charset="0"/>
            </a:rPr>
            <a:t>femoropopliteal</a:t>
          </a:r>
          <a:r>
            <a:rPr lang="it-IT" sz="2200" kern="1200" dirty="0">
              <a:latin typeface="Century Gothic" panose="020B0502020202020204" pitchFamily="34" charset="0"/>
            </a:rPr>
            <a:t> (FP) </a:t>
          </a:r>
          <a:r>
            <a:rPr lang="it-IT" sz="2200" kern="1200" dirty="0" err="1">
              <a:latin typeface="Century Gothic" panose="020B0502020202020204" pitchFamily="34" charset="0"/>
            </a:rPr>
            <a:t>segment</a:t>
          </a:r>
          <a:endParaRPr lang="it-IT" sz="2200" kern="1200" dirty="0">
            <a:latin typeface="Century Gothic" panose="020B0502020202020204" pitchFamily="34" charset="0"/>
          </a:endParaRPr>
        </a:p>
      </dsp:txBody>
      <dsp:txXfrm>
        <a:off x="1290786" y="406399"/>
        <a:ext cx="5848052" cy="54186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162F69-E8CE-488A-9A21-9B57E58CA68F}">
      <dsp:nvSpPr>
        <dsp:cNvPr id="0" name=""/>
        <dsp:cNvSpPr/>
      </dsp:nvSpPr>
      <dsp:spPr>
        <a:xfrm>
          <a:off x="659019" y="0"/>
          <a:ext cx="7165181" cy="1354664"/>
        </a:xfrm>
        <a:prstGeom prst="rightArrow">
          <a:avLst/>
        </a:prstGeom>
        <a:solidFill>
          <a:schemeClr val="accent1">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1128D1F-602D-473E-97FF-03BCC6DD549A}">
      <dsp:nvSpPr>
        <dsp:cNvPr id="0" name=""/>
        <dsp:cNvSpPr/>
      </dsp:nvSpPr>
      <dsp:spPr>
        <a:xfrm>
          <a:off x="1567383" y="406399"/>
          <a:ext cx="5294858" cy="541865"/>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it-IT" sz="2200" kern="1200" dirty="0">
              <a:latin typeface="Century Gothic" panose="020B0502020202020204" pitchFamily="34" charset="0"/>
            </a:rPr>
            <a:t>Grade the </a:t>
          </a:r>
          <a:r>
            <a:rPr lang="it-IT" sz="2200" kern="1200" dirty="0" err="1">
              <a:latin typeface="Century Gothic" panose="020B0502020202020204" pitchFamily="34" charset="0"/>
            </a:rPr>
            <a:t>infrapopliteal</a:t>
          </a:r>
          <a:r>
            <a:rPr lang="it-IT" sz="2200" kern="1200" dirty="0">
              <a:latin typeface="Century Gothic" panose="020B0502020202020204" pitchFamily="34" charset="0"/>
            </a:rPr>
            <a:t> (IP) </a:t>
          </a:r>
          <a:r>
            <a:rPr lang="it-IT" sz="2200" kern="1200" dirty="0" err="1">
              <a:latin typeface="Century Gothic" panose="020B0502020202020204" pitchFamily="34" charset="0"/>
            </a:rPr>
            <a:t>segment</a:t>
          </a:r>
          <a:endParaRPr lang="it-IT" sz="2200" kern="1200" dirty="0">
            <a:latin typeface="Century Gothic" panose="020B0502020202020204" pitchFamily="34" charset="0"/>
          </a:endParaRPr>
        </a:p>
      </dsp:txBody>
      <dsp:txXfrm>
        <a:off x="1567383" y="406399"/>
        <a:ext cx="5294858" cy="54186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162F69-E8CE-488A-9A21-9B57E58CA68F}">
      <dsp:nvSpPr>
        <dsp:cNvPr id="0" name=""/>
        <dsp:cNvSpPr/>
      </dsp:nvSpPr>
      <dsp:spPr>
        <a:xfrm>
          <a:off x="659019" y="0"/>
          <a:ext cx="7165181" cy="1354664"/>
        </a:xfrm>
        <a:prstGeom prst="rightArrow">
          <a:avLst/>
        </a:prstGeom>
        <a:solidFill>
          <a:schemeClr val="accent1">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1128D1F-602D-473E-97FF-03BCC6DD549A}">
      <dsp:nvSpPr>
        <dsp:cNvPr id="0" name=""/>
        <dsp:cNvSpPr/>
      </dsp:nvSpPr>
      <dsp:spPr>
        <a:xfrm>
          <a:off x="1843980" y="406399"/>
          <a:ext cx="4741664" cy="541865"/>
        </a:xfrm>
        <a:prstGeom prst="roundRect">
          <a:avLst/>
        </a:prstGeom>
        <a:gradFill rotWithShape="0">
          <a:gsLst>
            <a:gs pos="0">
              <a:schemeClr val="accent1">
                <a:shade val="50000"/>
                <a:hueOff val="0"/>
                <a:satOff val="0"/>
                <a:lumOff val="0"/>
                <a:alphaOff val="0"/>
                <a:tint val="50000"/>
                <a:satMod val="300000"/>
              </a:schemeClr>
            </a:gs>
            <a:gs pos="35000">
              <a:schemeClr val="accent1">
                <a:shade val="50000"/>
                <a:hueOff val="0"/>
                <a:satOff val="0"/>
                <a:lumOff val="0"/>
                <a:alphaOff val="0"/>
                <a:tint val="37000"/>
                <a:satMod val="300000"/>
              </a:schemeClr>
            </a:gs>
            <a:gs pos="100000">
              <a:schemeClr val="accent1">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it-IT" sz="2200" kern="1200" dirty="0">
              <a:latin typeface="Century Gothic" panose="020B0502020202020204" pitchFamily="34" charset="0"/>
            </a:rPr>
            <a:t>Look up the </a:t>
          </a:r>
          <a:r>
            <a:rPr lang="it-IT" sz="2200" kern="1200" dirty="0" err="1">
              <a:latin typeface="Century Gothic" panose="020B0502020202020204" pitchFamily="34" charset="0"/>
            </a:rPr>
            <a:t>overall</a:t>
          </a:r>
          <a:r>
            <a:rPr lang="it-IT" sz="2200" kern="1200" dirty="0">
              <a:latin typeface="Century Gothic" panose="020B0502020202020204" pitchFamily="34" charset="0"/>
            </a:rPr>
            <a:t> GLASS stage</a:t>
          </a:r>
        </a:p>
      </dsp:txBody>
      <dsp:txXfrm>
        <a:off x="1843980" y="406399"/>
        <a:ext cx="4741664" cy="54186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A162F69-E8CE-488A-9A21-9B57E58CA68F}">
      <dsp:nvSpPr>
        <dsp:cNvPr id="0" name=""/>
        <dsp:cNvSpPr/>
      </dsp:nvSpPr>
      <dsp:spPr>
        <a:xfrm>
          <a:off x="659019" y="0"/>
          <a:ext cx="7165181" cy="2268551"/>
        </a:xfrm>
        <a:prstGeom prst="rightArrow">
          <a:avLst/>
        </a:prstGeom>
        <a:solidFill>
          <a:schemeClr val="accent1">
            <a:tint val="55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F1128D1F-602D-473E-97FF-03BCC6DD549A}">
      <dsp:nvSpPr>
        <dsp:cNvPr id="0" name=""/>
        <dsp:cNvSpPr/>
      </dsp:nvSpPr>
      <dsp:spPr>
        <a:xfrm>
          <a:off x="0" y="680565"/>
          <a:ext cx="8429625" cy="907420"/>
        </a:xfrm>
        <a:prstGeom prst="round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err="1">
              <a:latin typeface="Century Gothic" panose="020B0502020202020204" pitchFamily="34" charset="0"/>
            </a:rPr>
            <a:t>Define</a:t>
          </a:r>
          <a:r>
            <a:rPr lang="it-IT" sz="1800" kern="1200" dirty="0">
              <a:latin typeface="Century Gothic" panose="020B0502020202020204" pitchFamily="34" charset="0"/>
            </a:rPr>
            <a:t> the </a:t>
          </a:r>
          <a:r>
            <a:rPr lang="it-IT" sz="1800" kern="1200" dirty="0" err="1">
              <a:latin typeface="Century Gothic" panose="020B0502020202020204" pitchFamily="34" charset="0"/>
            </a:rPr>
            <a:t>preferred</a:t>
          </a:r>
          <a:r>
            <a:rPr lang="it-IT" sz="1800" kern="1200" dirty="0">
              <a:latin typeface="Century Gothic" panose="020B0502020202020204" pitchFamily="34" charset="0"/>
            </a:rPr>
            <a:t> </a:t>
          </a:r>
          <a:r>
            <a:rPr lang="it-IT" sz="1800" kern="1200" dirty="0" err="1">
              <a:latin typeface="Century Gothic" panose="020B0502020202020204" pitchFamily="34" charset="0"/>
            </a:rPr>
            <a:t>revascularization</a:t>
          </a:r>
          <a:r>
            <a:rPr lang="it-IT" sz="1800" kern="1200" dirty="0">
              <a:latin typeface="Century Gothic" panose="020B0502020202020204" pitchFamily="34" charset="0"/>
            </a:rPr>
            <a:t> strategy by </a:t>
          </a:r>
          <a:r>
            <a:rPr lang="it-IT" sz="1800" kern="1200" dirty="0" err="1">
              <a:latin typeface="Century Gothic" panose="020B0502020202020204" pitchFamily="34" charset="0"/>
            </a:rPr>
            <a:t>integrating</a:t>
          </a:r>
          <a:r>
            <a:rPr lang="it-IT" sz="1800" kern="1200" dirty="0">
              <a:latin typeface="Century Gothic" panose="020B0502020202020204" pitchFamily="34" charset="0"/>
            </a:rPr>
            <a:t> </a:t>
          </a:r>
          <a:r>
            <a:rPr lang="it-IT" sz="1800" kern="1200" dirty="0" err="1">
              <a:latin typeface="Century Gothic" panose="020B0502020202020204" pitchFamily="34" charset="0"/>
            </a:rPr>
            <a:t>patient</a:t>
          </a:r>
          <a:r>
            <a:rPr lang="it-IT" sz="1800" kern="1200" dirty="0">
              <a:latin typeface="Century Gothic" panose="020B0502020202020204" pitchFamily="34" charset="0"/>
            </a:rPr>
            <a:t> risk, </a:t>
          </a:r>
          <a:r>
            <a:rPr lang="it-IT" sz="1800" kern="1200" dirty="0" err="1">
              <a:latin typeface="Century Gothic" panose="020B0502020202020204" pitchFamily="34" charset="0"/>
            </a:rPr>
            <a:t>limb</a:t>
          </a:r>
          <a:r>
            <a:rPr lang="it-IT" sz="1800" kern="1200" dirty="0">
              <a:latin typeface="Century Gothic" panose="020B0502020202020204" pitchFamily="34" charset="0"/>
            </a:rPr>
            <a:t> </a:t>
          </a:r>
          <a:r>
            <a:rPr lang="it-IT" sz="1800" kern="1200" dirty="0" err="1">
              <a:latin typeface="Century Gothic" panose="020B0502020202020204" pitchFamily="34" charset="0"/>
            </a:rPr>
            <a:t>severity</a:t>
          </a:r>
          <a:r>
            <a:rPr lang="it-IT" sz="1800" kern="1200" dirty="0">
              <a:latin typeface="Century Gothic" panose="020B0502020202020204" pitchFamily="34" charset="0"/>
            </a:rPr>
            <a:t> (</a:t>
          </a:r>
          <a:r>
            <a:rPr lang="it-IT" sz="1800" kern="1200" dirty="0" err="1">
              <a:latin typeface="Century Gothic" panose="020B0502020202020204" pitchFamily="34" charset="0"/>
            </a:rPr>
            <a:t>WIfI</a:t>
          </a:r>
          <a:r>
            <a:rPr lang="it-IT" sz="1800" kern="1200" dirty="0">
              <a:latin typeface="Century Gothic" panose="020B0502020202020204" pitchFamily="34" charset="0"/>
            </a:rPr>
            <a:t>) and </a:t>
          </a:r>
          <a:r>
            <a:rPr lang="it-IT" sz="1800" kern="1200" dirty="0" err="1">
              <a:latin typeface="Century Gothic" panose="020B0502020202020204" pitchFamily="34" charset="0"/>
            </a:rPr>
            <a:t>anatomy</a:t>
          </a:r>
          <a:r>
            <a:rPr lang="it-IT" sz="1800" kern="1200" dirty="0">
              <a:latin typeface="Century Gothic" panose="020B0502020202020204" pitchFamily="34" charset="0"/>
            </a:rPr>
            <a:t> (GLASS) </a:t>
          </a:r>
          <a:r>
            <a:rPr lang="it-IT" sz="1800" kern="1200" dirty="0" err="1">
              <a:latin typeface="Century Gothic" panose="020B0502020202020204" pitchFamily="34" charset="0"/>
            </a:rPr>
            <a:t>according</a:t>
          </a:r>
          <a:r>
            <a:rPr lang="it-IT" sz="1800" kern="1200" dirty="0">
              <a:latin typeface="Century Gothic" panose="020B0502020202020204" pitchFamily="34" charset="0"/>
            </a:rPr>
            <a:t> to the PLAN concept</a:t>
          </a:r>
        </a:p>
      </dsp:txBody>
      <dsp:txXfrm>
        <a:off x="0" y="680565"/>
        <a:ext cx="8429625" cy="90742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image" Target="../media/image120.png"/><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E392F-BB69-4BAA-8BE3-7B2D3A6B09E9}" type="datetimeFigureOut">
              <a:rPr lang="it-IT" smtClean="0"/>
              <a:pPr/>
              <a:t>08/04/2020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D8B1F-6FDE-47BC-A70C-29E9D0E6F6C4}" type="slidenum">
              <a:rPr lang="it-IT" smtClean="0"/>
              <a:pPr/>
              <a:t>‹N›</a:t>
            </a:fld>
            <a:endParaRPr lang="it-IT"/>
          </a:p>
        </p:txBody>
      </p:sp>
    </p:spTree>
    <p:extLst>
      <p:ext uri="{BB962C8B-B14F-4D97-AF65-F5344CB8AC3E}">
        <p14:creationId xmlns:p14="http://schemas.microsoft.com/office/powerpoint/2010/main" xmlns="" val="4135148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39</a:t>
            </a:fld>
            <a:endParaRPr lang="it-IT" altLang="it-IT">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076B4FD-5A77-4D59-BCBB-6A4558EC6DC4}" type="slidenum">
              <a:rPr lang="it-IT" smtClean="0"/>
              <a:pPr/>
              <a:t>91</a:t>
            </a:fld>
            <a:endParaRPr lang="it-IT"/>
          </a:p>
        </p:txBody>
      </p:sp>
    </p:spTree>
    <p:extLst>
      <p:ext uri="{BB962C8B-B14F-4D97-AF65-F5344CB8AC3E}">
        <p14:creationId xmlns:p14="http://schemas.microsoft.com/office/powerpoint/2010/main" xmlns="" val="408780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40</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427412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41</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1763943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42</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201284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43</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42854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44</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3129180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45</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28290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a:extLst>
              <a:ext uri="{FF2B5EF4-FFF2-40B4-BE49-F238E27FC236}">
                <a16:creationId xmlns:a16="http://schemas.microsoft.com/office/drawing/2014/main" xmlns="" id="{8296C6A1-B8BE-4168-84F7-26D14B62A2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8" name="Segnaposto note 2">
            <a:extLst>
              <a:ext uri="{FF2B5EF4-FFF2-40B4-BE49-F238E27FC236}">
                <a16:creationId xmlns:a16="http://schemas.microsoft.com/office/drawing/2014/main" xmlns="" id="{FC46D5F8-E440-46E0-BA6A-A7AC361A1BA9}"/>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a:t>Even if today  there are a lot  of different types of grafts to be used for a bypass, the use of autologus GSV, remains the gold standard when available. </a:t>
            </a:r>
          </a:p>
          <a:p>
            <a:pPr eaLnBrk="1" hangingPunct="1">
              <a:spcBef>
                <a:spcPct val="0"/>
              </a:spcBef>
            </a:pPr>
            <a:r>
              <a:rPr lang="it-IT" altLang="it-IT"/>
              <a:t>Here are  the primary steps of this procedure.-  Unfortunaty, often the vein is not available or is not suitable for a bypass. In these cases………</a:t>
            </a:r>
          </a:p>
        </p:txBody>
      </p:sp>
      <p:sp>
        <p:nvSpPr>
          <p:cNvPr id="34819" name="Segnaposto numero diapositiva 3">
            <a:extLst>
              <a:ext uri="{FF2B5EF4-FFF2-40B4-BE49-F238E27FC236}">
                <a16:creationId xmlns:a16="http://schemas.microsoft.com/office/drawing/2014/main" xmlns="" id="{7D0A31F2-686E-4357-AEE9-147097A34B0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3ED35-3227-4FBA-AC34-313A6C77E83B}" type="slidenum">
              <a:rPr lang="it-IT" altLang="it-IT" smtClean="0">
                <a:latin typeface="Times New Roman" panose="02020603050405020304" pitchFamily="18" charset="0"/>
              </a:rPr>
              <a:pPr>
                <a:spcBef>
                  <a:spcPct val="0"/>
                </a:spcBef>
              </a:pPr>
              <a:t>46</a:t>
            </a:fld>
            <a:endParaRPr lang="it-IT" altLang="it-IT">
              <a:latin typeface="Times New Roman" panose="02020603050405020304" pitchFamily="18" charset="0"/>
            </a:endParaRPr>
          </a:p>
        </p:txBody>
      </p:sp>
    </p:spTree>
    <p:extLst>
      <p:ext uri="{BB962C8B-B14F-4D97-AF65-F5344CB8AC3E}">
        <p14:creationId xmlns:p14="http://schemas.microsoft.com/office/powerpoint/2010/main" xmlns="" val="215272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076B4FD-5A77-4D59-BCBB-6A4558EC6DC4}" type="slidenum">
              <a:rPr lang="it-IT" smtClean="0"/>
              <a:pPr/>
              <a:t>89</a:t>
            </a:fld>
            <a:endParaRPr lang="it-IT"/>
          </a:p>
        </p:txBody>
      </p:sp>
    </p:spTree>
    <p:extLst>
      <p:ext uri="{BB962C8B-B14F-4D97-AF65-F5344CB8AC3E}">
        <p14:creationId xmlns:p14="http://schemas.microsoft.com/office/powerpoint/2010/main" xmlns="" val="13769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00200"/>
            <a:ext cx="82296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xmlns="" val="4011228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08/04/2020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08/04/2020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223.jpeg"/><Relationship Id="rId4" Type="http://schemas.openxmlformats.org/officeDocument/2006/relationships/image" Target="../media/image222.jpeg"/></Relationships>
</file>

<file path=ppt/slides/_rels/slide10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2.xml"/><Relationship Id="rId5" Type="http://schemas.openxmlformats.org/officeDocument/2006/relationships/image" Target="../media/image156.png"/><Relationship Id="rId4" Type="http://schemas.openxmlformats.org/officeDocument/2006/relationships/image" Target="../media/image22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233.jpeg"/><Relationship Id="rId4" Type="http://schemas.openxmlformats.org/officeDocument/2006/relationships/image" Target="../media/image232.jpeg"/></Relationships>
</file>

<file path=ppt/slides/_rels/slide10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235.png"/><Relationship Id="rId7" Type="http://schemas.openxmlformats.org/officeDocument/2006/relationships/image" Target="../media/image239.jpe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245.jpeg"/><Relationship Id="rId4" Type="http://schemas.openxmlformats.org/officeDocument/2006/relationships/image" Target="../media/image244.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2.gif"/></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jpeg"/><Relationship Id="rId7"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2.jpeg"/><Relationship Id="rId7" Type="http://schemas.openxmlformats.org/officeDocument/2006/relationships/image" Target="../media/image41.emf"/><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hyperlink" Target="https://www.ncbi.nlm.nih.gov/pubmed/?term=White%20JV%5bAuthor%5d&amp;cauthor=true&amp;cauthor_uid=31159978" TargetMode="External"/><Relationship Id="rId13" Type="http://schemas.openxmlformats.org/officeDocument/2006/relationships/hyperlink" Target="https://www.ncbi.nlm.nih.gov/pubmed/?term=Suresh%20KR%5bAuthor%5d&amp;cauthor=true&amp;cauthor_uid=31159978" TargetMode="External"/><Relationship Id="rId18"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hyperlink" Target="https://www.ncbi.nlm.nih.gov/pubmed/?term=Kolh%20P%5bAuthor%5d&amp;cauthor=true&amp;cauthor_uid=31159978" TargetMode="External"/><Relationship Id="rId12" Type="http://schemas.openxmlformats.org/officeDocument/2006/relationships/hyperlink" Target="https://www.ncbi.nlm.nih.gov/pubmed/?term=Ricco%20JB%5bAuthor%5d&amp;cauthor=true&amp;cauthor_uid=31159978" TargetMode="External"/><Relationship Id="rId17" Type="http://schemas.openxmlformats.org/officeDocument/2006/relationships/image" Target="../media/image48.png"/><Relationship Id="rId2" Type="http://schemas.openxmlformats.org/officeDocument/2006/relationships/image" Target="../media/image3.jpeg"/><Relationship Id="rId16" Type="http://schemas.openxmlformats.org/officeDocument/2006/relationships/hyperlink" Target="https://www.ncbi.nlm.nih.gov/pubmed/31159978" TargetMode="External"/><Relationship Id="rId1" Type="http://schemas.openxmlformats.org/officeDocument/2006/relationships/slideLayout" Target="../slideLayouts/slideLayout4.xml"/><Relationship Id="rId6" Type="http://schemas.openxmlformats.org/officeDocument/2006/relationships/hyperlink" Target="https://www.ncbi.nlm.nih.gov/pubmed/?term=Bradbury%20AW%5bAuthor%5d&amp;cauthor=true&amp;cauthor_uid=31159978" TargetMode="External"/><Relationship Id="rId11" Type="http://schemas.openxmlformats.org/officeDocument/2006/relationships/hyperlink" Target="https://www.ncbi.nlm.nih.gov/pubmed/?term=Mills%20JL%5bAuthor%5d&amp;cauthor=true&amp;cauthor_uid=31159978" TargetMode="External"/><Relationship Id="rId5" Type="http://schemas.openxmlformats.org/officeDocument/2006/relationships/hyperlink" Target="https://www.ncbi.nlm.nih.gov/pubmed/?term=Conte%20MS%5bAuthor%5d&amp;cauthor=true&amp;cauthor_uid=31159978" TargetMode="External"/><Relationship Id="rId15" Type="http://schemas.openxmlformats.org/officeDocument/2006/relationships/hyperlink" Target="https://www.ncbi.nlm.nih.gov/pubmed/?term=GVG%20Writing%20Group%5bCorporate%20Author%5d" TargetMode="External"/><Relationship Id="rId10" Type="http://schemas.openxmlformats.org/officeDocument/2006/relationships/hyperlink" Target="https://www.ncbi.nlm.nih.gov/pubmed/?term=Fitridge%20R%5bAuthor%5d&amp;cauthor=true&amp;cauthor_uid=31159978" TargetMode="External"/><Relationship Id="rId4" Type="http://schemas.openxmlformats.org/officeDocument/2006/relationships/image" Target="../media/image2.jpeg"/><Relationship Id="rId9" Type="http://schemas.openxmlformats.org/officeDocument/2006/relationships/hyperlink" Target="https://www.ncbi.nlm.nih.gov/pubmed/?term=Dick%20F%5bAuthor%5d&amp;cauthor=true&amp;cauthor_uid=31159978" TargetMode="External"/><Relationship Id="rId14" Type="http://schemas.openxmlformats.org/officeDocument/2006/relationships/hyperlink" Target="https://www.ncbi.nlm.nih.gov/pubmed/?term=Murad%20MH%5bAuthor%5d&amp;cauthor=true&amp;cauthor_uid=3115997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https://www.ncbi.nlm.nih.gov/pubmed/?term=White%20JV%5bAuthor%5d&amp;cauthor=true&amp;cauthor_uid=31159978" TargetMode="External"/><Relationship Id="rId18" Type="http://schemas.openxmlformats.org/officeDocument/2006/relationships/hyperlink" Target="https://www.ncbi.nlm.nih.gov/pubmed/?term=Suresh%20KR%5bAuthor%5d&amp;cauthor=true&amp;cauthor_uid=31159978" TargetMode="External"/><Relationship Id="rId3" Type="http://schemas.openxmlformats.org/officeDocument/2006/relationships/image" Target="../media/image1.png"/><Relationship Id="rId21" Type="http://schemas.openxmlformats.org/officeDocument/2006/relationships/hyperlink" Target="https://www.ncbi.nlm.nih.gov/pubmed/31159978" TargetMode="External"/><Relationship Id="rId7" Type="http://schemas.openxmlformats.org/officeDocument/2006/relationships/diagramQuickStyle" Target="../diagrams/quickStyle1.xml"/><Relationship Id="rId12" Type="http://schemas.openxmlformats.org/officeDocument/2006/relationships/hyperlink" Target="https://www.ncbi.nlm.nih.gov/pubmed/?term=Kolh%20P%5bAuthor%5d&amp;cauthor=true&amp;cauthor_uid=31159978" TargetMode="External"/><Relationship Id="rId17" Type="http://schemas.openxmlformats.org/officeDocument/2006/relationships/hyperlink" Target="https://www.ncbi.nlm.nih.gov/pubmed/?term=Ricco%20JB%5bAuthor%5d&amp;cauthor=true&amp;cauthor_uid=31159978" TargetMode="External"/><Relationship Id="rId2" Type="http://schemas.openxmlformats.org/officeDocument/2006/relationships/image" Target="../media/image3.jpeg"/><Relationship Id="rId16" Type="http://schemas.openxmlformats.org/officeDocument/2006/relationships/hyperlink" Target="https://www.ncbi.nlm.nih.gov/pubmed/?term=Mills%20JL%5bAuthor%5d&amp;cauthor=true&amp;cauthor_uid=31159978" TargetMode="External"/><Relationship Id="rId20" Type="http://schemas.openxmlformats.org/officeDocument/2006/relationships/hyperlink" Target="https://www.ncbi.nlm.nih.gov/pubmed/?term=GVG%20Writing%20Group%5bCorporate%20Author%5d" TargetMode="External"/><Relationship Id="rId1" Type="http://schemas.openxmlformats.org/officeDocument/2006/relationships/slideLayout" Target="../slideLayouts/slideLayout4.xml"/><Relationship Id="rId6" Type="http://schemas.openxmlformats.org/officeDocument/2006/relationships/diagramLayout" Target="../diagrams/layout1.xml"/><Relationship Id="rId11" Type="http://schemas.openxmlformats.org/officeDocument/2006/relationships/hyperlink" Target="https://www.ncbi.nlm.nih.gov/pubmed/?term=Bradbury%20AW%5bAuthor%5d&amp;cauthor=true&amp;cauthor_uid=31159978" TargetMode="External"/><Relationship Id="rId5" Type="http://schemas.openxmlformats.org/officeDocument/2006/relationships/diagramData" Target="../diagrams/data1.xml"/><Relationship Id="rId15" Type="http://schemas.openxmlformats.org/officeDocument/2006/relationships/hyperlink" Target="https://www.ncbi.nlm.nih.gov/pubmed/?term=Fitridge%20R%5bAuthor%5d&amp;cauthor=true&amp;cauthor_uid=31159978" TargetMode="External"/><Relationship Id="rId10" Type="http://schemas.openxmlformats.org/officeDocument/2006/relationships/hyperlink" Target="https://www.ncbi.nlm.nih.gov/pubmed/?term=Conte%20MS%5bAuthor%5d&amp;cauthor=true&amp;cauthor_uid=31159978" TargetMode="External"/><Relationship Id="rId19" Type="http://schemas.openxmlformats.org/officeDocument/2006/relationships/hyperlink" Target="https://www.ncbi.nlm.nih.gov/pubmed/?term=Murad%20MH%5bAuthor%5d&amp;cauthor=true&amp;cauthor_uid=31159978" TargetMode="External"/><Relationship Id="rId4" Type="http://schemas.openxmlformats.org/officeDocument/2006/relationships/image" Target="../media/image2.jpeg"/><Relationship Id="rId9" Type="http://schemas.microsoft.com/office/2007/relationships/diagramDrawing" Target="../diagrams/drawing1.xml"/><Relationship Id="rId14" Type="http://schemas.openxmlformats.org/officeDocument/2006/relationships/hyperlink" Target="https://www.ncbi.nlm.nih.gov/pubmed/?term=Dick%20F%5bAuthor%5d&amp;cauthor=true&amp;cauthor_uid=31159978" TargetMode="Externa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hyperlink" Target="https://www.ncbi.nlm.nih.gov/pubmed/?term=White%20JV%5bAuthor%5d&amp;cauthor=true&amp;cauthor_uid=31159978" TargetMode="External"/><Relationship Id="rId18" Type="http://schemas.openxmlformats.org/officeDocument/2006/relationships/hyperlink" Target="https://www.ncbi.nlm.nih.gov/pubmed/?term=Suresh%20KR%5bAuthor%5d&amp;cauthor=true&amp;cauthor_uid=31159978" TargetMode="External"/><Relationship Id="rId26" Type="http://schemas.microsoft.com/office/2007/relationships/diagramDrawing" Target="../diagrams/drawing3.xml"/><Relationship Id="rId3" Type="http://schemas.openxmlformats.org/officeDocument/2006/relationships/image" Target="../media/image1.png"/><Relationship Id="rId21" Type="http://schemas.openxmlformats.org/officeDocument/2006/relationships/hyperlink" Target="https://www.ncbi.nlm.nih.gov/pubmed/31159978" TargetMode="External"/><Relationship Id="rId7" Type="http://schemas.openxmlformats.org/officeDocument/2006/relationships/diagramQuickStyle" Target="../diagrams/quickStyle2.xml"/><Relationship Id="rId12" Type="http://schemas.openxmlformats.org/officeDocument/2006/relationships/hyperlink" Target="https://www.ncbi.nlm.nih.gov/pubmed/?term=Kolh%20P%5bAuthor%5d&amp;cauthor=true&amp;cauthor_uid=31159978" TargetMode="External"/><Relationship Id="rId17" Type="http://schemas.openxmlformats.org/officeDocument/2006/relationships/hyperlink" Target="https://www.ncbi.nlm.nih.gov/pubmed/?term=Ricco%20JB%5bAuthor%5d&amp;cauthor=true&amp;cauthor_uid=31159978" TargetMode="External"/><Relationship Id="rId25" Type="http://schemas.openxmlformats.org/officeDocument/2006/relationships/diagramColors" Target="../diagrams/colors3.xml"/><Relationship Id="rId2" Type="http://schemas.openxmlformats.org/officeDocument/2006/relationships/image" Target="../media/image3.jpeg"/><Relationship Id="rId16" Type="http://schemas.openxmlformats.org/officeDocument/2006/relationships/hyperlink" Target="https://www.ncbi.nlm.nih.gov/pubmed/?term=Mills%20JL%5bAuthor%5d&amp;cauthor=true&amp;cauthor_uid=31159978" TargetMode="External"/><Relationship Id="rId20" Type="http://schemas.openxmlformats.org/officeDocument/2006/relationships/hyperlink" Target="https://www.ncbi.nlm.nih.gov/pubmed/?term=GVG%20Writing%20Group%5bCorporate%20Author%5d" TargetMode="External"/><Relationship Id="rId1" Type="http://schemas.openxmlformats.org/officeDocument/2006/relationships/slideLayout" Target="../slideLayouts/slideLayout4.xml"/><Relationship Id="rId6" Type="http://schemas.openxmlformats.org/officeDocument/2006/relationships/diagramLayout" Target="../diagrams/layout2.xml"/><Relationship Id="rId11" Type="http://schemas.openxmlformats.org/officeDocument/2006/relationships/hyperlink" Target="https://www.ncbi.nlm.nih.gov/pubmed/?term=Bradbury%20AW%5bAuthor%5d&amp;cauthor=true&amp;cauthor_uid=31159978" TargetMode="External"/><Relationship Id="rId24" Type="http://schemas.openxmlformats.org/officeDocument/2006/relationships/diagramQuickStyle" Target="../diagrams/quickStyle3.xml"/><Relationship Id="rId5" Type="http://schemas.openxmlformats.org/officeDocument/2006/relationships/diagramData" Target="../diagrams/data2.xml"/><Relationship Id="rId15" Type="http://schemas.openxmlformats.org/officeDocument/2006/relationships/hyperlink" Target="https://www.ncbi.nlm.nih.gov/pubmed/?term=Fitridge%20R%5bAuthor%5d&amp;cauthor=true&amp;cauthor_uid=31159978" TargetMode="External"/><Relationship Id="rId23" Type="http://schemas.openxmlformats.org/officeDocument/2006/relationships/diagramLayout" Target="../diagrams/layout3.xml"/><Relationship Id="rId10" Type="http://schemas.openxmlformats.org/officeDocument/2006/relationships/hyperlink" Target="https://www.ncbi.nlm.nih.gov/pubmed/?term=Conte%20MS%5bAuthor%5d&amp;cauthor=true&amp;cauthor_uid=31159978" TargetMode="External"/><Relationship Id="rId19" Type="http://schemas.openxmlformats.org/officeDocument/2006/relationships/hyperlink" Target="https://www.ncbi.nlm.nih.gov/pubmed/?term=Murad%20MH%5bAuthor%5d&amp;cauthor=true&amp;cauthor_uid=31159978" TargetMode="External"/><Relationship Id="rId4" Type="http://schemas.openxmlformats.org/officeDocument/2006/relationships/image" Target="../media/image2.jpeg"/><Relationship Id="rId9" Type="http://schemas.microsoft.com/office/2007/relationships/diagramDrawing" Target="../diagrams/drawing2.xml"/><Relationship Id="rId14" Type="http://schemas.openxmlformats.org/officeDocument/2006/relationships/hyperlink" Target="https://www.ncbi.nlm.nih.gov/pubmed/?term=Dick%20F%5bAuthor%5d&amp;cauthor=true&amp;cauthor_uid=31159978" TargetMode="External"/><Relationship Id="rId22"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8" Type="http://schemas.openxmlformats.org/officeDocument/2006/relationships/hyperlink" Target="https://www.ncbi.nlm.nih.gov/pubmed/?term=Kolh%20P%5bAuthor%5d&amp;cauthor=true&amp;cauthor_uid=31159978" TargetMode="External"/><Relationship Id="rId13" Type="http://schemas.openxmlformats.org/officeDocument/2006/relationships/hyperlink" Target="https://www.ncbi.nlm.nih.gov/pubmed/?term=Ricco%20JB%5bAuthor%5d&amp;cauthor=true&amp;cauthor_uid=31159978" TargetMode="External"/><Relationship Id="rId18" Type="http://schemas.openxmlformats.org/officeDocument/2006/relationships/diagramData" Target="../diagrams/data4.xml"/><Relationship Id="rId3" Type="http://schemas.openxmlformats.org/officeDocument/2006/relationships/image" Target="../media/image1.png"/><Relationship Id="rId21" Type="http://schemas.openxmlformats.org/officeDocument/2006/relationships/diagramColors" Target="../diagrams/colors4.xml"/><Relationship Id="rId7" Type="http://schemas.openxmlformats.org/officeDocument/2006/relationships/hyperlink" Target="https://www.ncbi.nlm.nih.gov/pubmed/?term=Bradbury%20AW%5bAuthor%5d&amp;cauthor=true&amp;cauthor_uid=31159978" TargetMode="External"/><Relationship Id="rId12" Type="http://schemas.openxmlformats.org/officeDocument/2006/relationships/hyperlink" Target="https://www.ncbi.nlm.nih.gov/pubmed/?term=Mills%20JL%5bAuthor%5d&amp;cauthor=true&amp;cauthor_uid=31159978" TargetMode="External"/><Relationship Id="rId17" Type="http://schemas.openxmlformats.org/officeDocument/2006/relationships/hyperlink" Target="https://www.ncbi.nlm.nih.gov/pubmed/31159978" TargetMode="External"/><Relationship Id="rId2" Type="http://schemas.openxmlformats.org/officeDocument/2006/relationships/image" Target="../media/image3.jpeg"/><Relationship Id="rId16" Type="http://schemas.openxmlformats.org/officeDocument/2006/relationships/hyperlink" Target="https://www.ncbi.nlm.nih.gov/pubmed/?term=GVG%20Writing%20Group%5bCorporate%20Author%5d" TargetMode="External"/><Relationship Id="rId20" Type="http://schemas.openxmlformats.org/officeDocument/2006/relationships/diagramQuickStyle" Target="../diagrams/quickStyle4.xml"/><Relationship Id="rId1" Type="http://schemas.openxmlformats.org/officeDocument/2006/relationships/slideLayout" Target="../slideLayouts/slideLayout4.xml"/><Relationship Id="rId6" Type="http://schemas.openxmlformats.org/officeDocument/2006/relationships/hyperlink" Target="https://www.ncbi.nlm.nih.gov/pubmed/?term=Conte%20MS%5bAuthor%5d&amp;cauthor=true&amp;cauthor_uid=31159978" TargetMode="External"/><Relationship Id="rId11" Type="http://schemas.openxmlformats.org/officeDocument/2006/relationships/hyperlink" Target="https://www.ncbi.nlm.nih.gov/pubmed/?term=Fitridge%20R%5bAuthor%5d&amp;cauthor=true&amp;cauthor_uid=31159978" TargetMode="External"/><Relationship Id="rId5" Type="http://schemas.openxmlformats.org/officeDocument/2006/relationships/image" Target="../media/image50.png"/><Relationship Id="rId15" Type="http://schemas.openxmlformats.org/officeDocument/2006/relationships/hyperlink" Target="https://www.ncbi.nlm.nih.gov/pubmed/?term=Murad%20MH%5bAuthor%5d&amp;cauthor=true&amp;cauthor_uid=31159978" TargetMode="External"/><Relationship Id="rId10" Type="http://schemas.openxmlformats.org/officeDocument/2006/relationships/hyperlink" Target="https://www.ncbi.nlm.nih.gov/pubmed/?term=Dick%20F%5bAuthor%5d&amp;cauthor=true&amp;cauthor_uid=31159978" TargetMode="External"/><Relationship Id="rId19" Type="http://schemas.openxmlformats.org/officeDocument/2006/relationships/diagramLayout" Target="../diagrams/layout4.xml"/><Relationship Id="rId4" Type="http://schemas.openxmlformats.org/officeDocument/2006/relationships/image" Target="../media/image2.jpeg"/><Relationship Id="rId9" Type="http://schemas.openxmlformats.org/officeDocument/2006/relationships/hyperlink" Target="https://www.ncbi.nlm.nih.gov/pubmed/?term=White%20JV%5bAuthor%5d&amp;cauthor=true&amp;cauthor_uid=31159978" TargetMode="External"/><Relationship Id="rId14" Type="http://schemas.openxmlformats.org/officeDocument/2006/relationships/hyperlink" Target="https://www.ncbi.nlm.nih.gov/pubmed/?term=Suresh%20KR%5bAuthor%5d&amp;cauthor=true&amp;cauthor_uid=31159978" TargetMode="External"/><Relationship Id="rId22" Type="http://schemas.microsoft.com/office/2007/relationships/diagramDrawing" Target="../diagrams/drawing4.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png"/><Relationship Id="rId7" Type="http://schemas.openxmlformats.org/officeDocument/2006/relationships/diagramQuickStyle" Target="../diagrams/quickStyle5.xm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1.emf"/><Relationship Id="rId4" Type="http://schemas.openxmlformats.org/officeDocument/2006/relationships/image" Target="../media/image2.jpeg"/><Relationship Id="rId9" Type="http://schemas.microsoft.com/office/2007/relationships/diagramDrawing" Target="../diagrams/drawing5.xml"/></Relationships>
</file>

<file path=ppt/slides/_rels/slide3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jpeg"/><Relationship Id="rId7"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jpeg"/><Relationship Id="rId7"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jpeg"/><Relationship Id="rId7"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jpeg"/><Relationship Id="rId7"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2.jpeg"/><Relationship Id="rId7"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2.jpeg"/><Relationship Id="rId7" Type="http://schemas.openxmlformats.org/officeDocument/2006/relationships/image" Target="../media/image7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2.jpeg"/><Relationship Id="rId7"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4.png"/><Relationship Id="rId7" Type="http://schemas.openxmlformats.org/officeDocument/2006/relationships/image" Target="../media/image2.jpe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png"/><Relationship Id="rId2" Type="http://schemas.openxmlformats.org/officeDocument/2006/relationships/image" Target="../media/image88.gif"/><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1.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95.jpeg"/><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png"/><Relationship Id="rId5" Type="http://schemas.openxmlformats.org/officeDocument/2006/relationships/image" Target="../media/image99.jpeg"/><Relationship Id="rId10" Type="http://schemas.openxmlformats.org/officeDocument/2006/relationships/image" Target="../media/image2.jpeg"/><Relationship Id="rId4" Type="http://schemas.openxmlformats.org/officeDocument/2006/relationships/image" Target="../media/image98.jpeg"/><Relationship Id="rId9" Type="http://schemas.openxmlformats.org/officeDocument/2006/relationships/image" Target="../media/image103.jpeg"/></Relationships>
</file>

<file path=ppt/slides/_rels/slide52.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png"/><Relationship Id="rId4" Type="http://schemas.openxmlformats.org/officeDocument/2006/relationships/image" Target="../media/image106.jpeg"/><Relationship Id="rId9" Type="http://schemas.openxmlformats.org/officeDocument/2006/relationships/image" Target="../media/image2.jpeg"/></Relationships>
</file>

<file path=ppt/slides/_rels/slide5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image" Target="../media/image119.jpe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5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9.jpeg"/><Relationship Id="rId7" Type="http://schemas.openxmlformats.org/officeDocument/2006/relationships/image" Target="../media/image2.jpe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2.jpeg"/><Relationship Id="rId7" Type="http://schemas.openxmlformats.org/officeDocument/2006/relationships/image" Target="../media/image146.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45.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51.emf"/><Relationship Id="rId5" Type="http://schemas.openxmlformats.org/officeDocument/2006/relationships/image" Target="../media/image150.emf"/><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152.emf"/></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3.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4.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67.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58.emf"/></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71.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68.jpeg"/></Relationships>
</file>

<file path=ppt/slides/_rels/slide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9.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73.jpeg"/></Relationships>
</file>

<file path=ppt/slides/_rels/slide7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76.jpeg"/></Relationships>
</file>

<file path=ppt/slides/_rels/slide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82.jpeg"/></Relationships>
</file>

<file path=ppt/slides/_rels/slide8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88.jpeg"/><Relationship Id="rId4" Type="http://schemas.openxmlformats.org/officeDocument/2006/relationships/image" Target="../media/image187.jpeg"/></Relationships>
</file>

<file path=ppt/slides/_rels/slide86.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99.jpeg"/><Relationship Id="rId4" Type="http://schemas.openxmlformats.org/officeDocument/2006/relationships/image" Target="../media/image198.jpeg"/></Relationships>
</file>

<file path=ppt/slides/_rels/slide92.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156.pn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9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207.jpeg"/></Relationships>
</file>

<file path=ppt/slides/_rels/slide94.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17.jpeg"/><Relationship Id="rId3" Type="http://schemas.openxmlformats.org/officeDocument/2006/relationships/image" Target="../media/image212.jpeg"/><Relationship Id="rId7" Type="http://schemas.openxmlformats.org/officeDocument/2006/relationships/image" Target="../media/image216.jpe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10" Type="http://schemas.openxmlformats.org/officeDocument/2006/relationships/image" Target="../media/image156.png"/><Relationship Id="rId4" Type="http://schemas.openxmlformats.org/officeDocument/2006/relationships/image" Target="../media/image213.jpeg"/><Relationship Id="rId9" Type="http://schemas.openxmlformats.org/officeDocument/2006/relationships/image" Target="../media/image218.jpeg"/></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56.png"/></Relationships>
</file>

<file path=ppt/slides/_rels/slide9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5529263"/>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459" name="CasellaDiTesto 11"/>
          <p:cNvSpPr txBox="1">
            <a:spLocks noChangeArrowheads="1"/>
          </p:cNvSpPr>
          <p:nvPr/>
        </p:nvSpPr>
        <p:spPr bwMode="auto">
          <a:xfrm>
            <a:off x="341314" y="1019176"/>
            <a:ext cx="8364537" cy="227013"/>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19460" name="Picture 2"/>
          <p:cNvPicPr>
            <a:picLocks noChangeAspect="1" noChangeArrowheads="1"/>
          </p:cNvPicPr>
          <p:nvPr/>
        </p:nvPicPr>
        <p:blipFill>
          <a:blip r:embed="rId2" cstate="print"/>
          <a:srcRect/>
          <a:stretch>
            <a:fillRect/>
          </a:stretch>
        </p:blipFill>
        <p:spPr bwMode="auto">
          <a:xfrm>
            <a:off x="8458201" y="958851"/>
            <a:ext cx="358775" cy="360363"/>
          </a:xfrm>
          <a:prstGeom prst="rect">
            <a:avLst/>
          </a:prstGeom>
          <a:noFill/>
          <a:ln w="9525">
            <a:noFill/>
            <a:miter lim="800000"/>
            <a:headEnd/>
            <a:tailEnd/>
          </a:ln>
        </p:spPr>
      </p:pic>
      <p:sp>
        <p:nvSpPr>
          <p:cNvPr id="17" name="Title 1"/>
          <p:cNvSpPr txBox="1">
            <a:spLocks/>
          </p:cNvSpPr>
          <p:nvPr/>
        </p:nvSpPr>
        <p:spPr>
          <a:xfrm>
            <a:off x="93664" y="946151"/>
            <a:ext cx="8956675" cy="442913"/>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a:lnSpc>
                <a:spcPct val="130000"/>
              </a:lnSpc>
              <a:defRPr/>
            </a:pPr>
            <a:endParaRPr lang="en-US" sz="1400" spc="250" dirty="0">
              <a:solidFill>
                <a:srgbClr val="FF0000"/>
              </a:solidFill>
              <a:latin typeface="+mn-lt"/>
            </a:endParaRPr>
          </a:p>
        </p:txBody>
      </p:sp>
      <p:cxnSp>
        <p:nvCxnSpPr>
          <p:cNvPr id="18" name="Connettore 1 17"/>
          <p:cNvCxnSpPr/>
          <p:nvPr/>
        </p:nvCxnSpPr>
        <p:spPr>
          <a:xfrm>
            <a:off x="161925" y="13335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9463" name="Picture 2" descr="Risultato immagini per asugi"/>
          <p:cNvPicPr>
            <a:picLocks noChangeAspect="1" noChangeArrowheads="1"/>
          </p:cNvPicPr>
          <p:nvPr/>
        </p:nvPicPr>
        <p:blipFill>
          <a:blip r:embed="rId3" cstate="print"/>
          <a:srcRect/>
          <a:stretch>
            <a:fillRect/>
          </a:stretch>
        </p:blipFill>
        <p:spPr bwMode="auto">
          <a:xfrm>
            <a:off x="295276" y="966788"/>
            <a:ext cx="836613" cy="349250"/>
          </a:xfrm>
          <a:prstGeom prst="rect">
            <a:avLst/>
          </a:prstGeom>
          <a:noFill/>
          <a:ln w="9525">
            <a:noFill/>
            <a:miter lim="800000"/>
            <a:headEnd/>
            <a:tailEnd/>
          </a:ln>
        </p:spPr>
      </p:pic>
      <p:sp>
        <p:nvSpPr>
          <p:cNvPr id="19464" name="Segnaposto contenuto 15"/>
          <p:cNvSpPr>
            <a:spLocks noGrp="1"/>
          </p:cNvSpPr>
          <p:nvPr>
            <p:ph sz="half" idx="1"/>
          </p:nvPr>
        </p:nvSpPr>
        <p:spPr>
          <a:xfrm>
            <a:off x="654050" y="1960563"/>
            <a:ext cx="7842250" cy="3262312"/>
          </a:xfrm>
        </p:spPr>
        <p:txBody>
          <a:bodyPr/>
          <a:lstStyle/>
          <a:p>
            <a:pPr algn="ctr" eaLnBrk="1" hangingPunct="1">
              <a:buFont typeface="Arial" charset="0"/>
              <a:buNone/>
            </a:pPr>
            <a:r>
              <a:rPr lang="it-IT" b="1" dirty="0">
                <a:solidFill>
                  <a:srgbClr val="FF0000"/>
                </a:solidFill>
                <a:latin typeface="Century Gothic" panose="020B0502020202020204" pitchFamily="34" charset="0"/>
              </a:rPr>
              <a:t>Lezioni di CHIRURGIA VASCOLARE</a:t>
            </a:r>
          </a:p>
          <a:p>
            <a:pPr algn="ctr" eaLnBrk="1" hangingPunct="1">
              <a:buFont typeface="Arial" charset="0"/>
              <a:buNone/>
            </a:pPr>
            <a:r>
              <a:rPr lang="it-IT" b="1" dirty="0">
                <a:solidFill>
                  <a:srgbClr val="FF0000"/>
                </a:solidFill>
                <a:latin typeface="Century Gothic" panose="020B0502020202020204" pitchFamily="34" charset="0"/>
              </a:rPr>
              <a:t>Anno Accademico 2019-2020</a:t>
            </a:r>
          </a:p>
          <a:p>
            <a:pPr algn="ctr" eaLnBrk="1" hangingPunct="1">
              <a:buFont typeface="Arial" charset="0"/>
              <a:buNone/>
            </a:pPr>
            <a:endParaRPr lang="it-IT" dirty="0"/>
          </a:p>
          <a:p>
            <a:pPr algn="ctr" eaLnBrk="1" hangingPunct="1">
              <a:buFont typeface="Arial" charset="0"/>
              <a:buNone/>
            </a:pPr>
            <a:r>
              <a:rPr lang="it-IT" dirty="0"/>
              <a:t>ARTERIOPATIE OBLITERANTI DEGLI ARTI INFERIORI</a:t>
            </a:r>
          </a:p>
          <a:p>
            <a:pPr algn="ctr" eaLnBrk="1" hangingPunct="1">
              <a:buFont typeface="Arial" charset="0"/>
              <a:buNone/>
            </a:pPr>
            <a:endParaRPr lang="it-IT" dirty="0"/>
          </a:p>
          <a:p>
            <a:pPr algn="ctr" eaLnBrk="1" hangingPunct="1">
              <a:buFont typeface="Arial" charset="0"/>
              <a:buNone/>
            </a:pPr>
            <a:r>
              <a:rPr lang="it-IT" dirty="0"/>
              <a:t>Prof. Sandro Lepidi</a:t>
            </a:r>
          </a:p>
          <a:p>
            <a:pPr algn="ctr" eaLnBrk="1" hangingPunct="1">
              <a:buFont typeface="Arial" charset="0"/>
              <a:buNone/>
            </a:pPr>
            <a:endParaRPr lang="it-IT" dirty="0"/>
          </a:p>
          <a:p>
            <a:pPr algn="ctr" eaLnBrk="1" hangingPunct="1"/>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FISIOPATOLOGIA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3" name="Immagine 2" descr="Immagine che contiene testo&#10;&#10;Descrizione generata automaticamente">
            <a:extLst>
              <a:ext uri="{FF2B5EF4-FFF2-40B4-BE49-F238E27FC236}">
                <a16:creationId xmlns:a16="http://schemas.microsoft.com/office/drawing/2014/main" xmlns="" id="{18AE9C16-4BB6-4C8D-9952-170AEFB445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03648" y="1458162"/>
            <a:ext cx="6300192" cy="4725144"/>
          </a:xfrm>
          <a:prstGeom prst="rect">
            <a:avLst/>
          </a:prstGeom>
        </p:spPr>
      </p:pic>
    </p:spTree>
    <p:extLst>
      <p:ext uri="{BB962C8B-B14F-4D97-AF65-F5344CB8AC3E}">
        <p14:creationId xmlns:p14="http://schemas.microsoft.com/office/powerpoint/2010/main" xmlns="" val="1060822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4319" y="692696"/>
            <a:ext cx="6500497" cy="1446550"/>
          </a:xfrm>
          <a:prstGeom prst="rect">
            <a:avLst/>
          </a:prstGeom>
        </p:spPr>
        <p:txBody>
          <a:bodyPr wrap="none">
            <a:spAutoFit/>
          </a:bodyPr>
          <a:lstStyle/>
          <a:p>
            <a:r>
              <a:rPr lang="it-IT" sz="2800" dirty="0">
                <a:latin typeface="Century Gothic" panose="020B0502020202020204" pitchFamily="34" charset="0"/>
              </a:rPr>
              <a:t>ISCHEMIA ACUTA POST-TRAUMATICA</a:t>
            </a:r>
          </a:p>
          <a:p>
            <a:r>
              <a:rPr lang="it-IT" sz="2800" b="1" dirty="0">
                <a:latin typeface="Century Gothic" panose="020B0502020202020204" pitchFamily="34" charset="0"/>
              </a:rPr>
              <a:t>  Traumatologia della strada</a:t>
            </a:r>
          </a:p>
          <a:p>
            <a:r>
              <a:rPr lang="it-IT" sz="3200" b="1" dirty="0"/>
              <a:t>  </a:t>
            </a:r>
          </a:p>
        </p:txBody>
      </p:sp>
      <p:pic>
        <p:nvPicPr>
          <p:cNvPr id="4" name="Picture 4" descr="C:\Documents and Settings\Lepidi\Documenti\Grego\ischemia acuta\diapo9.jpg"/>
          <p:cNvPicPr>
            <a:picLocks noChangeAspect="1" noChangeArrowheads="1"/>
          </p:cNvPicPr>
          <p:nvPr/>
        </p:nvPicPr>
        <p:blipFill>
          <a:blip r:embed="rId2" cstate="print"/>
          <a:srcRect/>
          <a:stretch>
            <a:fillRect/>
          </a:stretch>
        </p:blipFill>
        <p:spPr bwMode="auto">
          <a:xfrm>
            <a:off x="228600" y="2022475"/>
            <a:ext cx="3048000" cy="2276942"/>
          </a:xfrm>
          <a:prstGeom prst="rect">
            <a:avLst/>
          </a:prstGeom>
          <a:ln>
            <a:noFill/>
          </a:ln>
          <a:effectLst>
            <a:outerShdw blurRad="292100" dist="139700" dir="2700000" algn="tl" rotWithShape="0">
              <a:srgbClr val="333333">
                <a:alpha val="65000"/>
              </a:srgbClr>
            </a:outerShdw>
          </a:effectLst>
        </p:spPr>
      </p:pic>
      <p:pic>
        <p:nvPicPr>
          <p:cNvPr id="6" name="Picture 7" descr="C:\Documents and Settings\Lepidi\Documenti\Grego\ischemia acuta\diapo8.jpg"/>
          <p:cNvPicPr>
            <a:picLocks noChangeAspect="1" noChangeArrowheads="1"/>
          </p:cNvPicPr>
          <p:nvPr/>
        </p:nvPicPr>
        <p:blipFill>
          <a:blip r:embed="rId3" cstate="print"/>
          <a:srcRect/>
          <a:stretch>
            <a:fillRect/>
          </a:stretch>
        </p:blipFill>
        <p:spPr bwMode="auto">
          <a:xfrm>
            <a:off x="228600" y="4333875"/>
            <a:ext cx="3048000" cy="2011363"/>
          </a:xfrm>
          <a:prstGeom prst="rect">
            <a:avLst/>
          </a:prstGeom>
          <a:ln>
            <a:noFill/>
          </a:ln>
          <a:effectLst>
            <a:outerShdw blurRad="292100" dist="139700" dir="2700000" algn="tl" rotWithShape="0">
              <a:srgbClr val="333333">
                <a:alpha val="65000"/>
              </a:srgbClr>
            </a:outerShdw>
          </a:effectLst>
        </p:spPr>
      </p:pic>
      <p:pic>
        <p:nvPicPr>
          <p:cNvPr id="7" name="Picture 5" descr="C:\Documents and Settings\Lepidi\Documenti\Grego\ischemia acuta\fig6d.jpg"/>
          <p:cNvPicPr>
            <a:picLocks noChangeAspect="1" noChangeArrowheads="1"/>
          </p:cNvPicPr>
          <p:nvPr/>
        </p:nvPicPr>
        <p:blipFill>
          <a:blip r:embed="rId4" cstate="print"/>
          <a:srcRect/>
          <a:stretch>
            <a:fillRect/>
          </a:stretch>
        </p:blipFill>
        <p:spPr bwMode="auto">
          <a:xfrm>
            <a:off x="3419872" y="1994030"/>
            <a:ext cx="2647553" cy="4351208"/>
          </a:xfrm>
          <a:prstGeom prst="rect">
            <a:avLst/>
          </a:prstGeom>
          <a:ln>
            <a:noFill/>
          </a:ln>
          <a:effectLst>
            <a:outerShdw blurRad="292100" dist="139700" dir="2700000" algn="tl" rotWithShape="0">
              <a:srgbClr val="333333">
                <a:alpha val="65000"/>
              </a:srgbClr>
            </a:outerShdw>
          </a:effectLst>
        </p:spPr>
      </p:pic>
      <p:pic>
        <p:nvPicPr>
          <p:cNvPr id="8" name="Picture 6" descr="\\Dscmc-marchiafa\PALERMO\Nuova cartella\frattura femore1.JPG"/>
          <p:cNvPicPr>
            <a:picLocks noChangeAspect="1" noChangeArrowheads="1"/>
          </p:cNvPicPr>
          <p:nvPr/>
        </p:nvPicPr>
        <p:blipFill>
          <a:blip r:embed="rId5" cstate="print"/>
          <a:srcRect/>
          <a:stretch>
            <a:fillRect/>
          </a:stretch>
        </p:blipFill>
        <p:spPr bwMode="auto">
          <a:xfrm>
            <a:off x="6248400" y="2022475"/>
            <a:ext cx="2352675" cy="4322763"/>
          </a:xfrm>
          <a:prstGeom prst="rect">
            <a:avLst/>
          </a:prstGeom>
          <a:ln>
            <a:noFill/>
          </a:ln>
          <a:effectLst>
            <a:outerShdw blurRad="292100" dist="139700" dir="2700000" algn="tl" rotWithShape="0">
              <a:srgbClr val="333333">
                <a:alpha val="65000"/>
              </a:srgbClr>
            </a:outerShdw>
          </a:effectLst>
        </p:spPr>
      </p:pic>
      <p:pic>
        <p:nvPicPr>
          <p:cNvPr id="9" name="Immagine 8">
            <a:extLst>
              <a:ext uri="{FF2B5EF4-FFF2-40B4-BE49-F238E27FC236}">
                <a16:creationId xmlns:a16="http://schemas.microsoft.com/office/drawing/2014/main" xmlns="" id="{F257B8E6-5F0D-4E45-A8E1-5483062B0A79}"/>
              </a:ext>
            </a:extLst>
          </p:cNvPr>
          <p:cNvPicPr>
            <a:picLocks noChangeAspect="1"/>
          </p:cNvPicPr>
          <p:nvPr/>
        </p:nvPicPr>
        <p:blipFill rotWithShape="1">
          <a:blip r:embed="rId6" cstate="print"/>
          <a:srcRect l="13348" t="-399" r="13348" b="89199"/>
          <a:stretch/>
        </p:blipFill>
        <p:spPr>
          <a:xfrm>
            <a:off x="0" y="-27384"/>
            <a:ext cx="9144000" cy="576063"/>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ARCHIVIO FOTOGRAFICO 2010\ARTI INFERIORI\ISCHEMIE ACUTETRAUMI\Birro Denis\Preoperatorio\Agf 1.jpg"/>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12682" r="8962"/>
          <a:stretch/>
        </p:blipFill>
        <p:spPr bwMode="auto">
          <a:xfrm>
            <a:off x="2915816" y="2200729"/>
            <a:ext cx="2958592" cy="4252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107" name="Picture 3" descr="I:\ARCHIVIO FOTOGRAFICO 2010\ARTI INFERIORI\ISCHEMIE ACUTETRAUMI\Birro Denis\Preoperatorio\rx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107504" y="2200728"/>
            <a:ext cx="2664296" cy="4252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7108" name="Picture 4" descr="I:\ARCHIVIO FOTOGRAFICO 2010\ARTI INFERIORI\ISCHEMIE ACUTETRAUMI\Birro Denis\Postoperatorio\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223" b="3188"/>
          <a:stretch/>
        </p:blipFill>
        <p:spPr bwMode="auto">
          <a:xfrm>
            <a:off x="6012160" y="2187718"/>
            <a:ext cx="2880320" cy="4265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ttangolo 5"/>
          <p:cNvSpPr/>
          <p:nvPr/>
        </p:nvSpPr>
        <p:spPr>
          <a:xfrm>
            <a:off x="274319" y="692696"/>
            <a:ext cx="6500497" cy="1446550"/>
          </a:xfrm>
          <a:prstGeom prst="rect">
            <a:avLst/>
          </a:prstGeom>
        </p:spPr>
        <p:txBody>
          <a:bodyPr wrap="none">
            <a:spAutoFit/>
          </a:bodyPr>
          <a:lstStyle/>
          <a:p>
            <a:r>
              <a:rPr lang="it-IT" sz="2800" dirty="0">
                <a:latin typeface="Century Gothic" panose="020B0502020202020204" pitchFamily="34" charset="0"/>
              </a:rPr>
              <a:t>ISCHEMIA ACUTA POST-TRAUMATICA</a:t>
            </a:r>
          </a:p>
          <a:p>
            <a:r>
              <a:rPr lang="it-IT" sz="2800" b="1" dirty="0">
                <a:latin typeface="Century Gothic" panose="020B0502020202020204" pitchFamily="34" charset="0"/>
              </a:rPr>
              <a:t>  Traumatologia della strada</a:t>
            </a:r>
          </a:p>
          <a:p>
            <a:r>
              <a:rPr lang="it-IT" sz="3200" b="1" dirty="0"/>
              <a:t>  </a:t>
            </a:r>
          </a:p>
        </p:txBody>
      </p:sp>
      <p:pic>
        <p:nvPicPr>
          <p:cNvPr id="7" name="Immagine 6">
            <a:extLst>
              <a:ext uri="{FF2B5EF4-FFF2-40B4-BE49-F238E27FC236}">
                <a16:creationId xmlns:a16="http://schemas.microsoft.com/office/drawing/2014/main" xmlns="" id="{0650065F-1BA4-4F75-9683-A2E7CBE32475}"/>
              </a:ext>
            </a:extLst>
          </p:cNvPr>
          <p:cNvPicPr>
            <a:picLocks noChangeAspect="1"/>
          </p:cNvPicPr>
          <p:nvPr/>
        </p:nvPicPr>
        <p:blipFill rotWithShape="1">
          <a:blip r:embed="rId5" cstate="print"/>
          <a:srcRect l="13348" t="-399" r="13348" b="89199"/>
          <a:stretch/>
        </p:blipFill>
        <p:spPr>
          <a:xfrm>
            <a:off x="0" y="-27384"/>
            <a:ext cx="9144000" cy="576063"/>
          </a:xfrm>
          <a:prstGeom prst="rect">
            <a:avLst/>
          </a:prstGeom>
        </p:spPr>
      </p:pic>
    </p:spTree>
    <p:extLst>
      <p:ext uri="{BB962C8B-B14F-4D97-AF65-F5344CB8AC3E}">
        <p14:creationId xmlns:p14="http://schemas.microsoft.com/office/powerpoint/2010/main" xmlns="" val="339163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ppt_x"/>
                                          </p:val>
                                        </p:tav>
                                        <p:tav tm="100000">
                                          <p:val>
                                            <p:strVal val="#ppt_x"/>
                                          </p:val>
                                        </p:tav>
                                      </p:tavLst>
                                    </p:anim>
                                    <p:anim calcmode="lin" valueType="num">
                                      <p:cBhvr additive="base">
                                        <p:cTn id="8" dur="500" fill="hold"/>
                                        <p:tgtEl>
                                          <p:spTgt spid="4710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108"/>
                                        </p:tgtEl>
                                        <p:attrNameLst>
                                          <p:attrName>style.visibility</p:attrName>
                                        </p:attrNameLst>
                                      </p:cBhvr>
                                      <p:to>
                                        <p:strVal val="visible"/>
                                      </p:to>
                                    </p:set>
                                    <p:anim calcmode="lin" valueType="num">
                                      <p:cBhvr additive="base">
                                        <p:cTn id="13" dur="500" fill="hold"/>
                                        <p:tgtEl>
                                          <p:spTgt spid="47108"/>
                                        </p:tgtEl>
                                        <p:attrNameLst>
                                          <p:attrName>ppt_x</p:attrName>
                                        </p:attrNameLst>
                                      </p:cBhvr>
                                      <p:tavLst>
                                        <p:tav tm="0">
                                          <p:val>
                                            <p:strVal val="#ppt_x"/>
                                          </p:val>
                                        </p:tav>
                                        <p:tav tm="100000">
                                          <p:val>
                                            <p:strVal val="#ppt_x"/>
                                          </p:val>
                                        </p:tav>
                                      </p:tavLst>
                                    </p:anim>
                                    <p:anim calcmode="lin" valueType="num">
                                      <p:cBhvr additive="base">
                                        <p:cTn id="14" dur="50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6500497" cy="1446550"/>
          </a:xfrm>
          <a:prstGeom prst="rect">
            <a:avLst/>
          </a:prstGeom>
        </p:spPr>
        <p:txBody>
          <a:bodyPr wrap="none">
            <a:spAutoFit/>
          </a:bodyPr>
          <a:lstStyle/>
          <a:p>
            <a:r>
              <a:rPr lang="it-IT" sz="2800" dirty="0">
                <a:latin typeface="Century Gothic" panose="020B0502020202020204" pitchFamily="34" charset="0"/>
              </a:rPr>
              <a:t>ISCHEMIA ACUTA POST-TRAUMATICA</a:t>
            </a:r>
          </a:p>
          <a:p>
            <a:r>
              <a:rPr lang="it-IT" sz="2800" b="1" dirty="0">
                <a:latin typeface="Century Gothic" panose="020B0502020202020204" pitchFamily="34" charset="0"/>
              </a:rPr>
              <a:t>   Arma da taglio</a:t>
            </a:r>
          </a:p>
          <a:p>
            <a:r>
              <a:rPr lang="it-IT" sz="3200" b="1" dirty="0"/>
              <a:t>  </a:t>
            </a:r>
          </a:p>
        </p:txBody>
      </p:sp>
      <p:pic>
        <p:nvPicPr>
          <p:cNvPr id="10" name="Picture 4" descr="C:\Documents and Settings\Lepidi\Documenti\Grego\ischemia acuta\fig6a.jpg"/>
          <p:cNvPicPr>
            <a:picLocks noChangeAspect="1" noChangeArrowheads="1"/>
          </p:cNvPicPr>
          <p:nvPr/>
        </p:nvPicPr>
        <p:blipFill>
          <a:blip r:embed="rId2" cstate="print"/>
          <a:srcRect/>
          <a:stretch>
            <a:fillRect/>
          </a:stretch>
        </p:blipFill>
        <p:spPr bwMode="auto">
          <a:xfrm>
            <a:off x="2936082" y="1857375"/>
            <a:ext cx="3271837" cy="487680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xmlns="" id="{582CF130-D002-47F3-BCAE-1C5302A5B7D4}"/>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6500497" cy="1446550"/>
          </a:xfrm>
          <a:prstGeom prst="rect">
            <a:avLst/>
          </a:prstGeom>
        </p:spPr>
        <p:txBody>
          <a:bodyPr wrap="none">
            <a:spAutoFit/>
          </a:bodyPr>
          <a:lstStyle/>
          <a:p>
            <a:r>
              <a:rPr lang="it-IT" sz="2800" dirty="0">
                <a:latin typeface="Century Gothic" panose="020B0502020202020204" pitchFamily="34" charset="0"/>
              </a:rPr>
              <a:t>ISCHEMIA ACUTA POST-TRAUMATICA</a:t>
            </a:r>
          </a:p>
          <a:p>
            <a:r>
              <a:rPr lang="it-IT" sz="2800" b="1" dirty="0">
                <a:latin typeface="Century Gothic" panose="020B0502020202020204" pitchFamily="34" charset="0"/>
              </a:rPr>
              <a:t>   Arma da sparo</a:t>
            </a:r>
          </a:p>
          <a:p>
            <a:r>
              <a:rPr lang="it-IT" sz="3200" b="1" dirty="0"/>
              <a:t>  </a:t>
            </a:r>
          </a:p>
        </p:txBody>
      </p:sp>
      <p:pic>
        <p:nvPicPr>
          <p:cNvPr id="4" name="Picture 4" descr="C:\Documents and Settings\Lepidi\Documenti\Grego\ischemia acuta\fig6b.jpg"/>
          <p:cNvPicPr>
            <a:picLocks noChangeAspect="1" noChangeArrowheads="1"/>
          </p:cNvPicPr>
          <p:nvPr/>
        </p:nvPicPr>
        <p:blipFill>
          <a:blip r:embed="rId2" cstate="print"/>
          <a:srcRect/>
          <a:stretch>
            <a:fillRect/>
          </a:stretch>
        </p:blipFill>
        <p:spPr bwMode="auto">
          <a:xfrm>
            <a:off x="942975" y="1981200"/>
            <a:ext cx="3141663" cy="4724400"/>
          </a:xfrm>
          <a:prstGeom prst="rect">
            <a:avLst/>
          </a:prstGeom>
          <a:ln>
            <a:noFill/>
          </a:ln>
          <a:effectLst>
            <a:outerShdw blurRad="292100" dist="139700" dir="2700000" algn="tl" rotWithShape="0">
              <a:srgbClr val="333333">
                <a:alpha val="65000"/>
              </a:srgbClr>
            </a:outerShdw>
          </a:effectLst>
        </p:spPr>
      </p:pic>
      <p:pic>
        <p:nvPicPr>
          <p:cNvPr id="5" name="Picture 5" descr="\\Dscmc-marchiafa\PALERMO\Nuova cartella\impallinata.JPG"/>
          <p:cNvPicPr>
            <a:picLocks noChangeAspect="1" noChangeArrowheads="1"/>
          </p:cNvPicPr>
          <p:nvPr/>
        </p:nvPicPr>
        <p:blipFill>
          <a:blip r:embed="rId3" cstate="print"/>
          <a:srcRect/>
          <a:stretch>
            <a:fillRect/>
          </a:stretch>
        </p:blipFill>
        <p:spPr bwMode="auto">
          <a:xfrm>
            <a:off x="5016500" y="1971675"/>
            <a:ext cx="3594100" cy="4724400"/>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xmlns="" id="{0B9AA57E-E77E-4C2D-9757-435BF9F1B3EF}"/>
              </a:ext>
            </a:extLst>
          </p:cNvPr>
          <p:cNvPicPr>
            <a:picLocks noChangeAspect="1"/>
          </p:cNvPicPr>
          <p:nvPr/>
        </p:nvPicPr>
        <p:blipFill rotWithShape="1">
          <a:blip r:embed="rId4" cstate="print"/>
          <a:srcRect l="13348" t="-399" r="13348" b="89199"/>
          <a:stretch/>
        </p:blipFill>
        <p:spPr>
          <a:xfrm>
            <a:off x="0" y="-27384"/>
            <a:ext cx="9144000" cy="576063"/>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6500497" cy="1446550"/>
          </a:xfrm>
          <a:prstGeom prst="rect">
            <a:avLst/>
          </a:prstGeom>
        </p:spPr>
        <p:txBody>
          <a:bodyPr wrap="none">
            <a:spAutoFit/>
          </a:bodyPr>
          <a:lstStyle/>
          <a:p>
            <a:r>
              <a:rPr lang="it-IT" sz="2800" dirty="0">
                <a:latin typeface="Century Gothic" panose="020B0502020202020204" pitchFamily="34" charset="0"/>
              </a:rPr>
              <a:t>ISCHEMIA ACUTA POST-TRAUMATICA</a:t>
            </a:r>
          </a:p>
          <a:p>
            <a:r>
              <a:rPr lang="it-IT" sz="2800" b="1" dirty="0">
                <a:latin typeface="Century Gothic" panose="020B0502020202020204" pitchFamily="34" charset="0"/>
              </a:rPr>
              <a:t>   Rottura sub-avventiziale</a:t>
            </a:r>
          </a:p>
          <a:p>
            <a:r>
              <a:rPr lang="it-IT" sz="3200" b="1" dirty="0"/>
              <a:t>  </a:t>
            </a:r>
          </a:p>
        </p:txBody>
      </p:sp>
      <p:pic>
        <p:nvPicPr>
          <p:cNvPr id="6" name="Picture 5" descr="C:\Documents and Settings\Lepidi\Documenti\Grego\ischemia acuta\fig8.jpg"/>
          <p:cNvPicPr>
            <a:picLocks noChangeAspect="1" noChangeArrowheads="1"/>
          </p:cNvPicPr>
          <p:nvPr/>
        </p:nvPicPr>
        <p:blipFill>
          <a:blip r:embed="rId2" cstate="print"/>
          <a:srcRect/>
          <a:stretch>
            <a:fillRect/>
          </a:stretch>
        </p:blipFill>
        <p:spPr bwMode="auto">
          <a:xfrm>
            <a:off x="323528" y="1988840"/>
            <a:ext cx="4876800" cy="1919288"/>
          </a:xfrm>
          <a:prstGeom prst="rect">
            <a:avLst/>
          </a:prstGeom>
          <a:ln>
            <a:noFill/>
          </a:ln>
          <a:effectLst>
            <a:outerShdw blurRad="292100" dist="139700" dir="2700000" algn="tl" rotWithShape="0">
              <a:srgbClr val="333333">
                <a:alpha val="65000"/>
              </a:srgbClr>
            </a:outerShdw>
          </a:effectLst>
        </p:spPr>
      </p:pic>
      <p:pic>
        <p:nvPicPr>
          <p:cNvPr id="7" name="Picture 4" descr="C:\Documents and Settings\Lepidi\Documenti\Grego\ischemia acuta\fig7.jpg"/>
          <p:cNvPicPr>
            <a:picLocks noChangeAspect="1" noChangeArrowheads="1"/>
          </p:cNvPicPr>
          <p:nvPr/>
        </p:nvPicPr>
        <p:blipFill>
          <a:blip r:embed="rId3" cstate="print"/>
          <a:srcRect/>
          <a:stretch>
            <a:fillRect/>
          </a:stretch>
        </p:blipFill>
        <p:spPr bwMode="auto">
          <a:xfrm>
            <a:off x="323528" y="4077072"/>
            <a:ext cx="2895600" cy="2622550"/>
          </a:xfrm>
          <a:prstGeom prst="rect">
            <a:avLst/>
          </a:prstGeom>
          <a:ln>
            <a:noFill/>
          </a:ln>
          <a:effectLst>
            <a:outerShdw blurRad="292100" dist="139700" dir="2700000" algn="tl" rotWithShape="0">
              <a:srgbClr val="333333">
                <a:alpha val="65000"/>
              </a:srgbClr>
            </a:outerShdw>
          </a:effectLst>
        </p:spPr>
      </p:pic>
      <p:pic>
        <p:nvPicPr>
          <p:cNvPr id="8" name="Picture 6" descr="\\Dscmc-marchiafa\PALERMO\Nuova cartella\frattura femore2.JPG"/>
          <p:cNvPicPr>
            <a:picLocks noChangeAspect="1" noChangeArrowheads="1"/>
          </p:cNvPicPr>
          <p:nvPr/>
        </p:nvPicPr>
        <p:blipFill>
          <a:blip r:embed="rId4" cstate="print"/>
          <a:srcRect/>
          <a:stretch>
            <a:fillRect/>
          </a:stretch>
        </p:blipFill>
        <p:spPr bwMode="auto">
          <a:xfrm>
            <a:off x="3707904" y="4077072"/>
            <a:ext cx="1541462" cy="2628900"/>
          </a:xfrm>
          <a:prstGeom prst="rect">
            <a:avLst/>
          </a:prstGeom>
          <a:ln>
            <a:noFill/>
          </a:ln>
          <a:effectLst>
            <a:outerShdw blurRad="292100" dist="139700" dir="2700000" algn="tl" rotWithShape="0">
              <a:srgbClr val="333333">
                <a:alpha val="65000"/>
              </a:srgbClr>
            </a:outerShdw>
          </a:effectLst>
        </p:spPr>
      </p:pic>
      <p:pic>
        <p:nvPicPr>
          <p:cNvPr id="9" name="Picture 14" descr="C:\Documents and Settings\Lepidi\Documenti\Grego\ischemia acuta\Nuova cartella\calore1.JPG"/>
          <p:cNvPicPr>
            <a:picLocks noChangeAspect="1" noChangeArrowheads="1"/>
          </p:cNvPicPr>
          <p:nvPr/>
        </p:nvPicPr>
        <p:blipFill>
          <a:blip r:embed="rId5" cstate="print"/>
          <a:srcRect/>
          <a:stretch>
            <a:fillRect/>
          </a:stretch>
        </p:blipFill>
        <p:spPr bwMode="auto">
          <a:xfrm>
            <a:off x="5943600" y="2133600"/>
            <a:ext cx="2438400" cy="4267200"/>
          </a:xfrm>
          <a:prstGeom prst="rect">
            <a:avLst/>
          </a:prstGeom>
          <a:ln>
            <a:noFill/>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xmlns="" id="{8F411866-CA0F-44E9-BB20-1E0C5E95AC0D}"/>
              </a:ext>
            </a:extLst>
          </p:cNvPr>
          <p:cNvPicPr>
            <a:picLocks noChangeAspect="1"/>
          </p:cNvPicPr>
          <p:nvPr/>
        </p:nvPicPr>
        <p:blipFill rotWithShape="1">
          <a:blip r:embed="rId6" cstate="print"/>
          <a:srcRect l="13348" t="-399" r="13348" b="89199"/>
          <a:stretch/>
        </p:blipFill>
        <p:spPr>
          <a:xfrm>
            <a:off x="0" y="-27384"/>
            <a:ext cx="9144000" cy="576063"/>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6" name="Immagine 10"/>
          <p:cNvPicPr>
            <a:picLocks noChangeAspect="1"/>
          </p:cNvPicPr>
          <p:nvPr/>
        </p:nvPicPr>
        <p:blipFill>
          <a:blip r:embed="rId2" cstate="print">
            <a:extLst>
              <a:ext uri="{28A0092B-C50C-407E-A947-70E740481C1C}">
                <a14:useLocalDpi xmlns:a14="http://schemas.microsoft.com/office/drawing/2010/main" xmlns="" val="0"/>
              </a:ext>
            </a:extLst>
          </a:blip>
          <a:srcRect l="5901" r="3912"/>
          <a:stretch>
            <a:fillRect/>
          </a:stretch>
        </p:blipFill>
        <p:spPr bwMode="auto">
          <a:xfrm>
            <a:off x="1331913" y="1052513"/>
            <a:ext cx="6624637" cy="513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9" name="Immagine 1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088" y="909638"/>
            <a:ext cx="3600450"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Immagine 5"/>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908050"/>
            <a:ext cx="36734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7" name="Immagine 11"/>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60475" y="882650"/>
            <a:ext cx="6264275"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8" name="Immagine 12"/>
          <p:cNvPicPr>
            <a:picLocks noChangeAspect="1"/>
          </p:cNvPicPr>
          <p:nvPr/>
        </p:nvPicPr>
        <p:blipFill>
          <a:blip r:embed="rId6" cstate="print">
            <a:extLst>
              <a:ext uri="{28A0092B-C50C-407E-A947-70E740481C1C}">
                <a14:useLocalDpi xmlns:a14="http://schemas.microsoft.com/office/drawing/2010/main" xmlns="" val="0"/>
              </a:ext>
            </a:extLst>
          </a:blip>
          <a:srcRect l="-2307" t="1875" r="-2333" b="-545"/>
          <a:stretch>
            <a:fillRect/>
          </a:stretch>
        </p:blipFill>
        <p:spPr bwMode="auto">
          <a:xfrm>
            <a:off x="1331913" y="893763"/>
            <a:ext cx="6480175" cy="576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descr="amin post.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52600" y="908050"/>
            <a:ext cx="5715000" cy="572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magine 8">
            <a:extLst>
              <a:ext uri="{FF2B5EF4-FFF2-40B4-BE49-F238E27FC236}">
                <a16:creationId xmlns:a16="http://schemas.microsoft.com/office/drawing/2014/main" xmlns="" id="{381CBC67-9EA4-4193-813A-847E4897CE70}"/>
              </a:ext>
            </a:extLst>
          </p:cNvPr>
          <p:cNvPicPr>
            <a:picLocks noChangeAspect="1"/>
          </p:cNvPicPr>
          <p:nvPr/>
        </p:nvPicPr>
        <p:blipFill rotWithShape="1">
          <a:blip r:embed="rId8" cstate="print"/>
          <a:srcRect l="13348" t="-399" r="13348" b="89199"/>
          <a:stretch/>
        </p:blipFill>
        <p:spPr>
          <a:xfrm>
            <a:off x="0" y="-27384"/>
            <a:ext cx="9144000" cy="576063"/>
          </a:xfrm>
          <a:prstGeom prst="rect">
            <a:avLst/>
          </a:prstGeom>
        </p:spPr>
      </p:pic>
    </p:spTree>
    <p:extLst>
      <p:ext uri="{BB962C8B-B14F-4D97-AF65-F5344CB8AC3E}">
        <p14:creationId xmlns:p14="http://schemas.microsoft.com/office/powerpoint/2010/main" xmlns="" val="165354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slide(fromBottom)">
                                      <p:cBhvr>
                                        <p:cTn id="7" dur="500"/>
                                        <p:tgtEl>
                                          <p:spTgt spid="105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5479"/>
                                        </p:tgtEl>
                                        <p:attrNameLst>
                                          <p:attrName>style.visibility</p:attrName>
                                        </p:attrNameLst>
                                      </p:cBhvr>
                                      <p:to>
                                        <p:strVal val="visible"/>
                                      </p:to>
                                    </p:set>
                                    <p:anim calcmode="lin" valueType="num">
                                      <p:cBhvr additive="base">
                                        <p:cTn id="12" dur="500" fill="hold"/>
                                        <p:tgtEl>
                                          <p:spTgt spid="105479"/>
                                        </p:tgtEl>
                                        <p:attrNameLst>
                                          <p:attrName>ppt_x</p:attrName>
                                        </p:attrNameLst>
                                      </p:cBhvr>
                                      <p:tavLst>
                                        <p:tav tm="0">
                                          <p:val>
                                            <p:strVal val="#ppt_x"/>
                                          </p:val>
                                        </p:tav>
                                        <p:tav tm="100000">
                                          <p:val>
                                            <p:strVal val="#ppt_x"/>
                                          </p:val>
                                        </p:tav>
                                      </p:tavLst>
                                    </p:anim>
                                    <p:anim calcmode="lin" valueType="num">
                                      <p:cBhvr additive="base">
                                        <p:cTn id="13" dur="500" fill="hold"/>
                                        <p:tgtEl>
                                          <p:spTgt spid="10547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105475"/>
                                        </p:tgtEl>
                                        <p:attrNameLst>
                                          <p:attrName>style.visibility</p:attrName>
                                        </p:attrNameLst>
                                      </p:cBhvr>
                                      <p:to>
                                        <p:strVal val="visible"/>
                                      </p:to>
                                    </p:set>
                                    <p:anim calcmode="lin" valueType="num">
                                      <p:cBhvr additive="base">
                                        <p:cTn id="18" dur="500" fill="hold"/>
                                        <p:tgtEl>
                                          <p:spTgt spid="105475"/>
                                        </p:tgtEl>
                                        <p:attrNameLst>
                                          <p:attrName>ppt_x</p:attrName>
                                        </p:attrNameLst>
                                      </p:cBhvr>
                                      <p:tavLst>
                                        <p:tav tm="0">
                                          <p:val>
                                            <p:strVal val="#ppt_x"/>
                                          </p:val>
                                        </p:tav>
                                        <p:tav tm="100000">
                                          <p:val>
                                            <p:strVal val="#ppt_x"/>
                                          </p:val>
                                        </p:tav>
                                      </p:tavLst>
                                    </p:anim>
                                    <p:anim calcmode="lin" valueType="num">
                                      <p:cBhvr additive="base">
                                        <p:cTn id="19" dur="500" fill="hold"/>
                                        <p:tgtEl>
                                          <p:spTgt spid="10547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4" fill="hold" nodeType="clickEffect">
                                  <p:stCondLst>
                                    <p:cond delay="0"/>
                                  </p:stCondLst>
                                  <p:childTnLst>
                                    <p:set>
                                      <p:cBhvr>
                                        <p:cTn id="23" dur="1" fill="hold">
                                          <p:stCondLst>
                                            <p:cond delay="0"/>
                                          </p:stCondLst>
                                        </p:cTn>
                                        <p:tgtEl>
                                          <p:spTgt spid="105477"/>
                                        </p:tgtEl>
                                        <p:attrNameLst>
                                          <p:attrName>style.visibility</p:attrName>
                                        </p:attrNameLst>
                                      </p:cBhvr>
                                      <p:to>
                                        <p:strVal val="visible"/>
                                      </p:to>
                                    </p:set>
                                    <p:anim calcmode="lin" valueType="num">
                                      <p:cBhvr additive="base">
                                        <p:cTn id="24" dur="500" fill="hold"/>
                                        <p:tgtEl>
                                          <p:spTgt spid="105477"/>
                                        </p:tgtEl>
                                        <p:attrNameLst>
                                          <p:attrName>ppt_x</p:attrName>
                                        </p:attrNameLst>
                                      </p:cBhvr>
                                      <p:tavLst>
                                        <p:tav tm="0">
                                          <p:val>
                                            <p:strVal val="#ppt_x"/>
                                          </p:val>
                                        </p:tav>
                                        <p:tav tm="100000">
                                          <p:val>
                                            <p:strVal val="#ppt_x"/>
                                          </p:val>
                                        </p:tav>
                                      </p:tavLst>
                                    </p:anim>
                                    <p:anim calcmode="lin" valueType="num">
                                      <p:cBhvr additive="base">
                                        <p:cTn id="25" dur="500" fill="hold"/>
                                        <p:tgtEl>
                                          <p:spTgt spid="10547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105478"/>
                                        </p:tgtEl>
                                        <p:attrNameLst>
                                          <p:attrName>style.visibility</p:attrName>
                                        </p:attrNameLst>
                                      </p:cBhvr>
                                      <p:to>
                                        <p:strVal val="visible"/>
                                      </p:to>
                                    </p:set>
                                    <p:animEffect transition="in" filter="slide(fromBottom)">
                                      <p:cBhvr>
                                        <p:cTn id="30" dur="500"/>
                                        <p:tgtEl>
                                          <p:spTgt spid="10547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accel="50000" decel="5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620688"/>
            <a:ext cx="7680308"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it-IT" sz="2800" dirty="0">
                <a:latin typeface="Century Gothic" panose="020B0502020202020204" pitchFamily="34" charset="0"/>
              </a:rPr>
              <a:t>SINDROME DA RIPERFUSIONE: </a:t>
            </a:r>
            <a:r>
              <a:rPr lang="it-IT" sz="2800" b="1" dirty="0">
                <a:latin typeface="Century Gothic" panose="020B0502020202020204" pitchFamily="34" charset="0"/>
              </a:rPr>
              <a:t>fisiopatologia</a:t>
            </a:r>
          </a:p>
        </p:txBody>
      </p:sp>
      <p:pic>
        <p:nvPicPr>
          <p:cNvPr id="10" name="Picture 4" descr="C:\Documents and Settings\Lepidi\Documenti\Grego\ischemia acuta\patogenesi rivascolarizzazione3.jpg"/>
          <p:cNvPicPr>
            <a:picLocks noChangeAspect="1" noChangeArrowheads="1"/>
          </p:cNvPicPr>
          <p:nvPr/>
        </p:nvPicPr>
        <p:blipFill>
          <a:blip r:embed="rId2" cstate="print"/>
          <a:srcRect/>
          <a:stretch>
            <a:fillRect/>
          </a:stretch>
        </p:blipFill>
        <p:spPr bwMode="auto">
          <a:xfrm>
            <a:off x="1475656" y="1298538"/>
            <a:ext cx="6120680" cy="5492673"/>
          </a:xfrm>
          <a:prstGeom prst="rect">
            <a:avLst/>
          </a:prstGeom>
          <a:noFill/>
          <a:ln w="38100">
            <a:solidFill>
              <a:schemeClr val="tx2"/>
            </a:solidFill>
            <a:miter lim="800000"/>
            <a:headEnd/>
            <a:tailEnd/>
          </a:ln>
        </p:spPr>
      </p:pic>
      <p:pic>
        <p:nvPicPr>
          <p:cNvPr id="4" name="Immagine 3">
            <a:extLst>
              <a:ext uri="{FF2B5EF4-FFF2-40B4-BE49-F238E27FC236}">
                <a16:creationId xmlns:a16="http://schemas.microsoft.com/office/drawing/2014/main" xmlns="" id="{C43D87F0-C6EA-4241-A63D-DF6EEA5200A2}"/>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51520" y="1285592"/>
            <a:ext cx="6624736" cy="6709529"/>
          </a:xfrm>
          <a:prstGeom prst="rect">
            <a:avLst/>
          </a:prstGeom>
          <a:noFill/>
          <a:ln w="9525">
            <a:noFill/>
            <a:miter lim="800000"/>
            <a:headEnd/>
            <a:tailEnd/>
          </a:ln>
          <a:effectLst/>
        </p:spPr>
        <p:txBody>
          <a:bodyPr wrap="square">
            <a:spAutoFit/>
          </a:bodyPr>
          <a:lstStyle/>
          <a:p>
            <a:pPr algn="just">
              <a:lnSpc>
                <a:spcPct val="150000"/>
              </a:lnSpc>
            </a:pPr>
            <a:endParaRPr lang="it-IT" sz="2000" dirty="0"/>
          </a:p>
          <a:p>
            <a:pPr marL="457200" indent="-457200" algn="just">
              <a:lnSpc>
                <a:spcPct val="150000"/>
              </a:lnSpc>
              <a:buFont typeface="+mj-lt"/>
              <a:buAutoNum type="alphaUcPeriod"/>
            </a:pPr>
            <a:r>
              <a:rPr lang="it-IT" sz="2000" dirty="0" err="1">
                <a:latin typeface="Century Gothic" panose="020B0502020202020204" pitchFamily="34" charset="0"/>
              </a:rPr>
              <a:t>Iperidratazione</a:t>
            </a:r>
            <a:r>
              <a:rPr lang="it-IT" sz="2000" dirty="0">
                <a:latin typeface="Century Gothic" panose="020B0502020202020204" pitchFamily="34" charset="0"/>
              </a:rPr>
              <a:t> e contemporanea 	somministrazione di   	diuretici</a:t>
            </a:r>
          </a:p>
          <a:p>
            <a:pPr marL="457200" indent="-457200" algn="just">
              <a:lnSpc>
                <a:spcPct val="150000"/>
              </a:lnSpc>
              <a:buFont typeface="+mj-lt"/>
              <a:buAutoNum type="alphaUcPeriod"/>
            </a:pPr>
            <a:r>
              <a:rPr lang="it-IT" sz="2000" dirty="0">
                <a:latin typeface="Century Gothic" panose="020B0502020202020204" pitchFamily="34" charset="0"/>
              </a:rPr>
              <a:t>Somministrazioni di soluzioni glucosate + 	insulina per 	controbilanciare      l’</a:t>
            </a:r>
            <a:r>
              <a:rPr lang="it-IT" sz="2000" dirty="0" err="1">
                <a:latin typeface="Century Gothic" panose="020B0502020202020204" pitchFamily="34" charset="0"/>
              </a:rPr>
              <a:t>iperpotassiemia</a:t>
            </a:r>
            <a:endParaRPr lang="it-IT" sz="2000" dirty="0">
              <a:latin typeface="Century Gothic" panose="020B0502020202020204" pitchFamily="34" charset="0"/>
            </a:endParaRPr>
          </a:p>
          <a:p>
            <a:pPr marL="457200" indent="-457200" algn="just">
              <a:lnSpc>
                <a:spcPct val="150000"/>
              </a:lnSpc>
              <a:buFont typeface="+mj-lt"/>
              <a:buAutoNum type="alphaUcPeriod"/>
            </a:pPr>
            <a:r>
              <a:rPr lang="it-IT" sz="2000" dirty="0" err="1">
                <a:latin typeface="Century Gothic" panose="020B0502020202020204" pitchFamily="34" charset="0"/>
              </a:rPr>
              <a:t>Somministazioni</a:t>
            </a:r>
            <a:r>
              <a:rPr lang="it-IT" sz="2000" dirty="0">
                <a:latin typeface="Century Gothic" panose="020B0502020202020204" pitchFamily="34" charset="0"/>
              </a:rPr>
              <a:t> di bicarbonati  allo  scopo di 	contrastare 	l’acidosi</a:t>
            </a:r>
          </a:p>
          <a:p>
            <a:pPr marL="457200" indent="-457200" algn="just">
              <a:lnSpc>
                <a:spcPct val="150000"/>
              </a:lnSpc>
              <a:buFont typeface="+mj-lt"/>
              <a:buAutoNum type="alphaUcPeriod"/>
            </a:pPr>
            <a:r>
              <a:rPr lang="it-IT" sz="2000" dirty="0">
                <a:latin typeface="Century Gothic" panose="020B0502020202020204" pitchFamily="34" charset="0"/>
              </a:rPr>
              <a:t>Terapia antibiotica</a:t>
            </a:r>
          </a:p>
          <a:p>
            <a:pPr marL="457200" indent="-457200" algn="just">
              <a:lnSpc>
                <a:spcPct val="150000"/>
              </a:lnSpc>
              <a:buFont typeface="+mj-lt"/>
              <a:buAutoNum type="alphaUcPeriod"/>
            </a:pPr>
            <a:r>
              <a:rPr lang="it-IT" sz="2000" dirty="0">
                <a:latin typeface="Century Gothic" panose="020B0502020202020204" pitchFamily="34" charset="0"/>
              </a:rPr>
              <a:t>Terapia </a:t>
            </a:r>
            <a:r>
              <a:rPr lang="it-IT" sz="2000" dirty="0" err="1">
                <a:latin typeface="Century Gothic" panose="020B0502020202020204" pitchFamily="34" charset="0"/>
              </a:rPr>
              <a:t>anticoaugulante</a:t>
            </a:r>
            <a:r>
              <a:rPr lang="it-IT" sz="2000" dirty="0">
                <a:latin typeface="Century Gothic" panose="020B0502020202020204" pitchFamily="34" charset="0"/>
              </a:rPr>
              <a:t> mirata</a:t>
            </a:r>
          </a:p>
          <a:p>
            <a:pPr marL="457200" indent="-457200" algn="just">
              <a:lnSpc>
                <a:spcPct val="150000"/>
              </a:lnSpc>
              <a:buFont typeface="+mj-lt"/>
              <a:buAutoNum type="alphaUcPeriod"/>
            </a:pPr>
            <a:r>
              <a:rPr lang="it-IT" sz="2000" dirty="0">
                <a:latin typeface="Century Gothic" panose="020B0502020202020204" pitchFamily="34" charset="0"/>
              </a:rPr>
              <a:t>Eventuali farmaci vasoattivi per sostenere la 	PAO</a:t>
            </a:r>
          </a:p>
          <a:p>
            <a:pPr algn="just"/>
            <a:endParaRPr lang="it-IT" sz="2000" dirty="0"/>
          </a:p>
          <a:p>
            <a:pPr algn="just"/>
            <a:endParaRPr lang="it-IT" sz="2000" dirty="0"/>
          </a:p>
          <a:p>
            <a:pPr algn="just"/>
            <a:endParaRPr lang="it-IT" sz="2000" dirty="0"/>
          </a:p>
          <a:p>
            <a:pPr algn="just"/>
            <a:endParaRPr lang="it-IT" sz="2000" dirty="0"/>
          </a:p>
          <a:p>
            <a:pPr algn="just"/>
            <a:endParaRPr lang="it-IT" sz="2000" dirty="0"/>
          </a:p>
        </p:txBody>
      </p:sp>
      <p:pic>
        <p:nvPicPr>
          <p:cNvPr id="5" name="Picture 7" descr="fleboclisi_galler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80708" y="1700808"/>
            <a:ext cx="1751517" cy="4824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xmlns="" id="{F1B595E6-1670-484C-B21B-811C5150F68F}"/>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
        <p:nvSpPr>
          <p:cNvPr id="7" name="Rettangolo 6">
            <a:extLst>
              <a:ext uri="{FF2B5EF4-FFF2-40B4-BE49-F238E27FC236}">
                <a16:creationId xmlns:a16="http://schemas.microsoft.com/office/drawing/2014/main" xmlns="" id="{D7462779-864D-4FE5-BC7C-BD648AD900EF}"/>
              </a:ext>
            </a:extLst>
          </p:cNvPr>
          <p:cNvSpPr/>
          <p:nvPr/>
        </p:nvSpPr>
        <p:spPr>
          <a:xfrm>
            <a:off x="179512" y="620688"/>
            <a:ext cx="8039380" cy="52322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it-IT" sz="2800" dirty="0">
                <a:latin typeface="Century Gothic" panose="020B0502020202020204" pitchFamily="34" charset="0"/>
              </a:rPr>
              <a:t>SINDROME DA RIPERFUSIONE: </a:t>
            </a:r>
            <a:r>
              <a:rPr lang="it-IT" sz="2800" b="1" dirty="0">
                <a:latin typeface="Century Gothic" panose="020B0502020202020204" pitchFamily="34" charset="0"/>
              </a:rPr>
              <a:t>terapia medica</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3" y="908720"/>
            <a:ext cx="8964488" cy="954107"/>
          </a:xfrm>
          <a:prstGeom prst="rect">
            <a:avLst/>
          </a:prstGeom>
        </p:spPr>
        <p:txBody>
          <a:bodyPr wrap="square">
            <a:spAutoFit/>
          </a:bodyPr>
          <a:lstStyle/>
          <a:p>
            <a:r>
              <a:rPr lang="it-IT" sz="2800" b="1" dirty="0">
                <a:latin typeface="Century Gothic" panose="020B0502020202020204" pitchFamily="34" charset="0"/>
              </a:rPr>
              <a:t>SINDROME COMPARTIMENTALE  SECONDARIA A  RIPERFUSIONE DI ARTO GRAVEMENTE ISCHEMICO</a:t>
            </a:r>
          </a:p>
        </p:txBody>
      </p:sp>
      <p:sp>
        <p:nvSpPr>
          <p:cNvPr id="4" name="Text Box 5"/>
          <p:cNvSpPr txBox="1">
            <a:spLocks noChangeArrowheads="1"/>
          </p:cNvSpPr>
          <p:nvPr/>
        </p:nvSpPr>
        <p:spPr bwMode="auto">
          <a:xfrm>
            <a:off x="179512" y="1988841"/>
            <a:ext cx="7272808" cy="1631216"/>
          </a:xfrm>
          <a:prstGeom prst="rect">
            <a:avLst/>
          </a:prstGeom>
          <a:noFill/>
          <a:ln w="9525">
            <a:noFill/>
            <a:miter lim="800000"/>
            <a:headEnd/>
            <a:tailEnd/>
          </a:ln>
          <a:effectLst/>
        </p:spPr>
        <p:txBody>
          <a:bodyPr wrap="square">
            <a:spAutoFit/>
          </a:bodyPr>
          <a:lstStyle/>
          <a:p>
            <a:pPr algn="just"/>
            <a:endParaRPr lang="it-IT" sz="2000" dirty="0"/>
          </a:p>
          <a:p>
            <a:pPr algn="just"/>
            <a:endParaRPr lang="it-IT" sz="2000" dirty="0"/>
          </a:p>
          <a:p>
            <a:pPr algn="just"/>
            <a:endParaRPr lang="it-IT" sz="2000" dirty="0"/>
          </a:p>
          <a:p>
            <a:pPr algn="just"/>
            <a:endParaRPr lang="it-IT" sz="2000" dirty="0"/>
          </a:p>
          <a:p>
            <a:pPr algn="just"/>
            <a:endParaRPr lang="it-IT" sz="2000" dirty="0"/>
          </a:p>
        </p:txBody>
      </p:sp>
      <p:sp>
        <p:nvSpPr>
          <p:cNvPr id="5" name="Rettangolo 4"/>
          <p:cNvSpPr/>
          <p:nvPr/>
        </p:nvSpPr>
        <p:spPr>
          <a:xfrm>
            <a:off x="467544" y="2134246"/>
            <a:ext cx="8280920" cy="2419124"/>
          </a:xfrm>
          <a:prstGeom prst="rect">
            <a:avLst/>
          </a:prstGeom>
        </p:spPr>
        <p:txBody>
          <a:bodyPr wrap="square">
            <a:spAutoFit/>
          </a:bodyPr>
          <a:lstStyle/>
          <a:p>
            <a:pPr algn="just">
              <a:lnSpc>
                <a:spcPct val="90000"/>
              </a:lnSpc>
            </a:pPr>
            <a:r>
              <a:rPr lang="it-IT" sz="2400" dirty="0">
                <a:latin typeface="Century Gothic" panose="020B0502020202020204" pitchFamily="34" charset="0"/>
              </a:rPr>
              <a:t>Le logge muscolari sono spazi scarsamente estensibili, racchiusi da fasce aponeurotiche che circondano e separano le masse muscolari. La sindrome si determina per un edema ingravescente (teoria della “ ischemia-</a:t>
            </a:r>
            <a:r>
              <a:rPr lang="it-IT" sz="2400" dirty="0" err="1">
                <a:latin typeface="Century Gothic" panose="020B0502020202020204" pitchFamily="34" charset="0"/>
              </a:rPr>
              <a:t>riperfusione</a:t>
            </a:r>
            <a:r>
              <a:rPr lang="it-IT" sz="2400" dirty="0">
                <a:latin typeface="Century Gothic" panose="020B0502020202020204" pitchFamily="34" charset="0"/>
              </a:rPr>
              <a:t>”) che comporta un aumento patologico della pressione </a:t>
            </a:r>
            <a:r>
              <a:rPr lang="it-IT" sz="2400" dirty="0" err="1">
                <a:latin typeface="Century Gothic" panose="020B0502020202020204" pitchFamily="34" charset="0"/>
              </a:rPr>
              <a:t>intracompartimentale</a:t>
            </a:r>
            <a:r>
              <a:rPr lang="it-IT" sz="2400" dirty="0">
                <a:latin typeface="Century Gothic" panose="020B0502020202020204" pitchFamily="34" charset="0"/>
              </a:rPr>
              <a:t> con grave sofferenza tissutale.</a:t>
            </a:r>
          </a:p>
        </p:txBody>
      </p:sp>
      <p:sp>
        <p:nvSpPr>
          <p:cNvPr id="6" name="Line 4"/>
          <p:cNvSpPr>
            <a:spLocks noChangeShapeType="1"/>
          </p:cNvSpPr>
          <p:nvPr/>
        </p:nvSpPr>
        <p:spPr bwMode="auto">
          <a:xfrm>
            <a:off x="4499992" y="4581128"/>
            <a:ext cx="0" cy="1008062"/>
          </a:xfrm>
          <a:prstGeom prst="line">
            <a:avLst/>
          </a:prstGeom>
          <a:noFill/>
          <a:ln w="9525">
            <a:solidFill>
              <a:schemeClr val="tx1"/>
            </a:solidFill>
            <a:round/>
            <a:headEnd/>
            <a:tailEnd type="triangle" w="med" len="med"/>
          </a:ln>
          <a:effectLst/>
        </p:spPr>
        <p:txBody>
          <a:bodyPr/>
          <a:lstStyle/>
          <a:p>
            <a:endParaRPr lang="it-IT"/>
          </a:p>
        </p:txBody>
      </p:sp>
      <p:sp>
        <p:nvSpPr>
          <p:cNvPr id="7" name="Rettangolo 6"/>
          <p:cNvSpPr/>
          <p:nvPr/>
        </p:nvSpPr>
        <p:spPr>
          <a:xfrm>
            <a:off x="3131840" y="5724545"/>
            <a:ext cx="2736304" cy="523220"/>
          </a:xfrm>
          <a:prstGeom prst="rect">
            <a:avLst/>
          </a:prstGeom>
        </p:spPr>
        <p:txBody>
          <a:bodyPr wrap="square">
            <a:spAutoFit/>
          </a:bodyPr>
          <a:lstStyle/>
          <a:p>
            <a:r>
              <a:rPr lang="it-IT" sz="2800" dirty="0">
                <a:latin typeface="Century Gothic" panose="020B0502020202020204" pitchFamily="34" charset="0"/>
              </a:rPr>
              <a:t> </a:t>
            </a:r>
            <a:r>
              <a:rPr lang="it-IT" sz="2800" b="1" dirty="0">
                <a:solidFill>
                  <a:srgbClr val="FF0000"/>
                </a:solidFill>
                <a:latin typeface="Century Gothic" panose="020B0502020202020204" pitchFamily="34" charset="0"/>
              </a:rPr>
              <a:t>FASCIOTOMIA</a:t>
            </a:r>
            <a:r>
              <a:rPr lang="it-IT" sz="2800" dirty="0">
                <a:latin typeface="Century Gothic" panose="020B0502020202020204" pitchFamily="34" charset="0"/>
              </a:rPr>
              <a:t>  </a:t>
            </a:r>
          </a:p>
        </p:txBody>
      </p:sp>
      <p:pic>
        <p:nvPicPr>
          <p:cNvPr id="8" name="Immagine 7">
            <a:extLst>
              <a:ext uri="{FF2B5EF4-FFF2-40B4-BE49-F238E27FC236}">
                <a16:creationId xmlns:a16="http://schemas.microsoft.com/office/drawing/2014/main" xmlns="" id="{0E667546-79DA-4A5B-8EDB-210B1AED4DB1}"/>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3" name="Group 9"/>
          <p:cNvGrpSpPr>
            <a:grpSpLocks/>
          </p:cNvGrpSpPr>
          <p:nvPr/>
        </p:nvGrpSpPr>
        <p:grpSpPr bwMode="auto">
          <a:xfrm>
            <a:off x="971550" y="1196752"/>
            <a:ext cx="7200900" cy="5454650"/>
            <a:chOff x="612" y="584"/>
            <a:chExt cx="4536" cy="3436"/>
          </a:xfrm>
        </p:grpSpPr>
        <p:pic>
          <p:nvPicPr>
            <p:cNvPr id="25604" name="Picture 5" descr="IMG_156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2" y="584"/>
              <a:ext cx="2222" cy="1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6" descr="IMG_156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25" y="584"/>
              <a:ext cx="2223" cy="1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7" descr="IMG_159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2" y="2343"/>
              <a:ext cx="2229" cy="1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7" name="Picture 8" descr="IMG_158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25" y="2341"/>
              <a:ext cx="2223" cy="1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ettangolo 1"/>
          <p:cNvSpPr/>
          <p:nvPr/>
        </p:nvSpPr>
        <p:spPr>
          <a:xfrm>
            <a:off x="251520" y="692696"/>
            <a:ext cx="8640960" cy="523220"/>
          </a:xfrm>
          <a:prstGeom prst="rect">
            <a:avLst/>
          </a:prstGeom>
        </p:spPr>
        <p:txBody>
          <a:bodyPr wrap="square">
            <a:spAutoFit/>
          </a:bodyPr>
          <a:lstStyle/>
          <a:p>
            <a:r>
              <a:rPr lang="it-IT" sz="2800" b="1" dirty="0">
                <a:latin typeface="Century Gothic" panose="020B0502020202020204" pitchFamily="34" charset="0"/>
              </a:rPr>
              <a:t>FASCIOTOMIA IN  SINDROME COMPARTIMENTALE</a:t>
            </a:r>
          </a:p>
        </p:txBody>
      </p:sp>
      <p:pic>
        <p:nvPicPr>
          <p:cNvPr id="8" name="Immagine 7">
            <a:extLst>
              <a:ext uri="{FF2B5EF4-FFF2-40B4-BE49-F238E27FC236}">
                <a16:creationId xmlns:a16="http://schemas.microsoft.com/office/drawing/2014/main" xmlns="" id="{B231DCCD-3F77-4BB9-87F9-B004318A143B}"/>
              </a:ext>
            </a:extLst>
          </p:cNvPr>
          <p:cNvPicPr>
            <a:picLocks noChangeAspect="1"/>
          </p:cNvPicPr>
          <p:nvPr/>
        </p:nvPicPr>
        <p:blipFill rotWithShape="1">
          <a:blip r:embed="rId6" cstate="print"/>
          <a:srcRect l="13348" t="-399" r="13348" b="89199"/>
          <a:stretch/>
        </p:blipFill>
        <p:spPr>
          <a:xfrm>
            <a:off x="0" y="-27384"/>
            <a:ext cx="9144000" cy="576063"/>
          </a:xfrm>
          <a:prstGeom prst="rect">
            <a:avLst/>
          </a:prstGeom>
        </p:spPr>
      </p:pic>
    </p:spTree>
    <p:extLst>
      <p:ext uri="{BB962C8B-B14F-4D97-AF65-F5344CB8AC3E}">
        <p14:creationId xmlns:p14="http://schemas.microsoft.com/office/powerpoint/2010/main" xmlns="" val="2374833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3" name="Immagine 2">
            <a:extLst>
              <a:ext uri="{FF2B5EF4-FFF2-40B4-BE49-F238E27FC236}">
                <a16:creationId xmlns:a16="http://schemas.microsoft.com/office/drawing/2014/main" xmlns="" id="{09815C3E-11BC-4BF2-A8A6-FE367756357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1020"/>
          <a:stretch/>
        </p:blipFill>
        <p:spPr>
          <a:xfrm>
            <a:off x="2555776" y="781780"/>
            <a:ext cx="3996444" cy="5383526"/>
          </a:xfrm>
          <a:prstGeom prst="rect">
            <a:avLst/>
          </a:prstGeom>
        </p:spPr>
      </p:pic>
    </p:spTree>
    <p:extLst>
      <p:ext uri="{BB962C8B-B14F-4D97-AF65-F5344CB8AC3E}">
        <p14:creationId xmlns:p14="http://schemas.microsoft.com/office/powerpoint/2010/main" xmlns="" val="393188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4" name="Immagine 3" descr="Immagine che contiene testo, mappa&#10;&#10;Descrizione generata automaticamente">
            <a:extLst>
              <a:ext uri="{FF2B5EF4-FFF2-40B4-BE49-F238E27FC236}">
                <a16:creationId xmlns:a16="http://schemas.microsoft.com/office/drawing/2014/main" xmlns="" id="{8808C029-460F-4156-9F63-3D2F61014F8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298" t="6575" r="7013" b="10579"/>
          <a:stretch/>
        </p:blipFill>
        <p:spPr>
          <a:xfrm>
            <a:off x="578499" y="628439"/>
            <a:ext cx="8012678" cy="5608874"/>
          </a:xfrm>
          <a:prstGeom prst="rect">
            <a:avLst/>
          </a:prstGeom>
        </p:spPr>
      </p:pic>
    </p:spTree>
    <p:extLst>
      <p:ext uri="{BB962C8B-B14F-4D97-AF65-F5344CB8AC3E}">
        <p14:creationId xmlns:p14="http://schemas.microsoft.com/office/powerpoint/2010/main" xmlns="" val="233236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3" name="Immagine 2" descr="Immagine che contiene testo, libro&#10;&#10;Descrizione generata automaticamente">
            <a:extLst>
              <a:ext uri="{FF2B5EF4-FFF2-40B4-BE49-F238E27FC236}">
                <a16:creationId xmlns:a16="http://schemas.microsoft.com/office/drawing/2014/main" xmlns="" id="{66BF60EF-ADAF-4A8D-B8E5-7EAD14D6487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83768" y="692696"/>
            <a:ext cx="4104456" cy="5472608"/>
          </a:xfrm>
          <a:prstGeom prst="rect">
            <a:avLst/>
          </a:prstGeom>
        </p:spPr>
      </p:pic>
    </p:spTree>
    <p:extLst>
      <p:ext uri="{BB962C8B-B14F-4D97-AF65-F5344CB8AC3E}">
        <p14:creationId xmlns:p14="http://schemas.microsoft.com/office/powerpoint/2010/main" xmlns="" val="110252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EPIDEMIOLOGY</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457200" indent="-457200" algn="just">
              <a:lnSpc>
                <a:spcPct val="90000"/>
              </a:lnSpc>
              <a:spcBef>
                <a:spcPts val="963"/>
              </a:spcBef>
              <a:buFont typeface="+mj-lt"/>
              <a:buAutoNum type="arabicPeriod"/>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62465" name="Picture 1" descr="C:\Users\opc094\Downloads\1805fig02.jpeg"/>
          <p:cNvPicPr>
            <a:picLocks noChangeAspect="1" noChangeArrowheads="1"/>
          </p:cNvPicPr>
          <p:nvPr/>
        </p:nvPicPr>
        <p:blipFill>
          <a:blip r:embed="rId4" cstate="print"/>
          <a:srcRect/>
          <a:stretch>
            <a:fillRect/>
          </a:stretch>
        </p:blipFill>
        <p:spPr bwMode="auto">
          <a:xfrm>
            <a:off x="1806893" y="1556792"/>
            <a:ext cx="5530214" cy="3456384"/>
          </a:xfrm>
          <a:prstGeom prst="rect">
            <a:avLst/>
          </a:prstGeom>
          <a:noFill/>
        </p:spPr>
      </p:pic>
      <p:sp>
        <p:nvSpPr>
          <p:cNvPr id="19" name="CasellaDiTesto 18"/>
          <p:cNvSpPr txBox="1"/>
          <p:nvPr/>
        </p:nvSpPr>
        <p:spPr>
          <a:xfrm>
            <a:off x="251520" y="5157192"/>
            <a:ext cx="8640960" cy="954107"/>
          </a:xfrm>
          <a:prstGeom prst="rect">
            <a:avLst/>
          </a:prstGeom>
          <a:noFill/>
        </p:spPr>
        <p:txBody>
          <a:bodyPr wrap="square" rtlCol="0">
            <a:spAutoFit/>
          </a:bodyPr>
          <a:lstStyle/>
          <a:p>
            <a:pPr algn="just"/>
            <a:r>
              <a:rPr lang="it-IT" sz="1400" dirty="0" smtClean="0">
                <a:latin typeface="Century Gothic" pitchFamily="34" charset="0"/>
              </a:rPr>
              <a:t>Comparative </a:t>
            </a:r>
            <a:r>
              <a:rPr lang="it-IT" sz="1400" dirty="0" err="1" smtClean="0">
                <a:latin typeface="Century Gothic" pitchFamily="34" charset="0"/>
              </a:rPr>
              <a:t>age-specific</a:t>
            </a:r>
            <a:r>
              <a:rPr lang="it-IT" sz="1400" dirty="0" smtClean="0">
                <a:latin typeface="Century Gothic" pitchFamily="34" charset="0"/>
              </a:rPr>
              <a:t> </a:t>
            </a:r>
            <a:r>
              <a:rPr lang="it-IT" sz="1400" dirty="0" err="1" smtClean="0">
                <a:latin typeface="Century Gothic" pitchFamily="34" charset="0"/>
              </a:rPr>
              <a:t>rates</a:t>
            </a:r>
            <a:r>
              <a:rPr lang="it-IT" sz="1400" dirty="0" smtClean="0">
                <a:latin typeface="Century Gothic" pitchFamily="34" charset="0"/>
              </a:rPr>
              <a:t> </a:t>
            </a:r>
            <a:r>
              <a:rPr lang="it-IT" sz="1400" dirty="0" err="1" smtClean="0">
                <a:latin typeface="Century Gothic" pitchFamily="34" charset="0"/>
              </a:rPr>
              <a:t>for</a:t>
            </a:r>
            <a:r>
              <a:rPr lang="it-IT" sz="1400" dirty="0" smtClean="0">
                <a:latin typeface="Century Gothic" pitchFamily="34" charset="0"/>
              </a:rPr>
              <a:t> </a:t>
            </a:r>
            <a:r>
              <a:rPr lang="it-IT" sz="1400" dirty="0" err="1" smtClean="0">
                <a:latin typeface="Century Gothic" pitchFamily="34" charset="0"/>
              </a:rPr>
              <a:t>incident</a:t>
            </a:r>
            <a:r>
              <a:rPr lang="it-IT" sz="1400" dirty="0" smtClean="0">
                <a:latin typeface="Century Gothic" pitchFamily="34" charset="0"/>
              </a:rPr>
              <a:t> </a:t>
            </a:r>
            <a:r>
              <a:rPr lang="it-IT" sz="1400" dirty="0" err="1" smtClean="0">
                <a:latin typeface="Century Gothic" pitchFamily="34" charset="0"/>
              </a:rPr>
              <a:t>episodes</a:t>
            </a:r>
            <a:r>
              <a:rPr lang="it-IT" sz="1400" dirty="0" smtClean="0">
                <a:latin typeface="Century Gothic" pitchFamily="34" charset="0"/>
              </a:rPr>
              <a:t> </a:t>
            </a:r>
            <a:r>
              <a:rPr lang="it-IT" sz="1400" dirty="0" err="1" smtClean="0">
                <a:latin typeface="Century Gothic" pitchFamily="34" charset="0"/>
              </a:rPr>
              <a:t>of</a:t>
            </a:r>
            <a:r>
              <a:rPr lang="it-IT" sz="1400" dirty="0" smtClean="0">
                <a:latin typeface="Century Gothic" pitchFamily="34" charset="0"/>
              </a:rPr>
              <a:t> </a:t>
            </a:r>
            <a:r>
              <a:rPr lang="it-IT" sz="1400" dirty="0" err="1" smtClean="0">
                <a:latin typeface="Century Gothic" pitchFamily="34" charset="0"/>
              </a:rPr>
              <a:t>critical</a:t>
            </a:r>
            <a:r>
              <a:rPr lang="it-IT" sz="1400" dirty="0" smtClean="0">
                <a:latin typeface="Century Gothic" pitchFamily="34" charset="0"/>
              </a:rPr>
              <a:t> </a:t>
            </a:r>
            <a:r>
              <a:rPr lang="it-IT" sz="1400" dirty="0" err="1" smtClean="0">
                <a:latin typeface="Century Gothic" pitchFamily="34" charset="0"/>
              </a:rPr>
              <a:t>limb</a:t>
            </a:r>
            <a:r>
              <a:rPr lang="it-IT" sz="1400" dirty="0" smtClean="0">
                <a:latin typeface="Century Gothic" pitchFamily="34" charset="0"/>
              </a:rPr>
              <a:t> ischemia </a:t>
            </a:r>
            <a:r>
              <a:rPr lang="it-IT" sz="1400" dirty="0" err="1" smtClean="0">
                <a:latin typeface="Century Gothic" pitchFamily="34" charset="0"/>
              </a:rPr>
              <a:t>as</a:t>
            </a:r>
            <a:r>
              <a:rPr lang="it-IT" sz="1400" dirty="0" smtClean="0">
                <a:latin typeface="Century Gothic" pitchFamily="34" charset="0"/>
              </a:rPr>
              <a:t> </a:t>
            </a:r>
            <a:r>
              <a:rPr lang="it-IT" sz="1400" dirty="0" err="1" smtClean="0">
                <a:latin typeface="Century Gothic" pitchFamily="34" charset="0"/>
              </a:rPr>
              <a:t>defined</a:t>
            </a:r>
            <a:r>
              <a:rPr lang="it-IT" sz="1400" dirty="0" smtClean="0">
                <a:latin typeface="Century Gothic" pitchFamily="34" charset="0"/>
              </a:rPr>
              <a:t> </a:t>
            </a:r>
            <a:r>
              <a:rPr lang="it-IT" sz="1400" dirty="0" err="1" smtClean="0">
                <a:latin typeface="Century Gothic" pitchFamily="34" charset="0"/>
              </a:rPr>
              <a:t>by</a:t>
            </a:r>
            <a:r>
              <a:rPr lang="it-IT" sz="1400" dirty="0" smtClean="0">
                <a:latin typeface="Century Gothic" pitchFamily="34" charset="0"/>
              </a:rPr>
              <a:t> </a:t>
            </a:r>
            <a:r>
              <a:rPr lang="it-IT" sz="1400" dirty="0" err="1" smtClean="0">
                <a:latin typeface="Century Gothic" pitchFamily="34" charset="0"/>
              </a:rPr>
              <a:t>current</a:t>
            </a:r>
            <a:r>
              <a:rPr lang="it-IT" sz="1400" dirty="0" smtClean="0">
                <a:latin typeface="Century Gothic" pitchFamily="34" charset="0"/>
              </a:rPr>
              <a:t> </a:t>
            </a:r>
            <a:r>
              <a:rPr lang="it-IT" sz="1400" dirty="0" err="1" smtClean="0">
                <a:latin typeface="Century Gothic" pitchFamily="34" charset="0"/>
              </a:rPr>
              <a:t>recognized</a:t>
            </a:r>
            <a:r>
              <a:rPr lang="it-IT" sz="1400" dirty="0" smtClean="0">
                <a:latin typeface="Century Gothic" pitchFamily="34" charset="0"/>
              </a:rPr>
              <a:t> </a:t>
            </a:r>
            <a:r>
              <a:rPr lang="it-IT" sz="1400" dirty="0" err="1" smtClean="0">
                <a:latin typeface="Century Gothic" pitchFamily="34" charset="0"/>
              </a:rPr>
              <a:t>classification</a:t>
            </a:r>
            <a:r>
              <a:rPr lang="it-IT" sz="1400" dirty="0" smtClean="0">
                <a:latin typeface="Century Gothic" pitchFamily="34" charset="0"/>
              </a:rPr>
              <a:t> </a:t>
            </a:r>
            <a:r>
              <a:rPr lang="it-IT" sz="1400" dirty="0" err="1" smtClean="0">
                <a:latin typeface="Century Gothic" pitchFamily="34" charset="0"/>
              </a:rPr>
              <a:t>systems</a:t>
            </a:r>
            <a:r>
              <a:rPr lang="it-IT" sz="1400" dirty="0" smtClean="0">
                <a:latin typeface="Century Gothic" pitchFamily="34" charset="0"/>
              </a:rPr>
              <a:t>. EU </a:t>
            </a:r>
            <a:r>
              <a:rPr lang="it-IT" sz="1400" dirty="0" err="1" smtClean="0">
                <a:latin typeface="Century Gothic" pitchFamily="34" charset="0"/>
              </a:rPr>
              <a:t>indicates</a:t>
            </a:r>
            <a:r>
              <a:rPr lang="it-IT" sz="1400" dirty="0" smtClean="0">
                <a:latin typeface="Century Gothic" pitchFamily="34" charset="0"/>
              </a:rPr>
              <a:t> </a:t>
            </a:r>
            <a:r>
              <a:rPr lang="it-IT" sz="1400" dirty="0" err="1" smtClean="0">
                <a:latin typeface="Century Gothic" pitchFamily="34" charset="0"/>
              </a:rPr>
              <a:t>European</a:t>
            </a:r>
            <a:r>
              <a:rPr lang="it-IT" sz="1400" dirty="0" smtClean="0">
                <a:latin typeface="Century Gothic" pitchFamily="34" charset="0"/>
              </a:rPr>
              <a:t> </a:t>
            </a:r>
            <a:r>
              <a:rPr lang="it-IT" sz="1400" dirty="0" err="1" smtClean="0">
                <a:latin typeface="Century Gothic" pitchFamily="34" charset="0"/>
              </a:rPr>
              <a:t>Union</a:t>
            </a:r>
            <a:r>
              <a:rPr lang="it-IT" sz="1400" dirty="0" smtClean="0">
                <a:latin typeface="Century Gothic" pitchFamily="34" charset="0"/>
              </a:rPr>
              <a:t>; OXVASC, Oxford </a:t>
            </a:r>
            <a:r>
              <a:rPr lang="it-IT" sz="1400" dirty="0" err="1" smtClean="0">
                <a:latin typeface="Century Gothic" pitchFamily="34" charset="0"/>
              </a:rPr>
              <a:t>Vascular</a:t>
            </a:r>
            <a:r>
              <a:rPr lang="it-IT" sz="1400" dirty="0" smtClean="0">
                <a:latin typeface="Century Gothic" pitchFamily="34" charset="0"/>
              </a:rPr>
              <a:t> </a:t>
            </a:r>
            <a:r>
              <a:rPr lang="it-IT" sz="1400" dirty="0" err="1" smtClean="0">
                <a:latin typeface="Century Gothic" pitchFamily="34" charset="0"/>
              </a:rPr>
              <a:t>Study</a:t>
            </a:r>
            <a:r>
              <a:rPr lang="it-IT" sz="1400" dirty="0" smtClean="0">
                <a:latin typeface="Century Gothic" pitchFamily="34" charset="0"/>
              </a:rPr>
              <a:t>; SVS, Society </a:t>
            </a:r>
            <a:r>
              <a:rPr lang="it-IT" sz="1400" dirty="0" err="1" smtClean="0">
                <a:latin typeface="Century Gothic" pitchFamily="34" charset="0"/>
              </a:rPr>
              <a:t>for</a:t>
            </a:r>
            <a:r>
              <a:rPr lang="it-IT" sz="1400" dirty="0" smtClean="0">
                <a:latin typeface="Century Gothic" pitchFamily="34" charset="0"/>
              </a:rPr>
              <a:t> </a:t>
            </a:r>
            <a:r>
              <a:rPr lang="it-IT" sz="1400" dirty="0" err="1" smtClean="0">
                <a:latin typeface="Century Gothic" pitchFamily="34" charset="0"/>
              </a:rPr>
              <a:t>Vascular</a:t>
            </a:r>
            <a:r>
              <a:rPr lang="it-IT" sz="1400" dirty="0" smtClean="0">
                <a:latin typeface="Century Gothic" pitchFamily="34" charset="0"/>
              </a:rPr>
              <a:t> </a:t>
            </a:r>
            <a:r>
              <a:rPr lang="it-IT" sz="1400" dirty="0" err="1" smtClean="0">
                <a:latin typeface="Century Gothic" pitchFamily="34" charset="0"/>
              </a:rPr>
              <a:t>Surgery</a:t>
            </a:r>
            <a:r>
              <a:rPr lang="it-IT" sz="1400" dirty="0" smtClean="0">
                <a:latin typeface="Century Gothic" pitchFamily="34" charset="0"/>
              </a:rPr>
              <a:t>; and TASC II, </a:t>
            </a:r>
            <a:r>
              <a:rPr lang="it-IT" sz="1400" dirty="0" err="1" smtClean="0">
                <a:latin typeface="Century Gothic" pitchFamily="34" charset="0"/>
              </a:rPr>
              <a:t>Trans-Atlantic</a:t>
            </a:r>
            <a:r>
              <a:rPr lang="it-IT" sz="1400" dirty="0" smtClean="0">
                <a:latin typeface="Century Gothic" pitchFamily="34" charset="0"/>
              </a:rPr>
              <a:t> Inter-Society </a:t>
            </a:r>
            <a:r>
              <a:rPr lang="it-IT" sz="1400" dirty="0" err="1" smtClean="0">
                <a:latin typeface="Century Gothic" pitchFamily="34" charset="0"/>
              </a:rPr>
              <a:t>Consensus</a:t>
            </a:r>
            <a:r>
              <a:rPr lang="it-IT" sz="1400" dirty="0" smtClean="0">
                <a:latin typeface="Century Gothic" pitchFamily="34" charset="0"/>
              </a:rPr>
              <a:t> </a:t>
            </a:r>
            <a:r>
              <a:rPr lang="it-IT" sz="1400" dirty="0" err="1" smtClean="0">
                <a:latin typeface="Century Gothic" pitchFamily="34" charset="0"/>
              </a:rPr>
              <a:t>for</a:t>
            </a:r>
            <a:r>
              <a:rPr lang="it-IT" sz="1400" dirty="0" smtClean="0">
                <a:latin typeface="Century Gothic" pitchFamily="34" charset="0"/>
              </a:rPr>
              <a:t> the Management </a:t>
            </a:r>
            <a:r>
              <a:rPr lang="it-IT" sz="1400" dirty="0" err="1" smtClean="0">
                <a:latin typeface="Century Gothic" pitchFamily="34" charset="0"/>
              </a:rPr>
              <a:t>of</a:t>
            </a:r>
            <a:r>
              <a:rPr lang="it-IT" sz="1400" dirty="0" smtClean="0">
                <a:latin typeface="Century Gothic" pitchFamily="34" charset="0"/>
              </a:rPr>
              <a:t> </a:t>
            </a:r>
            <a:r>
              <a:rPr lang="it-IT" sz="1400" dirty="0" err="1" smtClean="0">
                <a:latin typeface="Century Gothic" pitchFamily="34" charset="0"/>
              </a:rPr>
              <a:t>Peripheral</a:t>
            </a:r>
            <a:r>
              <a:rPr lang="it-IT" sz="1400" dirty="0" smtClean="0">
                <a:latin typeface="Century Gothic" pitchFamily="34" charset="0"/>
              </a:rPr>
              <a:t> </a:t>
            </a:r>
            <a:r>
              <a:rPr lang="it-IT" sz="1400" dirty="0" err="1" smtClean="0">
                <a:latin typeface="Century Gothic" pitchFamily="34" charset="0"/>
              </a:rPr>
              <a:t>Arterial</a:t>
            </a:r>
            <a:r>
              <a:rPr lang="it-IT" sz="1400" dirty="0" smtClean="0">
                <a:latin typeface="Century Gothic" pitchFamily="34" charset="0"/>
              </a:rPr>
              <a:t> </a:t>
            </a:r>
            <a:r>
              <a:rPr lang="it-IT" sz="1400" dirty="0" err="1" smtClean="0">
                <a:latin typeface="Century Gothic" pitchFamily="34" charset="0"/>
              </a:rPr>
              <a:t>Disease</a:t>
            </a:r>
            <a:r>
              <a:rPr lang="it-IT" sz="1400" dirty="0" smtClean="0">
                <a:latin typeface="Century Gothic" pitchFamily="34" charset="0"/>
              </a:rPr>
              <a:t>.</a:t>
            </a:r>
            <a:endParaRPr lang="it-IT" sz="1400" dirty="0">
              <a:latin typeface="Century Gothic" pitchFamily="34" charset="0"/>
            </a:endParaRPr>
          </a:p>
        </p:txBody>
      </p:sp>
    </p:spTree>
    <p:extLst>
      <p:ext uri="{BB962C8B-B14F-4D97-AF65-F5344CB8AC3E}">
        <p14:creationId xmlns:p14="http://schemas.microsoft.com/office/powerpoint/2010/main" xmlns="" val="1871163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1314" y="1030816"/>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RISK FACTORS</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457200" indent="-457200" algn="just">
              <a:lnSpc>
                <a:spcPct val="90000"/>
              </a:lnSpc>
              <a:spcBef>
                <a:spcPts val="963"/>
              </a:spcBef>
              <a:buFont typeface="+mj-lt"/>
              <a:buAutoNum type="arabicPeriod"/>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 name="CasellaDiTesto 6">
            <a:extLst>
              <a:ext uri="{FF2B5EF4-FFF2-40B4-BE49-F238E27FC236}">
                <a16:creationId xmlns:a16="http://schemas.microsoft.com/office/drawing/2014/main" xmlns="" id="{109DB9E9-7EE0-4243-9DC9-A8A382C5E123}"/>
              </a:ext>
            </a:extLst>
          </p:cNvPr>
          <p:cNvSpPr txBox="1"/>
          <p:nvPr/>
        </p:nvSpPr>
        <p:spPr>
          <a:xfrm>
            <a:off x="6084168" y="4028871"/>
            <a:ext cx="2880320"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b="1" dirty="0">
                <a:latin typeface="Century Gothic" panose="020B0502020202020204" pitchFamily="34" charset="0"/>
              </a:rPr>
              <a:t>Sex</a:t>
            </a:r>
            <a:r>
              <a:rPr lang="en-US" sz="1200" dirty="0">
                <a:latin typeface="Century Gothic" panose="020B0502020202020204" pitchFamily="34" charset="0"/>
              </a:rPr>
              <a:t>-related differences in PAD appear to be different around the globe, although the prevalence of more advanced, symptomatic stages of disease is consistently higher in men.</a:t>
            </a:r>
          </a:p>
        </p:txBody>
      </p:sp>
      <p:sp>
        <p:nvSpPr>
          <p:cNvPr id="21" name="CasellaDiTesto 20">
            <a:extLst>
              <a:ext uri="{FF2B5EF4-FFF2-40B4-BE49-F238E27FC236}">
                <a16:creationId xmlns:a16="http://schemas.microsoft.com/office/drawing/2014/main" xmlns="" id="{30AF950B-C236-49F7-A514-09845506AFAD}"/>
              </a:ext>
            </a:extLst>
          </p:cNvPr>
          <p:cNvSpPr txBox="1"/>
          <p:nvPr/>
        </p:nvSpPr>
        <p:spPr>
          <a:xfrm>
            <a:off x="6084168" y="2996952"/>
            <a:ext cx="2880320"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90000"/>
              </a:lnSpc>
              <a:spcBef>
                <a:spcPts val="963"/>
              </a:spcBef>
            </a:pPr>
            <a:r>
              <a:rPr lang="en-US" sz="1200" dirty="0">
                <a:latin typeface="Century Gothic" panose="020B0502020202020204" pitchFamily="34" charset="0"/>
              </a:rPr>
              <a:t>Data specifically relating </a:t>
            </a:r>
            <a:r>
              <a:rPr lang="en-US" sz="1200" b="1" dirty="0">
                <a:latin typeface="Century Gothic" panose="020B0502020202020204" pitchFamily="34" charset="0"/>
              </a:rPr>
              <a:t>obesity</a:t>
            </a:r>
            <a:r>
              <a:rPr lang="en-US" sz="1200" dirty="0">
                <a:latin typeface="Century Gothic" panose="020B0502020202020204" pitchFamily="34" charset="0"/>
              </a:rPr>
              <a:t> to PAD are inconclusive. Some studies suggest a U-shaped relationship. The distribution of body fat may be of greater relevance.</a:t>
            </a:r>
          </a:p>
        </p:txBody>
      </p:sp>
      <p:pic>
        <p:nvPicPr>
          <p:cNvPr id="22" name="Picture 2" descr="Risultato immagini per esvs">
            <a:extLst>
              <a:ext uri="{FF2B5EF4-FFF2-40B4-BE49-F238E27FC236}">
                <a16:creationId xmlns:a16="http://schemas.microsoft.com/office/drawing/2014/main" xmlns="" id="{2E9D26A3-E481-478F-84C7-F8E2E284E98A}"/>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pic>
        <p:nvPicPr>
          <p:cNvPr id="60417" name="Picture 1"/>
          <p:cNvPicPr>
            <a:picLocks noChangeAspect="1" noChangeArrowheads="1"/>
          </p:cNvPicPr>
          <p:nvPr/>
        </p:nvPicPr>
        <p:blipFill>
          <a:blip r:embed="rId5" cstate="print"/>
          <a:srcRect/>
          <a:stretch>
            <a:fillRect/>
          </a:stretch>
        </p:blipFill>
        <p:spPr bwMode="auto">
          <a:xfrm>
            <a:off x="251520" y="1700808"/>
            <a:ext cx="5752542" cy="4464496"/>
          </a:xfrm>
          <a:prstGeom prst="rect">
            <a:avLst/>
          </a:prstGeom>
          <a:noFill/>
          <a:ln w="9525">
            <a:noFill/>
            <a:miter lim="800000"/>
            <a:headEnd/>
            <a:tailEnd/>
          </a:ln>
        </p:spPr>
      </p:pic>
    </p:spTree>
    <p:extLst>
      <p:ext uri="{BB962C8B-B14F-4D97-AF65-F5344CB8AC3E}">
        <p14:creationId xmlns:p14="http://schemas.microsoft.com/office/powerpoint/2010/main" xmlns="" val="1547369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08897"/>
            <a:ext cx="8237537" cy="4796367"/>
          </a:xfrm>
          <a:prstGeom prst="rect">
            <a:avLst/>
          </a:prstGeom>
          <a:noFill/>
          <a:ln w="9525">
            <a:noFill/>
            <a:miter lim="800000"/>
            <a:headEnd/>
            <a:tailEnd/>
          </a:ln>
        </p:spPr>
        <p:txBody>
          <a:bodyPr lIns="87579" tIns="43790" rIns="87579" bIns="43790"/>
          <a:lstStyle/>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13A1BA86-66E0-45C3-9A0B-34996192D1E9}"/>
              </a:ext>
            </a:extLst>
          </p:cNvPr>
          <p:cNvPicPr>
            <a:picLocks noChangeAspect="1"/>
          </p:cNvPicPr>
          <p:nvPr/>
        </p:nvPicPr>
        <p:blipFill rotWithShape="1">
          <a:blip r:embed="rId4" cstate="print"/>
          <a:srcRect l="36613" t="23400" r="24013" b="28304"/>
          <a:stretch/>
        </p:blipFill>
        <p:spPr>
          <a:xfrm>
            <a:off x="1140269" y="1484784"/>
            <a:ext cx="6888115" cy="4752528"/>
          </a:xfrm>
          <a:prstGeom prst="rect">
            <a:avLst/>
          </a:prstGeom>
        </p:spPr>
      </p:pic>
      <p:pic>
        <p:nvPicPr>
          <p:cNvPr id="19" name="Picture 2" descr="Risultato immagini per esvs">
            <a:extLst>
              <a:ext uri="{FF2B5EF4-FFF2-40B4-BE49-F238E27FC236}">
                <a16:creationId xmlns:a16="http://schemas.microsoft.com/office/drawing/2014/main" xmlns="" id="{3CD0B7C7-F6BF-46B3-987C-A9D955C1913C}"/>
              </a:ext>
            </a:extLst>
          </p:cNvPr>
          <p:cNvPicPr>
            <a:picLocks noChangeAspect="1" noChangeArrowheads="1"/>
          </p:cNvPicPr>
          <p:nvPr/>
        </p:nvPicPr>
        <p:blipFill>
          <a:blip r:embed="rId5" cstate="print"/>
          <a:srcRect/>
          <a:stretch>
            <a:fillRect/>
          </a:stretch>
        </p:blipFill>
        <p:spPr bwMode="auto">
          <a:xfrm>
            <a:off x="276225" y="764704"/>
            <a:ext cx="896938" cy="967316"/>
          </a:xfrm>
          <a:prstGeom prst="rect">
            <a:avLst/>
          </a:prstGeom>
          <a:noFill/>
          <a:ln w="9525">
            <a:noFill/>
            <a:miter lim="800000"/>
            <a:headEnd/>
            <a:tailEnd/>
          </a:ln>
        </p:spPr>
      </p:pic>
      <p:sp>
        <p:nvSpPr>
          <p:cNvPr id="21" name="Segnaposto contenuto 15">
            <a:extLst>
              <a:ext uri="{FF2B5EF4-FFF2-40B4-BE49-F238E27FC236}">
                <a16:creationId xmlns:a16="http://schemas.microsoft.com/office/drawing/2014/main" xmlns="" id="{CE7CC32F-76E1-4156-9CE2-E6F3F40D97CE}"/>
              </a:ext>
            </a:extLst>
          </p:cNvPr>
          <p:cNvSpPr>
            <a:spLocks/>
          </p:cNvSpPr>
          <p:nvPr/>
        </p:nvSpPr>
        <p:spPr bwMode="auto">
          <a:xfrm>
            <a:off x="341314" y="1030816"/>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RISK FACTORS</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457200" indent="-457200" algn="just">
              <a:lnSpc>
                <a:spcPct val="90000"/>
              </a:lnSpc>
              <a:spcBef>
                <a:spcPts val="963"/>
              </a:spcBef>
              <a:buFont typeface="+mj-lt"/>
              <a:buAutoNum type="arabicPeriod"/>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Tree>
    <p:extLst>
      <p:ext uri="{BB962C8B-B14F-4D97-AF65-F5344CB8AC3E}">
        <p14:creationId xmlns:p14="http://schemas.microsoft.com/office/powerpoint/2010/main" xmlns="" val="27624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ANATOMY</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457200" indent="-457200" algn="just">
              <a:lnSpc>
                <a:spcPct val="90000"/>
              </a:lnSpc>
              <a:spcBef>
                <a:spcPts val="963"/>
              </a:spcBef>
              <a:buFont typeface="+mj-lt"/>
              <a:buAutoNum type="arabicPeriod"/>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5122" name="Picture 2" descr="lower extremity arteries anatomy | Ultrasound, Vascular ultrasound ...">
            <a:extLst>
              <a:ext uri="{FF2B5EF4-FFF2-40B4-BE49-F238E27FC236}">
                <a16:creationId xmlns:a16="http://schemas.microsoft.com/office/drawing/2014/main" xmlns="" id="{C15EAA25-AF55-43C9-86D9-1D7FEEABA05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9680"/>
          <a:stretch/>
        </p:blipFill>
        <p:spPr bwMode="auto">
          <a:xfrm>
            <a:off x="2201044" y="1627516"/>
            <a:ext cx="3307060" cy="4571812"/>
          </a:xfrm>
          <a:prstGeom prst="rect">
            <a:avLst/>
          </a:prstGeom>
        </p:spPr>
        <p:style>
          <a:lnRef idx="2">
            <a:schemeClr val="accent1"/>
          </a:lnRef>
          <a:fillRef idx="1">
            <a:schemeClr val="lt1"/>
          </a:fillRef>
          <a:effectRef idx="0">
            <a:schemeClr val="accent1"/>
          </a:effectRef>
          <a:fontRef idx="minor">
            <a:schemeClr val="dk1"/>
          </a:fontRef>
        </p:style>
      </p:pic>
      <p:sp>
        <p:nvSpPr>
          <p:cNvPr id="4" name="Parentesi graffa chiusa 3">
            <a:extLst>
              <a:ext uri="{FF2B5EF4-FFF2-40B4-BE49-F238E27FC236}">
                <a16:creationId xmlns:a16="http://schemas.microsoft.com/office/drawing/2014/main" xmlns="" id="{E475D948-18A8-4EC5-B722-60EF38E03DD3}"/>
              </a:ext>
            </a:extLst>
          </p:cNvPr>
          <p:cNvSpPr/>
          <p:nvPr/>
        </p:nvSpPr>
        <p:spPr>
          <a:xfrm>
            <a:off x="6012160" y="1669501"/>
            <a:ext cx="288032" cy="607371"/>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
        <p:nvSpPr>
          <p:cNvPr id="19" name="Parentesi graffa chiusa 18">
            <a:extLst>
              <a:ext uri="{FF2B5EF4-FFF2-40B4-BE49-F238E27FC236}">
                <a16:creationId xmlns:a16="http://schemas.microsoft.com/office/drawing/2014/main" xmlns="" id="{64E8F9F8-BC36-4190-AAD1-65AA83987485}"/>
              </a:ext>
            </a:extLst>
          </p:cNvPr>
          <p:cNvSpPr/>
          <p:nvPr/>
        </p:nvSpPr>
        <p:spPr>
          <a:xfrm>
            <a:off x="6012160" y="2323026"/>
            <a:ext cx="288032" cy="1543475"/>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
        <p:nvSpPr>
          <p:cNvPr id="20" name="Parentesi graffa chiusa 19">
            <a:extLst>
              <a:ext uri="{FF2B5EF4-FFF2-40B4-BE49-F238E27FC236}">
                <a16:creationId xmlns:a16="http://schemas.microsoft.com/office/drawing/2014/main" xmlns="" id="{3FAD6B85-198F-4321-87B7-D06B0DEE4922}"/>
              </a:ext>
            </a:extLst>
          </p:cNvPr>
          <p:cNvSpPr/>
          <p:nvPr/>
        </p:nvSpPr>
        <p:spPr>
          <a:xfrm>
            <a:off x="6012160" y="3933056"/>
            <a:ext cx="288032" cy="1294403"/>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
        <p:nvSpPr>
          <p:cNvPr id="5" name="CasellaDiTesto 4">
            <a:extLst>
              <a:ext uri="{FF2B5EF4-FFF2-40B4-BE49-F238E27FC236}">
                <a16:creationId xmlns:a16="http://schemas.microsoft.com/office/drawing/2014/main" xmlns="" id="{25315252-05F1-4455-8994-D75A23CE3FFB}"/>
              </a:ext>
            </a:extLst>
          </p:cNvPr>
          <p:cNvSpPr txBox="1"/>
          <p:nvPr/>
        </p:nvSpPr>
        <p:spPr>
          <a:xfrm>
            <a:off x="6732240" y="1772816"/>
            <a:ext cx="151216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1600" dirty="0">
                <a:latin typeface="Century Gothic" panose="020B0502020202020204" pitchFamily="34" charset="0"/>
              </a:rPr>
              <a:t>AI: </a:t>
            </a:r>
            <a:r>
              <a:rPr lang="it-IT" sz="1600" dirty="0" err="1">
                <a:latin typeface="Century Gothic" panose="020B0502020202020204" pitchFamily="34" charset="0"/>
              </a:rPr>
              <a:t>aorto-iliac</a:t>
            </a:r>
            <a:endParaRPr lang="it-IT" sz="1600" dirty="0">
              <a:latin typeface="Century Gothic" panose="020B0502020202020204" pitchFamily="34" charset="0"/>
            </a:endParaRPr>
          </a:p>
        </p:txBody>
      </p:sp>
      <p:sp>
        <p:nvSpPr>
          <p:cNvPr id="22" name="CasellaDiTesto 21">
            <a:extLst>
              <a:ext uri="{FF2B5EF4-FFF2-40B4-BE49-F238E27FC236}">
                <a16:creationId xmlns:a16="http://schemas.microsoft.com/office/drawing/2014/main" xmlns="" id="{B7F10BFC-DE5B-4E74-A305-E881F4DD1076}"/>
              </a:ext>
            </a:extLst>
          </p:cNvPr>
          <p:cNvSpPr txBox="1"/>
          <p:nvPr/>
        </p:nvSpPr>
        <p:spPr>
          <a:xfrm>
            <a:off x="6753202" y="2852936"/>
            <a:ext cx="2211286" cy="33855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1600" dirty="0">
                <a:latin typeface="Century Gothic" panose="020B0502020202020204" pitchFamily="34" charset="0"/>
              </a:rPr>
              <a:t>FP: </a:t>
            </a:r>
            <a:r>
              <a:rPr lang="it-IT" sz="1600" dirty="0" err="1">
                <a:latin typeface="Century Gothic" panose="020B0502020202020204" pitchFamily="34" charset="0"/>
              </a:rPr>
              <a:t>femoro-popliteal</a:t>
            </a:r>
            <a:endParaRPr lang="it-IT" sz="1600" dirty="0">
              <a:latin typeface="Century Gothic" panose="020B0502020202020204" pitchFamily="34" charset="0"/>
            </a:endParaRPr>
          </a:p>
        </p:txBody>
      </p:sp>
      <p:sp>
        <p:nvSpPr>
          <p:cNvPr id="23" name="CasellaDiTesto 22">
            <a:extLst>
              <a:ext uri="{FF2B5EF4-FFF2-40B4-BE49-F238E27FC236}">
                <a16:creationId xmlns:a16="http://schemas.microsoft.com/office/drawing/2014/main" xmlns="" id="{D0B86B64-0AD9-48EF-AAB7-71B8B2D6B3A8}"/>
              </a:ext>
            </a:extLst>
          </p:cNvPr>
          <p:cNvSpPr txBox="1"/>
          <p:nvPr/>
        </p:nvSpPr>
        <p:spPr>
          <a:xfrm>
            <a:off x="6732240" y="4355812"/>
            <a:ext cx="2160240"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1600" dirty="0">
                <a:latin typeface="Century Gothic" panose="020B0502020202020204" pitchFamily="34" charset="0"/>
              </a:rPr>
              <a:t>BTK: </a:t>
            </a:r>
            <a:r>
              <a:rPr lang="it-IT" sz="1600" dirty="0" err="1">
                <a:latin typeface="Century Gothic" panose="020B0502020202020204" pitchFamily="34" charset="0"/>
              </a:rPr>
              <a:t>below</a:t>
            </a:r>
            <a:r>
              <a:rPr lang="it-IT" sz="1600" dirty="0">
                <a:latin typeface="Century Gothic" panose="020B0502020202020204" pitchFamily="34" charset="0"/>
              </a:rPr>
              <a:t> the </a:t>
            </a:r>
            <a:r>
              <a:rPr lang="it-IT" sz="1600" dirty="0" err="1">
                <a:latin typeface="Century Gothic" panose="020B0502020202020204" pitchFamily="34" charset="0"/>
              </a:rPr>
              <a:t>knee</a:t>
            </a:r>
            <a:endParaRPr lang="it-IT" sz="1600" dirty="0">
              <a:latin typeface="Century Gothic" panose="020B0502020202020204" pitchFamily="34" charset="0"/>
            </a:endParaRPr>
          </a:p>
        </p:txBody>
      </p:sp>
      <p:sp>
        <p:nvSpPr>
          <p:cNvPr id="24" name="CasellaDiTesto 23">
            <a:extLst>
              <a:ext uri="{FF2B5EF4-FFF2-40B4-BE49-F238E27FC236}">
                <a16:creationId xmlns:a16="http://schemas.microsoft.com/office/drawing/2014/main" xmlns="" id="{45815681-C219-4707-A366-03B726FCB171}"/>
              </a:ext>
            </a:extLst>
          </p:cNvPr>
          <p:cNvSpPr txBox="1"/>
          <p:nvPr/>
        </p:nvSpPr>
        <p:spPr>
          <a:xfrm>
            <a:off x="6753200" y="5373216"/>
            <a:ext cx="2283296" cy="3385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1600" dirty="0">
                <a:latin typeface="Century Gothic" panose="020B0502020202020204" pitchFamily="34" charset="0"/>
              </a:rPr>
              <a:t>BTA: </a:t>
            </a:r>
            <a:r>
              <a:rPr lang="it-IT" sz="1600" dirty="0" err="1">
                <a:latin typeface="Century Gothic" panose="020B0502020202020204" pitchFamily="34" charset="0"/>
              </a:rPr>
              <a:t>below</a:t>
            </a:r>
            <a:r>
              <a:rPr lang="it-IT" sz="1600" dirty="0">
                <a:latin typeface="Century Gothic" panose="020B0502020202020204" pitchFamily="34" charset="0"/>
              </a:rPr>
              <a:t> the </a:t>
            </a:r>
            <a:r>
              <a:rPr lang="it-IT" sz="1600" dirty="0" err="1">
                <a:latin typeface="Century Gothic" panose="020B0502020202020204" pitchFamily="34" charset="0"/>
              </a:rPr>
              <a:t>ankle</a:t>
            </a:r>
            <a:endParaRPr lang="it-IT" sz="1600" dirty="0">
              <a:latin typeface="Century Gothic" panose="020B0502020202020204" pitchFamily="34" charset="0"/>
            </a:endParaRPr>
          </a:p>
        </p:txBody>
      </p:sp>
      <p:sp>
        <p:nvSpPr>
          <p:cNvPr id="25" name="Parentesi graffa chiusa 24">
            <a:extLst>
              <a:ext uri="{FF2B5EF4-FFF2-40B4-BE49-F238E27FC236}">
                <a16:creationId xmlns:a16="http://schemas.microsoft.com/office/drawing/2014/main" xmlns="" id="{D247BF14-27F0-4FD8-BEE2-347A40AD0E92}"/>
              </a:ext>
            </a:extLst>
          </p:cNvPr>
          <p:cNvSpPr/>
          <p:nvPr/>
        </p:nvSpPr>
        <p:spPr>
          <a:xfrm>
            <a:off x="6012160" y="5269901"/>
            <a:ext cx="288032" cy="607371"/>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DIAGNOSI</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r>
              <a:rPr lang="en-US" sz="2000" dirty="0">
                <a:latin typeface="Century Gothic" pitchFamily="34" charset="0"/>
              </a:rPr>
              <a:t>ANAMNESI</a:t>
            </a:r>
          </a:p>
          <a:p>
            <a:pPr marL="217488" indent="-217488" algn="just">
              <a:lnSpc>
                <a:spcPct val="90000"/>
              </a:lnSpc>
              <a:spcBef>
                <a:spcPts val="963"/>
              </a:spcBef>
              <a:buFont typeface="Arial" charset="0"/>
              <a:buChar char="•"/>
            </a:pPr>
            <a:endParaRPr lang="en-US" sz="2000" dirty="0">
              <a:latin typeface="Century Gothic" pitchFamily="34" charset="0"/>
            </a:endParaRPr>
          </a:p>
          <a:p>
            <a:pPr marL="217488" indent="-217488" algn="just">
              <a:lnSpc>
                <a:spcPct val="90000"/>
              </a:lnSpc>
              <a:spcBef>
                <a:spcPts val="963"/>
              </a:spcBef>
              <a:buFont typeface="Arial" charset="0"/>
              <a:buChar char="•"/>
            </a:pPr>
            <a:r>
              <a:rPr lang="en-US" sz="2000" dirty="0">
                <a:latin typeface="Century Gothic" pitchFamily="34" charset="0"/>
              </a:rPr>
              <a:t>POLSI</a:t>
            </a:r>
            <a:endParaRPr lang="it-IT" sz="2000" dirty="0">
              <a:latin typeface="Century Gothic" pitchFamily="34" charset="0"/>
            </a:endParaRPr>
          </a:p>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gn="just">
              <a:lnSpc>
                <a:spcPct val="90000"/>
              </a:lnSpc>
              <a:spcBef>
                <a:spcPts val="963"/>
              </a:spcBef>
              <a:buFont typeface="Arial" charset="0"/>
              <a:buChar char="•"/>
            </a:pPr>
            <a:r>
              <a:rPr lang="it-IT" sz="2000" dirty="0">
                <a:latin typeface="Century Gothic" pitchFamily="34" charset="0"/>
              </a:rPr>
              <a:t>ABI INDEX</a:t>
            </a:r>
          </a:p>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6146" name="Picture 2" descr="Measurement of the ankle-brachial index (ABI). DP indicates ...">
            <a:extLst>
              <a:ext uri="{FF2B5EF4-FFF2-40B4-BE49-F238E27FC236}">
                <a16:creationId xmlns:a16="http://schemas.microsoft.com/office/drawing/2014/main" xmlns="" id="{A7A39B72-9137-4305-ACC2-FF445A69ACB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699792" y="1782696"/>
            <a:ext cx="5707649" cy="4166584"/>
          </a:xfrm>
          <a:prstGeom prst="rect">
            <a:avLst/>
          </a:prstGeom>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xmlns="" val="340753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DIAGNOSI</a:t>
            </a:r>
          </a:p>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gn="just">
              <a:lnSpc>
                <a:spcPct val="90000"/>
              </a:lnSpc>
              <a:spcBef>
                <a:spcPts val="963"/>
              </a:spcBef>
              <a:buFont typeface="Arial" charset="0"/>
              <a:buChar char="•"/>
            </a:pPr>
            <a:r>
              <a:rPr lang="it-IT" sz="2000" dirty="0">
                <a:latin typeface="Century Gothic" pitchFamily="34" charset="0"/>
              </a:rPr>
              <a:t>ECOCOLORDOPPLER</a:t>
            </a:r>
          </a:p>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gn="just">
              <a:lnSpc>
                <a:spcPct val="90000"/>
              </a:lnSpc>
              <a:spcBef>
                <a:spcPts val="963"/>
              </a:spcBef>
              <a:buFont typeface="Arial" charset="0"/>
              <a:buChar char="•"/>
            </a:pPr>
            <a:r>
              <a:rPr lang="it-IT" sz="2000" dirty="0">
                <a:latin typeface="Century Gothic" pitchFamily="34" charset="0"/>
              </a:rPr>
              <a:t>ANGIOTC</a:t>
            </a:r>
          </a:p>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gn="just">
              <a:lnSpc>
                <a:spcPct val="90000"/>
              </a:lnSpc>
              <a:spcBef>
                <a:spcPts val="963"/>
              </a:spcBef>
              <a:buFont typeface="Arial" charset="0"/>
              <a:buChar char="•"/>
            </a:pPr>
            <a:r>
              <a:rPr lang="it-IT" sz="2000" dirty="0">
                <a:latin typeface="Century Gothic" pitchFamily="34" charset="0"/>
              </a:rPr>
              <a:t>ANGIORM</a:t>
            </a:r>
          </a:p>
          <a:p>
            <a:pPr marL="217488" indent="-217488" algn="just">
              <a:lnSpc>
                <a:spcPct val="90000"/>
              </a:lnSpc>
              <a:spcBef>
                <a:spcPts val="963"/>
              </a:spcBef>
              <a:buFont typeface="Arial" charset="0"/>
              <a:buChar char="•"/>
            </a:pPr>
            <a:endParaRPr lang="it-IT" sz="2000" dirty="0">
              <a:latin typeface="Century Gothic" pitchFamily="34" charset="0"/>
            </a:endParaRPr>
          </a:p>
          <a:p>
            <a:pPr marL="217488" indent="-217488" algn="just">
              <a:lnSpc>
                <a:spcPct val="90000"/>
              </a:lnSpc>
              <a:spcBef>
                <a:spcPts val="963"/>
              </a:spcBef>
              <a:buFont typeface="Arial" charset="0"/>
              <a:buChar char="•"/>
            </a:pPr>
            <a:r>
              <a:rPr lang="it-IT" sz="2000" dirty="0">
                <a:latin typeface="Century Gothic" pitchFamily="34" charset="0"/>
              </a:rPr>
              <a:t>ANGIOGRAFIA</a:t>
            </a: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2D07D76E-DB74-4EA3-BF9C-0D588DC25B86}"/>
              </a:ext>
            </a:extLst>
          </p:cNvPr>
          <p:cNvPicPr>
            <a:picLocks noChangeAspect="1"/>
          </p:cNvPicPr>
          <p:nvPr/>
        </p:nvPicPr>
        <p:blipFill rotWithShape="1">
          <a:blip r:embed="rId4" cstate="print"/>
          <a:srcRect l="27951" t="22001" r="9050" b="9400"/>
          <a:stretch/>
        </p:blipFill>
        <p:spPr>
          <a:xfrm>
            <a:off x="5580112" y="1268760"/>
            <a:ext cx="3528392" cy="2161140"/>
          </a:xfrm>
          <a:prstGeom prst="rect">
            <a:avLst/>
          </a:prstGeom>
        </p:spPr>
      </p:pic>
      <p:pic>
        <p:nvPicPr>
          <p:cNvPr id="19" name="Picture 4" descr="nuovo-2">
            <a:extLst>
              <a:ext uri="{FF2B5EF4-FFF2-40B4-BE49-F238E27FC236}">
                <a16:creationId xmlns:a16="http://schemas.microsoft.com/office/drawing/2014/main" xmlns="" id="{EFCA59A9-A3CD-48AD-A400-1F6F1F9EF62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5968" t="3517" r="6737"/>
          <a:stretch>
            <a:fillRect/>
          </a:stretch>
        </p:blipFill>
        <p:spPr bwMode="auto">
          <a:xfrm>
            <a:off x="6588224" y="3429000"/>
            <a:ext cx="1775057" cy="2765111"/>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Immagine 2">
            <a:extLst>
              <a:ext uri="{FF2B5EF4-FFF2-40B4-BE49-F238E27FC236}">
                <a16:creationId xmlns:a16="http://schemas.microsoft.com/office/drawing/2014/main" xmlns="" id="{5DAE1C38-3D87-4DE8-BC1C-E055A8908220}"/>
              </a:ext>
            </a:extLst>
          </p:cNvPr>
          <p:cNvPicPr>
            <a:picLocks noChangeAspect="1"/>
          </p:cNvPicPr>
          <p:nvPr/>
        </p:nvPicPr>
        <p:blipFill rotWithShape="1">
          <a:blip r:embed="rId6" cstate="print"/>
          <a:srcRect l="49212" t="20601" r="30313" b="14622"/>
          <a:stretch/>
        </p:blipFill>
        <p:spPr>
          <a:xfrm>
            <a:off x="3246264" y="2420888"/>
            <a:ext cx="2117824" cy="3768945"/>
          </a:xfrm>
          <a:prstGeom prst="rect">
            <a:avLst/>
          </a:prstGeom>
        </p:spPr>
      </p:pic>
    </p:spTree>
    <p:extLst>
      <p:ext uri="{BB962C8B-B14F-4D97-AF65-F5344CB8AC3E}">
        <p14:creationId xmlns:p14="http://schemas.microsoft.com/office/powerpoint/2010/main" xmlns="" val="66014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5CF065FA-7A18-4FE1-9F11-6FA892651F21}"/>
              </a:ext>
            </a:extLst>
          </p:cNvPr>
          <p:cNvPicPr>
            <a:picLocks noChangeAspect="1" noChangeArrowheads="1"/>
          </p:cNvPicPr>
          <p:nvPr/>
        </p:nvPicPr>
        <p:blipFill>
          <a:blip r:embed="rId2" cstate="print"/>
          <a:srcRect/>
          <a:stretch>
            <a:fillRect/>
          </a:stretch>
        </p:blipFill>
        <p:spPr bwMode="auto">
          <a:xfrm>
            <a:off x="35496" y="589476"/>
            <a:ext cx="896938" cy="967316"/>
          </a:xfrm>
          <a:prstGeom prst="rect">
            <a:avLst/>
          </a:prstGeom>
          <a:noFill/>
          <a:ln w="9525">
            <a:noFill/>
            <a:miter lim="800000"/>
            <a:headEnd/>
            <a:tailEnd/>
          </a:ln>
        </p:spPr>
      </p:pic>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PERIPHERAL ARTERIAL </a:t>
            </a:r>
            <a:r>
              <a:rPr lang="it-IT" sz="3000" dirty="0" smtClean="0">
                <a:solidFill>
                  <a:srgbClr val="FF0000"/>
                </a:solidFill>
                <a:latin typeface="Century Gothic" pitchFamily="34" charset="0"/>
              </a:rPr>
              <a:t>DISEASE (PAD)</a:t>
            </a:r>
          </a:p>
          <a:p>
            <a:pPr marL="217488" indent="-217488" algn="ctr">
              <a:lnSpc>
                <a:spcPct val="90000"/>
              </a:lnSpc>
              <a:spcBef>
                <a:spcPts val="963"/>
              </a:spcBef>
              <a:buFont typeface="Arial" charset="0"/>
              <a:buNone/>
            </a:pPr>
            <a:r>
              <a:rPr lang="it-IT" sz="3000" dirty="0" smtClean="0">
                <a:solidFill>
                  <a:srgbClr val="FF0000"/>
                </a:solidFill>
                <a:latin typeface="Century Gothic" pitchFamily="34" charset="0"/>
              </a:rPr>
              <a:t>ARTERIOPATIE OBLITERANTI DEGLI ARTI INFERIORI (AOAI)</a:t>
            </a:r>
            <a:endParaRPr lang="it-IT" sz="3000" dirty="0">
              <a:solidFill>
                <a:srgbClr val="FF0000"/>
              </a:solidFill>
              <a:latin typeface="Century Gothic" pitchFamily="34" charset="0"/>
            </a:endParaRPr>
          </a:p>
          <a:p>
            <a:pPr marL="285750" indent="-285750" algn="just">
              <a:lnSpc>
                <a:spcPct val="90000"/>
              </a:lnSpc>
              <a:spcBef>
                <a:spcPts val="963"/>
              </a:spcBef>
              <a:buFont typeface="Arial" panose="020B0604020202020204" pitchFamily="34" charset="0"/>
              <a:buChar char="•"/>
            </a:pPr>
            <a:r>
              <a:rPr lang="en-US" dirty="0">
                <a:latin typeface="Century Gothic" panose="020B0502020202020204" pitchFamily="34" charset="0"/>
              </a:rPr>
              <a:t>Peripheral arterial disease (PAD) is defined as a chronic occlusive disease of the lower extremities. </a:t>
            </a:r>
          </a:p>
          <a:p>
            <a:pPr marL="285750" indent="-285750" algn="just">
              <a:lnSpc>
                <a:spcPct val="90000"/>
              </a:lnSpc>
              <a:spcBef>
                <a:spcPts val="963"/>
              </a:spcBef>
              <a:buFont typeface="Arial" panose="020B0604020202020204" pitchFamily="34" charset="0"/>
              <a:buChar char="•"/>
            </a:pPr>
            <a:endParaRPr lang="en-US" dirty="0">
              <a:latin typeface="Century Gothic" panose="020B0502020202020204" pitchFamily="34" charset="0"/>
            </a:endParaRPr>
          </a:p>
          <a:p>
            <a:pPr marL="285750" indent="-285750" algn="just">
              <a:lnSpc>
                <a:spcPct val="90000"/>
              </a:lnSpc>
              <a:spcBef>
                <a:spcPts val="963"/>
              </a:spcBef>
              <a:buFont typeface="Arial" panose="020B0604020202020204" pitchFamily="34" charset="0"/>
              <a:buChar char="•"/>
            </a:pPr>
            <a:r>
              <a:rPr lang="en-US" dirty="0">
                <a:latin typeface="Century Gothic" panose="020B0502020202020204" pitchFamily="34" charset="0"/>
              </a:rPr>
              <a:t>Patients with lower extremity ischemia are typically divided into two groups depending on symptoms at presentation:</a:t>
            </a:r>
          </a:p>
          <a:p>
            <a:pPr marL="800100" lvl="1" indent="-342900" algn="just">
              <a:lnSpc>
                <a:spcPct val="150000"/>
              </a:lnSpc>
              <a:spcBef>
                <a:spcPts val="963"/>
              </a:spcBef>
              <a:buFont typeface="+mj-lt"/>
              <a:buAutoNum type="alphaUcPeriod"/>
            </a:pPr>
            <a:r>
              <a:rPr lang="en-US" dirty="0">
                <a:latin typeface="Century Gothic" panose="020B0502020202020204" pitchFamily="34" charset="0"/>
              </a:rPr>
              <a:t>INTERMITTENT CLAUDICATION (IC)</a:t>
            </a:r>
          </a:p>
          <a:p>
            <a:pPr marL="800100" lvl="1" indent="-342900" algn="just">
              <a:lnSpc>
                <a:spcPct val="150000"/>
              </a:lnSpc>
              <a:spcBef>
                <a:spcPts val="963"/>
              </a:spcBef>
              <a:buFont typeface="+mj-lt"/>
              <a:buAutoNum type="alphaUcPeriod"/>
            </a:pPr>
            <a:r>
              <a:rPr lang="en-US" dirty="0">
                <a:latin typeface="Century Gothic" panose="020B0502020202020204" pitchFamily="34" charset="0"/>
              </a:rPr>
              <a:t>CHRONIC LIMB-THREATENING ISCHEMIA (CLTI)</a:t>
            </a:r>
          </a:p>
          <a:p>
            <a:pPr marL="285750" indent="-285750" algn="just">
              <a:lnSpc>
                <a:spcPct val="90000"/>
              </a:lnSpc>
              <a:spcBef>
                <a:spcPts val="963"/>
              </a:spcBef>
              <a:buFont typeface="Arial" panose="020B0604020202020204" pitchFamily="34" charset="0"/>
              <a:buChar char="•"/>
            </a:pPr>
            <a:endParaRPr lang="en-US" dirty="0">
              <a:latin typeface="Century Gothic" panose="020B0502020202020204" pitchFamily="34" charset="0"/>
            </a:endParaRPr>
          </a:p>
          <a:p>
            <a:pPr marL="285750" indent="-285750" algn="just">
              <a:lnSpc>
                <a:spcPct val="90000"/>
              </a:lnSpc>
              <a:spcBef>
                <a:spcPts val="963"/>
              </a:spcBef>
              <a:buFont typeface="Arial" panose="020B0604020202020204" pitchFamily="34" charset="0"/>
              <a:buChar char="•"/>
            </a:pPr>
            <a:r>
              <a:rPr lang="en-US" dirty="0">
                <a:latin typeface="Century Gothic" panose="020B0502020202020204" pitchFamily="34" charset="0"/>
              </a:rPr>
              <a:t>A small minority (&lt; 10%) develop chronic limb threatening ischemia (CLTI). Progression of disease from IC to CLTI may occur in up to 20% of patients, associated with similar risk factors but especially diabetes, smoking, and renal disease.</a:t>
            </a: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Tree>
    <p:extLst>
      <p:ext uri="{BB962C8B-B14F-4D97-AF65-F5344CB8AC3E}">
        <p14:creationId xmlns:p14="http://schemas.microsoft.com/office/powerpoint/2010/main" xmlns="" val="217878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CLASSIFICAZIONE secondo LERICHE-FONTAINE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32E9962C-1ACE-4B54-A775-C09E8E863DAD}"/>
              </a:ext>
            </a:extLst>
          </p:cNvPr>
          <p:cNvPicPr>
            <a:picLocks noChangeAspect="1"/>
          </p:cNvPicPr>
          <p:nvPr/>
        </p:nvPicPr>
        <p:blipFill rotWithShape="1">
          <a:blip r:embed="rId4" cstate="print"/>
          <a:srcRect l="16138" t="24801" r="57875" b="46049"/>
          <a:stretch/>
        </p:blipFill>
        <p:spPr>
          <a:xfrm>
            <a:off x="1475656" y="2132857"/>
            <a:ext cx="6264696" cy="3952816"/>
          </a:xfrm>
          <a:prstGeom prst="rect">
            <a:avLst/>
          </a:prstGeom>
        </p:spPr>
      </p:pic>
    </p:spTree>
    <p:extLst>
      <p:ext uri="{BB962C8B-B14F-4D97-AF65-F5344CB8AC3E}">
        <p14:creationId xmlns:p14="http://schemas.microsoft.com/office/powerpoint/2010/main" xmlns="" val="2609307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CLASSIFICAZIONE secondo RUTHERFORD</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5" name="Immagine 4">
            <a:extLst>
              <a:ext uri="{FF2B5EF4-FFF2-40B4-BE49-F238E27FC236}">
                <a16:creationId xmlns:a16="http://schemas.microsoft.com/office/drawing/2014/main" xmlns="" id="{33C1D529-4238-4A45-AE50-838419A4F755}"/>
              </a:ext>
            </a:extLst>
          </p:cNvPr>
          <p:cNvPicPr>
            <a:picLocks noChangeAspect="1"/>
          </p:cNvPicPr>
          <p:nvPr/>
        </p:nvPicPr>
        <p:blipFill rotWithShape="1">
          <a:blip r:embed="rId4" cstate="print"/>
          <a:srcRect l="15351" t="22001" r="40550" b="17800"/>
          <a:stretch/>
        </p:blipFill>
        <p:spPr>
          <a:xfrm>
            <a:off x="1619672" y="1556795"/>
            <a:ext cx="5963263" cy="4578934"/>
          </a:xfrm>
          <a:prstGeom prst="rect">
            <a:avLst/>
          </a:prstGeom>
        </p:spPr>
      </p:pic>
      <p:sp>
        <p:nvSpPr>
          <p:cNvPr id="16" name="CasellaDiTesto 15"/>
          <p:cNvSpPr txBox="1"/>
          <p:nvPr/>
        </p:nvSpPr>
        <p:spPr>
          <a:xfrm>
            <a:off x="611560" y="6309320"/>
            <a:ext cx="7632848" cy="276999"/>
          </a:xfrm>
          <a:prstGeom prst="rect">
            <a:avLst/>
          </a:prstGeom>
          <a:noFill/>
        </p:spPr>
        <p:txBody>
          <a:bodyPr wrap="square" rtlCol="0">
            <a:spAutoFit/>
          </a:bodyPr>
          <a:lstStyle/>
          <a:p>
            <a:pPr algn="ctr"/>
            <a:r>
              <a:rPr lang="it-IT" sz="1200" i="1" dirty="0" smtClean="0">
                <a:latin typeface="Century Gothic" pitchFamily="34" charset="0"/>
              </a:rPr>
              <a:t>5 minuti, 2mph, on a 12% incline</a:t>
            </a:r>
            <a:endParaRPr lang="it-IT" sz="1200" i="1" dirty="0">
              <a:latin typeface="Century Gothic" pitchFamily="34" charset="0"/>
            </a:endParaRPr>
          </a:p>
        </p:txBody>
      </p:sp>
    </p:spTree>
    <p:extLst>
      <p:ext uri="{BB962C8B-B14F-4D97-AF65-F5344CB8AC3E}">
        <p14:creationId xmlns:p14="http://schemas.microsoft.com/office/powerpoint/2010/main" xmlns="" val="4058597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CLASSIFICAZIONE </a:t>
            </a:r>
            <a:r>
              <a:rPr lang="it-IT" sz="3000" dirty="0" err="1">
                <a:solidFill>
                  <a:srgbClr val="FF0000"/>
                </a:solidFill>
                <a:latin typeface="Century Gothic" pitchFamily="34" charset="0"/>
              </a:rPr>
              <a:t>WIfI</a:t>
            </a: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352FF782-36C6-4F5B-8FAF-C7E82CDD5BCD}"/>
              </a:ext>
            </a:extLst>
          </p:cNvPr>
          <p:cNvPicPr>
            <a:picLocks noChangeAspect="1"/>
          </p:cNvPicPr>
          <p:nvPr/>
        </p:nvPicPr>
        <p:blipFill rotWithShape="1">
          <a:blip r:embed="rId4" cstate="print"/>
          <a:srcRect l="15351" t="13601" r="43700" b="30400"/>
          <a:stretch/>
        </p:blipFill>
        <p:spPr>
          <a:xfrm>
            <a:off x="107504" y="1916832"/>
            <a:ext cx="4680520" cy="3600400"/>
          </a:xfrm>
          <a:prstGeom prst="rect">
            <a:avLst/>
          </a:prstGeom>
        </p:spPr>
      </p:pic>
      <p:pic>
        <p:nvPicPr>
          <p:cNvPr id="4" name="Immagine 3">
            <a:extLst>
              <a:ext uri="{FF2B5EF4-FFF2-40B4-BE49-F238E27FC236}">
                <a16:creationId xmlns:a16="http://schemas.microsoft.com/office/drawing/2014/main" xmlns="" id="{E6531231-C21E-49BA-9B36-522B39D07683}"/>
              </a:ext>
            </a:extLst>
          </p:cNvPr>
          <p:cNvPicPr>
            <a:picLocks noChangeAspect="1"/>
          </p:cNvPicPr>
          <p:nvPr/>
        </p:nvPicPr>
        <p:blipFill rotWithShape="1">
          <a:blip r:embed="rId5" cstate="print"/>
          <a:srcRect l="16138" t="17801" r="42913" b="29000"/>
          <a:stretch/>
        </p:blipFill>
        <p:spPr>
          <a:xfrm>
            <a:off x="4833468" y="2156041"/>
            <a:ext cx="4203028" cy="3071444"/>
          </a:xfrm>
          <a:prstGeom prst="rect">
            <a:avLst/>
          </a:prstGeom>
        </p:spPr>
      </p:pic>
    </p:spTree>
    <p:extLst>
      <p:ext uri="{BB962C8B-B14F-4D97-AF65-F5344CB8AC3E}">
        <p14:creationId xmlns:p14="http://schemas.microsoft.com/office/powerpoint/2010/main" xmlns="" val="212499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28005" name="Picture 5" descr="The Society for Vascular Surgery Lower Extremity Threatened Limb ..."/>
          <p:cNvPicPr>
            <a:picLocks noChangeAspect="1" noChangeArrowheads="1"/>
          </p:cNvPicPr>
          <p:nvPr/>
        </p:nvPicPr>
        <p:blipFill>
          <a:blip r:embed="rId4" cstate="print"/>
          <a:srcRect/>
          <a:stretch>
            <a:fillRect/>
          </a:stretch>
        </p:blipFill>
        <p:spPr bwMode="auto">
          <a:xfrm>
            <a:off x="2411760" y="692697"/>
            <a:ext cx="4374363" cy="5472608"/>
          </a:xfrm>
          <a:prstGeom prst="rect">
            <a:avLst/>
          </a:prstGeom>
          <a:noFill/>
        </p:spPr>
      </p:pic>
    </p:spTree>
    <p:extLst>
      <p:ext uri="{BB962C8B-B14F-4D97-AF65-F5344CB8AC3E}">
        <p14:creationId xmlns:p14="http://schemas.microsoft.com/office/powerpoint/2010/main" xmlns="" val="2124995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EVOLUZIONE</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158FD23D-AA12-4FDD-AFBD-74B0CDBFDEBB}"/>
              </a:ext>
            </a:extLst>
          </p:cNvPr>
          <p:cNvPicPr>
            <a:picLocks noChangeAspect="1"/>
          </p:cNvPicPr>
          <p:nvPr/>
        </p:nvPicPr>
        <p:blipFill rotWithShape="1">
          <a:blip r:embed="rId4" cstate="print"/>
          <a:srcRect l="12379" t="12722" r="12988" b="1"/>
          <a:stretch/>
        </p:blipFill>
        <p:spPr>
          <a:xfrm>
            <a:off x="1043608" y="1484784"/>
            <a:ext cx="7115428" cy="4680518"/>
          </a:xfrm>
          <a:prstGeom prst="rect">
            <a:avLst/>
          </a:prstGeom>
        </p:spPr>
        <p:style>
          <a:lnRef idx="1">
            <a:schemeClr val="accent2"/>
          </a:lnRef>
          <a:fillRef idx="3">
            <a:schemeClr val="accent2"/>
          </a:fillRef>
          <a:effectRef idx="2">
            <a:schemeClr val="accent2"/>
          </a:effectRef>
          <a:fontRef idx="minor">
            <a:schemeClr val="lt1"/>
          </a:fontRef>
        </p:style>
      </p:pic>
    </p:spTree>
    <p:extLst>
      <p:ext uri="{BB962C8B-B14F-4D97-AF65-F5344CB8AC3E}">
        <p14:creationId xmlns:p14="http://schemas.microsoft.com/office/powerpoint/2010/main" xmlns="" val="1132614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MEDICAL MANAGEMENT</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457200" indent="-457200" algn="just">
              <a:lnSpc>
                <a:spcPct val="90000"/>
              </a:lnSpc>
              <a:spcBef>
                <a:spcPts val="963"/>
              </a:spcBef>
              <a:buFont typeface="Arial" panose="020B0604020202020204" pitchFamily="34" charset="0"/>
              <a:buChar char="•"/>
            </a:pPr>
            <a:r>
              <a:rPr lang="en-US" dirty="0">
                <a:latin typeface="Century Gothic" pitchFamily="34" charset="0"/>
              </a:rPr>
              <a:t>It has long been appreciated that </a:t>
            </a:r>
            <a:r>
              <a:rPr lang="en-US" b="1" dirty="0">
                <a:latin typeface="Century Gothic" pitchFamily="34" charset="0"/>
              </a:rPr>
              <a:t>claudication is a marker for more serious potential manifestations of systemic atherosclerosis</a:t>
            </a:r>
            <a:r>
              <a:rPr lang="en-US" dirty="0">
                <a:latin typeface="Century Gothic" pitchFamily="34" charset="0"/>
              </a:rPr>
              <a:t>.</a:t>
            </a:r>
          </a:p>
          <a:p>
            <a:pPr marL="457200" indent="-457200" algn="just">
              <a:lnSpc>
                <a:spcPct val="90000"/>
              </a:lnSpc>
              <a:spcBef>
                <a:spcPts val="963"/>
              </a:spcBef>
              <a:buFont typeface="Arial" panose="020B0604020202020204" pitchFamily="34" charset="0"/>
              <a:buChar char="•"/>
            </a:pPr>
            <a:r>
              <a:rPr lang="en-US" dirty="0">
                <a:latin typeface="Century Gothic" pitchFamily="34" charset="0"/>
              </a:rPr>
              <a:t>The ACC/AHA guidelines suggest that the risk of major limb amputation for a patient with intermittent claudication is approximately 1% per year, whereas the risk of cardiac death is approximately 3% to 5% per year.</a:t>
            </a:r>
          </a:p>
          <a:p>
            <a:pPr marL="457200" indent="-457200" algn="just">
              <a:lnSpc>
                <a:spcPct val="90000"/>
              </a:lnSpc>
              <a:spcBef>
                <a:spcPts val="963"/>
              </a:spcBef>
              <a:buFont typeface="Arial" panose="020B0604020202020204" pitchFamily="34" charset="0"/>
              <a:buChar char="•"/>
            </a:pPr>
            <a:r>
              <a:rPr lang="en-US" dirty="0">
                <a:latin typeface="Century Gothic" pitchFamily="34" charset="0"/>
              </a:rPr>
              <a:t>Medical treatment for intermittent claudication consists of smoking cessation, exercise training, and pharmacologic therapy</a:t>
            </a:r>
            <a:r>
              <a:rPr lang="it-IT" dirty="0">
                <a:latin typeface="Century Gothic" pitchFamily="34" charset="0"/>
              </a:rPr>
              <a:t>.</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8196" name="Picture 4">
            <a:extLst>
              <a:ext uri="{FF2B5EF4-FFF2-40B4-BE49-F238E27FC236}">
                <a16:creationId xmlns:a16="http://schemas.microsoft.com/office/drawing/2014/main" xmlns="" id="{DD823AAF-9A16-416D-B411-5AD4BF2C9BE4}"/>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3226" t="31649" r="24013" b="31608"/>
          <a:stretch/>
        </p:blipFill>
        <p:spPr bwMode="auto">
          <a:xfrm>
            <a:off x="1406977" y="1628800"/>
            <a:ext cx="2444943" cy="729827"/>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Ricercatrice Neuromed diventa Accademico della American Hearth ...">
            <a:extLst>
              <a:ext uri="{FF2B5EF4-FFF2-40B4-BE49-F238E27FC236}">
                <a16:creationId xmlns:a16="http://schemas.microsoft.com/office/drawing/2014/main" xmlns="" id="{4B119AF1-58D2-4456-8920-4140E61108B2}"/>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696" t="20214" r="1806" b="23051"/>
          <a:stretch/>
        </p:blipFill>
        <p:spPr bwMode="auto">
          <a:xfrm>
            <a:off x="5220072" y="1542390"/>
            <a:ext cx="2232248" cy="892900"/>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Smoking cessation – Smett | Rotary Showcase">
            <a:extLst>
              <a:ext uri="{FF2B5EF4-FFF2-40B4-BE49-F238E27FC236}">
                <a16:creationId xmlns:a16="http://schemas.microsoft.com/office/drawing/2014/main" xmlns="" id="{B900173D-CE6E-46B0-A03F-120E7F18BE7A}"/>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8474" y="5085184"/>
            <a:ext cx="2297342" cy="1529821"/>
          </a:xfrm>
          <a:prstGeom prst="rect">
            <a:avLst/>
          </a:prstGeom>
          <a:noFill/>
          <a:extLst>
            <a:ext uri="{909E8E84-426E-40DD-AFC4-6F175D3DCCD1}">
              <a14:hiddenFill xmlns:a14="http://schemas.microsoft.com/office/drawing/2010/main" xmlns="">
                <a:solidFill>
                  <a:srgbClr val="FFFFFF"/>
                </a:solidFill>
              </a14:hiddenFill>
            </a:ext>
          </a:extLst>
        </p:spPr>
      </p:pic>
      <p:pic>
        <p:nvPicPr>
          <p:cNvPr id="8202" name="Picture 10" descr="Scarpe Running Neutre: le Migliori 10 Scarpe da Corsa Neutre del 2020">
            <a:extLst>
              <a:ext uri="{FF2B5EF4-FFF2-40B4-BE49-F238E27FC236}">
                <a16:creationId xmlns:a16="http://schemas.microsoft.com/office/drawing/2014/main" xmlns="" id="{C7EE6C5F-1BCC-4224-AFA0-11E117D8E185}"/>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91880" y="5085184"/>
            <a:ext cx="2247900" cy="1529821"/>
          </a:xfrm>
          <a:prstGeom prst="rect">
            <a:avLst/>
          </a:prstGeom>
          <a:noFill/>
          <a:extLst>
            <a:ext uri="{909E8E84-426E-40DD-AFC4-6F175D3DCCD1}">
              <a14:hiddenFill xmlns:a14="http://schemas.microsoft.com/office/drawing/2010/main" xmlns="">
                <a:solidFill>
                  <a:srgbClr val="FFFFFF"/>
                </a:solidFill>
              </a14:hiddenFill>
            </a:ext>
          </a:extLst>
        </p:spPr>
      </p:pic>
      <p:pic>
        <p:nvPicPr>
          <p:cNvPr id="8204" name="Picture 12" descr="Here's What the Average American Spends on Prescription Drugs ...">
            <a:extLst>
              <a:ext uri="{FF2B5EF4-FFF2-40B4-BE49-F238E27FC236}">
                <a16:creationId xmlns:a16="http://schemas.microsoft.com/office/drawing/2014/main" xmlns="" id="{A68BDB56-CCDA-40D6-BDAE-9D9987F33CCF}"/>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309717" y="5085184"/>
            <a:ext cx="2294731" cy="15298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33706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MEDICAL MANAGEMENT</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9" name="Immagine 8">
            <a:extLst>
              <a:ext uri="{FF2B5EF4-FFF2-40B4-BE49-F238E27FC236}">
                <a16:creationId xmlns:a16="http://schemas.microsoft.com/office/drawing/2014/main" xmlns="" id="{38AE5D61-735E-4335-9E62-D29704E8A9BB}"/>
              </a:ext>
            </a:extLst>
          </p:cNvPr>
          <p:cNvPicPr>
            <a:picLocks noChangeAspect="1"/>
          </p:cNvPicPr>
          <p:nvPr/>
        </p:nvPicPr>
        <p:blipFill>
          <a:blip r:embed="rId4" cstate="print"/>
          <a:stretch>
            <a:fillRect/>
          </a:stretch>
        </p:blipFill>
        <p:spPr>
          <a:xfrm>
            <a:off x="419360" y="1546669"/>
            <a:ext cx="3792600" cy="1306267"/>
          </a:xfrm>
          <a:prstGeom prst="rect">
            <a:avLst/>
          </a:prstGeom>
        </p:spPr>
      </p:pic>
      <p:pic>
        <p:nvPicPr>
          <p:cNvPr id="10" name="Immagine 9">
            <a:extLst>
              <a:ext uri="{FF2B5EF4-FFF2-40B4-BE49-F238E27FC236}">
                <a16:creationId xmlns:a16="http://schemas.microsoft.com/office/drawing/2014/main" xmlns="" id="{FE47EAF1-8FCA-4C08-AC79-E055825B3371}"/>
              </a:ext>
            </a:extLst>
          </p:cNvPr>
          <p:cNvPicPr>
            <a:picLocks noChangeAspect="1"/>
          </p:cNvPicPr>
          <p:nvPr/>
        </p:nvPicPr>
        <p:blipFill>
          <a:blip r:embed="rId5" cstate="print"/>
          <a:stretch>
            <a:fillRect/>
          </a:stretch>
        </p:blipFill>
        <p:spPr>
          <a:xfrm>
            <a:off x="419360" y="2866788"/>
            <a:ext cx="3818400" cy="1940000"/>
          </a:xfrm>
          <a:prstGeom prst="rect">
            <a:avLst/>
          </a:prstGeom>
        </p:spPr>
      </p:pic>
      <p:pic>
        <p:nvPicPr>
          <p:cNvPr id="11" name="Immagine 10">
            <a:extLst>
              <a:ext uri="{FF2B5EF4-FFF2-40B4-BE49-F238E27FC236}">
                <a16:creationId xmlns:a16="http://schemas.microsoft.com/office/drawing/2014/main" xmlns="" id="{A65B09E4-7B59-43A8-92D2-758712A09532}"/>
              </a:ext>
            </a:extLst>
          </p:cNvPr>
          <p:cNvPicPr>
            <a:picLocks noChangeAspect="1"/>
          </p:cNvPicPr>
          <p:nvPr/>
        </p:nvPicPr>
        <p:blipFill>
          <a:blip r:embed="rId6" cstate="print"/>
          <a:stretch>
            <a:fillRect/>
          </a:stretch>
        </p:blipFill>
        <p:spPr>
          <a:xfrm>
            <a:off x="419360" y="4806788"/>
            <a:ext cx="3792600" cy="1442067"/>
          </a:xfrm>
          <a:prstGeom prst="rect">
            <a:avLst/>
          </a:prstGeom>
        </p:spPr>
      </p:pic>
      <p:pic>
        <p:nvPicPr>
          <p:cNvPr id="13" name="Immagine 12">
            <a:extLst>
              <a:ext uri="{FF2B5EF4-FFF2-40B4-BE49-F238E27FC236}">
                <a16:creationId xmlns:a16="http://schemas.microsoft.com/office/drawing/2014/main" xmlns="" id="{4F4F1BD4-C596-4A2F-975A-ED24861364EE}"/>
              </a:ext>
            </a:extLst>
          </p:cNvPr>
          <p:cNvPicPr>
            <a:picLocks noChangeAspect="1"/>
          </p:cNvPicPr>
          <p:nvPr/>
        </p:nvPicPr>
        <p:blipFill>
          <a:blip r:embed="rId7" cstate="print"/>
          <a:stretch>
            <a:fillRect/>
          </a:stretch>
        </p:blipFill>
        <p:spPr>
          <a:xfrm>
            <a:off x="5076056" y="1556792"/>
            <a:ext cx="3792600" cy="2567267"/>
          </a:xfrm>
          <a:prstGeom prst="rect">
            <a:avLst/>
          </a:prstGeom>
        </p:spPr>
      </p:pic>
      <p:pic>
        <p:nvPicPr>
          <p:cNvPr id="14" name="Immagine 13">
            <a:extLst>
              <a:ext uri="{FF2B5EF4-FFF2-40B4-BE49-F238E27FC236}">
                <a16:creationId xmlns:a16="http://schemas.microsoft.com/office/drawing/2014/main" xmlns="" id="{7AF560DE-95BE-496E-8FB3-CB260ADA4BC3}"/>
              </a:ext>
            </a:extLst>
          </p:cNvPr>
          <p:cNvPicPr>
            <a:picLocks noChangeAspect="1"/>
          </p:cNvPicPr>
          <p:nvPr/>
        </p:nvPicPr>
        <p:blipFill rotWithShape="1">
          <a:blip r:embed="rId8" cstate="print"/>
          <a:srcRect r="675"/>
          <a:stretch/>
        </p:blipFill>
        <p:spPr>
          <a:xfrm>
            <a:off x="5076056" y="4128724"/>
            <a:ext cx="3792600" cy="1467934"/>
          </a:xfrm>
          <a:prstGeom prst="rect">
            <a:avLst/>
          </a:prstGeom>
        </p:spPr>
      </p:pic>
      <p:pic>
        <p:nvPicPr>
          <p:cNvPr id="15" name="Immagine 14">
            <a:extLst>
              <a:ext uri="{FF2B5EF4-FFF2-40B4-BE49-F238E27FC236}">
                <a16:creationId xmlns:a16="http://schemas.microsoft.com/office/drawing/2014/main" xmlns="" id="{FA28BCF0-7D52-40A0-9E3B-4C3F52C5A98D}"/>
              </a:ext>
            </a:extLst>
          </p:cNvPr>
          <p:cNvPicPr>
            <a:picLocks noChangeAspect="1"/>
          </p:cNvPicPr>
          <p:nvPr/>
        </p:nvPicPr>
        <p:blipFill rotWithShape="1">
          <a:blip r:embed="rId9" cstate="print"/>
          <a:srcRect t="-261" r="2619" b="41183"/>
          <a:stretch/>
        </p:blipFill>
        <p:spPr>
          <a:xfrm>
            <a:off x="5076056" y="5596658"/>
            <a:ext cx="3763405" cy="496638"/>
          </a:xfrm>
          <a:prstGeom prst="rect">
            <a:avLst/>
          </a:prstGeom>
        </p:spPr>
      </p:pic>
      <p:sp>
        <p:nvSpPr>
          <p:cNvPr id="16" name="Ovale 15">
            <a:extLst>
              <a:ext uri="{FF2B5EF4-FFF2-40B4-BE49-F238E27FC236}">
                <a16:creationId xmlns:a16="http://schemas.microsoft.com/office/drawing/2014/main" xmlns="" id="{82BB930B-305B-424F-9439-CBAE523AE827}"/>
              </a:ext>
            </a:extLst>
          </p:cNvPr>
          <p:cNvSpPr/>
          <p:nvPr/>
        </p:nvSpPr>
        <p:spPr>
          <a:xfrm>
            <a:off x="2843808" y="1772816"/>
            <a:ext cx="792088" cy="35897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9" name="Ovale 28">
            <a:extLst>
              <a:ext uri="{FF2B5EF4-FFF2-40B4-BE49-F238E27FC236}">
                <a16:creationId xmlns:a16="http://schemas.microsoft.com/office/drawing/2014/main" xmlns="" id="{B158EA64-94D2-4D17-9BA3-903E5682BD97}"/>
              </a:ext>
            </a:extLst>
          </p:cNvPr>
          <p:cNvSpPr/>
          <p:nvPr/>
        </p:nvSpPr>
        <p:spPr>
          <a:xfrm>
            <a:off x="2627784" y="3068960"/>
            <a:ext cx="432048" cy="35897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0" name="Ovale 29">
            <a:extLst>
              <a:ext uri="{FF2B5EF4-FFF2-40B4-BE49-F238E27FC236}">
                <a16:creationId xmlns:a16="http://schemas.microsoft.com/office/drawing/2014/main" xmlns="" id="{A8321FCA-CC2D-4E72-B377-704BA416C8FE}"/>
              </a:ext>
            </a:extLst>
          </p:cNvPr>
          <p:cNvSpPr/>
          <p:nvPr/>
        </p:nvSpPr>
        <p:spPr>
          <a:xfrm>
            <a:off x="1187624" y="5014242"/>
            <a:ext cx="864096" cy="35897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1" name="Ovale 30">
            <a:extLst>
              <a:ext uri="{FF2B5EF4-FFF2-40B4-BE49-F238E27FC236}">
                <a16:creationId xmlns:a16="http://schemas.microsoft.com/office/drawing/2014/main" xmlns="" id="{275AA188-4605-4438-978A-D30F3C21D55F}"/>
              </a:ext>
            </a:extLst>
          </p:cNvPr>
          <p:cNvSpPr/>
          <p:nvPr/>
        </p:nvSpPr>
        <p:spPr>
          <a:xfrm>
            <a:off x="6516216" y="1773882"/>
            <a:ext cx="720080" cy="35897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2" name="Ovale 31">
            <a:extLst>
              <a:ext uri="{FF2B5EF4-FFF2-40B4-BE49-F238E27FC236}">
                <a16:creationId xmlns:a16="http://schemas.microsoft.com/office/drawing/2014/main" xmlns="" id="{A94B07C1-2B7C-464D-A070-7EC2022834BD}"/>
              </a:ext>
            </a:extLst>
          </p:cNvPr>
          <p:cNvSpPr/>
          <p:nvPr/>
        </p:nvSpPr>
        <p:spPr>
          <a:xfrm>
            <a:off x="5724128" y="4366170"/>
            <a:ext cx="648072" cy="35897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3" name="Ovale 32">
            <a:extLst>
              <a:ext uri="{FF2B5EF4-FFF2-40B4-BE49-F238E27FC236}">
                <a16:creationId xmlns:a16="http://schemas.microsoft.com/office/drawing/2014/main" xmlns="" id="{83562CF8-2B33-4254-81D7-BC5B40D151FB}"/>
              </a:ext>
            </a:extLst>
          </p:cNvPr>
          <p:cNvSpPr/>
          <p:nvPr/>
        </p:nvSpPr>
        <p:spPr>
          <a:xfrm>
            <a:off x="5292080" y="5878338"/>
            <a:ext cx="936104" cy="317189"/>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xmlns="" val="211223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INDICAZIONI ALL’INTERVENTO CHIRURGICO</a:t>
            </a:r>
          </a:p>
          <a:p>
            <a:pPr marL="217488" indent="-217488" algn="ctr">
              <a:lnSpc>
                <a:spcPct val="90000"/>
              </a:lnSpc>
              <a:spcBef>
                <a:spcPts val="963"/>
              </a:spcBef>
              <a:buFont typeface="Arial" charset="0"/>
              <a:buNone/>
            </a:pPr>
            <a:endParaRPr lang="it-IT" sz="1100" dirty="0">
              <a:latin typeface="Century Gothic" pitchFamily="34" charset="0"/>
            </a:endParaRPr>
          </a:p>
          <a:p>
            <a:pPr marL="457200" indent="-457200">
              <a:lnSpc>
                <a:spcPct val="90000"/>
              </a:lnSpc>
              <a:spcBef>
                <a:spcPts val="963"/>
              </a:spcBef>
              <a:buFont typeface="Arial" panose="020B0604020202020204" pitchFamily="34" charset="0"/>
              <a:buChar char="•"/>
            </a:pPr>
            <a:r>
              <a:rPr lang="it-IT" sz="2000" b="1" dirty="0">
                <a:latin typeface="Century Gothic" pitchFamily="34" charset="0"/>
              </a:rPr>
              <a:t>ASSOLUTE</a:t>
            </a:r>
            <a:r>
              <a:rPr lang="it-IT" sz="2000" dirty="0">
                <a:latin typeface="Century Gothic" pitchFamily="34" charset="0"/>
              </a:rPr>
              <a:t>:</a:t>
            </a:r>
          </a:p>
          <a:p>
            <a:pPr marL="914400" lvl="1" indent="-457200">
              <a:lnSpc>
                <a:spcPct val="90000"/>
              </a:lnSpc>
              <a:spcBef>
                <a:spcPts val="963"/>
              </a:spcBef>
              <a:buFont typeface="Arial" panose="020B0604020202020204" pitchFamily="34" charset="0"/>
              <a:buChar char="•"/>
            </a:pPr>
            <a:r>
              <a:rPr lang="it-IT" sz="2000" u="sng" dirty="0">
                <a:latin typeface="Century Gothic" pitchFamily="34" charset="0"/>
              </a:rPr>
              <a:t>Sulla base della sintomatologia</a:t>
            </a:r>
          </a:p>
          <a:p>
            <a:pPr marL="1371600" lvl="2" indent="-457200">
              <a:lnSpc>
                <a:spcPct val="90000"/>
              </a:lnSpc>
              <a:spcBef>
                <a:spcPts val="963"/>
              </a:spcBef>
              <a:buFont typeface="+mj-lt"/>
              <a:buAutoNum type="arabicPeriod"/>
            </a:pPr>
            <a:r>
              <a:rPr lang="it-IT" sz="2000" dirty="0" err="1">
                <a:latin typeface="Century Gothic" pitchFamily="34" charset="0"/>
              </a:rPr>
              <a:t>Claudicatio</a:t>
            </a:r>
            <a:r>
              <a:rPr lang="it-IT" sz="2000" dirty="0">
                <a:latin typeface="Century Gothic" pitchFamily="34" charset="0"/>
              </a:rPr>
              <a:t> severa</a:t>
            </a:r>
          </a:p>
          <a:p>
            <a:pPr marL="1371600" lvl="2" indent="-457200">
              <a:lnSpc>
                <a:spcPct val="90000"/>
              </a:lnSpc>
              <a:spcBef>
                <a:spcPts val="963"/>
              </a:spcBef>
              <a:buFont typeface="+mj-lt"/>
              <a:buAutoNum type="arabicPeriod"/>
            </a:pPr>
            <a:r>
              <a:rPr lang="it-IT" sz="2000" dirty="0">
                <a:latin typeface="Century Gothic" pitchFamily="34" charset="0"/>
              </a:rPr>
              <a:t>Dolore a riposo</a:t>
            </a:r>
          </a:p>
          <a:p>
            <a:pPr marL="1371600" lvl="2" indent="-457200">
              <a:lnSpc>
                <a:spcPct val="90000"/>
              </a:lnSpc>
              <a:spcBef>
                <a:spcPts val="963"/>
              </a:spcBef>
              <a:buFont typeface="+mj-lt"/>
              <a:buAutoNum type="arabicPeriod"/>
            </a:pPr>
            <a:r>
              <a:rPr lang="it-IT" sz="2000" dirty="0">
                <a:latin typeface="Century Gothic" pitchFamily="34" charset="0"/>
              </a:rPr>
              <a:t>Gangrena</a:t>
            </a:r>
          </a:p>
          <a:p>
            <a:pPr marL="914400" lvl="1" indent="-457200">
              <a:lnSpc>
                <a:spcPct val="90000"/>
              </a:lnSpc>
              <a:spcBef>
                <a:spcPts val="963"/>
              </a:spcBef>
              <a:buFont typeface="Arial" panose="020B0604020202020204" pitchFamily="34" charset="0"/>
              <a:buChar char="•"/>
            </a:pPr>
            <a:r>
              <a:rPr lang="it-IT" sz="2000" u="sng" dirty="0">
                <a:latin typeface="Century Gothic" pitchFamily="34" charset="0"/>
              </a:rPr>
              <a:t>Sulla base della storia naturale della malattia</a:t>
            </a:r>
          </a:p>
          <a:p>
            <a:pPr marL="1371600" lvl="2" indent="-457200">
              <a:lnSpc>
                <a:spcPct val="90000"/>
              </a:lnSpc>
              <a:spcBef>
                <a:spcPts val="963"/>
              </a:spcBef>
              <a:buFont typeface="+mj-lt"/>
              <a:buAutoNum type="arabicPeriod"/>
            </a:pPr>
            <a:r>
              <a:rPr lang="it-IT" sz="2000" dirty="0">
                <a:latin typeface="Century Gothic" pitchFamily="34" charset="0"/>
              </a:rPr>
              <a:t>Trombosi ascendente dell’aorta </a:t>
            </a:r>
          </a:p>
          <a:p>
            <a:pPr marL="1371600" lvl="2" indent="-457200">
              <a:lnSpc>
                <a:spcPct val="90000"/>
              </a:lnSpc>
              <a:spcBef>
                <a:spcPts val="963"/>
              </a:spcBef>
              <a:buFont typeface="+mj-lt"/>
              <a:buAutoNum type="arabicPeriod"/>
            </a:pPr>
            <a:r>
              <a:rPr lang="it-IT" sz="2000" dirty="0">
                <a:latin typeface="Century Gothic" pitchFamily="34" charset="0"/>
              </a:rPr>
              <a:t>Stenosi del circolo collaterale</a:t>
            </a:r>
          </a:p>
          <a:p>
            <a:pPr marL="457200" indent="-457200">
              <a:lnSpc>
                <a:spcPct val="90000"/>
              </a:lnSpc>
              <a:spcBef>
                <a:spcPts val="963"/>
              </a:spcBef>
              <a:buFont typeface="Arial" panose="020B0604020202020204" pitchFamily="34" charset="0"/>
              <a:buChar char="•"/>
            </a:pPr>
            <a:r>
              <a:rPr lang="it-IT" sz="2000" b="1" dirty="0">
                <a:latin typeface="Century Gothic" pitchFamily="34" charset="0"/>
              </a:rPr>
              <a:t>DI LUSSO</a:t>
            </a:r>
            <a:r>
              <a:rPr lang="it-IT" sz="2000" dirty="0">
                <a:latin typeface="Century Gothic" pitchFamily="34" charset="0"/>
              </a:rPr>
              <a:t>: </a:t>
            </a:r>
          </a:p>
          <a:p>
            <a:pPr marL="914400" lvl="1" indent="-457200">
              <a:lnSpc>
                <a:spcPct val="90000"/>
              </a:lnSpc>
              <a:spcBef>
                <a:spcPts val="963"/>
              </a:spcBef>
              <a:buFont typeface="Arial" panose="020B0604020202020204" pitchFamily="34" charset="0"/>
              <a:buChar char="•"/>
            </a:pPr>
            <a:r>
              <a:rPr lang="it-IT" sz="2000" u="sng" dirty="0">
                <a:latin typeface="Century Gothic" pitchFamily="34" charset="0"/>
              </a:rPr>
              <a:t>Sulla base della sintomatologia</a:t>
            </a:r>
          </a:p>
          <a:p>
            <a:pPr marL="1371600" lvl="2" indent="-457200">
              <a:lnSpc>
                <a:spcPct val="90000"/>
              </a:lnSpc>
              <a:spcBef>
                <a:spcPts val="963"/>
              </a:spcBef>
              <a:buFont typeface="+mj-lt"/>
              <a:buAutoNum type="arabicPeriod"/>
            </a:pPr>
            <a:r>
              <a:rPr lang="it-IT" sz="2000" dirty="0" err="1">
                <a:latin typeface="Century Gothic" pitchFamily="34" charset="0"/>
              </a:rPr>
              <a:t>Claudicatio</a:t>
            </a:r>
            <a:r>
              <a:rPr lang="it-IT" sz="2000" dirty="0">
                <a:latin typeface="Century Gothic" pitchFamily="34" charset="0"/>
              </a:rPr>
              <a:t> lieve o moderata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Tree>
    <p:extLst>
      <p:ext uri="{BB962C8B-B14F-4D97-AF65-F5344CB8AC3E}">
        <p14:creationId xmlns:p14="http://schemas.microsoft.com/office/powerpoint/2010/main" xmlns="" val="285728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INDICAZIONI ALL’INTERVENTO CHIRURGICO</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just">
              <a:lnSpc>
                <a:spcPct val="90000"/>
              </a:lnSpc>
              <a:spcBef>
                <a:spcPts val="963"/>
              </a:spcBef>
            </a:pPr>
            <a:endParaRPr lang="it-IT" altLang="it-IT" sz="2800" dirty="0">
              <a:latin typeface="Century Gothic" panose="020B0502020202020204"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3" name="CasellaDiTesto 2">
            <a:extLst>
              <a:ext uri="{FF2B5EF4-FFF2-40B4-BE49-F238E27FC236}">
                <a16:creationId xmlns:a16="http://schemas.microsoft.com/office/drawing/2014/main" xmlns="" id="{9716840B-55A5-4396-9D86-B7968A38AB66}"/>
              </a:ext>
            </a:extLst>
          </p:cNvPr>
          <p:cNvSpPr txBox="1"/>
          <p:nvPr/>
        </p:nvSpPr>
        <p:spPr>
          <a:xfrm>
            <a:off x="295276" y="2564904"/>
            <a:ext cx="8521700" cy="166199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it-IT" altLang="it-IT" sz="2800" dirty="0">
                <a:latin typeface="Century Gothic" panose="020B0502020202020204" pitchFamily="34" charset="0"/>
              </a:rPr>
              <a:t>I criteri di indicazione alla rivascolarizzazione sono prioritari e non modificabili dalla tecnica utilizzata, tradizionale o endovascolare.</a:t>
            </a:r>
          </a:p>
          <a:p>
            <a:endParaRPr lang="it-IT" dirty="0"/>
          </a:p>
        </p:txBody>
      </p:sp>
    </p:spTree>
    <p:extLst>
      <p:ext uri="{BB962C8B-B14F-4D97-AF65-F5344CB8AC3E}">
        <p14:creationId xmlns:p14="http://schemas.microsoft.com/office/powerpoint/2010/main" xmlns="" val="879593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032" name="Picture 8" descr="Interventional Radiology - Boston Scientific">
            <a:extLst>
              <a:ext uri="{FF2B5EF4-FFF2-40B4-BE49-F238E27FC236}">
                <a16:creationId xmlns:a16="http://schemas.microsoft.com/office/drawing/2014/main" xmlns="" id="{8853D97A-E544-4F83-A5D3-A3E1AE1C744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376037"/>
            <a:ext cx="9144000" cy="3556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 day in the life of a trainee surgeon | The Royal Society of Medicine">
            <a:extLst>
              <a:ext uri="{FF2B5EF4-FFF2-40B4-BE49-F238E27FC236}">
                <a16:creationId xmlns:a16="http://schemas.microsoft.com/office/drawing/2014/main" xmlns="" id="{70D0DA2D-E5AE-4831-8511-D0B1945A4E1C}"/>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1473"/>
          <a:stretch/>
        </p:blipFill>
        <p:spPr bwMode="auto">
          <a:xfrm>
            <a:off x="0" y="556795"/>
            <a:ext cx="9144000" cy="28722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a:extLst>
              <a:ext uri="{FF2B5EF4-FFF2-40B4-BE49-F238E27FC236}">
                <a16:creationId xmlns:a16="http://schemas.microsoft.com/office/drawing/2014/main" xmlns="" id="{472B75ED-B94A-43CB-AD06-650153582768}"/>
              </a:ext>
            </a:extLst>
          </p:cNvPr>
          <p:cNvSpPr txBox="1"/>
          <p:nvPr/>
        </p:nvSpPr>
        <p:spPr>
          <a:xfrm>
            <a:off x="161925" y="3068960"/>
            <a:ext cx="882014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it-IT" sz="3600" dirty="0">
                <a:solidFill>
                  <a:srgbClr val="FF0000"/>
                </a:solidFill>
                <a:latin typeface="Century Gothic" panose="020B0502020202020204" pitchFamily="34" charset="0"/>
                <a:cs typeface="Arial" panose="020B0604020202020204" pitchFamily="34" charset="0"/>
              </a:rPr>
              <a:t>OPEN REPAIR / ENDOVASCULAR</a:t>
            </a:r>
          </a:p>
        </p:txBody>
      </p:sp>
    </p:spTree>
    <p:extLst>
      <p:ext uri="{BB962C8B-B14F-4D97-AF65-F5344CB8AC3E}">
        <p14:creationId xmlns:p14="http://schemas.microsoft.com/office/powerpoint/2010/main" xmlns="" val="252478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PERIPHERAL ARTERIAL DISEASE</a:t>
            </a: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IC</a:t>
            </a:r>
          </a:p>
          <a:p>
            <a:pPr marL="217488" indent="-217488" algn="ctr">
              <a:lnSpc>
                <a:spcPct val="90000"/>
              </a:lnSpc>
              <a:spcBef>
                <a:spcPts val="963"/>
              </a:spcBef>
              <a:buFont typeface="Arial" charset="0"/>
              <a:buNone/>
            </a:pPr>
            <a:r>
              <a:rPr lang="it-IT" sz="2400" i="1" dirty="0" err="1">
                <a:solidFill>
                  <a:srgbClr val="FF0000"/>
                </a:solidFill>
                <a:latin typeface="Century Gothic" pitchFamily="34" charset="0"/>
              </a:rPr>
              <a:t>Intermittent</a:t>
            </a:r>
            <a:r>
              <a:rPr lang="it-IT" sz="2400" i="1" dirty="0">
                <a:solidFill>
                  <a:srgbClr val="FF0000"/>
                </a:solidFill>
                <a:latin typeface="Century Gothic" pitchFamily="34" charset="0"/>
              </a:rPr>
              <a:t> </a:t>
            </a:r>
            <a:r>
              <a:rPr lang="it-IT" sz="2400" i="1" dirty="0" err="1">
                <a:solidFill>
                  <a:srgbClr val="FF0000"/>
                </a:solidFill>
                <a:latin typeface="Century Gothic" pitchFamily="34" charset="0"/>
              </a:rPr>
              <a:t>Claudication</a:t>
            </a:r>
            <a:endParaRPr lang="it-IT" sz="2400" i="1" dirty="0">
              <a:solidFill>
                <a:srgbClr val="FF0000"/>
              </a:solidFill>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algn="just">
              <a:lnSpc>
                <a:spcPct val="90000"/>
              </a:lnSpc>
              <a:spcBef>
                <a:spcPts val="963"/>
              </a:spcBef>
            </a:pPr>
            <a:r>
              <a:rPr lang="en-US" dirty="0">
                <a:latin typeface="Century Gothic" pitchFamily="34" charset="0"/>
              </a:rPr>
              <a:t>“Muscle pain on mild exertion (ache, cramp, numbness or sense of fatigue), classically in the calf muscle, which occurs during exercise, such as walking, always after the same path length, and is relieved by a short period of rest”.</a:t>
            </a:r>
            <a:endParaRPr lang="it-IT"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Picture 2" descr="Risultato immagini per esvs">
            <a:extLst>
              <a:ext uri="{FF2B5EF4-FFF2-40B4-BE49-F238E27FC236}">
                <a16:creationId xmlns:a16="http://schemas.microsoft.com/office/drawing/2014/main" xmlns="" id="{EB984659-9736-4B14-BFD6-CF7F019814A2}"/>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pic>
        <p:nvPicPr>
          <p:cNvPr id="15362" name="Picture 2" descr="Claudication Images, Stock Photos &amp; Vectors | Shutterstock">
            <a:extLst>
              <a:ext uri="{FF2B5EF4-FFF2-40B4-BE49-F238E27FC236}">
                <a16:creationId xmlns:a16="http://schemas.microsoft.com/office/drawing/2014/main" xmlns="" id="{C659DC7F-CD1D-4570-9ACF-1B3C6AA449EB}"/>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3000" b="20301"/>
          <a:stretch/>
        </p:blipFill>
        <p:spPr bwMode="auto">
          <a:xfrm>
            <a:off x="2123728" y="4106092"/>
            <a:ext cx="4881711" cy="19872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1338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594928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5741265"/>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en-US" sz="3000" dirty="0">
                <a:solidFill>
                  <a:srgbClr val="FF0000"/>
                </a:solidFill>
                <a:latin typeface="Century Gothic" pitchFamily="34" charset="0"/>
              </a:rPr>
              <a:t>Treatment Guidelines According to Anatomic Disease Classification</a:t>
            </a: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r>
              <a:rPr lang="it-IT" sz="2400" dirty="0">
                <a:solidFill>
                  <a:srgbClr val="FF0000"/>
                </a:solidFill>
                <a:latin typeface="Century Gothic" pitchFamily="34" charset="0"/>
              </a:rPr>
              <a:t>Trans-Atlantic Inter-Society Consensus </a:t>
            </a:r>
            <a:r>
              <a:rPr lang="it-IT" sz="2400" dirty="0" err="1">
                <a:solidFill>
                  <a:srgbClr val="FF0000"/>
                </a:solidFill>
                <a:latin typeface="Century Gothic" pitchFamily="34" charset="0"/>
              </a:rPr>
              <a:t>Classification</a:t>
            </a:r>
            <a:endParaRPr lang="it-IT" sz="2400" dirty="0">
              <a:solidFill>
                <a:srgbClr val="FF0000"/>
              </a:solidFill>
              <a:latin typeface="Century Gothic" pitchFamily="34" charset="0"/>
            </a:endParaRPr>
          </a:p>
          <a:p>
            <a:pPr marL="217488" indent="-217488" algn="ctr">
              <a:lnSpc>
                <a:spcPct val="90000"/>
              </a:lnSpc>
              <a:spcBef>
                <a:spcPts val="963"/>
              </a:spcBef>
              <a:buFont typeface="Arial" charset="0"/>
              <a:buNone/>
            </a:pPr>
            <a:r>
              <a:rPr lang="it-IT" sz="2400" dirty="0">
                <a:solidFill>
                  <a:srgbClr val="FF0000"/>
                </a:solidFill>
                <a:latin typeface="Century Gothic" pitchFamily="34" charset="0"/>
              </a:rPr>
              <a:t>(TASC II)</a:t>
            </a:r>
          </a:p>
          <a:p>
            <a:pPr marL="217488" indent="-217488" algn="ctr">
              <a:lnSpc>
                <a:spcPct val="90000"/>
              </a:lnSpc>
              <a:spcBef>
                <a:spcPts val="963"/>
              </a:spcBef>
              <a:buFont typeface="Arial" charset="0"/>
              <a:buNone/>
            </a:pPr>
            <a:endParaRPr lang="it-IT" sz="2400" dirty="0">
              <a:solidFill>
                <a:srgbClr val="FF0000"/>
              </a:solidFill>
              <a:latin typeface="Century Gothic" pitchFamily="34" charset="0"/>
            </a:endParaRPr>
          </a:p>
          <a:p>
            <a:pPr marL="342900" indent="-342900" algn="just">
              <a:lnSpc>
                <a:spcPct val="90000"/>
              </a:lnSpc>
              <a:spcBef>
                <a:spcPts val="963"/>
              </a:spcBef>
              <a:buFont typeface="Arial" panose="020B0604020202020204" pitchFamily="34" charset="0"/>
              <a:buChar char="•"/>
            </a:pPr>
            <a:r>
              <a:rPr lang="en-US" dirty="0">
                <a:latin typeface="Century Gothic" pitchFamily="34" charset="0"/>
              </a:rPr>
              <a:t>The TASC working group advocated </a:t>
            </a:r>
            <a:r>
              <a:rPr lang="en-US" b="1" dirty="0">
                <a:solidFill>
                  <a:schemeClr val="tx2">
                    <a:lumMod val="60000"/>
                    <a:lumOff val="40000"/>
                  </a:schemeClr>
                </a:solidFill>
                <a:latin typeface="Century Gothic" pitchFamily="34" charset="0"/>
              </a:rPr>
              <a:t>endovascular treatment for TASC type A lesions </a:t>
            </a:r>
            <a:r>
              <a:rPr lang="en-US" dirty="0">
                <a:latin typeface="Century Gothic" pitchFamily="34" charset="0"/>
              </a:rPr>
              <a:t>and </a:t>
            </a:r>
            <a:r>
              <a:rPr lang="en-US" b="1" dirty="0">
                <a:solidFill>
                  <a:schemeClr val="accent6">
                    <a:lumMod val="60000"/>
                    <a:lumOff val="40000"/>
                  </a:schemeClr>
                </a:solidFill>
                <a:latin typeface="Century Gothic" pitchFamily="34" charset="0"/>
              </a:rPr>
              <a:t>open surgical treatment for TASC type D lesions</a:t>
            </a:r>
            <a:r>
              <a:rPr lang="en-US" dirty="0">
                <a:latin typeface="Century Gothic" pitchFamily="34" charset="0"/>
              </a:rPr>
              <a:t>.</a:t>
            </a:r>
          </a:p>
          <a:p>
            <a:pPr marL="342900" indent="-342900" algn="just">
              <a:lnSpc>
                <a:spcPct val="90000"/>
              </a:lnSpc>
              <a:spcBef>
                <a:spcPts val="963"/>
              </a:spcBef>
              <a:buFont typeface="Arial" panose="020B0604020202020204" pitchFamily="34" charset="0"/>
              <a:buChar char="•"/>
            </a:pPr>
            <a:endParaRPr lang="en-US" dirty="0">
              <a:latin typeface="Century Gothic" pitchFamily="34" charset="0"/>
            </a:endParaRPr>
          </a:p>
          <a:p>
            <a:pPr marL="342900" indent="-342900" algn="just">
              <a:lnSpc>
                <a:spcPct val="90000"/>
              </a:lnSpc>
              <a:spcBef>
                <a:spcPts val="963"/>
              </a:spcBef>
              <a:buFont typeface="Arial" panose="020B0604020202020204" pitchFamily="34" charset="0"/>
              <a:buChar char="•"/>
            </a:pPr>
            <a:r>
              <a:rPr lang="en-US" dirty="0">
                <a:latin typeface="Century Gothic" pitchFamily="34" charset="0"/>
              </a:rPr>
              <a:t>For TASC type B and C lesions, the authors concluded that there was insufficient evidence to definitively recommend one modality over the other</a:t>
            </a:r>
          </a:p>
          <a:p>
            <a:pPr algn="just">
              <a:lnSpc>
                <a:spcPct val="90000"/>
              </a:lnSpc>
              <a:spcBef>
                <a:spcPts val="963"/>
              </a:spcBef>
            </a:pPr>
            <a:endParaRPr lang="it-IT" dirty="0">
              <a:latin typeface="Century Gothic" pitchFamily="34" charset="0"/>
            </a:endParaRPr>
          </a:p>
          <a:p>
            <a:pPr marL="171450" indent="-171450" algn="just" fontAlgn="base">
              <a:buFont typeface="Arial" panose="020B0604020202020204" pitchFamily="34" charset="0"/>
              <a:buChar char="•"/>
            </a:pPr>
            <a:r>
              <a:rPr lang="it-IT" sz="1200" b="1" i="1" dirty="0"/>
              <a:t>TASC</a:t>
            </a:r>
            <a:r>
              <a:rPr lang="it-IT" sz="1200" i="1" dirty="0"/>
              <a:t>: Management of </a:t>
            </a:r>
            <a:r>
              <a:rPr lang="it-IT" sz="1200" i="1" dirty="0" err="1"/>
              <a:t>Peripheral</a:t>
            </a:r>
            <a:r>
              <a:rPr lang="it-IT" sz="1200" i="1" dirty="0"/>
              <a:t> </a:t>
            </a:r>
            <a:r>
              <a:rPr lang="it-IT" sz="1200" i="1" dirty="0" err="1"/>
              <a:t>Arterial</a:t>
            </a:r>
            <a:r>
              <a:rPr lang="it-IT" sz="1200" i="1" dirty="0"/>
              <a:t> </a:t>
            </a:r>
            <a:r>
              <a:rPr lang="it-IT" sz="1200" i="1" dirty="0" err="1"/>
              <a:t>Disease</a:t>
            </a:r>
            <a:r>
              <a:rPr lang="it-IT" sz="1200" i="1" dirty="0"/>
              <a:t> (PAD) </a:t>
            </a:r>
            <a:r>
              <a:rPr lang="it-IT" sz="1200" i="1" dirty="0" err="1"/>
              <a:t>Transatlantic</a:t>
            </a:r>
            <a:r>
              <a:rPr lang="it-IT" sz="1200" i="1" dirty="0"/>
              <a:t> Inter-Society Consensus (TASC). J </a:t>
            </a:r>
            <a:r>
              <a:rPr lang="it-IT" sz="1200" i="1" dirty="0" err="1"/>
              <a:t>Vasc</a:t>
            </a:r>
            <a:r>
              <a:rPr lang="it-IT" sz="1200" i="1" dirty="0"/>
              <a:t> </a:t>
            </a:r>
            <a:r>
              <a:rPr lang="it-IT" sz="1200" i="1" dirty="0" err="1"/>
              <a:t>Surg</a:t>
            </a:r>
            <a:r>
              <a:rPr lang="it-IT" sz="1200" i="1" dirty="0"/>
              <a:t>. 31:S1-S287 2000</a:t>
            </a:r>
          </a:p>
          <a:p>
            <a:pPr marL="171450" indent="-171450" algn="just" fontAlgn="base">
              <a:buFont typeface="Arial" panose="020B0604020202020204" pitchFamily="34" charset="0"/>
              <a:buChar char="•"/>
            </a:pPr>
            <a:r>
              <a:rPr lang="it-IT" sz="1200" b="1" i="1" dirty="0"/>
              <a:t>L </a:t>
            </a:r>
            <a:r>
              <a:rPr lang="it-IT" sz="1200" b="1" i="1" dirty="0" err="1"/>
              <a:t>Norgren</a:t>
            </a:r>
            <a:r>
              <a:rPr lang="it-IT" sz="1200" b="1" i="1" dirty="0"/>
              <a:t>, WR </a:t>
            </a:r>
            <a:r>
              <a:rPr lang="it-IT" sz="1200" b="1" i="1" dirty="0" err="1"/>
              <a:t>Hiatt</a:t>
            </a:r>
            <a:r>
              <a:rPr lang="it-IT" sz="1200" b="1" i="1" dirty="0"/>
              <a:t>, JA </a:t>
            </a:r>
            <a:r>
              <a:rPr lang="it-IT" sz="1200" b="1" i="1" dirty="0" err="1"/>
              <a:t>Dormandy</a:t>
            </a:r>
            <a:r>
              <a:rPr lang="it-IT" sz="1200" b="1" i="1" dirty="0"/>
              <a:t>, et al.</a:t>
            </a:r>
            <a:r>
              <a:rPr lang="it-IT" sz="1200" i="1" dirty="0"/>
              <a:t>: TASC II </a:t>
            </a:r>
            <a:r>
              <a:rPr lang="it-IT" sz="1200" i="1" dirty="0" err="1"/>
              <a:t>Working</a:t>
            </a:r>
            <a:r>
              <a:rPr lang="it-IT" sz="1200" i="1" dirty="0"/>
              <a:t> Group. Inter-Society Consensus for the Management of </a:t>
            </a:r>
            <a:r>
              <a:rPr lang="it-IT" sz="1200" i="1" dirty="0" err="1"/>
              <a:t>Peripheral</a:t>
            </a:r>
            <a:r>
              <a:rPr lang="it-IT" sz="1200" i="1" dirty="0"/>
              <a:t> </a:t>
            </a:r>
            <a:r>
              <a:rPr lang="it-IT" sz="1200" i="1" dirty="0" err="1"/>
              <a:t>Arterial</a:t>
            </a:r>
            <a:r>
              <a:rPr lang="it-IT" sz="1200" i="1" dirty="0"/>
              <a:t> </a:t>
            </a:r>
            <a:r>
              <a:rPr lang="it-IT" sz="1200" i="1" dirty="0" err="1"/>
              <a:t>Disease</a:t>
            </a:r>
            <a:r>
              <a:rPr lang="it-IT" sz="1200" i="1" dirty="0"/>
              <a:t> (TASC II). J </a:t>
            </a:r>
            <a:r>
              <a:rPr lang="it-IT" sz="1200" i="1" dirty="0" err="1"/>
              <a:t>Vasc</a:t>
            </a:r>
            <a:r>
              <a:rPr lang="it-IT" sz="1200" i="1" dirty="0"/>
              <a:t> </a:t>
            </a:r>
            <a:r>
              <a:rPr lang="it-IT" sz="1200" i="1" dirty="0" err="1"/>
              <a:t>Surg</a:t>
            </a:r>
            <a:r>
              <a:rPr lang="it-IT" sz="1200" i="1" dirty="0"/>
              <a:t>. 45 (</a:t>
            </a:r>
            <a:r>
              <a:rPr lang="it-IT" sz="1200" i="1" dirty="0" err="1"/>
              <a:t>supplS</a:t>
            </a:r>
            <a:r>
              <a:rPr lang="it-IT" sz="1200" i="1" dirty="0"/>
              <a:t>):S47-S53 2007</a:t>
            </a: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Tree>
    <p:extLst>
      <p:ext uri="{BB962C8B-B14F-4D97-AF65-F5344CB8AC3E}">
        <p14:creationId xmlns:p14="http://schemas.microsoft.com/office/powerpoint/2010/main" xmlns="" val="169703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4FE7EFA7-3BCB-4508-9ADF-F36265823A27}"/>
              </a:ext>
            </a:extLst>
          </p:cNvPr>
          <p:cNvPicPr>
            <a:picLocks noChangeAspect="1"/>
          </p:cNvPicPr>
          <p:nvPr/>
        </p:nvPicPr>
        <p:blipFill rotWithShape="1">
          <a:blip r:embed="rId4" cstate="print"/>
          <a:srcRect l="34250" t="12200" r="16138" b="5201"/>
          <a:stretch/>
        </p:blipFill>
        <p:spPr>
          <a:xfrm>
            <a:off x="1691680" y="675551"/>
            <a:ext cx="5832648" cy="5462321"/>
          </a:xfrm>
          <a:prstGeom prst="rect">
            <a:avLst/>
          </a:prstGeom>
        </p:spPr>
      </p:pic>
      <p:sp>
        <p:nvSpPr>
          <p:cNvPr id="3" name="Rettangolo 2">
            <a:extLst>
              <a:ext uri="{FF2B5EF4-FFF2-40B4-BE49-F238E27FC236}">
                <a16:creationId xmlns:a16="http://schemas.microsoft.com/office/drawing/2014/main" xmlns="" id="{F47E0DC8-4FF4-4F12-A09C-1161E00B0134}"/>
              </a:ext>
            </a:extLst>
          </p:cNvPr>
          <p:cNvSpPr/>
          <p:nvPr/>
        </p:nvSpPr>
        <p:spPr>
          <a:xfrm>
            <a:off x="1691680" y="675551"/>
            <a:ext cx="5832648" cy="809144"/>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xmlns="" id="{FA906B2D-239C-4F51-8C6E-86064868C172}"/>
              </a:ext>
            </a:extLst>
          </p:cNvPr>
          <p:cNvSpPr/>
          <p:nvPr/>
        </p:nvSpPr>
        <p:spPr>
          <a:xfrm>
            <a:off x="1691680" y="4293098"/>
            <a:ext cx="5832648" cy="1885324"/>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60000"/>
                  <a:lumOff val="40000"/>
                </a:schemeClr>
              </a:solidFill>
            </a:endParaRPr>
          </a:p>
        </p:txBody>
      </p:sp>
    </p:spTree>
    <p:extLst>
      <p:ext uri="{BB962C8B-B14F-4D97-AF65-F5344CB8AC3E}">
        <p14:creationId xmlns:p14="http://schemas.microsoft.com/office/powerpoint/2010/main" xmlns="" val="2792283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3" name="Immagine 2">
            <a:extLst>
              <a:ext uri="{FF2B5EF4-FFF2-40B4-BE49-F238E27FC236}">
                <a16:creationId xmlns:a16="http://schemas.microsoft.com/office/drawing/2014/main" xmlns="" id="{742E9700-0704-49B6-AF59-8C8FEE821E68}"/>
              </a:ext>
            </a:extLst>
          </p:cNvPr>
          <p:cNvPicPr>
            <a:picLocks noChangeAspect="1"/>
          </p:cNvPicPr>
          <p:nvPr/>
        </p:nvPicPr>
        <p:blipFill rotWithShape="1">
          <a:blip r:embed="rId4" cstate="print"/>
          <a:srcRect l="30313" t="23400" r="30313" b="5200"/>
          <a:stretch/>
        </p:blipFill>
        <p:spPr>
          <a:xfrm>
            <a:off x="1835696" y="665334"/>
            <a:ext cx="5400600" cy="5508612"/>
          </a:xfrm>
          <a:prstGeom prst="rect">
            <a:avLst/>
          </a:prstGeom>
        </p:spPr>
      </p:pic>
      <p:sp>
        <p:nvSpPr>
          <p:cNvPr id="19" name="Rettangolo 18">
            <a:extLst>
              <a:ext uri="{FF2B5EF4-FFF2-40B4-BE49-F238E27FC236}">
                <a16:creationId xmlns:a16="http://schemas.microsoft.com/office/drawing/2014/main" xmlns="" id="{7FDD3BCC-D168-4001-90CC-950D760DD586}"/>
              </a:ext>
            </a:extLst>
          </p:cNvPr>
          <p:cNvSpPr/>
          <p:nvPr/>
        </p:nvSpPr>
        <p:spPr>
          <a:xfrm>
            <a:off x="1691680" y="675550"/>
            <a:ext cx="5832648" cy="124128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a:extLst>
              <a:ext uri="{FF2B5EF4-FFF2-40B4-BE49-F238E27FC236}">
                <a16:creationId xmlns:a16="http://schemas.microsoft.com/office/drawing/2014/main" xmlns="" id="{80DBAE31-B33B-4FF9-ABF1-BBC8B1B67F09}"/>
              </a:ext>
            </a:extLst>
          </p:cNvPr>
          <p:cNvSpPr/>
          <p:nvPr/>
        </p:nvSpPr>
        <p:spPr>
          <a:xfrm>
            <a:off x="1691680" y="4869160"/>
            <a:ext cx="5832648" cy="1326317"/>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accent6">
                  <a:lumMod val="60000"/>
                  <a:lumOff val="40000"/>
                </a:schemeClr>
              </a:solidFill>
            </a:endParaRPr>
          </a:p>
        </p:txBody>
      </p:sp>
    </p:spTree>
    <p:extLst>
      <p:ext uri="{BB962C8B-B14F-4D97-AF65-F5344CB8AC3E}">
        <p14:creationId xmlns:p14="http://schemas.microsoft.com/office/powerpoint/2010/main" xmlns="" val="3050060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2" cstate="print"/>
          <a:srcRect/>
          <a:stretch>
            <a:fillRect/>
          </a:stretch>
        </p:blipFill>
        <p:spPr bwMode="auto">
          <a:xfrm>
            <a:off x="276225" y="764704"/>
            <a:ext cx="896938" cy="967316"/>
          </a:xfrm>
          <a:prstGeom prst="rect">
            <a:avLst/>
          </a:prstGeom>
          <a:noFill/>
          <a:ln w="9525">
            <a:noFill/>
            <a:miter lim="800000"/>
            <a:headEnd/>
            <a:tailEnd/>
          </a:ln>
        </p:spPr>
      </p:pic>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5750980"/>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en-US" sz="3000" dirty="0">
                <a:solidFill>
                  <a:srgbClr val="FF0000"/>
                </a:solidFill>
                <a:latin typeface="Century Gothic" pitchFamily="34" charset="0"/>
              </a:rPr>
              <a:t>What do the Last Guidelines say?</a:t>
            </a: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r>
              <a:rPr lang="en-US" sz="3000" dirty="0">
                <a:solidFill>
                  <a:srgbClr val="FF0000"/>
                </a:solidFill>
                <a:latin typeface="Century Gothic" pitchFamily="34" charset="0"/>
              </a:rPr>
              <a:t>The Global Limb Anatomic Staging System (GLASS)</a:t>
            </a: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ctr">
              <a:lnSpc>
                <a:spcPct val="90000"/>
              </a:lnSpc>
              <a:spcBef>
                <a:spcPts val="963"/>
              </a:spcBef>
              <a:buFont typeface="Arial" charset="0"/>
              <a:buNone/>
            </a:pPr>
            <a:endParaRPr lang="en-US" sz="3000" dirty="0">
              <a:solidFill>
                <a:srgbClr val="FF0000"/>
              </a:solidFill>
              <a:latin typeface="Century Gothic" pitchFamily="34" charset="0"/>
            </a:endParaRPr>
          </a:p>
          <a:p>
            <a:pPr marL="217488" indent="-217488" algn="just">
              <a:lnSpc>
                <a:spcPct val="90000"/>
              </a:lnSpc>
              <a:spcBef>
                <a:spcPts val="963"/>
              </a:spcBef>
            </a:pPr>
            <a:r>
              <a:rPr lang="it-IT" sz="1200" i="1" dirty="0">
                <a:latin typeface="Century Gothic" panose="020B0502020202020204" pitchFamily="34" charset="0"/>
                <a:hlinkClick r:id="rId5">
                  <a:extLst>
                    <a:ext uri="{A12FA001-AC4F-418D-AE19-62706E023703}">
                      <ahyp:hlinkClr xmlns="" xmlns:ahyp="http://schemas.microsoft.com/office/drawing/2018/hyperlinkcolor" val="tx"/>
                    </a:ext>
                  </a:extLst>
                </a:hlinkClick>
              </a:rPr>
              <a:t>Conte MS</a:t>
            </a:r>
            <a:r>
              <a:rPr lang="it-IT" sz="1200" i="1" baseline="30000" dirty="0">
                <a:latin typeface="Century Gothic" panose="020B0502020202020204" pitchFamily="34" charset="0"/>
              </a:rPr>
              <a:t>1</a:t>
            </a:r>
            <a:r>
              <a:rPr lang="it-IT" sz="1200" i="1" dirty="0">
                <a:latin typeface="Century Gothic" panose="020B0502020202020204" pitchFamily="34" charset="0"/>
              </a:rPr>
              <a:t>, </a:t>
            </a:r>
            <a:r>
              <a:rPr lang="it-IT" sz="1200" i="1" dirty="0">
                <a:latin typeface="Century Gothic" panose="020B0502020202020204" pitchFamily="34" charset="0"/>
                <a:hlinkClick r:id="rId6">
                  <a:extLst>
                    <a:ext uri="{A12FA001-AC4F-418D-AE19-62706E023703}">
                      <ahyp:hlinkClr xmlns="" xmlns:ahyp="http://schemas.microsoft.com/office/drawing/2018/hyperlinkcolor" val="tx"/>
                    </a:ext>
                  </a:extLst>
                </a:hlinkClick>
              </a:rPr>
              <a:t>Bradbury AW</a:t>
            </a:r>
            <a:r>
              <a:rPr lang="it-IT" sz="1200" i="1" baseline="30000" dirty="0">
                <a:latin typeface="Century Gothic" panose="020B0502020202020204" pitchFamily="34" charset="0"/>
              </a:rPr>
              <a:t>2</a:t>
            </a:r>
            <a:r>
              <a:rPr lang="it-IT" sz="1200" i="1" dirty="0">
                <a:latin typeface="Century Gothic" panose="020B0502020202020204" pitchFamily="34" charset="0"/>
              </a:rPr>
              <a:t>, </a:t>
            </a:r>
            <a:r>
              <a:rPr lang="it-IT" sz="1200" i="1" dirty="0" err="1">
                <a:latin typeface="Century Gothic" panose="020B0502020202020204" pitchFamily="34" charset="0"/>
                <a:hlinkClick r:id="rId7">
                  <a:extLst>
                    <a:ext uri="{A12FA001-AC4F-418D-AE19-62706E023703}">
                      <ahyp:hlinkClr xmlns="" xmlns:ahyp="http://schemas.microsoft.com/office/drawing/2018/hyperlinkcolor" val="tx"/>
                    </a:ext>
                  </a:extLst>
                </a:hlinkClick>
              </a:rPr>
              <a:t>Kolh</a:t>
            </a:r>
            <a:r>
              <a:rPr lang="it-IT" sz="1200" i="1" dirty="0">
                <a:latin typeface="Century Gothic" panose="020B0502020202020204" pitchFamily="34" charset="0"/>
                <a:hlinkClick r:id="rId7">
                  <a:extLst>
                    <a:ext uri="{A12FA001-AC4F-418D-AE19-62706E023703}">
                      <ahyp:hlinkClr xmlns="" xmlns:ahyp="http://schemas.microsoft.com/office/drawing/2018/hyperlinkcolor" val="tx"/>
                    </a:ext>
                  </a:extLst>
                </a:hlinkClick>
              </a:rPr>
              <a:t> P</a:t>
            </a:r>
            <a:r>
              <a:rPr lang="it-IT" sz="1200" i="1" baseline="30000" dirty="0">
                <a:latin typeface="Century Gothic" panose="020B0502020202020204" pitchFamily="34" charset="0"/>
              </a:rPr>
              <a:t>3</a:t>
            </a:r>
            <a:r>
              <a:rPr lang="it-IT" sz="1200" i="1" dirty="0">
                <a:latin typeface="Century Gothic" panose="020B0502020202020204" pitchFamily="34" charset="0"/>
              </a:rPr>
              <a:t>, </a:t>
            </a:r>
            <a:r>
              <a:rPr lang="it-IT" sz="1200" i="1" dirty="0">
                <a:latin typeface="Century Gothic" panose="020B0502020202020204" pitchFamily="34" charset="0"/>
                <a:hlinkClick r:id="rId8">
                  <a:extLst>
                    <a:ext uri="{A12FA001-AC4F-418D-AE19-62706E023703}">
                      <ahyp:hlinkClr xmlns="" xmlns:ahyp="http://schemas.microsoft.com/office/drawing/2018/hyperlinkcolor" val="tx"/>
                    </a:ext>
                  </a:extLst>
                </a:hlinkClick>
              </a:rPr>
              <a:t>White JV</a:t>
            </a:r>
            <a:r>
              <a:rPr lang="it-IT" sz="1200" i="1" baseline="30000" dirty="0">
                <a:latin typeface="Century Gothic" panose="020B0502020202020204" pitchFamily="34" charset="0"/>
              </a:rPr>
              <a:t>4</a:t>
            </a:r>
            <a:r>
              <a:rPr lang="it-IT" sz="1200" i="1" dirty="0">
                <a:latin typeface="Century Gothic" panose="020B0502020202020204" pitchFamily="34" charset="0"/>
              </a:rPr>
              <a:t>, </a:t>
            </a:r>
            <a:r>
              <a:rPr lang="it-IT" sz="1200" i="1" dirty="0">
                <a:latin typeface="Century Gothic" panose="020B0502020202020204" pitchFamily="34" charset="0"/>
                <a:hlinkClick r:id="rId9">
                  <a:extLst>
                    <a:ext uri="{A12FA001-AC4F-418D-AE19-62706E023703}">
                      <ahyp:hlinkClr xmlns="" xmlns:ahyp="http://schemas.microsoft.com/office/drawing/2018/hyperlinkcolor" val="tx"/>
                    </a:ext>
                  </a:extLst>
                </a:hlinkClick>
              </a:rPr>
              <a:t>Dick F</a:t>
            </a:r>
            <a:r>
              <a:rPr lang="it-IT" sz="1200" i="1" baseline="30000" dirty="0">
                <a:latin typeface="Century Gothic" panose="020B0502020202020204" pitchFamily="34" charset="0"/>
              </a:rPr>
              <a:t>5</a:t>
            </a:r>
            <a:r>
              <a:rPr lang="it-IT" sz="1200" i="1" dirty="0">
                <a:latin typeface="Century Gothic" panose="020B0502020202020204" pitchFamily="34" charset="0"/>
              </a:rPr>
              <a:t>, </a:t>
            </a:r>
            <a:r>
              <a:rPr lang="it-IT" sz="1200" i="1" dirty="0" err="1">
                <a:latin typeface="Century Gothic" panose="020B0502020202020204" pitchFamily="34" charset="0"/>
                <a:hlinkClick r:id="rId10">
                  <a:extLst>
                    <a:ext uri="{A12FA001-AC4F-418D-AE19-62706E023703}">
                      <ahyp:hlinkClr xmlns="" xmlns:ahyp="http://schemas.microsoft.com/office/drawing/2018/hyperlinkcolor" val="tx"/>
                    </a:ext>
                  </a:extLst>
                </a:hlinkClick>
              </a:rPr>
              <a:t>Fitridge</a:t>
            </a:r>
            <a:r>
              <a:rPr lang="it-IT" sz="1200" i="1" dirty="0">
                <a:latin typeface="Century Gothic" panose="020B0502020202020204" pitchFamily="34" charset="0"/>
                <a:hlinkClick r:id="rId10">
                  <a:extLst>
                    <a:ext uri="{A12FA001-AC4F-418D-AE19-62706E023703}">
                      <ahyp:hlinkClr xmlns="" xmlns:ahyp="http://schemas.microsoft.com/office/drawing/2018/hyperlinkcolor" val="tx"/>
                    </a:ext>
                  </a:extLst>
                </a:hlinkClick>
              </a:rPr>
              <a:t> R</a:t>
            </a:r>
            <a:r>
              <a:rPr lang="it-IT" sz="1200" i="1" baseline="30000" dirty="0">
                <a:latin typeface="Century Gothic" panose="020B0502020202020204" pitchFamily="34" charset="0"/>
              </a:rPr>
              <a:t>6</a:t>
            </a:r>
            <a:r>
              <a:rPr lang="it-IT" sz="1200" i="1" dirty="0">
                <a:latin typeface="Century Gothic" panose="020B0502020202020204" pitchFamily="34" charset="0"/>
              </a:rPr>
              <a:t>, </a:t>
            </a:r>
            <a:r>
              <a:rPr lang="it-IT" sz="1200" i="1" dirty="0" err="1">
                <a:latin typeface="Century Gothic" panose="020B0502020202020204" pitchFamily="34" charset="0"/>
                <a:hlinkClick r:id="rId11">
                  <a:extLst>
                    <a:ext uri="{A12FA001-AC4F-418D-AE19-62706E023703}">
                      <ahyp:hlinkClr xmlns="" xmlns:ahyp="http://schemas.microsoft.com/office/drawing/2018/hyperlinkcolor" val="tx"/>
                    </a:ext>
                  </a:extLst>
                </a:hlinkClick>
              </a:rPr>
              <a:t>Mills</a:t>
            </a:r>
            <a:r>
              <a:rPr lang="it-IT" sz="1200" i="1" dirty="0">
                <a:latin typeface="Century Gothic" panose="020B0502020202020204" pitchFamily="34" charset="0"/>
                <a:hlinkClick r:id="rId11">
                  <a:extLst>
                    <a:ext uri="{A12FA001-AC4F-418D-AE19-62706E023703}">
                      <ahyp:hlinkClr xmlns="" xmlns:ahyp="http://schemas.microsoft.com/office/drawing/2018/hyperlinkcolor" val="tx"/>
                    </a:ext>
                  </a:extLst>
                </a:hlinkClick>
              </a:rPr>
              <a:t> JL</a:t>
            </a:r>
            <a:r>
              <a:rPr lang="it-IT" sz="1200" i="1" baseline="30000" dirty="0">
                <a:latin typeface="Century Gothic" panose="020B0502020202020204" pitchFamily="34" charset="0"/>
              </a:rPr>
              <a:t>7</a:t>
            </a:r>
            <a:r>
              <a:rPr lang="it-IT" sz="1200" i="1" dirty="0">
                <a:latin typeface="Century Gothic" panose="020B0502020202020204" pitchFamily="34" charset="0"/>
              </a:rPr>
              <a:t>, </a:t>
            </a:r>
            <a:r>
              <a:rPr lang="it-IT" sz="1200" i="1" dirty="0">
                <a:latin typeface="Century Gothic" panose="020B0502020202020204" pitchFamily="34" charset="0"/>
                <a:hlinkClick r:id="rId12">
                  <a:extLst>
                    <a:ext uri="{A12FA001-AC4F-418D-AE19-62706E023703}">
                      <ahyp:hlinkClr xmlns="" xmlns:ahyp="http://schemas.microsoft.com/office/drawing/2018/hyperlinkcolor" val="tx"/>
                    </a:ext>
                  </a:extLst>
                </a:hlinkClick>
              </a:rPr>
              <a:t>Ricco JB</a:t>
            </a:r>
            <a:r>
              <a:rPr lang="it-IT" sz="1200" i="1" baseline="30000" dirty="0">
                <a:latin typeface="Century Gothic" panose="020B0502020202020204" pitchFamily="34" charset="0"/>
              </a:rPr>
              <a:t>8</a:t>
            </a:r>
            <a:r>
              <a:rPr lang="it-IT" sz="1200" i="1" dirty="0">
                <a:latin typeface="Century Gothic" panose="020B0502020202020204" pitchFamily="34" charset="0"/>
              </a:rPr>
              <a:t>, </a:t>
            </a:r>
            <a:r>
              <a:rPr lang="it-IT" sz="1200" i="1" dirty="0" err="1">
                <a:latin typeface="Century Gothic" panose="020B0502020202020204" pitchFamily="34" charset="0"/>
                <a:hlinkClick r:id="rId13">
                  <a:extLst>
                    <a:ext uri="{A12FA001-AC4F-418D-AE19-62706E023703}">
                      <ahyp:hlinkClr xmlns="" xmlns:ahyp="http://schemas.microsoft.com/office/drawing/2018/hyperlinkcolor" val="tx"/>
                    </a:ext>
                  </a:extLst>
                </a:hlinkClick>
              </a:rPr>
              <a:t>Suresh</a:t>
            </a:r>
            <a:r>
              <a:rPr lang="it-IT" sz="1200" i="1" dirty="0">
                <a:latin typeface="Century Gothic" panose="020B0502020202020204" pitchFamily="34" charset="0"/>
                <a:hlinkClick r:id="rId13">
                  <a:extLst>
                    <a:ext uri="{A12FA001-AC4F-418D-AE19-62706E023703}">
                      <ahyp:hlinkClr xmlns="" xmlns:ahyp="http://schemas.microsoft.com/office/drawing/2018/hyperlinkcolor" val="tx"/>
                    </a:ext>
                  </a:extLst>
                </a:hlinkClick>
              </a:rPr>
              <a:t> KR</a:t>
            </a:r>
            <a:r>
              <a:rPr lang="it-IT" sz="1200" i="1" baseline="30000" dirty="0">
                <a:latin typeface="Century Gothic" panose="020B0502020202020204" pitchFamily="34" charset="0"/>
              </a:rPr>
              <a:t>9</a:t>
            </a:r>
            <a:r>
              <a:rPr lang="it-IT" sz="1200" i="1" dirty="0">
                <a:latin typeface="Century Gothic" panose="020B0502020202020204" pitchFamily="34" charset="0"/>
              </a:rPr>
              <a:t>, </a:t>
            </a:r>
            <a:r>
              <a:rPr lang="it-IT" sz="1200" i="1" dirty="0">
                <a:latin typeface="Century Gothic" panose="020B0502020202020204" pitchFamily="34" charset="0"/>
                <a:hlinkClick r:id="rId14">
                  <a:extLst>
                    <a:ext uri="{A12FA001-AC4F-418D-AE19-62706E023703}">
                      <ahyp:hlinkClr xmlns="" xmlns:ahyp="http://schemas.microsoft.com/office/drawing/2018/hyperlinkcolor" val="tx"/>
                    </a:ext>
                  </a:extLst>
                </a:hlinkClick>
              </a:rPr>
              <a:t>Murad MH</a:t>
            </a:r>
            <a:r>
              <a:rPr lang="it-IT" sz="1200" i="1" baseline="30000" dirty="0">
                <a:latin typeface="Century Gothic" panose="020B0502020202020204" pitchFamily="34" charset="0"/>
              </a:rPr>
              <a:t>10</a:t>
            </a:r>
            <a:r>
              <a:rPr lang="it-IT" sz="1200" i="1" dirty="0">
                <a:latin typeface="Century Gothic" panose="020B0502020202020204" pitchFamily="34" charset="0"/>
              </a:rPr>
              <a:t>; </a:t>
            </a:r>
            <a:r>
              <a:rPr lang="it-IT" sz="1200" i="1" dirty="0">
                <a:latin typeface="Century Gothic" panose="020B0502020202020204" pitchFamily="34" charset="0"/>
                <a:hlinkClick r:id="rId15">
                  <a:extLst>
                    <a:ext uri="{A12FA001-AC4F-418D-AE19-62706E023703}">
                      <ahyp:hlinkClr xmlns="" xmlns:ahyp="http://schemas.microsoft.com/office/drawing/2018/hyperlinkcolor" val="tx"/>
                    </a:ext>
                  </a:extLst>
                </a:hlinkClick>
              </a:rPr>
              <a:t>GVG Writing Group</a:t>
            </a:r>
            <a:r>
              <a:rPr lang="it-IT" sz="1200" i="1" dirty="0">
                <a:latin typeface="Century Gothic" panose="020B0502020202020204" pitchFamily="34" charset="0"/>
              </a:rPr>
              <a:t>, </a:t>
            </a:r>
            <a:r>
              <a:rPr lang="en-US" sz="1200" b="1" i="1" dirty="0">
                <a:latin typeface="Century Gothic" panose="020B0502020202020204" pitchFamily="34" charset="0"/>
              </a:rPr>
              <a:t>Global vascular guidelines on the management of chronic limb-threatening ischemia. </a:t>
            </a:r>
            <a:r>
              <a:rPr lang="it-IT" sz="1200" i="1" dirty="0">
                <a:latin typeface="Century Gothic" panose="020B0502020202020204" pitchFamily="34" charset="0"/>
                <a:hlinkClick r:id="rId16" tooltip="Journal of vascular surgery.">
                  <a:extLst>
                    <a:ext uri="{A12FA001-AC4F-418D-AE19-62706E023703}">
                      <ahyp:hlinkClr xmlns="" xmlns:ahyp="http://schemas.microsoft.com/office/drawing/2018/hyperlinkcolor" val="tx"/>
                    </a:ext>
                  </a:extLst>
                </a:hlinkClick>
              </a:rPr>
              <a:t>J </a:t>
            </a:r>
            <a:r>
              <a:rPr lang="it-IT" sz="1200" i="1" dirty="0" err="1">
                <a:latin typeface="Century Gothic" panose="020B0502020202020204" pitchFamily="34" charset="0"/>
                <a:hlinkClick r:id="rId16" tooltip="Journal of vascular surgery.">
                  <a:extLst>
                    <a:ext uri="{A12FA001-AC4F-418D-AE19-62706E023703}">
                      <ahyp:hlinkClr xmlns="" xmlns:ahyp="http://schemas.microsoft.com/office/drawing/2018/hyperlinkcolor" val="tx"/>
                    </a:ext>
                  </a:extLst>
                </a:hlinkClick>
              </a:rPr>
              <a:t>Vasc</a:t>
            </a:r>
            <a:r>
              <a:rPr lang="it-IT" sz="1200" i="1" dirty="0">
                <a:latin typeface="Century Gothic" panose="020B0502020202020204" pitchFamily="34" charset="0"/>
                <a:hlinkClick r:id="rId16" tooltip="Journal of vascular surgery.">
                  <a:extLst>
                    <a:ext uri="{A12FA001-AC4F-418D-AE19-62706E023703}">
                      <ahyp:hlinkClr xmlns="" xmlns:ahyp="http://schemas.microsoft.com/office/drawing/2018/hyperlinkcolor" val="tx"/>
                    </a:ext>
                  </a:extLst>
                </a:hlinkClick>
              </a:rPr>
              <a:t> </a:t>
            </a:r>
            <a:r>
              <a:rPr lang="it-IT" sz="1200" i="1" dirty="0" err="1">
                <a:latin typeface="Century Gothic" panose="020B0502020202020204" pitchFamily="34" charset="0"/>
                <a:hlinkClick r:id="rId16" tooltip="Journal of vascular surgery.">
                  <a:extLst>
                    <a:ext uri="{A12FA001-AC4F-418D-AE19-62706E023703}">
                      <ahyp:hlinkClr xmlns="" xmlns:ahyp="http://schemas.microsoft.com/office/drawing/2018/hyperlinkcolor" val="tx"/>
                    </a:ext>
                  </a:extLst>
                </a:hlinkClick>
              </a:rPr>
              <a:t>Surg</a:t>
            </a:r>
            <a:r>
              <a:rPr lang="it-IT" sz="1200" i="1" dirty="0">
                <a:latin typeface="Century Gothic" panose="020B0502020202020204" pitchFamily="34" charset="0"/>
                <a:hlinkClick r:id="rId16" tooltip="Journal of vascular surgery.">
                  <a:extLst>
                    <a:ext uri="{A12FA001-AC4F-418D-AE19-62706E023703}">
                      <ahyp:hlinkClr xmlns="" xmlns:ahyp="http://schemas.microsoft.com/office/drawing/2018/hyperlinkcolor" val="tx"/>
                    </a:ext>
                  </a:extLst>
                </a:hlinkClick>
              </a:rPr>
              <a:t>.</a:t>
            </a:r>
            <a:r>
              <a:rPr lang="it-IT" sz="1200" i="1" dirty="0">
                <a:latin typeface="Century Gothic" panose="020B0502020202020204" pitchFamily="34" charset="0"/>
              </a:rPr>
              <a:t> 2019 Jun;69(6S):3S-125S.e40. </a:t>
            </a:r>
            <a:r>
              <a:rPr lang="it-IT" sz="1200" i="1" dirty="0" err="1">
                <a:latin typeface="Century Gothic" panose="020B0502020202020204" pitchFamily="34" charset="0"/>
              </a:rPr>
              <a:t>doi</a:t>
            </a:r>
            <a:r>
              <a:rPr lang="it-IT" sz="1200" i="1" dirty="0">
                <a:latin typeface="Century Gothic" panose="020B0502020202020204" pitchFamily="34" charset="0"/>
              </a:rPr>
              <a:t>: 10.1016/j.jvs.2019.02.016. </a:t>
            </a:r>
            <a:r>
              <a:rPr lang="it-IT" sz="1200" i="1" dirty="0" err="1">
                <a:latin typeface="Century Gothic" panose="020B0502020202020204" pitchFamily="34" charset="0"/>
              </a:rPr>
              <a:t>Epub</a:t>
            </a:r>
            <a:r>
              <a:rPr lang="it-IT" sz="1200" i="1" dirty="0">
                <a:latin typeface="Century Gothic" panose="020B0502020202020204" pitchFamily="34" charset="0"/>
              </a:rPr>
              <a:t> 2019 </a:t>
            </a:r>
            <a:r>
              <a:rPr lang="it-IT" sz="1200" i="1" dirty="0" err="1">
                <a:latin typeface="Century Gothic" panose="020B0502020202020204" pitchFamily="34" charset="0"/>
              </a:rPr>
              <a:t>May</a:t>
            </a:r>
            <a:r>
              <a:rPr lang="it-IT" sz="1200" i="1" dirty="0">
                <a:latin typeface="Century Gothic" panose="020B0502020202020204" pitchFamily="34" charset="0"/>
              </a:rPr>
              <a:t> 28. </a:t>
            </a:r>
            <a:endParaRPr lang="en-US" sz="1200" i="1" dirty="0">
              <a:latin typeface="Century Gothic" panose="020B0502020202020204" pitchFamily="34" charset="0"/>
            </a:endParaRPr>
          </a:p>
          <a:p>
            <a:pPr marL="457200" indent="-457200" algn="just">
              <a:lnSpc>
                <a:spcPct val="90000"/>
              </a:lnSpc>
              <a:spcBef>
                <a:spcPts val="963"/>
              </a:spcBef>
              <a:buFont typeface="Arial" panose="020B0604020202020204" pitchFamily="34" charset="0"/>
              <a:buChar char="•"/>
            </a:pPr>
            <a:endParaRPr lang="en-US"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0B7DFEF0-2913-4BBE-B54D-1E38E813EA92}"/>
              </a:ext>
            </a:extLst>
          </p:cNvPr>
          <p:cNvPicPr>
            <a:picLocks noChangeAspect="1"/>
          </p:cNvPicPr>
          <p:nvPr/>
        </p:nvPicPr>
        <p:blipFill rotWithShape="1">
          <a:blip r:embed="rId17" cstate="print"/>
          <a:srcRect l="17713" t="12201" r="43700" b="75413"/>
          <a:stretch/>
        </p:blipFill>
        <p:spPr>
          <a:xfrm>
            <a:off x="2141514" y="1557894"/>
            <a:ext cx="4878758" cy="880963"/>
          </a:xfrm>
          <a:prstGeom prst="rect">
            <a:avLst/>
          </a:prstGeom>
        </p:spPr>
        <p:style>
          <a:lnRef idx="3">
            <a:schemeClr val="lt1"/>
          </a:lnRef>
          <a:fillRef idx="1">
            <a:schemeClr val="accent2"/>
          </a:fillRef>
          <a:effectRef idx="1">
            <a:schemeClr val="accent2"/>
          </a:effectRef>
          <a:fontRef idx="minor">
            <a:schemeClr val="lt1"/>
          </a:fontRef>
        </p:style>
      </p:pic>
      <p:pic>
        <p:nvPicPr>
          <p:cNvPr id="1026" name="Picture 2" descr="Immagine">
            <a:extLst>
              <a:ext uri="{FF2B5EF4-FFF2-40B4-BE49-F238E27FC236}">
                <a16:creationId xmlns:a16="http://schemas.microsoft.com/office/drawing/2014/main" xmlns="" id="{254025ED-6CBB-4E10-B02C-5516C4236758}"/>
              </a:ext>
            </a:extLst>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2267744" y="3569109"/>
            <a:ext cx="4680520" cy="26327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90375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2" cstate="print"/>
          <a:srcRect/>
          <a:stretch>
            <a:fillRect/>
          </a:stretch>
        </p:blipFill>
        <p:spPr bwMode="auto">
          <a:xfrm>
            <a:off x="276225" y="764704"/>
            <a:ext cx="896938" cy="967316"/>
          </a:xfrm>
          <a:prstGeom prst="rect">
            <a:avLst/>
          </a:prstGeom>
          <a:noFill/>
          <a:ln w="9525">
            <a:noFill/>
            <a:miter lim="800000"/>
            <a:headEnd/>
            <a:tailEnd/>
          </a:ln>
        </p:spPr>
      </p:pic>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19" name="CasellaDiTesto 18"/>
          <p:cNvSpPr txBox="1"/>
          <p:nvPr/>
        </p:nvSpPr>
        <p:spPr>
          <a:xfrm>
            <a:off x="251520" y="2060848"/>
            <a:ext cx="8712968" cy="1477328"/>
          </a:xfrm>
          <a:prstGeom prst="rect">
            <a:avLst/>
          </a:prstGeom>
          <a:noFill/>
        </p:spPr>
        <p:txBody>
          <a:bodyPr wrap="square" rtlCol="0">
            <a:spAutoFit/>
          </a:bodyPr>
          <a:lstStyle/>
          <a:p>
            <a:r>
              <a:rPr lang="en-US" dirty="0" smtClean="0">
                <a:latin typeface="Century Gothic" pitchFamily="34" charset="0"/>
              </a:rPr>
              <a:t>An </a:t>
            </a:r>
            <a:r>
              <a:rPr lang="en-US" b="1" dirty="0" smtClean="0">
                <a:latin typeface="Century Gothic" pitchFamily="34" charset="0"/>
              </a:rPr>
              <a:t>average-risk</a:t>
            </a:r>
            <a:r>
              <a:rPr lang="en-US" dirty="0" smtClean="0">
                <a:latin typeface="Century Gothic" pitchFamily="34" charset="0"/>
              </a:rPr>
              <a:t> patient is defined as one in whom the anticipated </a:t>
            </a:r>
            <a:r>
              <a:rPr lang="en-US" dirty="0" err="1" smtClean="0">
                <a:latin typeface="Century Gothic" pitchFamily="34" charset="0"/>
              </a:rPr>
              <a:t>periprocedural</a:t>
            </a:r>
            <a:r>
              <a:rPr lang="en-US" dirty="0" smtClean="0">
                <a:latin typeface="Century Gothic" pitchFamily="34" charset="0"/>
              </a:rPr>
              <a:t> mortality is &lt;5% and the anticipated 2-year survival is &gt;50% (Recommendation 6.4). These patients are potential </a:t>
            </a:r>
            <a:r>
              <a:rPr lang="en-US" u="sng" dirty="0" smtClean="0">
                <a:latin typeface="Century Gothic" pitchFamily="34" charset="0"/>
              </a:rPr>
              <a:t>surgical or endovascular</a:t>
            </a:r>
            <a:r>
              <a:rPr lang="en-US" dirty="0" smtClean="0">
                <a:latin typeface="Century Gothic" pitchFamily="34" charset="0"/>
              </a:rPr>
              <a:t> candidates, depending on individual clinical and anatomic </a:t>
            </a:r>
            <a:r>
              <a:rPr lang="it-IT" dirty="0" err="1" smtClean="0">
                <a:latin typeface="Century Gothic" pitchFamily="34" charset="0"/>
              </a:rPr>
              <a:t>factors</a:t>
            </a:r>
            <a:r>
              <a:rPr lang="it-IT" dirty="0" smtClean="0">
                <a:latin typeface="Century Gothic" pitchFamily="34" charset="0"/>
              </a:rPr>
              <a:t>.</a:t>
            </a:r>
            <a:endParaRPr lang="it-IT" dirty="0">
              <a:latin typeface="Century Gothic" pitchFamily="34" charset="0"/>
            </a:endParaRPr>
          </a:p>
        </p:txBody>
      </p:sp>
      <p:sp>
        <p:nvSpPr>
          <p:cNvPr id="20" name="CasellaDiTesto 19"/>
          <p:cNvSpPr txBox="1"/>
          <p:nvPr/>
        </p:nvSpPr>
        <p:spPr>
          <a:xfrm>
            <a:off x="323528" y="4077072"/>
            <a:ext cx="8712968" cy="1477328"/>
          </a:xfrm>
          <a:prstGeom prst="rect">
            <a:avLst/>
          </a:prstGeom>
          <a:noFill/>
        </p:spPr>
        <p:txBody>
          <a:bodyPr wrap="square" rtlCol="0">
            <a:spAutoFit/>
          </a:bodyPr>
          <a:lstStyle/>
          <a:p>
            <a:r>
              <a:rPr lang="en-US" dirty="0" smtClean="0">
                <a:latin typeface="Century Gothic" pitchFamily="34" charset="0"/>
              </a:rPr>
              <a:t>A </a:t>
            </a:r>
            <a:r>
              <a:rPr lang="en-US" b="1" dirty="0" smtClean="0">
                <a:latin typeface="Century Gothic" pitchFamily="34" charset="0"/>
              </a:rPr>
              <a:t>high-risk</a:t>
            </a:r>
            <a:r>
              <a:rPr lang="en-US" dirty="0" smtClean="0">
                <a:latin typeface="Century Gothic" pitchFamily="34" charset="0"/>
              </a:rPr>
              <a:t> patient is defined as one in whom the anticipated </a:t>
            </a:r>
            <a:r>
              <a:rPr lang="en-US" dirty="0" err="1" smtClean="0">
                <a:latin typeface="Century Gothic" pitchFamily="34" charset="0"/>
              </a:rPr>
              <a:t>perioperative</a:t>
            </a:r>
            <a:r>
              <a:rPr lang="en-US" dirty="0" smtClean="0">
                <a:latin typeface="Century Gothic" pitchFamily="34" charset="0"/>
              </a:rPr>
              <a:t> mortality is &gt;5% or the anticipated 2-year survival is &lt;50%. Because </a:t>
            </a:r>
            <a:r>
              <a:rPr lang="en-US" u="sng" dirty="0" smtClean="0">
                <a:latin typeface="Century Gothic" pitchFamily="34" charset="0"/>
              </a:rPr>
              <a:t>endovascular intervention</a:t>
            </a:r>
            <a:r>
              <a:rPr lang="en-US" dirty="0" smtClean="0">
                <a:latin typeface="Century Gothic" pitchFamily="34" charset="0"/>
              </a:rPr>
              <a:t> can be performed with reduced morbidity, it may often be preferred in high-risk patients who are otherwise candidates </a:t>
            </a:r>
            <a:r>
              <a:rPr lang="it-IT" dirty="0" err="1" smtClean="0">
                <a:latin typeface="Century Gothic" pitchFamily="34" charset="0"/>
              </a:rPr>
              <a:t>for</a:t>
            </a:r>
            <a:r>
              <a:rPr lang="it-IT" dirty="0" smtClean="0">
                <a:latin typeface="Century Gothic" pitchFamily="34" charset="0"/>
              </a:rPr>
              <a:t> </a:t>
            </a:r>
            <a:r>
              <a:rPr lang="it-IT" dirty="0" err="1" smtClean="0">
                <a:latin typeface="Century Gothic" pitchFamily="34" charset="0"/>
              </a:rPr>
              <a:t>functional</a:t>
            </a:r>
            <a:r>
              <a:rPr lang="it-IT" dirty="0" smtClean="0">
                <a:latin typeface="Century Gothic" pitchFamily="34" charset="0"/>
              </a:rPr>
              <a:t> </a:t>
            </a:r>
            <a:r>
              <a:rPr lang="it-IT" dirty="0" err="1" smtClean="0">
                <a:latin typeface="Century Gothic" pitchFamily="34" charset="0"/>
              </a:rPr>
              <a:t>limb</a:t>
            </a:r>
            <a:r>
              <a:rPr lang="it-IT" dirty="0" smtClean="0">
                <a:latin typeface="Century Gothic" pitchFamily="34" charset="0"/>
              </a:rPr>
              <a:t> </a:t>
            </a:r>
            <a:r>
              <a:rPr lang="it-IT" dirty="0" err="1" smtClean="0">
                <a:latin typeface="Century Gothic" pitchFamily="34" charset="0"/>
              </a:rPr>
              <a:t>salvage</a:t>
            </a:r>
            <a:r>
              <a:rPr lang="it-IT" dirty="0" smtClean="0">
                <a:latin typeface="Century Gothic" pitchFamily="34" charset="0"/>
              </a:rPr>
              <a:t>.</a:t>
            </a:r>
            <a:endParaRPr lang="it-IT" dirty="0">
              <a:latin typeface="Century Gothic" pitchFamily="34" charset="0"/>
            </a:endParaRPr>
          </a:p>
        </p:txBody>
      </p:sp>
      <p:sp>
        <p:nvSpPr>
          <p:cNvPr id="21" name="CasellaDiTesto 20"/>
          <p:cNvSpPr txBox="1"/>
          <p:nvPr/>
        </p:nvSpPr>
        <p:spPr>
          <a:xfrm>
            <a:off x="251520" y="951111"/>
            <a:ext cx="8640960" cy="461665"/>
          </a:xfrm>
          <a:prstGeom prst="rect">
            <a:avLst/>
          </a:prstGeom>
          <a:noFill/>
        </p:spPr>
        <p:txBody>
          <a:bodyPr wrap="square" rtlCol="0">
            <a:spAutoFit/>
          </a:bodyPr>
          <a:lstStyle/>
          <a:p>
            <a:pPr algn="ctr"/>
            <a:r>
              <a:rPr lang="it-IT" sz="2400" dirty="0" smtClean="0">
                <a:solidFill>
                  <a:srgbClr val="FF0000"/>
                </a:solidFill>
                <a:latin typeface="Century Gothic" pitchFamily="34" charset="0"/>
              </a:rPr>
              <a:t>VALUTAZIONE DEL RISCHIO OPERATORIO</a:t>
            </a:r>
            <a:endParaRPr lang="it-IT" sz="2400" dirty="0">
              <a:solidFill>
                <a:srgbClr val="FF0000"/>
              </a:solidFill>
              <a:latin typeface="Century Gothic" pitchFamily="34" charset="0"/>
            </a:endParaRPr>
          </a:p>
        </p:txBody>
      </p:sp>
    </p:spTree>
    <p:extLst>
      <p:ext uri="{BB962C8B-B14F-4D97-AF65-F5344CB8AC3E}">
        <p14:creationId xmlns:p14="http://schemas.microsoft.com/office/powerpoint/2010/main" xmlns="" val="2390375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2" cstate="print"/>
          <a:srcRect/>
          <a:stretch>
            <a:fillRect/>
          </a:stretch>
        </p:blipFill>
        <p:spPr bwMode="auto">
          <a:xfrm>
            <a:off x="276225" y="764704"/>
            <a:ext cx="896938" cy="967316"/>
          </a:xfrm>
          <a:prstGeom prst="rect">
            <a:avLst/>
          </a:prstGeom>
          <a:noFill/>
          <a:ln w="9525">
            <a:noFill/>
            <a:miter lim="800000"/>
            <a:headEnd/>
            <a:tailEnd/>
          </a:ln>
        </p:spPr>
      </p:pic>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5812365"/>
          </a:xfrm>
          <a:prstGeom prst="rect">
            <a:avLst/>
          </a:prstGeom>
          <a:noFill/>
          <a:ln w="9525">
            <a:noFill/>
            <a:miter lim="800000"/>
            <a:headEnd/>
            <a:tailEnd/>
          </a:ln>
        </p:spPr>
        <p:txBody>
          <a:bodyPr lIns="87579" tIns="43790" rIns="87579" bIns="43790"/>
          <a:lstStyle/>
          <a:p>
            <a:pPr marL="457200" indent="-457200" algn="just">
              <a:lnSpc>
                <a:spcPct val="90000"/>
              </a:lnSpc>
              <a:spcBef>
                <a:spcPts val="963"/>
              </a:spcBef>
              <a:buFont typeface="Arial" panose="020B0604020202020204" pitchFamily="34" charset="0"/>
              <a:buChar char="•"/>
            </a:pPr>
            <a:endParaRPr lang="en-US"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3" name="Diagramma 2">
            <a:extLst>
              <a:ext uri="{FF2B5EF4-FFF2-40B4-BE49-F238E27FC236}">
                <a16:creationId xmlns:a16="http://schemas.microsoft.com/office/drawing/2014/main" xmlns="" id="{13F2098A-EBCB-42FF-9185-7D462CAC3307}"/>
              </a:ext>
            </a:extLst>
          </p:cNvPr>
          <p:cNvGraphicFramePr/>
          <p:nvPr>
            <p:extLst>
              <p:ext uri="{D42A27DB-BD31-4B8C-83A1-F6EECF244321}">
                <p14:modId xmlns:p14="http://schemas.microsoft.com/office/powerpoint/2010/main" xmlns="" val="1057845947"/>
              </p:ext>
            </p:extLst>
          </p:nvPr>
        </p:nvGraphicFramePr>
        <p:xfrm>
          <a:off x="93665" y="1916839"/>
          <a:ext cx="8956674" cy="32895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asellaDiTesto 3">
            <a:extLst>
              <a:ext uri="{FF2B5EF4-FFF2-40B4-BE49-F238E27FC236}">
                <a16:creationId xmlns:a16="http://schemas.microsoft.com/office/drawing/2014/main" xmlns="" id="{BCA7E7DF-4B4D-47CA-88A7-076DD90EC012}"/>
              </a:ext>
            </a:extLst>
          </p:cNvPr>
          <p:cNvSpPr txBox="1"/>
          <p:nvPr/>
        </p:nvSpPr>
        <p:spPr>
          <a:xfrm>
            <a:off x="0" y="6229351"/>
            <a:ext cx="9144000" cy="646331"/>
          </a:xfrm>
          <a:prstGeom prst="rect">
            <a:avLst/>
          </a:prstGeom>
          <a:noFill/>
        </p:spPr>
        <p:txBody>
          <a:bodyPr wrap="square" rtlCol="0">
            <a:spAutoFit/>
          </a:bodyPr>
          <a:lstStyle/>
          <a:p>
            <a:r>
              <a:rPr lang="it-IT" sz="1200" i="1" dirty="0">
                <a:latin typeface="Century Gothic" panose="020B0502020202020204" pitchFamily="34" charset="0"/>
                <a:hlinkClick r:id="rId10">
                  <a:extLst>
                    <a:ext uri="{A12FA001-AC4F-418D-AE19-62706E023703}">
                      <ahyp:hlinkClr xmlns="" xmlns:ahyp="http://schemas.microsoft.com/office/drawing/2018/hyperlinkcolor" val="tx"/>
                    </a:ext>
                  </a:extLst>
                </a:hlinkClick>
              </a:rPr>
              <a:t>Conte MS</a:t>
            </a:r>
            <a:r>
              <a:rPr lang="it-IT" sz="1200" i="1" baseline="30000" dirty="0">
                <a:latin typeface="Century Gothic" panose="020B0502020202020204" pitchFamily="34" charset="0"/>
              </a:rPr>
              <a:t>1</a:t>
            </a:r>
            <a:r>
              <a:rPr lang="it-IT" sz="1200" i="1" dirty="0">
                <a:latin typeface="Century Gothic" panose="020B0502020202020204" pitchFamily="34" charset="0"/>
              </a:rPr>
              <a:t>, </a:t>
            </a:r>
            <a:r>
              <a:rPr lang="it-IT" sz="1200" i="1" dirty="0">
                <a:latin typeface="Century Gothic" panose="020B0502020202020204" pitchFamily="34" charset="0"/>
                <a:hlinkClick r:id="rId11">
                  <a:extLst>
                    <a:ext uri="{A12FA001-AC4F-418D-AE19-62706E023703}">
                      <ahyp:hlinkClr xmlns="" xmlns:ahyp="http://schemas.microsoft.com/office/drawing/2018/hyperlinkcolor" val="tx"/>
                    </a:ext>
                  </a:extLst>
                </a:hlinkClick>
              </a:rPr>
              <a:t>Bradbury AW</a:t>
            </a:r>
            <a:r>
              <a:rPr lang="it-IT" sz="1200" i="1" baseline="30000" dirty="0">
                <a:latin typeface="Century Gothic" panose="020B0502020202020204" pitchFamily="34" charset="0"/>
              </a:rPr>
              <a:t>2</a:t>
            </a:r>
            <a:r>
              <a:rPr lang="it-IT" sz="1200" i="1" dirty="0">
                <a:latin typeface="Century Gothic" panose="020B0502020202020204" pitchFamily="34" charset="0"/>
              </a:rPr>
              <a:t>, </a:t>
            </a:r>
            <a:r>
              <a:rPr lang="it-IT" sz="1200" i="1" dirty="0" err="1">
                <a:latin typeface="Century Gothic" panose="020B0502020202020204" pitchFamily="34" charset="0"/>
                <a:hlinkClick r:id="rId12">
                  <a:extLst>
                    <a:ext uri="{A12FA001-AC4F-418D-AE19-62706E023703}">
                      <ahyp:hlinkClr xmlns="" xmlns:ahyp="http://schemas.microsoft.com/office/drawing/2018/hyperlinkcolor" val="tx"/>
                    </a:ext>
                  </a:extLst>
                </a:hlinkClick>
              </a:rPr>
              <a:t>Kolh</a:t>
            </a:r>
            <a:r>
              <a:rPr lang="it-IT" sz="1200" i="1" dirty="0">
                <a:latin typeface="Century Gothic" panose="020B0502020202020204" pitchFamily="34" charset="0"/>
                <a:hlinkClick r:id="rId12">
                  <a:extLst>
                    <a:ext uri="{A12FA001-AC4F-418D-AE19-62706E023703}">
                      <ahyp:hlinkClr xmlns="" xmlns:ahyp="http://schemas.microsoft.com/office/drawing/2018/hyperlinkcolor" val="tx"/>
                    </a:ext>
                  </a:extLst>
                </a:hlinkClick>
              </a:rPr>
              <a:t> P</a:t>
            </a:r>
            <a:r>
              <a:rPr lang="it-IT" sz="1200" i="1" baseline="30000" dirty="0">
                <a:latin typeface="Century Gothic" panose="020B0502020202020204" pitchFamily="34" charset="0"/>
              </a:rPr>
              <a:t>3</a:t>
            </a:r>
            <a:r>
              <a:rPr lang="it-IT" sz="1200" i="1" dirty="0">
                <a:latin typeface="Century Gothic" panose="020B0502020202020204" pitchFamily="34" charset="0"/>
              </a:rPr>
              <a:t>, </a:t>
            </a:r>
            <a:r>
              <a:rPr lang="it-IT" sz="1200" i="1" dirty="0">
                <a:latin typeface="Century Gothic" panose="020B0502020202020204" pitchFamily="34" charset="0"/>
                <a:hlinkClick r:id="rId13">
                  <a:extLst>
                    <a:ext uri="{A12FA001-AC4F-418D-AE19-62706E023703}">
                      <ahyp:hlinkClr xmlns="" xmlns:ahyp="http://schemas.microsoft.com/office/drawing/2018/hyperlinkcolor" val="tx"/>
                    </a:ext>
                  </a:extLst>
                </a:hlinkClick>
              </a:rPr>
              <a:t>White JV</a:t>
            </a:r>
            <a:r>
              <a:rPr lang="it-IT" sz="1200" i="1" baseline="30000" dirty="0">
                <a:latin typeface="Century Gothic" panose="020B0502020202020204" pitchFamily="34" charset="0"/>
              </a:rPr>
              <a:t>4</a:t>
            </a:r>
            <a:r>
              <a:rPr lang="it-IT" sz="1200" i="1" dirty="0">
                <a:latin typeface="Century Gothic" panose="020B0502020202020204" pitchFamily="34" charset="0"/>
              </a:rPr>
              <a:t>, </a:t>
            </a:r>
            <a:r>
              <a:rPr lang="it-IT" sz="1200" i="1" dirty="0">
                <a:latin typeface="Century Gothic" panose="020B0502020202020204" pitchFamily="34" charset="0"/>
                <a:hlinkClick r:id="rId14">
                  <a:extLst>
                    <a:ext uri="{A12FA001-AC4F-418D-AE19-62706E023703}">
                      <ahyp:hlinkClr xmlns="" xmlns:ahyp="http://schemas.microsoft.com/office/drawing/2018/hyperlinkcolor" val="tx"/>
                    </a:ext>
                  </a:extLst>
                </a:hlinkClick>
              </a:rPr>
              <a:t>Dick F</a:t>
            </a:r>
            <a:r>
              <a:rPr lang="it-IT" sz="1200" i="1" baseline="30000" dirty="0">
                <a:latin typeface="Century Gothic" panose="020B0502020202020204" pitchFamily="34" charset="0"/>
              </a:rPr>
              <a:t>5</a:t>
            </a:r>
            <a:r>
              <a:rPr lang="it-IT" sz="1200" i="1" dirty="0">
                <a:latin typeface="Century Gothic" panose="020B0502020202020204" pitchFamily="34" charset="0"/>
              </a:rPr>
              <a:t>, </a:t>
            </a:r>
            <a:r>
              <a:rPr lang="it-IT" sz="1200" i="1" dirty="0" err="1">
                <a:latin typeface="Century Gothic" panose="020B0502020202020204" pitchFamily="34" charset="0"/>
                <a:hlinkClick r:id="rId15">
                  <a:extLst>
                    <a:ext uri="{A12FA001-AC4F-418D-AE19-62706E023703}">
                      <ahyp:hlinkClr xmlns="" xmlns:ahyp="http://schemas.microsoft.com/office/drawing/2018/hyperlinkcolor" val="tx"/>
                    </a:ext>
                  </a:extLst>
                </a:hlinkClick>
              </a:rPr>
              <a:t>Fitridge</a:t>
            </a:r>
            <a:r>
              <a:rPr lang="it-IT" sz="1200" i="1" dirty="0">
                <a:latin typeface="Century Gothic" panose="020B0502020202020204" pitchFamily="34" charset="0"/>
                <a:hlinkClick r:id="rId15">
                  <a:extLst>
                    <a:ext uri="{A12FA001-AC4F-418D-AE19-62706E023703}">
                      <ahyp:hlinkClr xmlns="" xmlns:ahyp="http://schemas.microsoft.com/office/drawing/2018/hyperlinkcolor" val="tx"/>
                    </a:ext>
                  </a:extLst>
                </a:hlinkClick>
              </a:rPr>
              <a:t> R</a:t>
            </a:r>
            <a:r>
              <a:rPr lang="it-IT" sz="1200" i="1" baseline="30000" dirty="0">
                <a:latin typeface="Century Gothic" panose="020B0502020202020204" pitchFamily="34" charset="0"/>
              </a:rPr>
              <a:t>6</a:t>
            </a:r>
            <a:r>
              <a:rPr lang="it-IT" sz="1200" i="1" dirty="0">
                <a:latin typeface="Century Gothic" panose="020B0502020202020204" pitchFamily="34" charset="0"/>
              </a:rPr>
              <a:t>, </a:t>
            </a:r>
            <a:r>
              <a:rPr lang="it-IT" sz="1200" i="1" dirty="0" err="1">
                <a:latin typeface="Century Gothic" panose="020B0502020202020204" pitchFamily="34" charset="0"/>
                <a:hlinkClick r:id="rId16">
                  <a:extLst>
                    <a:ext uri="{A12FA001-AC4F-418D-AE19-62706E023703}">
                      <ahyp:hlinkClr xmlns="" xmlns:ahyp="http://schemas.microsoft.com/office/drawing/2018/hyperlinkcolor" val="tx"/>
                    </a:ext>
                  </a:extLst>
                </a:hlinkClick>
              </a:rPr>
              <a:t>Mills</a:t>
            </a:r>
            <a:r>
              <a:rPr lang="it-IT" sz="1200" i="1" dirty="0">
                <a:latin typeface="Century Gothic" panose="020B0502020202020204" pitchFamily="34" charset="0"/>
                <a:hlinkClick r:id="rId16">
                  <a:extLst>
                    <a:ext uri="{A12FA001-AC4F-418D-AE19-62706E023703}">
                      <ahyp:hlinkClr xmlns="" xmlns:ahyp="http://schemas.microsoft.com/office/drawing/2018/hyperlinkcolor" val="tx"/>
                    </a:ext>
                  </a:extLst>
                </a:hlinkClick>
              </a:rPr>
              <a:t> JL</a:t>
            </a:r>
            <a:r>
              <a:rPr lang="it-IT" sz="1200" i="1" baseline="30000" dirty="0">
                <a:latin typeface="Century Gothic" panose="020B0502020202020204" pitchFamily="34" charset="0"/>
              </a:rPr>
              <a:t>7</a:t>
            </a:r>
            <a:r>
              <a:rPr lang="it-IT" sz="1200" i="1" dirty="0">
                <a:latin typeface="Century Gothic" panose="020B0502020202020204" pitchFamily="34" charset="0"/>
              </a:rPr>
              <a:t>, </a:t>
            </a:r>
            <a:r>
              <a:rPr lang="it-IT" sz="1200" i="1" dirty="0">
                <a:latin typeface="Century Gothic" panose="020B0502020202020204" pitchFamily="34" charset="0"/>
                <a:hlinkClick r:id="rId17">
                  <a:extLst>
                    <a:ext uri="{A12FA001-AC4F-418D-AE19-62706E023703}">
                      <ahyp:hlinkClr xmlns="" xmlns:ahyp="http://schemas.microsoft.com/office/drawing/2018/hyperlinkcolor" val="tx"/>
                    </a:ext>
                  </a:extLst>
                </a:hlinkClick>
              </a:rPr>
              <a:t>Ricco JB</a:t>
            </a:r>
            <a:r>
              <a:rPr lang="it-IT" sz="1200" i="1" baseline="30000" dirty="0">
                <a:latin typeface="Century Gothic" panose="020B0502020202020204" pitchFamily="34" charset="0"/>
              </a:rPr>
              <a:t>8</a:t>
            </a:r>
            <a:r>
              <a:rPr lang="it-IT" sz="1200" i="1" dirty="0">
                <a:latin typeface="Century Gothic" panose="020B0502020202020204" pitchFamily="34" charset="0"/>
              </a:rPr>
              <a:t>, </a:t>
            </a:r>
            <a:r>
              <a:rPr lang="it-IT" sz="1200" i="1" dirty="0" err="1">
                <a:latin typeface="Century Gothic" panose="020B0502020202020204" pitchFamily="34" charset="0"/>
                <a:hlinkClick r:id="rId18">
                  <a:extLst>
                    <a:ext uri="{A12FA001-AC4F-418D-AE19-62706E023703}">
                      <ahyp:hlinkClr xmlns="" xmlns:ahyp="http://schemas.microsoft.com/office/drawing/2018/hyperlinkcolor" val="tx"/>
                    </a:ext>
                  </a:extLst>
                </a:hlinkClick>
              </a:rPr>
              <a:t>Suresh</a:t>
            </a:r>
            <a:r>
              <a:rPr lang="it-IT" sz="1200" i="1" dirty="0">
                <a:latin typeface="Century Gothic" panose="020B0502020202020204" pitchFamily="34" charset="0"/>
                <a:hlinkClick r:id="rId18">
                  <a:extLst>
                    <a:ext uri="{A12FA001-AC4F-418D-AE19-62706E023703}">
                      <ahyp:hlinkClr xmlns="" xmlns:ahyp="http://schemas.microsoft.com/office/drawing/2018/hyperlinkcolor" val="tx"/>
                    </a:ext>
                  </a:extLst>
                </a:hlinkClick>
              </a:rPr>
              <a:t> KR</a:t>
            </a:r>
            <a:r>
              <a:rPr lang="it-IT" sz="1200" i="1" baseline="30000" dirty="0">
                <a:latin typeface="Century Gothic" panose="020B0502020202020204" pitchFamily="34" charset="0"/>
              </a:rPr>
              <a:t>9</a:t>
            </a:r>
            <a:r>
              <a:rPr lang="it-IT" sz="1200" i="1" dirty="0">
                <a:latin typeface="Century Gothic" panose="020B0502020202020204" pitchFamily="34" charset="0"/>
              </a:rPr>
              <a:t>, </a:t>
            </a:r>
            <a:r>
              <a:rPr lang="it-IT" sz="1200" i="1" dirty="0">
                <a:latin typeface="Century Gothic" panose="020B0502020202020204" pitchFamily="34" charset="0"/>
                <a:hlinkClick r:id="rId19">
                  <a:extLst>
                    <a:ext uri="{A12FA001-AC4F-418D-AE19-62706E023703}">
                      <ahyp:hlinkClr xmlns="" xmlns:ahyp="http://schemas.microsoft.com/office/drawing/2018/hyperlinkcolor" val="tx"/>
                    </a:ext>
                  </a:extLst>
                </a:hlinkClick>
              </a:rPr>
              <a:t>Murad MH</a:t>
            </a:r>
            <a:r>
              <a:rPr lang="it-IT" sz="1200" i="1" baseline="30000" dirty="0">
                <a:latin typeface="Century Gothic" panose="020B0502020202020204" pitchFamily="34" charset="0"/>
              </a:rPr>
              <a:t>10</a:t>
            </a:r>
            <a:r>
              <a:rPr lang="it-IT" sz="1200" i="1" dirty="0">
                <a:latin typeface="Century Gothic" panose="020B0502020202020204" pitchFamily="34" charset="0"/>
              </a:rPr>
              <a:t>; </a:t>
            </a:r>
            <a:r>
              <a:rPr lang="it-IT" sz="1200" i="1" dirty="0">
                <a:latin typeface="Century Gothic" panose="020B0502020202020204" pitchFamily="34" charset="0"/>
                <a:hlinkClick r:id="rId20">
                  <a:extLst>
                    <a:ext uri="{A12FA001-AC4F-418D-AE19-62706E023703}">
                      <ahyp:hlinkClr xmlns="" xmlns:ahyp="http://schemas.microsoft.com/office/drawing/2018/hyperlinkcolor" val="tx"/>
                    </a:ext>
                  </a:extLst>
                </a:hlinkClick>
              </a:rPr>
              <a:t>GVG Writing Group</a:t>
            </a:r>
            <a:r>
              <a:rPr lang="it-IT" sz="1200" i="1" dirty="0">
                <a:latin typeface="Century Gothic" panose="020B0502020202020204" pitchFamily="34" charset="0"/>
              </a:rPr>
              <a:t>, </a:t>
            </a:r>
            <a:r>
              <a:rPr lang="en-US" sz="1200" b="1" i="1" dirty="0">
                <a:latin typeface="Century Gothic" panose="020B0502020202020204" pitchFamily="34" charset="0"/>
              </a:rPr>
              <a:t>Global vascular guidelines on the management of chronic limb-threatening ischemia. </a:t>
            </a:r>
            <a:r>
              <a:rPr lang="it-IT" sz="1200" i="1" dirty="0">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J </a:t>
            </a:r>
            <a:r>
              <a:rPr lang="it-IT" sz="1200" i="1" dirty="0" err="1">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Vasc</a:t>
            </a:r>
            <a:r>
              <a:rPr lang="it-IT" sz="1200" i="1" dirty="0">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 </a:t>
            </a:r>
            <a:r>
              <a:rPr lang="it-IT" sz="1200" i="1" dirty="0" err="1">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Surg</a:t>
            </a:r>
            <a:r>
              <a:rPr lang="it-IT" sz="1200" i="1" dirty="0">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a:t>
            </a:r>
            <a:r>
              <a:rPr lang="it-IT" sz="1200" i="1" dirty="0">
                <a:latin typeface="Century Gothic" panose="020B0502020202020204" pitchFamily="34" charset="0"/>
              </a:rPr>
              <a:t> 2019 Jun;69(6S):3S-125S.e40. </a:t>
            </a:r>
            <a:r>
              <a:rPr lang="it-IT" sz="1200" i="1" dirty="0" err="1">
                <a:latin typeface="Century Gothic" panose="020B0502020202020204" pitchFamily="34" charset="0"/>
              </a:rPr>
              <a:t>doi</a:t>
            </a:r>
            <a:r>
              <a:rPr lang="it-IT" sz="1200" i="1" dirty="0">
                <a:latin typeface="Century Gothic" panose="020B0502020202020204" pitchFamily="34" charset="0"/>
              </a:rPr>
              <a:t>: 10.1016/j.jvs.2019.02.016. </a:t>
            </a:r>
            <a:r>
              <a:rPr lang="it-IT" sz="1200" i="1" dirty="0" err="1">
                <a:latin typeface="Century Gothic" panose="020B0502020202020204" pitchFamily="34" charset="0"/>
              </a:rPr>
              <a:t>Epub</a:t>
            </a:r>
            <a:r>
              <a:rPr lang="it-IT" sz="1200" i="1" dirty="0">
                <a:latin typeface="Century Gothic" panose="020B0502020202020204" pitchFamily="34" charset="0"/>
              </a:rPr>
              <a:t> 2019 </a:t>
            </a:r>
            <a:r>
              <a:rPr lang="it-IT" sz="1200" i="1" dirty="0" err="1">
                <a:latin typeface="Century Gothic" panose="020B0502020202020204" pitchFamily="34" charset="0"/>
              </a:rPr>
              <a:t>May</a:t>
            </a:r>
            <a:r>
              <a:rPr lang="it-IT" sz="1200" i="1" dirty="0">
                <a:latin typeface="Century Gothic" panose="020B0502020202020204" pitchFamily="34" charset="0"/>
              </a:rPr>
              <a:t> 28. </a:t>
            </a:r>
            <a:endParaRPr lang="en-US" sz="1200" i="1" dirty="0">
              <a:latin typeface="Century Gothic" panose="020B0502020202020204" pitchFamily="34" charset="0"/>
            </a:endParaRPr>
          </a:p>
        </p:txBody>
      </p:sp>
    </p:spTree>
    <p:extLst>
      <p:ext uri="{BB962C8B-B14F-4D97-AF65-F5344CB8AC3E}">
        <p14:creationId xmlns:p14="http://schemas.microsoft.com/office/powerpoint/2010/main" xmlns="" val="793809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2" cstate="print"/>
          <a:srcRect/>
          <a:stretch>
            <a:fillRect/>
          </a:stretch>
        </p:blipFill>
        <p:spPr bwMode="auto">
          <a:xfrm>
            <a:off x="295155" y="620688"/>
            <a:ext cx="896938" cy="967316"/>
          </a:xfrm>
          <a:prstGeom prst="rect">
            <a:avLst/>
          </a:prstGeom>
          <a:noFill/>
          <a:ln w="9525">
            <a:noFill/>
            <a:miter lim="800000"/>
            <a:headEnd/>
            <a:tailEnd/>
          </a:ln>
        </p:spPr>
      </p:pic>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gn="just">
              <a:lnSpc>
                <a:spcPct val="90000"/>
              </a:lnSpc>
              <a:spcBef>
                <a:spcPts val="963"/>
              </a:spcBef>
              <a:buFont typeface="Arial" panose="020B0604020202020204" pitchFamily="34" charset="0"/>
              <a:buChar char="•"/>
            </a:pPr>
            <a:endParaRPr lang="en-US"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23" name="Diagramma 22">
            <a:extLst>
              <a:ext uri="{FF2B5EF4-FFF2-40B4-BE49-F238E27FC236}">
                <a16:creationId xmlns:a16="http://schemas.microsoft.com/office/drawing/2014/main" xmlns="" id="{87EEB996-B351-4AA5-BEF9-A06CF91C1BF2}"/>
              </a:ext>
            </a:extLst>
          </p:cNvPr>
          <p:cNvGraphicFramePr/>
          <p:nvPr>
            <p:extLst>
              <p:ext uri="{D42A27DB-BD31-4B8C-83A1-F6EECF244321}">
                <p14:modId xmlns:p14="http://schemas.microsoft.com/office/powerpoint/2010/main" xmlns="" val="3869774319"/>
              </p:ext>
            </p:extLst>
          </p:nvPr>
        </p:nvGraphicFramePr>
        <p:xfrm>
          <a:off x="539552" y="1772816"/>
          <a:ext cx="8429625" cy="1354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CasellaDiTesto 20">
            <a:extLst>
              <a:ext uri="{FF2B5EF4-FFF2-40B4-BE49-F238E27FC236}">
                <a16:creationId xmlns:a16="http://schemas.microsoft.com/office/drawing/2014/main" xmlns="" id="{9B8ABAB3-3C50-4A21-990E-982025909306}"/>
              </a:ext>
            </a:extLst>
          </p:cNvPr>
          <p:cNvSpPr txBox="1"/>
          <p:nvPr/>
        </p:nvSpPr>
        <p:spPr>
          <a:xfrm>
            <a:off x="0" y="6229351"/>
            <a:ext cx="9144000" cy="646331"/>
          </a:xfrm>
          <a:prstGeom prst="rect">
            <a:avLst/>
          </a:prstGeom>
          <a:noFill/>
        </p:spPr>
        <p:txBody>
          <a:bodyPr wrap="square" rtlCol="0">
            <a:spAutoFit/>
          </a:bodyPr>
          <a:lstStyle/>
          <a:p>
            <a:r>
              <a:rPr lang="it-IT" sz="1200" i="1" dirty="0">
                <a:latin typeface="Century Gothic" panose="020B0502020202020204" pitchFamily="34" charset="0"/>
                <a:hlinkClick r:id="rId10">
                  <a:extLst>
                    <a:ext uri="{A12FA001-AC4F-418D-AE19-62706E023703}">
                      <ahyp:hlinkClr xmlns="" xmlns:ahyp="http://schemas.microsoft.com/office/drawing/2018/hyperlinkcolor" val="tx"/>
                    </a:ext>
                  </a:extLst>
                </a:hlinkClick>
              </a:rPr>
              <a:t>Conte MS</a:t>
            </a:r>
            <a:r>
              <a:rPr lang="it-IT" sz="1200" i="1" baseline="30000" dirty="0">
                <a:latin typeface="Century Gothic" panose="020B0502020202020204" pitchFamily="34" charset="0"/>
              </a:rPr>
              <a:t>1</a:t>
            </a:r>
            <a:r>
              <a:rPr lang="it-IT" sz="1200" i="1" dirty="0">
                <a:latin typeface="Century Gothic" panose="020B0502020202020204" pitchFamily="34" charset="0"/>
              </a:rPr>
              <a:t>, </a:t>
            </a:r>
            <a:r>
              <a:rPr lang="it-IT" sz="1200" i="1" dirty="0">
                <a:latin typeface="Century Gothic" panose="020B0502020202020204" pitchFamily="34" charset="0"/>
                <a:hlinkClick r:id="rId11">
                  <a:extLst>
                    <a:ext uri="{A12FA001-AC4F-418D-AE19-62706E023703}">
                      <ahyp:hlinkClr xmlns="" xmlns:ahyp="http://schemas.microsoft.com/office/drawing/2018/hyperlinkcolor" val="tx"/>
                    </a:ext>
                  </a:extLst>
                </a:hlinkClick>
              </a:rPr>
              <a:t>Bradbury AW</a:t>
            </a:r>
            <a:r>
              <a:rPr lang="it-IT" sz="1200" i="1" baseline="30000" dirty="0">
                <a:latin typeface="Century Gothic" panose="020B0502020202020204" pitchFamily="34" charset="0"/>
              </a:rPr>
              <a:t>2</a:t>
            </a:r>
            <a:r>
              <a:rPr lang="it-IT" sz="1200" i="1" dirty="0">
                <a:latin typeface="Century Gothic" panose="020B0502020202020204" pitchFamily="34" charset="0"/>
              </a:rPr>
              <a:t>, </a:t>
            </a:r>
            <a:r>
              <a:rPr lang="it-IT" sz="1200" i="1" dirty="0" err="1">
                <a:latin typeface="Century Gothic" panose="020B0502020202020204" pitchFamily="34" charset="0"/>
                <a:hlinkClick r:id="rId12">
                  <a:extLst>
                    <a:ext uri="{A12FA001-AC4F-418D-AE19-62706E023703}">
                      <ahyp:hlinkClr xmlns="" xmlns:ahyp="http://schemas.microsoft.com/office/drawing/2018/hyperlinkcolor" val="tx"/>
                    </a:ext>
                  </a:extLst>
                </a:hlinkClick>
              </a:rPr>
              <a:t>Kolh</a:t>
            </a:r>
            <a:r>
              <a:rPr lang="it-IT" sz="1200" i="1" dirty="0">
                <a:latin typeface="Century Gothic" panose="020B0502020202020204" pitchFamily="34" charset="0"/>
                <a:hlinkClick r:id="rId12">
                  <a:extLst>
                    <a:ext uri="{A12FA001-AC4F-418D-AE19-62706E023703}">
                      <ahyp:hlinkClr xmlns="" xmlns:ahyp="http://schemas.microsoft.com/office/drawing/2018/hyperlinkcolor" val="tx"/>
                    </a:ext>
                  </a:extLst>
                </a:hlinkClick>
              </a:rPr>
              <a:t> P</a:t>
            </a:r>
            <a:r>
              <a:rPr lang="it-IT" sz="1200" i="1" baseline="30000" dirty="0">
                <a:latin typeface="Century Gothic" panose="020B0502020202020204" pitchFamily="34" charset="0"/>
              </a:rPr>
              <a:t>3</a:t>
            </a:r>
            <a:r>
              <a:rPr lang="it-IT" sz="1200" i="1" dirty="0">
                <a:latin typeface="Century Gothic" panose="020B0502020202020204" pitchFamily="34" charset="0"/>
              </a:rPr>
              <a:t>, </a:t>
            </a:r>
            <a:r>
              <a:rPr lang="it-IT" sz="1200" i="1" dirty="0">
                <a:latin typeface="Century Gothic" panose="020B0502020202020204" pitchFamily="34" charset="0"/>
                <a:hlinkClick r:id="rId13">
                  <a:extLst>
                    <a:ext uri="{A12FA001-AC4F-418D-AE19-62706E023703}">
                      <ahyp:hlinkClr xmlns="" xmlns:ahyp="http://schemas.microsoft.com/office/drawing/2018/hyperlinkcolor" val="tx"/>
                    </a:ext>
                  </a:extLst>
                </a:hlinkClick>
              </a:rPr>
              <a:t>White JV</a:t>
            </a:r>
            <a:r>
              <a:rPr lang="it-IT" sz="1200" i="1" baseline="30000" dirty="0">
                <a:latin typeface="Century Gothic" panose="020B0502020202020204" pitchFamily="34" charset="0"/>
              </a:rPr>
              <a:t>4</a:t>
            </a:r>
            <a:r>
              <a:rPr lang="it-IT" sz="1200" i="1" dirty="0">
                <a:latin typeface="Century Gothic" panose="020B0502020202020204" pitchFamily="34" charset="0"/>
              </a:rPr>
              <a:t>, </a:t>
            </a:r>
            <a:r>
              <a:rPr lang="it-IT" sz="1200" i="1" dirty="0">
                <a:latin typeface="Century Gothic" panose="020B0502020202020204" pitchFamily="34" charset="0"/>
                <a:hlinkClick r:id="rId14">
                  <a:extLst>
                    <a:ext uri="{A12FA001-AC4F-418D-AE19-62706E023703}">
                      <ahyp:hlinkClr xmlns="" xmlns:ahyp="http://schemas.microsoft.com/office/drawing/2018/hyperlinkcolor" val="tx"/>
                    </a:ext>
                  </a:extLst>
                </a:hlinkClick>
              </a:rPr>
              <a:t>Dick F</a:t>
            </a:r>
            <a:r>
              <a:rPr lang="it-IT" sz="1200" i="1" baseline="30000" dirty="0">
                <a:latin typeface="Century Gothic" panose="020B0502020202020204" pitchFamily="34" charset="0"/>
              </a:rPr>
              <a:t>5</a:t>
            </a:r>
            <a:r>
              <a:rPr lang="it-IT" sz="1200" i="1" dirty="0">
                <a:latin typeface="Century Gothic" panose="020B0502020202020204" pitchFamily="34" charset="0"/>
              </a:rPr>
              <a:t>, </a:t>
            </a:r>
            <a:r>
              <a:rPr lang="it-IT" sz="1200" i="1" dirty="0" err="1">
                <a:latin typeface="Century Gothic" panose="020B0502020202020204" pitchFamily="34" charset="0"/>
                <a:hlinkClick r:id="rId15">
                  <a:extLst>
                    <a:ext uri="{A12FA001-AC4F-418D-AE19-62706E023703}">
                      <ahyp:hlinkClr xmlns="" xmlns:ahyp="http://schemas.microsoft.com/office/drawing/2018/hyperlinkcolor" val="tx"/>
                    </a:ext>
                  </a:extLst>
                </a:hlinkClick>
              </a:rPr>
              <a:t>Fitridge</a:t>
            </a:r>
            <a:r>
              <a:rPr lang="it-IT" sz="1200" i="1" dirty="0">
                <a:latin typeface="Century Gothic" panose="020B0502020202020204" pitchFamily="34" charset="0"/>
                <a:hlinkClick r:id="rId15">
                  <a:extLst>
                    <a:ext uri="{A12FA001-AC4F-418D-AE19-62706E023703}">
                      <ahyp:hlinkClr xmlns="" xmlns:ahyp="http://schemas.microsoft.com/office/drawing/2018/hyperlinkcolor" val="tx"/>
                    </a:ext>
                  </a:extLst>
                </a:hlinkClick>
              </a:rPr>
              <a:t> R</a:t>
            </a:r>
            <a:r>
              <a:rPr lang="it-IT" sz="1200" i="1" baseline="30000" dirty="0">
                <a:latin typeface="Century Gothic" panose="020B0502020202020204" pitchFamily="34" charset="0"/>
              </a:rPr>
              <a:t>6</a:t>
            </a:r>
            <a:r>
              <a:rPr lang="it-IT" sz="1200" i="1" dirty="0">
                <a:latin typeface="Century Gothic" panose="020B0502020202020204" pitchFamily="34" charset="0"/>
              </a:rPr>
              <a:t>, </a:t>
            </a:r>
            <a:r>
              <a:rPr lang="it-IT" sz="1200" i="1" dirty="0" err="1">
                <a:latin typeface="Century Gothic" panose="020B0502020202020204" pitchFamily="34" charset="0"/>
                <a:hlinkClick r:id="rId16">
                  <a:extLst>
                    <a:ext uri="{A12FA001-AC4F-418D-AE19-62706E023703}">
                      <ahyp:hlinkClr xmlns="" xmlns:ahyp="http://schemas.microsoft.com/office/drawing/2018/hyperlinkcolor" val="tx"/>
                    </a:ext>
                  </a:extLst>
                </a:hlinkClick>
              </a:rPr>
              <a:t>Mills</a:t>
            </a:r>
            <a:r>
              <a:rPr lang="it-IT" sz="1200" i="1" dirty="0">
                <a:latin typeface="Century Gothic" panose="020B0502020202020204" pitchFamily="34" charset="0"/>
                <a:hlinkClick r:id="rId16">
                  <a:extLst>
                    <a:ext uri="{A12FA001-AC4F-418D-AE19-62706E023703}">
                      <ahyp:hlinkClr xmlns="" xmlns:ahyp="http://schemas.microsoft.com/office/drawing/2018/hyperlinkcolor" val="tx"/>
                    </a:ext>
                  </a:extLst>
                </a:hlinkClick>
              </a:rPr>
              <a:t> JL</a:t>
            </a:r>
            <a:r>
              <a:rPr lang="it-IT" sz="1200" i="1" baseline="30000" dirty="0">
                <a:latin typeface="Century Gothic" panose="020B0502020202020204" pitchFamily="34" charset="0"/>
              </a:rPr>
              <a:t>7</a:t>
            </a:r>
            <a:r>
              <a:rPr lang="it-IT" sz="1200" i="1" dirty="0">
                <a:latin typeface="Century Gothic" panose="020B0502020202020204" pitchFamily="34" charset="0"/>
              </a:rPr>
              <a:t>, </a:t>
            </a:r>
            <a:r>
              <a:rPr lang="it-IT" sz="1200" i="1" dirty="0">
                <a:latin typeface="Century Gothic" panose="020B0502020202020204" pitchFamily="34" charset="0"/>
                <a:hlinkClick r:id="rId17">
                  <a:extLst>
                    <a:ext uri="{A12FA001-AC4F-418D-AE19-62706E023703}">
                      <ahyp:hlinkClr xmlns="" xmlns:ahyp="http://schemas.microsoft.com/office/drawing/2018/hyperlinkcolor" val="tx"/>
                    </a:ext>
                  </a:extLst>
                </a:hlinkClick>
              </a:rPr>
              <a:t>Ricco JB</a:t>
            </a:r>
            <a:r>
              <a:rPr lang="it-IT" sz="1200" i="1" baseline="30000" dirty="0">
                <a:latin typeface="Century Gothic" panose="020B0502020202020204" pitchFamily="34" charset="0"/>
              </a:rPr>
              <a:t>8</a:t>
            </a:r>
            <a:r>
              <a:rPr lang="it-IT" sz="1200" i="1" dirty="0">
                <a:latin typeface="Century Gothic" panose="020B0502020202020204" pitchFamily="34" charset="0"/>
              </a:rPr>
              <a:t>, </a:t>
            </a:r>
            <a:r>
              <a:rPr lang="it-IT" sz="1200" i="1" dirty="0" err="1">
                <a:latin typeface="Century Gothic" panose="020B0502020202020204" pitchFamily="34" charset="0"/>
                <a:hlinkClick r:id="rId18">
                  <a:extLst>
                    <a:ext uri="{A12FA001-AC4F-418D-AE19-62706E023703}">
                      <ahyp:hlinkClr xmlns="" xmlns:ahyp="http://schemas.microsoft.com/office/drawing/2018/hyperlinkcolor" val="tx"/>
                    </a:ext>
                  </a:extLst>
                </a:hlinkClick>
              </a:rPr>
              <a:t>Suresh</a:t>
            </a:r>
            <a:r>
              <a:rPr lang="it-IT" sz="1200" i="1" dirty="0">
                <a:latin typeface="Century Gothic" panose="020B0502020202020204" pitchFamily="34" charset="0"/>
                <a:hlinkClick r:id="rId18">
                  <a:extLst>
                    <a:ext uri="{A12FA001-AC4F-418D-AE19-62706E023703}">
                      <ahyp:hlinkClr xmlns="" xmlns:ahyp="http://schemas.microsoft.com/office/drawing/2018/hyperlinkcolor" val="tx"/>
                    </a:ext>
                  </a:extLst>
                </a:hlinkClick>
              </a:rPr>
              <a:t> KR</a:t>
            </a:r>
            <a:r>
              <a:rPr lang="it-IT" sz="1200" i="1" baseline="30000" dirty="0">
                <a:latin typeface="Century Gothic" panose="020B0502020202020204" pitchFamily="34" charset="0"/>
              </a:rPr>
              <a:t>9</a:t>
            </a:r>
            <a:r>
              <a:rPr lang="it-IT" sz="1200" i="1" dirty="0">
                <a:latin typeface="Century Gothic" panose="020B0502020202020204" pitchFamily="34" charset="0"/>
              </a:rPr>
              <a:t>, </a:t>
            </a:r>
            <a:r>
              <a:rPr lang="it-IT" sz="1200" i="1" dirty="0">
                <a:latin typeface="Century Gothic" panose="020B0502020202020204" pitchFamily="34" charset="0"/>
                <a:hlinkClick r:id="rId19">
                  <a:extLst>
                    <a:ext uri="{A12FA001-AC4F-418D-AE19-62706E023703}">
                      <ahyp:hlinkClr xmlns="" xmlns:ahyp="http://schemas.microsoft.com/office/drawing/2018/hyperlinkcolor" val="tx"/>
                    </a:ext>
                  </a:extLst>
                </a:hlinkClick>
              </a:rPr>
              <a:t>Murad MH</a:t>
            </a:r>
            <a:r>
              <a:rPr lang="it-IT" sz="1200" i="1" baseline="30000" dirty="0">
                <a:latin typeface="Century Gothic" panose="020B0502020202020204" pitchFamily="34" charset="0"/>
              </a:rPr>
              <a:t>10</a:t>
            </a:r>
            <a:r>
              <a:rPr lang="it-IT" sz="1200" i="1" dirty="0">
                <a:latin typeface="Century Gothic" panose="020B0502020202020204" pitchFamily="34" charset="0"/>
              </a:rPr>
              <a:t>; </a:t>
            </a:r>
            <a:r>
              <a:rPr lang="it-IT" sz="1200" i="1" dirty="0">
                <a:latin typeface="Century Gothic" panose="020B0502020202020204" pitchFamily="34" charset="0"/>
                <a:hlinkClick r:id="rId20">
                  <a:extLst>
                    <a:ext uri="{A12FA001-AC4F-418D-AE19-62706E023703}">
                      <ahyp:hlinkClr xmlns="" xmlns:ahyp="http://schemas.microsoft.com/office/drawing/2018/hyperlinkcolor" val="tx"/>
                    </a:ext>
                  </a:extLst>
                </a:hlinkClick>
              </a:rPr>
              <a:t>GVG Writing Group</a:t>
            </a:r>
            <a:r>
              <a:rPr lang="it-IT" sz="1200" i="1" dirty="0">
                <a:latin typeface="Century Gothic" panose="020B0502020202020204" pitchFamily="34" charset="0"/>
              </a:rPr>
              <a:t>, </a:t>
            </a:r>
            <a:r>
              <a:rPr lang="en-US" sz="1200" b="1" i="1" dirty="0">
                <a:latin typeface="Century Gothic" panose="020B0502020202020204" pitchFamily="34" charset="0"/>
              </a:rPr>
              <a:t>Global vascular guidelines on the management of chronic limb-threatening ischemia. </a:t>
            </a:r>
            <a:r>
              <a:rPr lang="it-IT" sz="1200" i="1" dirty="0">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J </a:t>
            </a:r>
            <a:r>
              <a:rPr lang="it-IT" sz="1200" i="1" dirty="0" err="1">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Vasc</a:t>
            </a:r>
            <a:r>
              <a:rPr lang="it-IT" sz="1200" i="1" dirty="0">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 </a:t>
            </a:r>
            <a:r>
              <a:rPr lang="it-IT" sz="1200" i="1" dirty="0" err="1">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Surg</a:t>
            </a:r>
            <a:r>
              <a:rPr lang="it-IT" sz="1200" i="1" dirty="0">
                <a:latin typeface="Century Gothic" panose="020B0502020202020204" pitchFamily="34" charset="0"/>
                <a:hlinkClick r:id="rId21" tooltip="Journal of vascular surgery.">
                  <a:extLst>
                    <a:ext uri="{A12FA001-AC4F-418D-AE19-62706E023703}">
                      <ahyp:hlinkClr xmlns="" xmlns:ahyp="http://schemas.microsoft.com/office/drawing/2018/hyperlinkcolor" val="tx"/>
                    </a:ext>
                  </a:extLst>
                </a:hlinkClick>
              </a:rPr>
              <a:t>.</a:t>
            </a:r>
            <a:r>
              <a:rPr lang="it-IT" sz="1200" i="1" dirty="0">
                <a:latin typeface="Century Gothic" panose="020B0502020202020204" pitchFamily="34" charset="0"/>
              </a:rPr>
              <a:t> 2019 Jun;69(6S):3S-125S.e40. </a:t>
            </a:r>
            <a:r>
              <a:rPr lang="it-IT" sz="1200" i="1" dirty="0" err="1">
                <a:latin typeface="Century Gothic" panose="020B0502020202020204" pitchFamily="34" charset="0"/>
              </a:rPr>
              <a:t>doi</a:t>
            </a:r>
            <a:r>
              <a:rPr lang="it-IT" sz="1200" i="1" dirty="0">
                <a:latin typeface="Century Gothic" panose="020B0502020202020204" pitchFamily="34" charset="0"/>
              </a:rPr>
              <a:t>: 10.1016/j.jvs.2019.02.016. </a:t>
            </a:r>
            <a:r>
              <a:rPr lang="it-IT" sz="1200" i="1" dirty="0" err="1">
                <a:latin typeface="Century Gothic" panose="020B0502020202020204" pitchFamily="34" charset="0"/>
              </a:rPr>
              <a:t>Epub</a:t>
            </a:r>
            <a:r>
              <a:rPr lang="it-IT" sz="1200" i="1" dirty="0">
                <a:latin typeface="Century Gothic" panose="020B0502020202020204" pitchFamily="34" charset="0"/>
              </a:rPr>
              <a:t> 2019 </a:t>
            </a:r>
            <a:r>
              <a:rPr lang="it-IT" sz="1200" i="1" dirty="0" err="1">
                <a:latin typeface="Century Gothic" panose="020B0502020202020204" pitchFamily="34" charset="0"/>
              </a:rPr>
              <a:t>May</a:t>
            </a:r>
            <a:r>
              <a:rPr lang="it-IT" sz="1200" i="1" dirty="0">
                <a:latin typeface="Century Gothic" panose="020B0502020202020204" pitchFamily="34" charset="0"/>
              </a:rPr>
              <a:t> 28. </a:t>
            </a:r>
            <a:endParaRPr lang="en-US" sz="1200" i="1" dirty="0">
              <a:latin typeface="Century Gothic" panose="020B0502020202020204" pitchFamily="34" charset="0"/>
            </a:endParaRPr>
          </a:p>
        </p:txBody>
      </p:sp>
      <p:graphicFrame>
        <p:nvGraphicFramePr>
          <p:cNvPr id="19" name="Diagramma 18">
            <a:extLst>
              <a:ext uri="{FF2B5EF4-FFF2-40B4-BE49-F238E27FC236}">
                <a16:creationId xmlns:a16="http://schemas.microsoft.com/office/drawing/2014/main" xmlns="" id="{87EEB996-B351-4AA5-BEF9-A06CF91C1BF2}"/>
              </a:ext>
            </a:extLst>
          </p:cNvPr>
          <p:cNvGraphicFramePr/>
          <p:nvPr>
            <p:extLst>
              <p:ext uri="{D42A27DB-BD31-4B8C-83A1-F6EECF244321}">
                <p14:modId xmlns:p14="http://schemas.microsoft.com/office/powerpoint/2010/main" xmlns="" val="2973869900"/>
              </p:ext>
            </p:extLst>
          </p:nvPr>
        </p:nvGraphicFramePr>
        <p:xfrm>
          <a:off x="539552" y="4090560"/>
          <a:ext cx="8429625" cy="135466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Tree>
    <p:extLst>
      <p:ext uri="{BB962C8B-B14F-4D97-AF65-F5344CB8AC3E}">
        <p14:creationId xmlns:p14="http://schemas.microsoft.com/office/powerpoint/2010/main" xmlns="" val="708864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2" cstate="print"/>
          <a:srcRect/>
          <a:stretch>
            <a:fillRect/>
          </a:stretch>
        </p:blipFill>
        <p:spPr bwMode="auto">
          <a:xfrm>
            <a:off x="276225" y="620688"/>
            <a:ext cx="896938" cy="967316"/>
          </a:xfrm>
          <a:prstGeom prst="rect">
            <a:avLst/>
          </a:prstGeom>
          <a:noFill/>
          <a:ln w="9525">
            <a:noFill/>
            <a:miter lim="800000"/>
            <a:headEnd/>
            <a:tailEnd/>
          </a:ln>
        </p:spPr>
      </p:pic>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gn="just">
              <a:lnSpc>
                <a:spcPct val="90000"/>
              </a:lnSpc>
              <a:spcBef>
                <a:spcPts val="963"/>
              </a:spcBef>
              <a:buFont typeface="Arial" panose="020B0604020202020204" pitchFamily="34" charset="0"/>
              <a:buChar char="•"/>
            </a:pPr>
            <a:endParaRPr lang="en-US"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a:extLst>
              <a:ext uri="{FF2B5EF4-FFF2-40B4-BE49-F238E27FC236}">
                <a16:creationId xmlns:a16="http://schemas.microsoft.com/office/drawing/2014/main" xmlns="" id="{7DFA6661-85BF-4C95-BEBA-673841634DA0}"/>
              </a:ext>
            </a:extLst>
          </p:cNvPr>
          <p:cNvPicPr>
            <a:picLocks noChangeAspect="1"/>
          </p:cNvPicPr>
          <p:nvPr/>
        </p:nvPicPr>
        <p:blipFill rotWithShape="1">
          <a:blip r:embed="rId5" cstate="print"/>
          <a:srcRect l="11413" t="19200" r="12987" b="38800"/>
          <a:stretch/>
        </p:blipFill>
        <p:spPr>
          <a:xfrm>
            <a:off x="121906" y="2420888"/>
            <a:ext cx="8986598" cy="2808312"/>
          </a:xfrm>
          <a:prstGeom prst="rect">
            <a:avLst/>
          </a:prstGeom>
        </p:spPr>
      </p:pic>
      <p:sp>
        <p:nvSpPr>
          <p:cNvPr id="20" name="CasellaDiTesto 19">
            <a:extLst>
              <a:ext uri="{FF2B5EF4-FFF2-40B4-BE49-F238E27FC236}">
                <a16:creationId xmlns:a16="http://schemas.microsoft.com/office/drawing/2014/main" xmlns="" id="{A9A53277-9ACB-42D6-9A17-39D65D6C0898}"/>
              </a:ext>
            </a:extLst>
          </p:cNvPr>
          <p:cNvSpPr txBox="1"/>
          <p:nvPr/>
        </p:nvSpPr>
        <p:spPr>
          <a:xfrm>
            <a:off x="0" y="6229351"/>
            <a:ext cx="9144000" cy="646331"/>
          </a:xfrm>
          <a:prstGeom prst="rect">
            <a:avLst/>
          </a:prstGeom>
          <a:noFill/>
        </p:spPr>
        <p:txBody>
          <a:bodyPr wrap="square" rtlCol="0">
            <a:spAutoFit/>
          </a:bodyPr>
          <a:lstStyle/>
          <a:p>
            <a:r>
              <a:rPr lang="it-IT" sz="1200" i="1" dirty="0">
                <a:latin typeface="Century Gothic" panose="020B0502020202020204" pitchFamily="34" charset="0"/>
                <a:hlinkClick r:id="rId6">
                  <a:extLst>
                    <a:ext uri="{A12FA001-AC4F-418D-AE19-62706E023703}">
                      <ahyp:hlinkClr xmlns="" xmlns:ahyp="http://schemas.microsoft.com/office/drawing/2018/hyperlinkcolor" val="tx"/>
                    </a:ext>
                  </a:extLst>
                </a:hlinkClick>
              </a:rPr>
              <a:t>Conte MS</a:t>
            </a:r>
            <a:r>
              <a:rPr lang="it-IT" sz="1200" i="1" baseline="30000" dirty="0">
                <a:latin typeface="Century Gothic" panose="020B0502020202020204" pitchFamily="34" charset="0"/>
              </a:rPr>
              <a:t>1</a:t>
            </a:r>
            <a:r>
              <a:rPr lang="it-IT" sz="1200" i="1" dirty="0">
                <a:latin typeface="Century Gothic" panose="020B0502020202020204" pitchFamily="34" charset="0"/>
              </a:rPr>
              <a:t>, </a:t>
            </a:r>
            <a:r>
              <a:rPr lang="it-IT" sz="1200" i="1" dirty="0">
                <a:latin typeface="Century Gothic" panose="020B0502020202020204" pitchFamily="34" charset="0"/>
                <a:hlinkClick r:id="rId7">
                  <a:extLst>
                    <a:ext uri="{A12FA001-AC4F-418D-AE19-62706E023703}">
                      <ahyp:hlinkClr xmlns="" xmlns:ahyp="http://schemas.microsoft.com/office/drawing/2018/hyperlinkcolor" val="tx"/>
                    </a:ext>
                  </a:extLst>
                </a:hlinkClick>
              </a:rPr>
              <a:t>Bradbury AW</a:t>
            </a:r>
            <a:r>
              <a:rPr lang="it-IT" sz="1200" i="1" baseline="30000" dirty="0">
                <a:latin typeface="Century Gothic" panose="020B0502020202020204" pitchFamily="34" charset="0"/>
              </a:rPr>
              <a:t>2</a:t>
            </a:r>
            <a:r>
              <a:rPr lang="it-IT" sz="1200" i="1" dirty="0">
                <a:latin typeface="Century Gothic" panose="020B0502020202020204" pitchFamily="34" charset="0"/>
              </a:rPr>
              <a:t>, </a:t>
            </a:r>
            <a:r>
              <a:rPr lang="it-IT" sz="1200" i="1" dirty="0" err="1">
                <a:latin typeface="Century Gothic" panose="020B0502020202020204" pitchFamily="34" charset="0"/>
                <a:hlinkClick r:id="rId8">
                  <a:extLst>
                    <a:ext uri="{A12FA001-AC4F-418D-AE19-62706E023703}">
                      <ahyp:hlinkClr xmlns="" xmlns:ahyp="http://schemas.microsoft.com/office/drawing/2018/hyperlinkcolor" val="tx"/>
                    </a:ext>
                  </a:extLst>
                </a:hlinkClick>
              </a:rPr>
              <a:t>Kolh</a:t>
            </a:r>
            <a:r>
              <a:rPr lang="it-IT" sz="1200" i="1" dirty="0">
                <a:latin typeface="Century Gothic" panose="020B0502020202020204" pitchFamily="34" charset="0"/>
                <a:hlinkClick r:id="rId8">
                  <a:extLst>
                    <a:ext uri="{A12FA001-AC4F-418D-AE19-62706E023703}">
                      <ahyp:hlinkClr xmlns="" xmlns:ahyp="http://schemas.microsoft.com/office/drawing/2018/hyperlinkcolor" val="tx"/>
                    </a:ext>
                  </a:extLst>
                </a:hlinkClick>
              </a:rPr>
              <a:t> P</a:t>
            </a:r>
            <a:r>
              <a:rPr lang="it-IT" sz="1200" i="1" baseline="30000" dirty="0">
                <a:latin typeface="Century Gothic" panose="020B0502020202020204" pitchFamily="34" charset="0"/>
              </a:rPr>
              <a:t>3</a:t>
            </a:r>
            <a:r>
              <a:rPr lang="it-IT" sz="1200" i="1" dirty="0">
                <a:latin typeface="Century Gothic" panose="020B0502020202020204" pitchFamily="34" charset="0"/>
              </a:rPr>
              <a:t>, </a:t>
            </a:r>
            <a:r>
              <a:rPr lang="it-IT" sz="1200" i="1" dirty="0">
                <a:latin typeface="Century Gothic" panose="020B0502020202020204" pitchFamily="34" charset="0"/>
                <a:hlinkClick r:id="rId9">
                  <a:extLst>
                    <a:ext uri="{A12FA001-AC4F-418D-AE19-62706E023703}">
                      <ahyp:hlinkClr xmlns="" xmlns:ahyp="http://schemas.microsoft.com/office/drawing/2018/hyperlinkcolor" val="tx"/>
                    </a:ext>
                  </a:extLst>
                </a:hlinkClick>
              </a:rPr>
              <a:t>White JV</a:t>
            </a:r>
            <a:r>
              <a:rPr lang="it-IT" sz="1200" i="1" baseline="30000" dirty="0">
                <a:latin typeface="Century Gothic" panose="020B0502020202020204" pitchFamily="34" charset="0"/>
              </a:rPr>
              <a:t>4</a:t>
            </a:r>
            <a:r>
              <a:rPr lang="it-IT" sz="1200" i="1" dirty="0">
                <a:latin typeface="Century Gothic" panose="020B0502020202020204" pitchFamily="34" charset="0"/>
              </a:rPr>
              <a:t>, </a:t>
            </a:r>
            <a:r>
              <a:rPr lang="it-IT" sz="1200" i="1" dirty="0">
                <a:latin typeface="Century Gothic" panose="020B0502020202020204" pitchFamily="34" charset="0"/>
                <a:hlinkClick r:id="rId10">
                  <a:extLst>
                    <a:ext uri="{A12FA001-AC4F-418D-AE19-62706E023703}">
                      <ahyp:hlinkClr xmlns="" xmlns:ahyp="http://schemas.microsoft.com/office/drawing/2018/hyperlinkcolor" val="tx"/>
                    </a:ext>
                  </a:extLst>
                </a:hlinkClick>
              </a:rPr>
              <a:t>Dick F</a:t>
            </a:r>
            <a:r>
              <a:rPr lang="it-IT" sz="1200" i="1" baseline="30000" dirty="0">
                <a:latin typeface="Century Gothic" panose="020B0502020202020204" pitchFamily="34" charset="0"/>
              </a:rPr>
              <a:t>5</a:t>
            </a:r>
            <a:r>
              <a:rPr lang="it-IT" sz="1200" i="1" dirty="0">
                <a:latin typeface="Century Gothic" panose="020B0502020202020204" pitchFamily="34" charset="0"/>
              </a:rPr>
              <a:t>, </a:t>
            </a:r>
            <a:r>
              <a:rPr lang="it-IT" sz="1200" i="1" dirty="0" err="1">
                <a:latin typeface="Century Gothic" panose="020B0502020202020204" pitchFamily="34" charset="0"/>
                <a:hlinkClick r:id="rId11">
                  <a:extLst>
                    <a:ext uri="{A12FA001-AC4F-418D-AE19-62706E023703}">
                      <ahyp:hlinkClr xmlns="" xmlns:ahyp="http://schemas.microsoft.com/office/drawing/2018/hyperlinkcolor" val="tx"/>
                    </a:ext>
                  </a:extLst>
                </a:hlinkClick>
              </a:rPr>
              <a:t>Fitridge</a:t>
            </a:r>
            <a:r>
              <a:rPr lang="it-IT" sz="1200" i="1" dirty="0">
                <a:latin typeface="Century Gothic" panose="020B0502020202020204" pitchFamily="34" charset="0"/>
                <a:hlinkClick r:id="rId11">
                  <a:extLst>
                    <a:ext uri="{A12FA001-AC4F-418D-AE19-62706E023703}">
                      <ahyp:hlinkClr xmlns="" xmlns:ahyp="http://schemas.microsoft.com/office/drawing/2018/hyperlinkcolor" val="tx"/>
                    </a:ext>
                  </a:extLst>
                </a:hlinkClick>
              </a:rPr>
              <a:t> R</a:t>
            </a:r>
            <a:r>
              <a:rPr lang="it-IT" sz="1200" i="1" baseline="30000" dirty="0">
                <a:latin typeface="Century Gothic" panose="020B0502020202020204" pitchFamily="34" charset="0"/>
              </a:rPr>
              <a:t>6</a:t>
            </a:r>
            <a:r>
              <a:rPr lang="it-IT" sz="1200" i="1" dirty="0">
                <a:latin typeface="Century Gothic" panose="020B0502020202020204" pitchFamily="34" charset="0"/>
              </a:rPr>
              <a:t>, </a:t>
            </a:r>
            <a:r>
              <a:rPr lang="it-IT" sz="1200" i="1" dirty="0" err="1">
                <a:latin typeface="Century Gothic" panose="020B0502020202020204" pitchFamily="34" charset="0"/>
                <a:hlinkClick r:id="rId12">
                  <a:extLst>
                    <a:ext uri="{A12FA001-AC4F-418D-AE19-62706E023703}">
                      <ahyp:hlinkClr xmlns="" xmlns:ahyp="http://schemas.microsoft.com/office/drawing/2018/hyperlinkcolor" val="tx"/>
                    </a:ext>
                  </a:extLst>
                </a:hlinkClick>
              </a:rPr>
              <a:t>Mills</a:t>
            </a:r>
            <a:r>
              <a:rPr lang="it-IT" sz="1200" i="1" dirty="0">
                <a:latin typeface="Century Gothic" panose="020B0502020202020204" pitchFamily="34" charset="0"/>
                <a:hlinkClick r:id="rId12">
                  <a:extLst>
                    <a:ext uri="{A12FA001-AC4F-418D-AE19-62706E023703}">
                      <ahyp:hlinkClr xmlns="" xmlns:ahyp="http://schemas.microsoft.com/office/drawing/2018/hyperlinkcolor" val="tx"/>
                    </a:ext>
                  </a:extLst>
                </a:hlinkClick>
              </a:rPr>
              <a:t> JL</a:t>
            </a:r>
            <a:r>
              <a:rPr lang="it-IT" sz="1200" i="1" baseline="30000" dirty="0">
                <a:latin typeface="Century Gothic" panose="020B0502020202020204" pitchFamily="34" charset="0"/>
              </a:rPr>
              <a:t>7</a:t>
            </a:r>
            <a:r>
              <a:rPr lang="it-IT" sz="1200" i="1" dirty="0">
                <a:latin typeface="Century Gothic" panose="020B0502020202020204" pitchFamily="34" charset="0"/>
              </a:rPr>
              <a:t>, </a:t>
            </a:r>
            <a:r>
              <a:rPr lang="it-IT" sz="1200" i="1" dirty="0">
                <a:latin typeface="Century Gothic" panose="020B0502020202020204" pitchFamily="34" charset="0"/>
                <a:hlinkClick r:id="rId13">
                  <a:extLst>
                    <a:ext uri="{A12FA001-AC4F-418D-AE19-62706E023703}">
                      <ahyp:hlinkClr xmlns="" xmlns:ahyp="http://schemas.microsoft.com/office/drawing/2018/hyperlinkcolor" val="tx"/>
                    </a:ext>
                  </a:extLst>
                </a:hlinkClick>
              </a:rPr>
              <a:t>Ricco JB</a:t>
            </a:r>
            <a:r>
              <a:rPr lang="it-IT" sz="1200" i="1" baseline="30000" dirty="0">
                <a:latin typeface="Century Gothic" panose="020B0502020202020204" pitchFamily="34" charset="0"/>
              </a:rPr>
              <a:t>8</a:t>
            </a:r>
            <a:r>
              <a:rPr lang="it-IT" sz="1200" i="1" dirty="0">
                <a:latin typeface="Century Gothic" panose="020B0502020202020204" pitchFamily="34" charset="0"/>
              </a:rPr>
              <a:t>, </a:t>
            </a:r>
            <a:r>
              <a:rPr lang="it-IT" sz="1200" i="1" dirty="0" err="1">
                <a:latin typeface="Century Gothic" panose="020B0502020202020204" pitchFamily="34" charset="0"/>
                <a:hlinkClick r:id="rId14">
                  <a:extLst>
                    <a:ext uri="{A12FA001-AC4F-418D-AE19-62706E023703}">
                      <ahyp:hlinkClr xmlns="" xmlns:ahyp="http://schemas.microsoft.com/office/drawing/2018/hyperlinkcolor" val="tx"/>
                    </a:ext>
                  </a:extLst>
                </a:hlinkClick>
              </a:rPr>
              <a:t>Suresh</a:t>
            </a:r>
            <a:r>
              <a:rPr lang="it-IT" sz="1200" i="1" dirty="0">
                <a:latin typeface="Century Gothic" panose="020B0502020202020204" pitchFamily="34" charset="0"/>
                <a:hlinkClick r:id="rId14">
                  <a:extLst>
                    <a:ext uri="{A12FA001-AC4F-418D-AE19-62706E023703}">
                      <ahyp:hlinkClr xmlns="" xmlns:ahyp="http://schemas.microsoft.com/office/drawing/2018/hyperlinkcolor" val="tx"/>
                    </a:ext>
                  </a:extLst>
                </a:hlinkClick>
              </a:rPr>
              <a:t> KR</a:t>
            </a:r>
            <a:r>
              <a:rPr lang="it-IT" sz="1200" i="1" baseline="30000" dirty="0">
                <a:latin typeface="Century Gothic" panose="020B0502020202020204" pitchFamily="34" charset="0"/>
              </a:rPr>
              <a:t>9</a:t>
            </a:r>
            <a:r>
              <a:rPr lang="it-IT" sz="1200" i="1" dirty="0">
                <a:latin typeface="Century Gothic" panose="020B0502020202020204" pitchFamily="34" charset="0"/>
              </a:rPr>
              <a:t>, </a:t>
            </a:r>
            <a:r>
              <a:rPr lang="it-IT" sz="1200" i="1" dirty="0">
                <a:latin typeface="Century Gothic" panose="020B0502020202020204" pitchFamily="34" charset="0"/>
                <a:hlinkClick r:id="rId15">
                  <a:extLst>
                    <a:ext uri="{A12FA001-AC4F-418D-AE19-62706E023703}">
                      <ahyp:hlinkClr xmlns="" xmlns:ahyp="http://schemas.microsoft.com/office/drawing/2018/hyperlinkcolor" val="tx"/>
                    </a:ext>
                  </a:extLst>
                </a:hlinkClick>
              </a:rPr>
              <a:t>Murad MH</a:t>
            </a:r>
            <a:r>
              <a:rPr lang="it-IT" sz="1200" i="1" baseline="30000" dirty="0">
                <a:latin typeface="Century Gothic" panose="020B0502020202020204" pitchFamily="34" charset="0"/>
              </a:rPr>
              <a:t>10</a:t>
            </a:r>
            <a:r>
              <a:rPr lang="it-IT" sz="1200" i="1" dirty="0">
                <a:latin typeface="Century Gothic" panose="020B0502020202020204" pitchFamily="34" charset="0"/>
              </a:rPr>
              <a:t>; </a:t>
            </a:r>
            <a:r>
              <a:rPr lang="it-IT" sz="1200" i="1" dirty="0">
                <a:latin typeface="Century Gothic" panose="020B0502020202020204" pitchFamily="34" charset="0"/>
                <a:hlinkClick r:id="rId16">
                  <a:extLst>
                    <a:ext uri="{A12FA001-AC4F-418D-AE19-62706E023703}">
                      <ahyp:hlinkClr xmlns="" xmlns:ahyp="http://schemas.microsoft.com/office/drawing/2018/hyperlinkcolor" val="tx"/>
                    </a:ext>
                  </a:extLst>
                </a:hlinkClick>
              </a:rPr>
              <a:t>GVG Writing Group</a:t>
            </a:r>
            <a:r>
              <a:rPr lang="it-IT" sz="1200" i="1" dirty="0">
                <a:latin typeface="Century Gothic" panose="020B0502020202020204" pitchFamily="34" charset="0"/>
              </a:rPr>
              <a:t>, </a:t>
            </a:r>
            <a:r>
              <a:rPr lang="en-US" sz="1200" b="1" i="1" dirty="0">
                <a:latin typeface="Century Gothic" panose="020B0502020202020204" pitchFamily="34" charset="0"/>
              </a:rPr>
              <a:t>Global vascular guidelines on the management of chronic limb-threatening ischemia. </a:t>
            </a:r>
            <a:r>
              <a:rPr lang="it-IT" sz="1200" i="1" dirty="0">
                <a:latin typeface="Century Gothic" panose="020B0502020202020204" pitchFamily="34" charset="0"/>
                <a:hlinkClick r:id="rId17" tooltip="Journal of vascular surgery.">
                  <a:extLst>
                    <a:ext uri="{A12FA001-AC4F-418D-AE19-62706E023703}">
                      <ahyp:hlinkClr xmlns="" xmlns:ahyp="http://schemas.microsoft.com/office/drawing/2018/hyperlinkcolor" val="tx"/>
                    </a:ext>
                  </a:extLst>
                </a:hlinkClick>
              </a:rPr>
              <a:t>J </a:t>
            </a:r>
            <a:r>
              <a:rPr lang="it-IT" sz="1200" i="1" dirty="0" err="1">
                <a:latin typeface="Century Gothic" panose="020B0502020202020204" pitchFamily="34" charset="0"/>
                <a:hlinkClick r:id="rId17" tooltip="Journal of vascular surgery.">
                  <a:extLst>
                    <a:ext uri="{A12FA001-AC4F-418D-AE19-62706E023703}">
                      <ahyp:hlinkClr xmlns="" xmlns:ahyp="http://schemas.microsoft.com/office/drawing/2018/hyperlinkcolor" val="tx"/>
                    </a:ext>
                  </a:extLst>
                </a:hlinkClick>
              </a:rPr>
              <a:t>Vasc</a:t>
            </a:r>
            <a:r>
              <a:rPr lang="it-IT" sz="1200" i="1" dirty="0">
                <a:latin typeface="Century Gothic" panose="020B0502020202020204" pitchFamily="34" charset="0"/>
                <a:hlinkClick r:id="rId17" tooltip="Journal of vascular surgery.">
                  <a:extLst>
                    <a:ext uri="{A12FA001-AC4F-418D-AE19-62706E023703}">
                      <ahyp:hlinkClr xmlns="" xmlns:ahyp="http://schemas.microsoft.com/office/drawing/2018/hyperlinkcolor" val="tx"/>
                    </a:ext>
                  </a:extLst>
                </a:hlinkClick>
              </a:rPr>
              <a:t> </a:t>
            </a:r>
            <a:r>
              <a:rPr lang="it-IT" sz="1200" i="1" dirty="0" err="1">
                <a:latin typeface="Century Gothic" panose="020B0502020202020204" pitchFamily="34" charset="0"/>
                <a:hlinkClick r:id="rId17" tooltip="Journal of vascular surgery.">
                  <a:extLst>
                    <a:ext uri="{A12FA001-AC4F-418D-AE19-62706E023703}">
                      <ahyp:hlinkClr xmlns="" xmlns:ahyp="http://schemas.microsoft.com/office/drawing/2018/hyperlinkcolor" val="tx"/>
                    </a:ext>
                  </a:extLst>
                </a:hlinkClick>
              </a:rPr>
              <a:t>Surg</a:t>
            </a:r>
            <a:r>
              <a:rPr lang="it-IT" sz="1200" i="1" dirty="0">
                <a:latin typeface="Century Gothic" panose="020B0502020202020204" pitchFamily="34" charset="0"/>
                <a:hlinkClick r:id="rId17" tooltip="Journal of vascular surgery.">
                  <a:extLst>
                    <a:ext uri="{A12FA001-AC4F-418D-AE19-62706E023703}">
                      <ahyp:hlinkClr xmlns="" xmlns:ahyp="http://schemas.microsoft.com/office/drawing/2018/hyperlinkcolor" val="tx"/>
                    </a:ext>
                  </a:extLst>
                </a:hlinkClick>
              </a:rPr>
              <a:t>.</a:t>
            </a:r>
            <a:r>
              <a:rPr lang="it-IT" sz="1200" i="1" dirty="0">
                <a:latin typeface="Century Gothic" panose="020B0502020202020204" pitchFamily="34" charset="0"/>
              </a:rPr>
              <a:t> 2019 Jun;69(6S):3S-125S.e40. </a:t>
            </a:r>
            <a:r>
              <a:rPr lang="it-IT" sz="1200" i="1" dirty="0" err="1">
                <a:latin typeface="Century Gothic" panose="020B0502020202020204" pitchFamily="34" charset="0"/>
              </a:rPr>
              <a:t>doi</a:t>
            </a:r>
            <a:r>
              <a:rPr lang="it-IT" sz="1200" i="1" dirty="0">
                <a:latin typeface="Century Gothic" panose="020B0502020202020204" pitchFamily="34" charset="0"/>
              </a:rPr>
              <a:t>: 10.1016/j.jvs.2019.02.016. </a:t>
            </a:r>
            <a:r>
              <a:rPr lang="it-IT" sz="1200" i="1" dirty="0" err="1">
                <a:latin typeface="Century Gothic" panose="020B0502020202020204" pitchFamily="34" charset="0"/>
              </a:rPr>
              <a:t>Epub</a:t>
            </a:r>
            <a:r>
              <a:rPr lang="it-IT" sz="1200" i="1" dirty="0">
                <a:latin typeface="Century Gothic" panose="020B0502020202020204" pitchFamily="34" charset="0"/>
              </a:rPr>
              <a:t> 2019 </a:t>
            </a:r>
            <a:r>
              <a:rPr lang="it-IT" sz="1200" i="1" dirty="0" err="1">
                <a:latin typeface="Century Gothic" panose="020B0502020202020204" pitchFamily="34" charset="0"/>
              </a:rPr>
              <a:t>May</a:t>
            </a:r>
            <a:r>
              <a:rPr lang="it-IT" sz="1200" i="1" dirty="0">
                <a:latin typeface="Century Gothic" panose="020B0502020202020204" pitchFamily="34" charset="0"/>
              </a:rPr>
              <a:t> 28. </a:t>
            </a:r>
            <a:endParaRPr lang="en-US" sz="1200" i="1" dirty="0">
              <a:latin typeface="Century Gothic" panose="020B0502020202020204" pitchFamily="34" charset="0"/>
            </a:endParaRPr>
          </a:p>
        </p:txBody>
      </p:sp>
      <p:graphicFrame>
        <p:nvGraphicFramePr>
          <p:cNvPr id="19" name="Diagramma 18">
            <a:extLst>
              <a:ext uri="{FF2B5EF4-FFF2-40B4-BE49-F238E27FC236}">
                <a16:creationId xmlns:a16="http://schemas.microsoft.com/office/drawing/2014/main" xmlns="" id="{87EEB996-B351-4AA5-BEF9-A06CF91C1BF2}"/>
              </a:ext>
            </a:extLst>
          </p:cNvPr>
          <p:cNvGraphicFramePr/>
          <p:nvPr>
            <p:extLst>
              <p:ext uri="{D42A27DB-BD31-4B8C-83A1-F6EECF244321}">
                <p14:modId xmlns:p14="http://schemas.microsoft.com/office/powerpoint/2010/main" xmlns="" val="2794755971"/>
              </p:ext>
            </p:extLst>
          </p:nvPr>
        </p:nvGraphicFramePr>
        <p:xfrm>
          <a:off x="539552" y="922208"/>
          <a:ext cx="8429625" cy="135466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xmlns="" val="2918826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2" cstate="print"/>
          <a:srcRect/>
          <a:stretch>
            <a:fillRect/>
          </a:stretch>
        </p:blipFill>
        <p:spPr bwMode="auto">
          <a:xfrm>
            <a:off x="276225" y="620688"/>
            <a:ext cx="896938" cy="967316"/>
          </a:xfrm>
          <a:prstGeom prst="rect">
            <a:avLst/>
          </a:prstGeom>
          <a:noFill/>
          <a:ln w="9525">
            <a:noFill/>
            <a:miter lim="800000"/>
            <a:headEnd/>
            <a:tailEnd/>
          </a:ln>
        </p:spPr>
      </p:pic>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3"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457200" indent="-457200" algn="just">
              <a:lnSpc>
                <a:spcPct val="90000"/>
              </a:lnSpc>
              <a:spcBef>
                <a:spcPts val="963"/>
              </a:spcBef>
              <a:buFont typeface="Arial" panose="020B0604020202020204" pitchFamily="34" charset="0"/>
              <a:buChar char="•"/>
            </a:pPr>
            <a:endParaRPr lang="en-US" dirty="0">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aphicFrame>
        <p:nvGraphicFramePr>
          <p:cNvPr id="23" name="Diagramma 22">
            <a:extLst>
              <a:ext uri="{FF2B5EF4-FFF2-40B4-BE49-F238E27FC236}">
                <a16:creationId xmlns:a16="http://schemas.microsoft.com/office/drawing/2014/main" xmlns="" id="{87EEB996-B351-4AA5-BEF9-A06CF91C1BF2}"/>
              </a:ext>
            </a:extLst>
          </p:cNvPr>
          <p:cNvGraphicFramePr/>
          <p:nvPr>
            <p:extLst>
              <p:ext uri="{D42A27DB-BD31-4B8C-83A1-F6EECF244321}">
                <p14:modId xmlns:p14="http://schemas.microsoft.com/office/powerpoint/2010/main" xmlns="" val="458138873"/>
              </p:ext>
            </p:extLst>
          </p:nvPr>
        </p:nvGraphicFramePr>
        <p:xfrm>
          <a:off x="539552" y="764704"/>
          <a:ext cx="8429625" cy="22685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Immagine 1">
            <a:extLst>
              <a:ext uri="{FF2B5EF4-FFF2-40B4-BE49-F238E27FC236}">
                <a16:creationId xmlns:a16="http://schemas.microsoft.com/office/drawing/2014/main" xmlns="" id="{22FD225C-9B46-4978-B51A-B18CE07D1A62}"/>
              </a:ext>
            </a:extLst>
          </p:cNvPr>
          <p:cNvPicPr>
            <a:picLocks noChangeAspect="1"/>
          </p:cNvPicPr>
          <p:nvPr/>
        </p:nvPicPr>
        <p:blipFill>
          <a:blip r:embed="rId10" cstate="print"/>
          <a:stretch>
            <a:fillRect/>
          </a:stretch>
        </p:blipFill>
        <p:spPr>
          <a:xfrm>
            <a:off x="2505599" y="2512953"/>
            <a:ext cx="4437601" cy="4345601"/>
          </a:xfrm>
          <a:prstGeom prst="rect">
            <a:avLst/>
          </a:prstGeom>
        </p:spPr>
      </p:pic>
    </p:spTree>
    <p:extLst>
      <p:ext uri="{BB962C8B-B14F-4D97-AF65-F5344CB8AC3E}">
        <p14:creationId xmlns:p14="http://schemas.microsoft.com/office/powerpoint/2010/main" xmlns="" val="2758866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ame 139">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Century Gothic" panose="020B0502020202020204" pitchFamily="34" charset="0"/>
              </a:rPr>
              <a:t>GRAFT: GREAT SAPHENOUS VEIN</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178" name="Picture 10" descr="DSC_0226">
            <a:extLst>
              <a:ext uri="{FF2B5EF4-FFF2-40B4-BE49-F238E27FC236}">
                <a16:creationId xmlns:a16="http://schemas.microsoft.com/office/drawing/2014/main" xmlns="" id="{F663F5A7-D7FD-437A-A541-DBB98856DFAA}"/>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0559" r="775"/>
          <a:stretch/>
        </p:blipFill>
        <p:spPr bwMode="auto">
          <a:xfrm>
            <a:off x="-36513" y="3401606"/>
            <a:ext cx="4645031" cy="348377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5" descr="DSC_0488">
            <a:extLst>
              <a:ext uri="{FF2B5EF4-FFF2-40B4-BE49-F238E27FC236}">
                <a16:creationId xmlns:a16="http://schemas.microsoft.com/office/drawing/2014/main" xmlns="" id="{FD7D2394-98BE-471D-897D-28FDE5C6FE45}"/>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11333"/>
          <a:stretch/>
        </p:blipFill>
        <p:spPr bwMode="auto">
          <a:xfrm>
            <a:off x="2391" y="-27384"/>
            <a:ext cx="4572000" cy="3428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9" name="Picture 11" descr="DSC_0239">
            <a:extLst>
              <a:ext uri="{FF2B5EF4-FFF2-40B4-BE49-F238E27FC236}">
                <a16:creationId xmlns:a16="http://schemas.microsoft.com/office/drawing/2014/main" xmlns="" id="{008B6A62-4AEF-434C-AFF3-15C48EF718CE}"/>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133" r="6533" b="-1"/>
          <a:stretch/>
        </p:blipFill>
        <p:spPr bwMode="auto">
          <a:xfrm>
            <a:off x="4571999" y="3427140"/>
            <a:ext cx="4571980" cy="3429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7" name="Picture 9" descr="DSC_0214">
            <a:extLst>
              <a:ext uri="{FF2B5EF4-FFF2-40B4-BE49-F238E27FC236}">
                <a16:creationId xmlns:a16="http://schemas.microsoft.com/office/drawing/2014/main" xmlns="" id="{8C4E2209-61E7-4C29-979B-AD241B407444}"/>
              </a:ext>
            </a:extLst>
          </p:cNvPr>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6241" r="18759"/>
          <a:stretch/>
        </p:blipFill>
        <p:spPr bwMode="auto">
          <a:xfrm>
            <a:off x="4572000" y="-1860"/>
            <a:ext cx="4572000" cy="3429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0-#ppt_w/2"/>
                                          </p:val>
                                        </p:tav>
                                        <p:tav tm="100000">
                                          <p:val>
                                            <p:strVal val="#ppt_x"/>
                                          </p:val>
                                        </p:tav>
                                      </p:tavLst>
                                    </p:anim>
                                    <p:anim calcmode="lin" valueType="num">
                                      <p:cBhvr additive="base">
                                        <p:cTn id="8" dur="500" fill="hold"/>
                                        <p:tgtEl>
                                          <p:spTgt spid="71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177"/>
                                        </p:tgtEl>
                                        <p:attrNameLst>
                                          <p:attrName>style.visibility</p:attrName>
                                        </p:attrNameLst>
                                      </p:cBhvr>
                                      <p:to>
                                        <p:strVal val="visible"/>
                                      </p:to>
                                    </p:set>
                                    <p:anim calcmode="lin" valueType="num">
                                      <p:cBhvr additive="base">
                                        <p:cTn id="13" dur="500" fill="hold"/>
                                        <p:tgtEl>
                                          <p:spTgt spid="7177"/>
                                        </p:tgtEl>
                                        <p:attrNameLst>
                                          <p:attrName>ppt_x</p:attrName>
                                        </p:attrNameLst>
                                      </p:cBhvr>
                                      <p:tavLst>
                                        <p:tav tm="0">
                                          <p:val>
                                            <p:strVal val="0-#ppt_w/2"/>
                                          </p:val>
                                        </p:tav>
                                        <p:tav tm="100000">
                                          <p:val>
                                            <p:strVal val="#ppt_x"/>
                                          </p:val>
                                        </p:tav>
                                      </p:tavLst>
                                    </p:anim>
                                    <p:anim calcmode="lin" valueType="num">
                                      <p:cBhvr additive="base">
                                        <p:cTn id="14" dur="500" fill="hold"/>
                                        <p:tgtEl>
                                          <p:spTgt spid="71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178"/>
                                        </p:tgtEl>
                                        <p:attrNameLst>
                                          <p:attrName>style.visibility</p:attrName>
                                        </p:attrNameLst>
                                      </p:cBhvr>
                                      <p:to>
                                        <p:strVal val="visible"/>
                                      </p:to>
                                    </p:set>
                                    <p:anim calcmode="lin" valueType="num">
                                      <p:cBhvr additive="base">
                                        <p:cTn id="19" dur="500" fill="hold"/>
                                        <p:tgtEl>
                                          <p:spTgt spid="7178"/>
                                        </p:tgtEl>
                                        <p:attrNameLst>
                                          <p:attrName>ppt_x</p:attrName>
                                        </p:attrNameLst>
                                      </p:cBhvr>
                                      <p:tavLst>
                                        <p:tav tm="0">
                                          <p:val>
                                            <p:strVal val="0-#ppt_w/2"/>
                                          </p:val>
                                        </p:tav>
                                        <p:tav tm="100000">
                                          <p:val>
                                            <p:strVal val="#ppt_x"/>
                                          </p:val>
                                        </p:tav>
                                      </p:tavLst>
                                    </p:anim>
                                    <p:anim calcmode="lin" valueType="num">
                                      <p:cBhvr additive="base">
                                        <p:cTn id="20" dur="500" fill="hold"/>
                                        <p:tgtEl>
                                          <p:spTgt spid="717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179"/>
                                        </p:tgtEl>
                                        <p:attrNameLst>
                                          <p:attrName>style.visibility</p:attrName>
                                        </p:attrNameLst>
                                      </p:cBhvr>
                                      <p:to>
                                        <p:strVal val="visible"/>
                                      </p:to>
                                    </p:set>
                                    <p:anim calcmode="lin" valueType="num">
                                      <p:cBhvr additive="base">
                                        <p:cTn id="25" dur="500" fill="hold"/>
                                        <p:tgtEl>
                                          <p:spTgt spid="7179"/>
                                        </p:tgtEl>
                                        <p:attrNameLst>
                                          <p:attrName>ppt_x</p:attrName>
                                        </p:attrNameLst>
                                      </p:cBhvr>
                                      <p:tavLst>
                                        <p:tav tm="0">
                                          <p:val>
                                            <p:strVal val="0-#ppt_w/2"/>
                                          </p:val>
                                        </p:tav>
                                        <p:tav tm="100000">
                                          <p:val>
                                            <p:strVal val="#ppt_x"/>
                                          </p:val>
                                        </p:tav>
                                      </p:tavLst>
                                    </p:anim>
                                    <p:anim calcmode="lin" valueType="num">
                                      <p:cBhvr additive="base">
                                        <p:cTn id="26" dur="500" fill="hold"/>
                                        <p:tgtEl>
                                          <p:spTgt spid="7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PERIPHERAL ARTERIAL DISEASE</a:t>
            </a: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CLTI</a:t>
            </a:r>
          </a:p>
          <a:p>
            <a:pPr marL="217488" indent="-217488" algn="ctr">
              <a:lnSpc>
                <a:spcPct val="90000"/>
              </a:lnSpc>
              <a:spcBef>
                <a:spcPts val="963"/>
              </a:spcBef>
              <a:buFont typeface="Arial" charset="0"/>
              <a:buNone/>
            </a:pPr>
            <a:r>
              <a:rPr lang="it-IT" sz="2400" i="1" dirty="0" err="1">
                <a:solidFill>
                  <a:srgbClr val="FF0000"/>
                </a:solidFill>
                <a:latin typeface="Century Gothic" pitchFamily="34" charset="0"/>
              </a:rPr>
              <a:t>Chronic</a:t>
            </a:r>
            <a:r>
              <a:rPr lang="it-IT" sz="2400" i="1" dirty="0">
                <a:solidFill>
                  <a:srgbClr val="FF0000"/>
                </a:solidFill>
                <a:latin typeface="Century Gothic" pitchFamily="34" charset="0"/>
              </a:rPr>
              <a:t> </a:t>
            </a:r>
            <a:r>
              <a:rPr lang="it-IT" sz="2400" i="1" dirty="0" err="1">
                <a:solidFill>
                  <a:srgbClr val="FF0000"/>
                </a:solidFill>
                <a:latin typeface="Century Gothic" pitchFamily="34" charset="0"/>
              </a:rPr>
              <a:t>Limb</a:t>
            </a:r>
            <a:r>
              <a:rPr lang="it-IT" sz="2400" i="1" dirty="0">
                <a:solidFill>
                  <a:srgbClr val="FF0000"/>
                </a:solidFill>
                <a:latin typeface="Century Gothic" pitchFamily="34" charset="0"/>
              </a:rPr>
              <a:t> </a:t>
            </a:r>
            <a:r>
              <a:rPr lang="it-IT" sz="2400" i="1" dirty="0" err="1">
                <a:solidFill>
                  <a:srgbClr val="FF0000"/>
                </a:solidFill>
                <a:latin typeface="Century Gothic" pitchFamily="34" charset="0"/>
              </a:rPr>
              <a:t>Threatening</a:t>
            </a:r>
            <a:r>
              <a:rPr lang="it-IT" sz="2400" i="1" dirty="0">
                <a:solidFill>
                  <a:srgbClr val="FF0000"/>
                </a:solidFill>
                <a:latin typeface="Century Gothic" pitchFamily="34" charset="0"/>
              </a:rPr>
              <a:t> Ischemia</a:t>
            </a:r>
          </a:p>
          <a:p>
            <a:pPr marL="217488" indent="-217488" algn="ctr">
              <a:lnSpc>
                <a:spcPct val="90000"/>
              </a:lnSpc>
              <a:spcBef>
                <a:spcPts val="963"/>
              </a:spcBef>
              <a:buFont typeface="Arial" charset="0"/>
              <a:buNone/>
            </a:pPr>
            <a:endParaRPr lang="it-IT" sz="1100" i="1" dirty="0">
              <a:solidFill>
                <a:srgbClr val="FF0000"/>
              </a:solidFill>
              <a:latin typeface="Century Gothic" pitchFamily="34" charset="0"/>
            </a:endParaRPr>
          </a:p>
          <a:p>
            <a:pPr>
              <a:lnSpc>
                <a:spcPct val="90000"/>
              </a:lnSpc>
              <a:spcBef>
                <a:spcPts val="963"/>
              </a:spcBef>
            </a:pPr>
            <a:r>
              <a:rPr lang="en-US" dirty="0">
                <a:latin typeface="Century Gothic" pitchFamily="34" charset="0"/>
              </a:rPr>
              <a:t>“Advanced stage of peripheral artery disease characterized by ischemic rest pain, arterial insufficiency ulcers and gangrene”.</a:t>
            </a:r>
          </a:p>
          <a:p>
            <a:pPr>
              <a:lnSpc>
                <a:spcPct val="90000"/>
              </a:lnSpc>
              <a:spcBef>
                <a:spcPts val="963"/>
              </a:spcBef>
            </a:pPr>
            <a:r>
              <a:rPr lang="en-US" dirty="0">
                <a:latin typeface="Century Gothic" pitchFamily="34" charset="0"/>
              </a:rPr>
              <a:t>Are excluded from the population patients with: </a:t>
            </a:r>
          </a:p>
          <a:p>
            <a:pPr marL="285750" indent="-285750">
              <a:lnSpc>
                <a:spcPct val="90000"/>
              </a:lnSpc>
              <a:spcBef>
                <a:spcPts val="963"/>
              </a:spcBef>
              <a:buFont typeface="Arial" panose="020B0604020202020204" pitchFamily="34" charset="0"/>
              <a:buChar char="•"/>
            </a:pPr>
            <a:r>
              <a:rPr lang="en-US" dirty="0">
                <a:latin typeface="Century Gothic" pitchFamily="34" charset="0"/>
              </a:rPr>
              <a:t>purely venous ulcers</a:t>
            </a:r>
          </a:p>
          <a:p>
            <a:pPr marL="285750" indent="-285750">
              <a:lnSpc>
                <a:spcPct val="90000"/>
              </a:lnSpc>
              <a:spcBef>
                <a:spcPts val="963"/>
              </a:spcBef>
              <a:buFont typeface="Arial" panose="020B0604020202020204" pitchFamily="34" charset="0"/>
              <a:buChar char="•"/>
            </a:pPr>
            <a:r>
              <a:rPr lang="en-US" dirty="0">
                <a:latin typeface="Century Gothic" pitchFamily="34" charset="0"/>
              </a:rPr>
              <a:t>acute limb ischemia </a:t>
            </a:r>
          </a:p>
          <a:p>
            <a:pPr marL="285750" indent="-285750">
              <a:lnSpc>
                <a:spcPct val="90000"/>
              </a:lnSpc>
              <a:spcBef>
                <a:spcPts val="963"/>
              </a:spcBef>
              <a:buFont typeface="Arial" panose="020B0604020202020204" pitchFamily="34" charset="0"/>
              <a:buChar char="•"/>
            </a:pPr>
            <a:r>
              <a:rPr lang="en-US" dirty="0">
                <a:latin typeface="Century Gothic" pitchFamily="34" charset="0"/>
              </a:rPr>
              <a:t>acute trash foot </a:t>
            </a:r>
          </a:p>
          <a:p>
            <a:pPr marL="285750" indent="-285750">
              <a:lnSpc>
                <a:spcPct val="90000"/>
              </a:lnSpc>
              <a:spcBef>
                <a:spcPts val="963"/>
              </a:spcBef>
              <a:buFont typeface="Arial" panose="020B0604020202020204" pitchFamily="34" charset="0"/>
              <a:buChar char="•"/>
            </a:pPr>
            <a:r>
              <a:rPr lang="en-US" dirty="0">
                <a:latin typeface="Century Gothic" pitchFamily="34" charset="0"/>
              </a:rPr>
              <a:t>ischemia due to emboli </a:t>
            </a:r>
          </a:p>
          <a:p>
            <a:pPr marL="285750" indent="-285750">
              <a:lnSpc>
                <a:spcPct val="90000"/>
              </a:lnSpc>
              <a:spcBef>
                <a:spcPts val="963"/>
              </a:spcBef>
              <a:buFont typeface="Arial" panose="020B0604020202020204" pitchFamily="34" charset="0"/>
              <a:buChar char="•"/>
            </a:pPr>
            <a:r>
              <a:rPr lang="en-US" dirty="0">
                <a:latin typeface="Century Gothic" pitchFamily="34" charset="0"/>
              </a:rPr>
              <a:t>acute trauma or mangled extremity</a:t>
            </a:r>
          </a:p>
          <a:p>
            <a:pPr marL="285750" indent="-285750">
              <a:lnSpc>
                <a:spcPct val="90000"/>
              </a:lnSpc>
              <a:spcBef>
                <a:spcPts val="963"/>
              </a:spcBef>
              <a:buFont typeface="Arial" panose="020B0604020202020204" pitchFamily="34" charset="0"/>
              <a:buChar char="•"/>
            </a:pPr>
            <a:r>
              <a:rPr lang="en-US" dirty="0">
                <a:latin typeface="Century Gothic" pitchFamily="34" charset="0"/>
              </a:rPr>
              <a:t>wounds related to nonatherosclerotic conditions (vasculitis, collagen vascular disease, </a:t>
            </a:r>
            <a:r>
              <a:rPr lang="en-US" dirty="0" err="1">
                <a:latin typeface="Century Gothic" pitchFamily="34" charset="0"/>
              </a:rPr>
              <a:t>Buerger’s</a:t>
            </a:r>
            <a:r>
              <a:rPr lang="en-US" dirty="0">
                <a:latin typeface="Century Gothic" pitchFamily="34" charset="0"/>
              </a:rPr>
              <a:t> disease, neoplastic disease …)</a:t>
            </a:r>
            <a:endParaRPr lang="it-IT" dirty="0">
              <a:latin typeface="Century Gothic" pitchFamily="34" charset="0"/>
            </a:endParaRPr>
          </a:p>
          <a:p>
            <a:pPr marL="342900" indent="-342900">
              <a:lnSpc>
                <a:spcPct val="90000"/>
              </a:lnSpc>
              <a:spcBef>
                <a:spcPts val="963"/>
              </a:spcBef>
              <a:buFont typeface="Arial" panose="020B0604020202020204" pitchFamily="34" charset="0"/>
              <a:buChar char="•"/>
            </a:pPr>
            <a:endParaRPr lang="it-IT" sz="2400" dirty="0">
              <a:latin typeface="Century Gothic" pitchFamily="34" charset="0"/>
            </a:endParaRPr>
          </a:p>
          <a:p>
            <a:pPr algn="just">
              <a:lnSpc>
                <a:spcPct val="90000"/>
              </a:lnSpc>
              <a:spcBef>
                <a:spcPts val="963"/>
              </a:spcBef>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Picture 2" descr="Risultato immagini per esvs">
            <a:extLst>
              <a:ext uri="{FF2B5EF4-FFF2-40B4-BE49-F238E27FC236}">
                <a16:creationId xmlns:a16="http://schemas.microsoft.com/office/drawing/2014/main" xmlns="" id="{EB984659-9736-4B14-BFD6-CF7F019814A2}"/>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spTree>
    <p:extLst>
      <p:ext uri="{BB962C8B-B14F-4D97-AF65-F5344CB8AC3E}">
        <p14:creationId xmlns:p14="http://schemas.microsoft.com/office/powerpoint/2010/main" xmlns="" val="2072152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ame 139">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Century Gothic" panose="020B0502020202020204" pitchFamily="34" charset="0"/>
              </a:rPr>
              <a:t>GRAFT: PTFE PROSTHESIS</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endParaRPr lang="it-IT" sz="900">
              <a:solidFill>
                <a:srgbClr val="FF0000"/>
              </a:solidFill>
              <a:latin typeface="Century Gothic" pitchFamily="34" charset="0"/>
            </a:endParaRPr>
          </a:p>
        </p:txBody>
      </p:sp>
      <p:pic>
        <p:nvPicPr>
          <p:cNvPr id="13" name="Picture 6" descr="DSCN0001">
            <a:extLst>
              <a:ext uri="{FF2B5EF4-FFF2-40B4-BE49-F238E27FC236}">
                <a16:creationId xmlns:a16="http://schemas.microsoft.com/office/drawing/2014/main" xmlns="" id="{EA7077F4-BE92-4B59-8CEF-F26B61AF53A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 y="0"/>
            <a:ext cx="4571987"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7" descr="DSCN0007">
            <a:extLst>
              <a:ext uri="{FF2B5EF4-FFF2-40B4-BE49-F238E27FC236}">
                <a16:creationId xmlns:a16="http://schemas.microsoft.com/office/drawing/2014/main" xmlns="" id="{AFA7BF67-6C35-424F-B1EB-DAC1783A8E88}"/>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2000" y="0"/>
            <a:ext cx="4571987"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8" descr="DSCN0008">
            <a:extLst>
              <a:ext uri="{FF2B5EF4-FFF2-40B4-BE49-F238E27FC236}">
                <a16:creationId xmlns:a16="http://schemas.microsoft.com/office/drawing/2014/main" xmlns="" id="{B0C213FB-9C62-4C2A-9DBD-B7AF0C496204}"/>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347" y="3424232"/>
            <a:ext cx="4592678" cy="3444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 descr="DSCN0010">
            <a:extLst>
              <a:ext uri="{FF2B5EF4-FFF2-40B4-BE49-F238E27FC236}">
                <a16:creationId xmlns:a16="http://schemas.microsoft.com/office/drawing/2014/main" xmlns="" id="{D0AAB393-B3B4-40AB-B0E1-06E0850583BF}"/>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74974" y="3419668"/>
            <a:ext cx="4569025" cy="342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7772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ame 139">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Century Gothic" panose="020B0502020202020204" pitchFamily="34" charset="0"/>
              </a:rPr>
              <a:t>GRAFT: PTFE PROSTHESIS</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p>
        </p:txBody>
      </p:sp>
      <p:pic>
        <p:nvPicPr>
          <p:cNvPr id="18" name="Picture 10" descr="DSCN0013">
            <a:extLst>
              <a:ext uri="{FF2B5EF4-FFF2-40B4-BE49-F238E27FC236}">
                <a16:creationId xmlns:a16="http://schemas.microsoft.com/office/drawing/2014/main" xmlns="" id="{DB31DA70-97E1-4523-AD2A-2B61650A6D9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2" descr="DSCN0018">
            <a:extLst>
              <a:ext uri="{FF2B5EF4-FFF2-40B4-BE49-F238E27FC236}">
                <a16:creationId xmlns:a16="http://schemas.microsoft.com/office/drawing/2014/main" xmlns="" id="{EC5EF526-B298-4FA1-9D16-8DFB6B198BC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3418655"/>
            <a:ext cx="4585793" cy="3439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1" descr="DSCN0016">
            <a:extLst>
              <a:ext uri="{FF2B5EF4-FFF2-40B4-BE49-F238E27FC236}">
                <a16:creationId xmlns:a16="http://schemas.microsoft.com/office/drawing/2014/main" xmlns="" id="{7D38C1D5-33E1-4451-A12F-287D283C40D4}"/>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71999" y="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3" descr="DSCN0019">
            <a:extLst>
              <a:ext uri="{FF2B5EF4-FFF2-40B4-BE49-F238E27FC236}">
                <a16:creationId xmlns:a16="http://schemas.microsoft.com/office/drawing/2014/main" xmlns="" id="{B45A541E-F4F0-4EA9-B85E-CAFDE1A8A719}"/>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8535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ame 139">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Century Gothic" panose="020B0502020202020204" pitchFamily="34" charset="0"/>
              </a:rPr>
              <a:t>GRAFT: PTFE PROSTHESIS</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endParaRPr lang="it-IT" sz="900">
              <a:solidFill>
                <a:srgbClr val="FF0000"/>
              </a:solidFill>
              <a:latin typeface="Century Gothic" pitchFamily="34" charset="0"/>
            </a:endParaRPr>
          </a:p>
        </p:txBody>
      </p:sp>
      <p:pic>
        <p:nvPicPr>
          <p:cNvPr id="13" name="Picture 17" descr="DSCN0027">
            <a:extLst>
              <a:ext uri="{FF2B5EF4-FFF2-40B4-BE49-F238E27FC236}">
                <a16:creationId xmlns:a16="http://schemas.microsoft.com/office/drawing/2014/main" xmlns="" id="{94105B51-760A-4C6E-9C9A-2B917148CC9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6" descr="DSCN0031">
            <a:extLst>
              <a:ext uri="{FF2B5EF4-FFF2-40B4-BE49-F238E27FC236}">
                <a16:creationId xmlns:a16="http://schemas.microsoft.com/office/drawing/2014/main" xmlns="" id="{AADA919F-EBDD-4FA7-B432-03C212234398}"/>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45" y="342900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 descr="DSCN0024">
            <a:extLst>
              <a:ext uri="{FF2B5EF4-FFF2-40B4-BE49-F238E27FC236}">
                <a16:creationId xmlns:a16="http://schemas.microsoft.com/office/drawing/2014/main" xmlns="" id="{5F0CBA16-4FFD-4C04-B68F-D05A2893FFC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71998" y="0"/>
            <a:ext cx="4572001" cy="3429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4" descr="DSCN0022">
            <a:extLst>
              <a:ext uri="{FF2B5EF4-FFF2-40B4-BE49-F238E27FC236}">
                <a16:creationId xmlns:a16="http://schemas.microsoft.com/office/drawing/2014/main" xmlns="" id="{5640B3AA-CED0-4DA5-B5DB-737E6CF74D78}"/>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924" y="0"/>
            <a:ext cx="4571999" cy="342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9051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xmlns="" id="{E5D60AAF-88E1-484D-8F13-D593D634721D}"/>
              </a:ext>
            </a:extLst>
          </p:cNvPr>
          <p:cNvGrpSpPr>
            <a:grpSpLocks/>
          </p:cNvGrpSpPr>
          <p:nvPr/>
        </p:nvGrpSpPr>
        <p:grpSpPr bwMode="auto">
          <a:xfrm>
            <a:off x="0" y="-1"/>
            <a:ext cx="6732240" cy="3428999"/>
            <a:chOff x="1056" y="912"/>
            <a:chExt cx="4520" cy="2208"/>
          </a:xfrm>
        </p:grpSpPr>
        <p:pic>
          <p:nvPicPr>
            <p:cNvPr id="21" name="Picture 3" descr="PTA iliaca bilat">
              <a:extLst>
                <a:ext uri="{FF2B5EF4-FFF2-40B4-BE49-F238E27FC236}">
                  <a16:creationId xmlns:a16="http://schemas.microsoft.com/office/drawing/2014/main" xmlns="" id="{6BC38C30-8819-4E8E-A168-65D0D59FA0C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8951" t="36586" r="59569" b="28658"/>
            <a:stretch>
              <a:fillRect/>
            </a:stretch>
          </p:blipFill>
          <p:spPr bwMode="auto">
            <a:xfrm>
              <a:off x="3600" y="912"/>
              <a:ext cx="1976"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4" descr="PTA iliaca bilat">
              <a:extLst>
                <a:ext uri="{FF2B5EF4-FFF2-40B4-BE49-F238E27FC236}">
                  <a16:creationId xmlns:a16="http://schemas.microsoft.com/office/drawing/2014/main" xmlns="" id="{26669FFB-0942-498C-AD31-306FA2F7231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9690" t="71951" r="57567"/>
            <a:stretch>
              <a:fillRect/>
            </a:stretch>
          </p:blipFill>
          <p:spPr bwMode="auto">
            <a:xfrm>
              <a:off x="1056" y="912"/>
              <a:ext cx="2592"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4" name="Rectangle 73">
            <a:extLst>
              <a:ext uri="{FF2B5EF4-FFF2-40B4-BE49-F238E27FC236}">
                <a16:creationId xmlns:a16="http://schemas.microsoft.com/office/drawing/2014/main" xmlns="" id="{928F64C6-FE22-4FC1-A763-DFCC51481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766365" y="4653136"/>
            <a:ext cx="4848966" cy="675832"/>
          </a:xfrm>
        </p:spPr>
        <p:txBody>
          <a:bodyPr vert="horz" lIns="91440" tIns="45720" rIns="91440" bIns="45720" rtlCol="0" anchor="b">
            <a:normAutofit/>
          </a:bodyPr>
          <a:lstStyle/>
          <a:p>
            <a:pPr>
              <a:lnSpc>
                <a:spcPct val="90000"/>
              </a:lnSpc>
            </a:pPr>
            <a:r>
              <a:rPr lang="en-US" altLang="it-IT" sz="4200" b="1" kern="1200" dirty="0">
                <a:solidFill>
                  <a:srgbClr val="FFFFFF"/>
                </a:solidFill>
                <a:latin typeface="Century Gothic" panose="020B0502020202020204" pitchFamily="34" charset="0"/>
              </a:rPr>
              <a:t>ENDOVASCULAR</a:t>
            </a:r>
          </a:p>
        </p:txBody>
      </p:sp>
      <p:cxnSp>
        <p:nvCxnSpPr>
          <p:cNvPr id="76" name="Straight Connector 75">
            <a:extLst>
              <a:ext uri="{FF2B5EF4-FFF2-40B4-BE49-F238E27FC236}">
                <a16:creationId xmlns:a16="http://schemas.microsoft.com/office/drawing/2014/main" xmlns="" id="{5C34627B-48E6-4F4D-B843-97717A86B49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4"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5"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endParaRPr lang="it-IT" sz="900">
              <a:solidFill>
                <a:srgbClr val="FF0000"/>
              </a:solidFill>
              <a:latin typeface="Century Gothic" pitchFamily="34" charset="0"/>
            </a:endParaRPr>
          </a:p>
        </p:txBody>
      </p:sp>
      <p:sp>
        <p:nvSpPr>
          <p:cNvPr id="2" name="CasellaDiTesto 1">
            <a:extLst>
              <a:ext uri="{FF2B5EF4-FFF2-40B4-BE49-F238E27FC236}">
                <a16:creationId xmlns:a16="http://schemas.microsoft.com/office/drawing/2014/main" xmlns="" id="{3862CD49-9220-47C3-9E0C-56B26B2DF5CC}"/>
              </a:ext>
            </a:extLst>
          </p:cNvPr>
          <p:cNvSpPr txBox="1"/>
          <p:nvPr/>
        </p:nvSpPr>
        <p:spPr>
          <a:xfrm>
            <a:off x="107504" y="3841884"/>
            <a:ext cx="331236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sz="2800" dirty="0">
                <a:latin typeface="Century Gothic" panose="020B0502020202020204" pitchFamily="34" charset="0"/>
              </a:rPr>
              <a:t>1° CASO CLINICO</a:t>
            </a:r>
          </a:p>
        </p:txBody>
      </p:sp>
    </p:spTree>
    <p:extLst>
      <p:ext uri="{BB962C8B-B14F-4D97-AF65-F5344CB8AC3E}">
        <p14:creationId xmlns:p14="http://schemas.microsoft.com/office/powerpoint/2010/main" xmlns="" val="387371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ame 75">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mj-lt"/>
                <a:ea typeface="+mj-ea"/>
                <a:cs typeface="+mj-cs"/>
              </a:rPr>
              <a:t>ENDOVASCULAR</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endParaRPr lang="it-IT" sz="900">
              <a:solidFill>
                <a:srgbClr val="FF0000"/>
              </a:solidFill>
              <a:latin typeface="Century Gothic" pitchFamily="34" charset="0"/>
            </a:endParaRPr>
          </a:p>
        </p:txBody>
      </p:sp>
      <p:pic>
        <p:nvPicPr>
          <p:cNvPr id="18" name="Picture 6" descr="B">
            <a:extLst>
              <a:ext uri="{FF2B5EF4-FFF2-40B4-BE49-F238E27FC236}">
                <a16:creationId xmlns:a16="http://schemas.microsoft.com/office/drawing/2014/main" xmlns="" id="{4E69DBB3-D156-4707-BF6B-9B287CC5C15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452" y="0"/>
            <a:ext cx="4571548" cy="343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5" descr="A">
            <a:extLst>
              <a:ext uri="{FF2B5EF4-FFF2-40B4-BE49-F238E27FC236}">
                <a16:creationId xmlns:a16="http://schemas.microsoft.com/office/drawing/2014/main" xmlns="" id="{053165FA-41D7-4860-9E13-3EDCA05D2E2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4905"/>
            <a:ext cx="4571548"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7" descr="C">
            <a:extLst>
              <a:ext uri="{FF2B5EF4-FFF2-40B4-BE49-F238E27FC236}">
                <a16:creationId xmlns:a16="http://schemas.microsoft.com/office/drawing/2014/main" xmlns="" id="{78B79B55-7BCB-4A68-B620-676CF2E6C920}"/>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 y="3424085"/>
            <a:ext cx="4569292" cy="3438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8" descr="E">
            <a:extLst>
              <a:ext uri="{FF2B5EF4-FFF2-40B4-BE49-F238E27FC236}">
                <a16:creationId xmlns:a16="http://schemas.microsoft.com/office/drawing/2014/main" xmlns="" id="{7C91FF4E-6382-4361-91C1-4C6B0A41AB43}"/>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569293" y="3429000"/>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301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ame 75">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mj-lt"/>
                <a:ea typeface="+mj-ea"/>
                <a:cs typeface="+mj-cs"/>
              </a:rPr>
              <a:t>ENDOVASCULAR</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endParaRPr lang="it-IT" sz="900">
              <a:solidFill>
                <a:srgbClr val="FF0000"/>
              </a:solidFill>
              <a:latin typeface="Century Gothic" pitchFamily="34" charset="0"/>
            </a:endParaRPr>
          </a:p>
        </p:txBody>
      </p:sp>
      <p:pic>
        <p:nvPicPr>
          <p:cNvPr id="16" name="Picture 12" descr="I">
            <a:extLst>
              <a:ext uri="{FF2B5EF4-FFF2-40B4-BE49-F238E27FC236}">
                <a16:creationId xmlns:a16="http://schemas.microsoft.com/office/drawing/2014/main" xmlns="" id="{12112D02-1E0F-4C95-B90A-4C873A289DF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231" y="3428990"/>
            <a:ext cx="4571767" cy="342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1" descr="H">
            <a:extLst>
              <a:ext uri="{FF2B5EF4-FFF2-40B4-BE49-F238E27FC236}">
                <a16:creationId xmlns:a16="http://schemas.microsoft.com/office/drawing/2014/main" xmlns="" id="{8D3C614D-EE47-4F2D-A486-3DA46616A69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3428990"/>
            <a:ext cx="4608767" cy="342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0" descr="G">
            <a:extLst>
              <a:ext uri="{FF2B5EF4-FFF2-40B4-BE49-F238E27FC236}">
                <a16:creationId xmlns:a16="http://schemas.microsoft.com/office/drawing/2014/main" xmlns="" id="{E90F7A2E-27CF-40ED-88F5-EFA9E8C384C9}"/>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71999" y="0"/>
            <a:ext cx="4572001"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descr="F">
            <a:extLst>
              <a:ext uri="{FF2B5EF4-FFF2-40B4-BE49-F238E27FC236}">
                <a16:creationId xmlns:a16="http://schemas.microsoft.com/office/drawing/2014/main" xmlns="" id="{2C9C569A-B608-43AB-89EE-A546C54C8FFE}"/>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0"/>
            <a:ext cx="4576298"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0266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ame 75">
            <a:extLst>
              <a:ext uri="{FF2B5EF4-FFF2-40B4-BE49-F238E27FC236}">
                <a16:creationId xmlns:a16="http://schemas.microsoft.com/office/drawing/2014/main" xmlns=""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797" name="Rectangle 14">
            <a:extLst>
              <a:ext uri="{FF2B5EF4-FFF2-40B4-BE49-F238E27FC236}">
                <a16:creationId xmlns:a16="http://schemas.microsoft.com/office/drawing/2014/main" xmlns="" id="{F22504A8-EF86-4635-826A-C1EDF54A9EB1}"/>
              </a:ext>
            </a:extLst>
          </p:cNvPr>
          <p:cNvSpPr>
            <a:spLocks noGrp="1" noChangeArrowheads="1"/>
          </p:cNvSpPr>
          <p:nvPr>
            <p:ph type="title" sz="quarter"/>
          </p:nvPr>
        </p:nvSpPr>
        <p:spPr>
          <a:xfrm>
            <a:off x="3215143" y="2761554"/>
            <a:ext cx="2713713" cy="1345720"/>
          </a:xfrm>
          <a:noFill/>
        </p:spPr>
        <p:txBody>
          <a:bodyPr vert="horz" lIns="91440" tIns="45720" rIns="91440" bIns="45720" rtlCol="0" anchor="ctr">
            <a:normAutofit/>
          </a:bodyPr>
          <a:lstStyle/>
          <a:p>
            <a:pPr>
              <a:lnSpc>
                <a:spcPct val="90000"/>
              </a:lnSpc>
            </a:pPr>
            <a:r>
              <a:rPr lang="en-US" altLang="it-IT" sz="2400" b="1" kern="1200" dirty="0">
                <a:solidFill>
                  <a:srgbClr val="080808"/>
                </a:solidFill>
                <a:latin typeface="+mj-lt"/>
                <a:ea typeface="+mj-ea"/>
                <a:cs typeface="+mj-cs"/>
              </a:rPr>
              <a:t>ENDOVASCULAR</a:t>
            </a:r>
          </a:p>
        </p:txBody>
      </p:sp>
      <p:pic>
        <p:nvPicPr>
          <p:cNvPr id="7" name="Picture 2" descr="Risultato immagini per asugi">
            <a:extLst>
              <a:ext uri="{FF2B5EF4-FFF2-40B4-BE49-F238E27FC236}">
                <a16:creationId xmlns:a16="http://schemas.microsoft.com/office/drawing/2014/main" xmlns="" id="{CCCC3875-534C-4283-90B2-B6846D1E2D24}"/>
              </a:ext>
            </a:extLst>
          </p:cNvPr>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pic>
        <p:nvPicPr>
          <p:cNvPr id="8" name="Picture 2" descr="Immagine che contiene orologio, cibo, zuppa, piatto&#10;&#10;Descrizione generata automaticamente">
            <a:extLst>
              <a:ext uri="{FF2B5EF4-FFF2-40B4-BE49-F238E27FC236}">
                <a16:creationId xmlns:a16="http://schemas.microsoft.com/office/drawing/2014/main" xmlns="" id="{5B4A22B6-136D-4B77-9E92-F779CC0D7A47}"/>
              </a:ext>
            </a:extLst>
          </p:cNvPr>
          <p:cNvPicPr>
            <a:picLocks noChangeAspect="1" noChangeArrowheads="1"/>
          </p:cNvPicPr>
          <p:nvPr/>
        </p:nvPicPr>
        <p:blipFill>
          <a:blip r:embed="rId4" cstate="print"/>
          <a:srcRect/>
          <a:stretch>
            <a:fillRect/>
          </a:stretch>
        </p:blipFill>
        <p:spPr bwMode="auto">
          <a:xfrm>
            <a:off x="8458201" y="60516"/>
            <a:ext cx="358775" cy="480484"/>
          </a:xfrm>
          <a:prstGeom prst="rect">
            <a:avLst/>
          </a:prstGeom>
          <a:noFill/>
          <a:ln w="9525">
            <a:noFill/>
            <a:miter lim="800000"/>
            <a:headEnd/>
            <a:tailEnd/>
          </a:ln>
        </p:spPr>
      </p:pic>
      <p:sp>
        <p:nvSpPr>
          <p:cNvPr id="12" name="CasellaDiTesto 11">
            <a:extLst>
              <a:ext uri="{FF2B5EF4-FFF2-40B4-BE49-F238E27FC236}">
                <a16:creationId xmlns:a16="http://schemas.microsoft.com/office/drawing/2014/main" xmlns="" id="{DC47B5C3-D908-40F8-8D40-0E05001D48EC}"/>
              </a:ext>
            </a:extLst>
          </p:cNvPr>
          <p:cNvSpPr txBox="1">
            <a:spLocks noChangeArrowheads="1"/>
          </p:cNvSpPr>
          <p:nvPr/>
        </p:nvSpPr>
        <p:spPr bwMode="auto">
          <a:xfrm>
            <a:off x="341314" y="155940"/>
            <a:ext cx="8364537" cy="226935"/>
          </a:xfrm>
          <a:prstGeom prst="rect">
            <a:avLst/>
          </a:prstGeom>
          <a:noFill/>
          <a:ln w="9525">
            <a:noFill/>
            <a:miter lim="800000"/>
            <a:headEnd/>
            <a:tailEnd/>
          </a:ln>
        </p:spPr>
        <p:txBody>
          <a:bodyPr lIns="87579" tIns="43790" rIns="87579" bIns="43790">
            <a:spAutoFit/>
          </a:bodyPr>
          <a:lstStyle/>
          <a:p>
            <a:pPr algn="ctr">
              <a:spcAft>
                <a:spcPts val="600"/>
              </a:spcAft>
            </a:pPr>
            <a:r>
              <a:rPr lang="it-IT" sz="900" dirty="0">
                <a:solidFill>
                  <a:srgbClr val="FF0000"/>
                </a:solidFill>
                <a:latin typeface="Century Gothic" pitchFamily="34" charset="0"/>
              </a:rPr>
              <a:t>S.C. Clinica di Chirurgia Vascolare ed Endovascolare ASUGI Direttore Prof. Sandro Lepidi</a:t>
            </a:r>
            <a:endParaRPr lang="it-IT" sz="900">
              <a:solidFill>
                <a:srgbClr val="FF0000"/>
              </a:solidFill>
              <a:latin typeface="Century Gothic" pitchFamily="34" charset="0"/>
            </a:endParaRPr>
          </a:p>
        </p:txBody>
      </p:sp>
      <p:pic>
        <p:nvPicPr>
          <p:cNvPr id="20" name="Picture 16" descr="Agf pre-stent">
            <a:extLst>
              <a:ext uri="{FF2B5EF4-FFF2-40B4-BE49-F238E27FC236}">
                <a16:creationId xmlns:a16="http://schemas.microsoft.com/office/drawing/2014/main" xmlns="" id="{88C15A7E-BAE8-411D-B988-8B24190309A0}"/>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3689" t="1268" r="33446" b="63447"/>
          <a:stretch/>
        </p:blipFill>
        <p:spPr bwMode="auto">
          <a:xfrm>
            <a:off x="4499993" y="3403616"/>
            <a:ext cx="4639684" cy="3454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5" descr="M">
            <a:extLst>
              <a:ext uri="{FF2B5EF4-FFF2-40B4-BE49-F238E27FC236}">
                <a16:creationId xmlns:a16="http://schemas.microsoft.com/office/drawing/2014/main" xmlns="" id="{A0230BEA-675F-4C39-9570-9E065FB7A05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 y="3403616"/>
            <a:ext cx="4542616" cy="3454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4" descr="L">
            <a:extLst>
              <a:ext uri="{FF2B5EF4-FFF2-40B4-BE49-F238E27FC236}">
                <a16:creationId xmlns:a16="http://schemas.microsoft.com/office/drawing/2014/main" xmlns="" id="{1F516694-06DB-4C18-B33D-27FC9BC9501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42616" y="1"/>
            <a:ext cx="4601384"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3" descr="I2">
            <a:extLst>
              <a:ext uri="{FF2B5EF4-FFF2-40B4-BE49-F238E27FC236}">
                <a16:creationId xmlns:a16="http://schemas.microsoft.com/office/drawing/2014/main" xmlns="" id="{79514A1F-1BF0-4AB5-A12C-95B77B6F2D3C}"/>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323" y="0"/>
            <a:ext cx="4576298" cy="3428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4691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1314" y="673339"/>
            <a:ext cx="8237537" cy="5182053"/>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CERAB</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2" name="Immagine 4">
            <a:extLst>
              <a:ext uri="{FF2B5EF4-FFF2-40B4-BE49-F238E27FC236}">
                <a16:creationId xmlns:a16="http://schemas.microsoft.com/office/drawing/2014/main" xmlns="" id="{BED2E5F5-25CE-410A-8779-72E51076108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3022" r="11070"/>
          <a:stretch>
            <a:fillRect/>
          </a:stretch>
        </p:blipFill>
        <p:spPr bwMode="auto">
          <a:xfrm>
            <a:off x="943616" y="1556800"/>
            <a:ext cx="3475983" cy="45836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Immagine 5">
            <a:extLst>
              <a:ext uri="{FF2B5EF4-FFF2-40B4-BE49-F238E27FC236}">
                <a16:creationId xmlns:a16="http://schemas.microsoft.com/office/drawing/2014/main" xmlns="" id="{33DFAF2F-0A37-4460-9C89-5E3768E2380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6147" r="36143" b="5373"/>
          <a:stretch>
            <a:fillRect/>
          </a:stretch>
        </p:blipFill>
        <p:spPr bwMode="auto">
          <a:xfrm>
            <a:off x="5265191" y="1556800"/>
            <a:ext cx="2930241" cy="458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90216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magine 2">
            <a:extLst>
              <a:ext uri="{FF2B5EF4-FFF2-40B4-BE49-F238E27FC236}">
                <a16:creationId xmlns:a16="http://schemas.microsoft.com/office/drawing/2014/main" xmlns="" id="{9B6E90B6-569D-4E91-A429-35E2289A39A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20804" t="9712" b="7623"/>
          <a:stretch>
            <a:fillRect/>
          </a:stretch>
        </p:blipFill>
        <p:spPr bwMode="auto">
          <a:xfrm>
            <a:off x="165100" y="1657350"/>
            <a:ext cx="1952625" cy="404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3">
            <a:extLst>
              <a:ext uri="{FF2B5EF4-FFF2-40B4-BE49-F238E27FC236}">
                <a16:creationId xmlns:a16="http://schemas.microsoft.com/office/drawing/2014/main" xmlns="" id="{56A9C873-DC8B-4DDC-A7D2-F4454D8A59C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388" t="7452" b="7623"/>
          <a:stretch>
            <a:fillRect/>
          </a:stretch>
        </p:blipFill>
        <p:spPr bwMode="auto">
          <a:xfrm>
            <a:off x="2293938" y="1662113"/>
            <a:ext cx="2122487" cy="4049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xmlns="" id="{A4630AB3-6218-4949-A4B5-D590E937CDB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16738" y="1662113"/>
            <a:ext cx="2032000" cy="404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xmlns="" id="{2BA69699-33C8-4CF9-AE40-C78A38E0184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43438" y="1657350"/>
            <a:ext cx="2033587" cy="404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uppo 9">
            <a:extLst>
              <a:ext uri="{FF2B5EF4-FFF2-40B4-BE49-F238E27FC236}">
                <a16:creationId xmlns:a16="http://schemas.microsoft.com/office/drawing/2014/main" xmlns="" id="{A58C66D6-A005-4592-9DEF-0E6BD9FFD262}"/>
              </a:ext>
            </a:extLst>
          </p:cNvPr>
          <p:cNvGrpSpPr>
            <a:grpSpLocks/>
          </p:cNvGrpSpPr>
          <p:nvPr/>
        </p:nvGrpSpPr>
        <p:grpSpPr bwMode="auto">
          <a:xfrm>
            <a:off x="5370513" y="2854325"/>
            <a:ext cx="452437" cy="671513"/>
            <a:chOff x="5077310" y="2866016"/>
            <a:chExt cx="450959" cy="671363"/>
          </a:xfrm>
        </p:grpSpPr>
        <p:pic>
          <p:nvPicPr>
            <p:cNvPr id="61450" name="Immagine 7">
              <a:extLst>
                <a:ext uri="{FF2B5EF4-FFF2-40B4-BE49-F238E27FC236}">
                  <a16:creationId xmlns:a16="http://schemas.microsoft.com/office/drawing/2014/main" xmlns="" id="{4EC8A6D5-C39F-4053-9795-6BD5ADA4E54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4789115">
              <a:off x="4906217" y="3054294"/>
              <a:ext cx="654178" cy="311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1" name="Immagine 8">
              <a:extLst>
                <a:ext uri="{FF2B5EF4-FFF2-40B4-BE49-F238E27FC236}">
                  <a16:creationId xmlns:a16="http://schemas.microsoft.com/office/drawing/2014/main" xmlns="" id="{9104B4AA-4EB1-4E28-9632-2F2129733A13}"/>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5683713">
              <a:off x="5045184" y="3037109"/>
              <a:ext cx="654178" cy="311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446" name="Titolo 1">
            <a:extLst>
              <a:ext uri="{FF2B5EF4-FFF2-40B4-BE49-F238E27FC236}">
                <a16:creationId xmlns:a16="http://schemas.microsoft.com/office/drawing/2014/main" xmlns="" id="{B59F81F5-DED4-465C-9B2D-9908C7725975}"/>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4800"/>
              <a:t>VERAB</a:t>
            </a:r>
          </a:p>
        </p:txBody>
      </p:sp>
      <p:sp>
        <p:nvSpPr>
          <p:cNvPr id="2" name="Rettangolo 1">
            <a:extLst>
              <a:ext uri="{FF2B5EF4-FFF2-40B4-BE49-F238E27FC236}">
                <a16:creationId xmlns:a16="http://schemas.microsoft.com/office/drawing/2014/main" xmlns="" id="{116F2E3B-E9C9-2540-8A53-B1C16BE8AE8B}"/>
              </a:ext>
            </a:extLst>
          </p:cNvPr>
          <p:cNvSpPr/>
          <p:nvPr/>
        </p:nvSpPr>
        <p:spPr>
          <a:xfrm>
            <a:off x="1192213" y="2286000"/>
            <a:ext cx="554037" cy="1371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13" name="Picture 2" descr="Risultato immagini per asugi">
            <a:extLst>
              <a:ext uri="{FF2B5EF4-FFF2-40B4-BE49-F238E27FC236}">
                <a16:creationId xmlns:a16="http://schemas.microsoft.com/office/drawing/2014/main" xmlns="" id="{EAB56FF5-1BA7-4C5C-B37A-F60AF512DF16}"/>
              </a:ext>
            </a:extLst>
          </p:cNvPr>
          <p:cNvPicPr>
            <a:picLocks noChangeAspect="1" noChangeArrowheads="1"/>
          </p:cNvPicPr>
          <p:nvPr/>
        </p:nvPicPr>
        <p:blipFill>
          <a:blip r:embed="rId7" cstate="print"/>
          <a:srcRect/>
          <a:stretch>
            <a:fillRect/>
          </a:stretch>
        </p:blipFill>
        <p:spPr bwMode="auto">
          <a:xfrm>
            <a:off x="291939" y="67924"/>
            <a:ext cx="836613" cy="465667"/>
          </a:xfrm>
          <a:prstGeom prst="rect">
            <a:avLst/>
          </a:prstGeom>
          <a:noFill/>
          <a:ln w="9525">
            <a:noFill/>
            <a:miter lim="800000"/>
            <a:headEnd/>
            <a:tailEnd/>
          </a:ln>
        </p:spPr>
      </p:pic>
      <p:pic>
        <p:nvPicPr>
          <p:cNvPr id="14" name="Picture 2">
            <a:extLst>
              <a:ext uri="{FF2B5EF4-FFF2-40B4-BE49-F238E27FC236}">
                <a16:creationId xmlns:a16="http://schemas.microsoft.com/office/drawing/2014/main" xmlns="" id="{4F93F679-E169-4B5D-BF89-40BEC44EC36F}"/>
              </a:ext>
            </a:extLst>
          </p:cNvPr>
          <p:cNvPicPr>
            <a:picLocks noChangeAspect="1" noChangeArrowheads="1"/>
          </p:cNvPicPr>
          <p:nvPr/>
        </p:nvPicPr>
        <p:blipFill>
          <a:blip r:embed="rId8" cstate="print"/>
          <a:srcRect/>
          <a:stretch>
            <a:fillRect/>
          </a:stretch>
        </p:blipFill>
        <p:spPr bwMode="auto">
          <a:xfrm>
            <a:off x="8449698" y="54719"/>
            <a:ext cx="358775" cy="480484"/>
          </a:xfrm>
          <a:prstGeom prst="rect">
            <a:avLst/>
          </a:prstGeom>
          <a:noFill/>
          <a:ln w="9525">
            <a:noFill/>
            <a:miter lim="800000"/>
            <a:headEnd/>
            <a:tailEnd/>
          </a:ln>
        </p:spPr>
      </p:pic>
      <p:sp>
        <p:nvSpPr>
          <p:cNvPr id="15" name="CasellaDiTesto 11">
            <a:extLst>
              <a:ext uri="{FF2B5EF4-FFF2-40B4-BE49-F238E27FC236}">
                <a16:creationId xmlns:a16="http://schemas.microsoft.com/office/drawing/2014/main" xmlns="" id="{7EE445D0-02A5-49E1-BA41-924123E184A3}"/>
              </a:ext>
            </a:extLst>
          </p:cNvPr>
          <p:cNvSpPr txBox="1">
            <a:spLocks noChangeArrowheads="1"/>
          </p:cNvSpPr>
          <p:nvPr/>
        </p:nvSpPr>
        <p:spPr bwMode="auto">
          <a:xfrm>
            <a:off x="341314" y="274638"/>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sp>
        <p:nvSpPr>
          <p:cNvPr id="16" name="Title 1">
            <a:extLst>
              <a:ext uri="{FF2B5EF4-FFF2-40B4-BE49-F238E27FC236}">
                <a16:creationId xmlns:a16="http://schemas.microsoft.com/office/drawing/2014/main" xmlns="" id="{82F0837B-BFEA-4567-A3D4-B19BAF3D4A8E}"/>
              </a:ext>
            </a:extLst>
          </p:cNvPr>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7" name="Connettore 1 17">
            <a:extLst>
              <a:ext uri="{FF2B5EF4-FFF2-40B4-BE49-F238E27FC236}">
                <a16:creationId xmlns:a16="http://schemas.microsoft.com/office/drawing/2014/main" xmlns="" id="{A581D47A-7E29-4F8E-A80A-43546CB1748F}"/>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Segnaposto contenuto 15">
            <a:extLst>
              <a:ext uri="{FF2B5EF4-FFF2-40B4-BE49-F238E27FC236}">
                <a16:creationId xmlns:a16="http://schemas.microsoft.com/office/drawing/2014/main" xmlns="" id="{AF609206-AD6C-4AF1-804D-8A248999EBAB}"/>
              </a:ext>
            </a:extLst>
          </p:cNvPr>
          <p:cNvSpPr>
            <a:spLocks/>
          </p:cNvSpPr>
          <p:nvPr/>
        </p:nvSpPr>
        <p:spPr bwMode="auto">
          <a:xfrm>
            <a:off x="341314" y="673339"/>
            <a:ext cx="8237537" cy="5182053"/>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CERAB</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8EAF6905-01A4-47E2-81DB-76200FBC775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56325" y="2274888"/>
            <a:ext cx="291941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6" name="Immagine 2">
            <a:extLst>
              <a:ext uri="{FF2B5EF4-FFF2-40B4-BE49-F238E27FC236}">
                <a16:creationId xmlns:a16="http://schemas.microsoft.com/office/drawing/2014/main" xmlns="" id="{AC5B18CA-9081-4B53-90EF-AA00A800B55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2999" t="9259" r="16206" b="15981"/>
          <a:stretch>
            <a:fillRect/>
          </a:stretch>
        </p:blipFill>
        <p:spPr bwMode="auto">
          <a:xfrm>
            <a:off x="106363" y="1744663"/>
            <a:ext cx="2878137" cy="404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uppo 9">
            <a:extLst>
              <a:ext uri="{FF2B5EF4-FFF2-40B4-BE49-F238E27FC236}">
                <a16:creationId xmlns:a16="http://schemas.microsoft.com/office/drawing/2014/main" xmlns="" id="{5AFB8DD8-D9A3-488F-B863-337EC308E3B3}"/>
              </a:ext>
            </a:extLst>
          </p:cNvPr>
          <p:cNvGrpSpPr>
            <a:grpSpLocks/>
          </p:cNvGrpSpPr>
          <p:nvPr/>
        </p:nvGrpSpPr>
        <p:grpSpPr bwMode="auto">
          <a:xfrm>
            <a:off x="3133725" y="1744663"/>
            <a:ext cx="2951163" cy="4040187"/>
            <a:chOff x="3645252" y="1575882"/>
            <a:chExt cx="3398318" cy="4665992"/>
          </a:xfrm>
        </p:grpSpPr>
        <p:pic>
          <p:nvPicPr>
            <p:cNvPr id="62471" name="Immagine 3">
              <a:extLst>
                <a:ext uri="{FF2B5EF4-FFF2-40B4-BE49-F238E27FC236}">
                  <a16:creationId xmlns:a16="http://schemas.microsoft.com/office/drawing/2014/main" xmlns="" id="{A7302191-3B38-4BE4-B703-0B5A43B474D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7426" t="15584" r="20255" b="20045"/>
            <a:stretch>
              <a:fillRect/>
            </a:stretch>
          </p:blipFill>
          <p:spPr bwMode="auto">
            <a:xfrm>
              <a:off x="3645252" y="1575882"/>
              <a:ext cx="3398318" cy="466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2" name="Immagine 4">
              <a:extLst>
                <a:ext uri="{FF2B5EF4-FFF2-40B4-BE49-F238E27FC236}">
                  <a16:creationId xmlns:a16="http://schemas.microsoft.com/office/drawing/2014/main" xmlns="" id="{1B929A51-E553-4D09-99D0-D597CB4F83B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48271" t="35194" r="39452" b="48157"/>
            <a:stretch>
              <a:fillRect/>
            </a:stretch>
          </p:blipFill>
          <p:spPr bwMode="auto">
            <a:xfrm>
              <a:off x="5775655" y="2664313"/>
              <a:ext cx="1267915" cy="1044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e 5">
              <a:extLst>
                <a:ext uri="{FF2B5EF4-FFF2-40B4-BE49-F238E27FC236}">
                  <a16:creationId xmlns:a16="http://schemas.microsoft.com/office/drawing/2014/main" xmlns="" id="{29DCC357-C9B5-4743-9A32-A13590C86520}"/>
                </a:ext>
              </a:extLst>
            </p:cNvPr>
            <p:cNvSpPr/>
            <p:nvPr/>
          </p:nvSpPr>
          <p:spPr>
            <a:xfrm>
              <a:off x="6067399" y="2894093"/>
              <a:ext cx="601423" cy="570187"/>
            </a:xfrm>
            <a:prstGeom prst="ellipse">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cxnSp>
          <p:nvCxnSpPr>
            <p:cNvPr id="8" name="Connettore 1 7">
              <a:extLst>
                <a:ext uri="{FF2B5EF4-FFF2-40B4-BE49-F238E27FC236}">
                  <a16:creationId xmlns:a16="http://schemas.microsoft.com/office/drawing/2014/main" xmlns="" id="{EA2814BB-F5F2-D744-BFB6-00DC7019E046}"/>
                </a:ext>
              </a:extLst>
            </p:cNvPr>
            <p:cNvCxnSpPr/>
            <p:nvPr/>
          </p:nvCxnSpPr>
          <p:spPr>
            <a:xfrm>
              <a:off x="5173489" y="3185604"/>
              <a:ext cx="893910" cy="7334"/>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62468" name="Titolo 1">
            <a:extLst>
              <a:ext uri="{FF2B5EF4-FFF2-40B4-BE49-F238E27FC236}">
                <a16:creationId xmlns:a16="http://schemas.microsoft.com/office/drawing/2014/main" xmlns="" id="{2E78589A-05A3-4945-B6F4-CF8CF8A941C4}"/>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4800"/>
              <a:t>VERAB</a:t>
            </a:r>
          </a:p>
        </p:txBody>
      </p:sp>
      <p:sp>
        <p:nvSpPr>
          <p:cNvPr id="12" name="CasellaDiTesto 11">
            <a:extLst>
              <a:ext uri="{FF2B5EF4-FFF2-40B4-BE49-F238E27FC236}">
                <a16:creationId xmlns:a16="http://schemas.microsoft.com/office/drawing/2014/main" xmlns="" id="{1CE9FB38-53CC-4F12-86AE-72E17B249B2C}"/>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13" name="Picture 2" descr="Risultato immagini per asugi">
            <a:extLst>
              <a:ext uri="{FF2B5EF4-FFF2-40B4-BE49-F238E27FC236}">
                <a16:creationId xmlns:a16="http://schemas.microsoft.com/office/drawing/2014/main" xmlns="" id="{EE9D3AE9-4F68-4388-BC28-31B5E630BEAD}"/>
              </a:ext>
            </a:extLst>
          </p:cNvPr>
          <p:cNvPicPr>
            <a:picLocks noChangeAspect="1" noChangeArrowheads="1"/>
          </p:cNvPicPr>
          <p:nvPr/>
        </p:nvPicPr>
        <p:blipFill>
          <a:blip r:embed="rId6" cstate="print"/>
          <a:srcRect/>
          <a:stretch>
            <a:fillRect/>
          </a:stretch>
        </p:blipFill>
        <p:spPr bwMode="auto">
          <a:xfrm>
            <a:off x="291939" y="67924"/>
            <a:ext cx="836613" cy="465667"/>
          </a:xfrm>
          <a:prstGeom prst="rect">
            <a:avLst/>
          </a:prstGeom>
          <a:noFill/>
          <a:ln w="9525">
            <a:noFill/>
            <a:miter lim="800000"/>
            <a:headEnd/>
            <a:tailEnd/>
          </a:ln>
        </p:spPr>
      </p:pic>
      <p:pic>
        <p:nvPicPr>
          <p:cNvPr id="14" name="Picture 2">
            <a:extLst>
              <a:ext uri="{FF2B5EF4-FFF2-40B4-BE49-F238E27FC236}">
                <a16:creationId xmlns:a16="http://schemas.microsoft.com/office/drawing/2014/main" xmlns="" id="{54594CF4-BF09-44F1-B2E5-72F9F7BD31EC}"/>
              </a:ext>
            </a:extLst>
          </p:cNvPr>
          <p:cNvPicPr>
            <a:picLocks noChangeAspect="1" noChangeArrowheads="1"/>
          </p:cNvPicPr>
          <p:nvPr/>
        </p:nvPicPr>
        <p:blipFill>
          <a:blip r:embed="rId7" cstate="print"/>
          <a:srcRect/>
          <a:stretch>
            <a:fillRect/>
          </a:stretch>
        </p:blipFill>
        <p:spPr bwMode="auto">
          <a:xfrm>
            <a:off x="8443911" y="53107"/>
            <a:ext cx="358775" cy="480484"/>
          </a:xfrm>
          <a:prstGeom prst="rect">
            <a:avLst/>
          </a:prstGeom>
          <a:noFill/>
          <a:ln w="9525">
            <a:noFill/>
            <a:miter lim="800000"/>
            <a:headEnd/>
            <a:tailEnd/>
          </a:ln>
        </p:spPr>
      </p:pic>
      <p:cxnSp>
        <p:nvCxnSpPr>
          <p:cNvPr id="15" name="Connettore 1 17">
            <a:extLst>
              <a:ext uri="{FF2B5EF4-FFF2-40B4-BE49-F238E27FC236}">
                <a16:creationId xmlns:a16="http://schemas.microsoft.com/office/drawing/2014/main" xmlns="" id="{640EBD33-A2C9-4DDA-9822-8A0C995594AA}"/>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Segnaposto contenuto 15">
            <a:extLst>
              <a:ext uri="{FF2B5EF4-FFF2-40B4-BE49-F238E27FC236}">
                <a16:creationId xmlns:a16="http://schemas.microsoft.com/office/drawing/2014/main" xmlns="" id="{C7419D6B-6A20-4336-BD38-26C092A9E8D4}"/>
              </a:ext>
            </a:extLst>
          </p:cNvPr>
          <p:cNvSpPr>
            <a:spLocks/>
          </p:cNvSpPr>
          <p:nvPr/>
        </p:nvSpPr>
        <p:spPr bwMode="auto">
          <a:xfrm>
            <a:off x="341314" y="673339"/>
            <a:ext cx="8237537" cy="5182053"/>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CERAB</a:t>
            </a: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PERIPHERAL ARTERIAL DISEASE</a:t>
            </a:r>
          </a:p>
          <a:p>
            <a:pPr marL="217488" indent="-217488" algn="ctr">
              <a:lnSpc>
                <a:spcPct val="90000"/>
              </a:lnSpc>
              <a:spcBef>
                <a:spcPts val="963"/>
              </a:spcBef>
              <a:buFont typeface="Arial" charset="0"/>
              <a:buNone/>
            </a:pPr>
            <a:r>
              <a:rPr lang="it-IT" sz="3000" dirty="0">
                <a:solidFill>
                  <a:srgbClr val="FF0000"/>
                </a:solidFill>
                <a:latin typeface="Century Gothic" pitchFamily="34" charset="0"/>
              </a:rPr>
              <a:t>CLTI</a:t>
            </a:r>
          </a:p>
          <a:p>
            <a:pPr marL="217488" indent="-217488" algn="ctr">
              <a:lnSpc>
                <a:spcPct val="90000"/>
              </a:lnSpc>
              <a:spcBef>
                <a:spcPts val="963"/>
              </a:spcBef>
              <a:buFont typeface="Arial" charset="0"/>
              <a:buNone/>
            </a:pPr>
            <a:r>
              <a:rPr lang="it-IT" sz="2400" i="1" dirty="0" err="1">
                <a:solidFill>
                  <a:srgbClr val="FF0000"/>
                </a:solidFill>
                <a:latin typeface="Century Gothic" pitchFamily="34" charset="0"/>
              </a:rPr>
              <a:t>Chronic</a:t>
            </a:r>
            <a:r>
              <a:rPr lang="it-IT" sz="2400" i="1" dirty="0">
                <a:solidFill>
                  <a:srgbClr val="FF0000"/>
                </a:solidFill>
                <a:latin typeface="Century Gothic" pitchFamily="34" charset="0"/>
              </a:rPr>
              <a:t> </a:t>
            </a:r>
            <a:r>
              <a:rPr lang="it-IT" sz="2400" i="1" dirty="0" err="1">
                <a:solidFill>
                  <a:srgbClr val="FF0000"/>
                </a:solidFill>
                <a:latin typeface="Century Gothic" pitchFamily="34" charset="0"/>
              </a:rPr>
              <a:t>Limb</a:t>
            </a:r>
            <a:r>
              <a:rPr lang="it-IT" sz="2400" i="1" dirty="0">
                <a:solidFill>
                  <a:srgbClr val="FF0000"/>
                </a:solidFill>
                <a:latin typeface="Century Gothic" pitchFamily="34" charset="0"/>
              </a:rPr>
              <a:t> </a:t>
            </a:r>
            <a:r>
              <a:rPr lang="it-IT" sz="2400" i="1" dirty="0" err="1">
                <a:solidFill>
                  <a:srgbClr val="FF0000"/>
                </a:solidFill>
                <a:latin typeface="Century Gothic" pitchFamily="34" charset="0"/>
              </a:rPr>
              <a:t>Threatening</a:t>
            </a:r>
            <a:r>
              <a:rPr lang="it-IT" sz="2400" i="1" dirty="0">
                <a:solidFill>
                  <a:srgbClr val="FF0000"/>
                </a:solidFill>
                <a:latin typeface="Century Gothic" pitchFamily="34" charset="0"/>
              </a:rPr>
              <a:t> Ischemia</a:t>
            </a:r>
          </a:p>
          <a:p>
            <a:pPr marL="342900" indent="-342900">
              <a:lnSpc>
                <a:spcPct val="90000"/>
              </a:lnSpc>
              <a:spcBef>
                <a:spcPts val="963"/>
              </a:spcBef>
              <a:buFont typeface="Arial" panose="020B0604020202020204" pitchFamily="34" charset="0"/>
              <a:buChar char="•"/>
            </a:pPr>
            <a:endParaRPr lang="it-IT" sz="2400" dirty="0">
              <a:latin typeface="Century Gothic" pitchFamily="34" charset="0"/>
            </a:endParaRPr>
          </a:p>
          <a:p>
            <a:pPr algn="just">
              <a:lnSpc>
                <a:spcPct val="90000"/>
              </a:lnSpc>
              <a:spcBef>
                <a:spcPts val="963"/>
              </a:spcBef>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Picture 2" descr="Risultato immagini per esvs">
            <a:extLst>
              <a:ext uri="{FF2B5EF4-FFF2-40B4-BE49-F238E27FC236}">
                <a16:creationId xmlns:a16="http://schemas.microsoft.com/office/drawing/2014/main" xmlns="" id="{EB984659-9736-4B14-BFD6-CF7F019814A2}"/>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pic>
        <p:nvPicPr>
          <p:cNvPr id="3" name="Immagine 2" descr="Immagine che contiene persona, interni, letto, sedendo&#10;&#10;Descrizione generata automaticamente">
            <a:extLst>
              <a:ext uri="{FF2B5EF4-FFF2-40B4-BE49-F238E27FC236}">
                <a16:creationId xmlns:a16="http://schemas.microsoft.com/office/drawing/2014/main" xmlns="" id="{FC30814F-FDFC-4B3D-82E3-30E50BBA2998}"/>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14168"/>
          <a:stretch/>
        </p:blipFill>
        <p:spPr>
          <a:xfrm>
            <a:off x="5652120" y="2635260"/>
            <a:ext cx="3110187" cy="3559385"/>
          </a:xfrm>
          <a:prstGeom prst="rect">
            <a:avLst/>
          </a:prstGeom>
        </p:spPr>
      </p:pic>
      <p:pic>
        <p:nvPicPr>
          <p:cNvPr id="5" name="Immagine 4" descr="Immagine che contiene persona, uomo, tenendo, sedendo&#10;&#10;Descrizione generata automaticamente">
            <a:extLst>
              <a:ext uri="{FF2B5EF4-FFF2-40B4-BE49-F238E27FC236}">
                <a16:creationId xmlns:a16="http://schemas.microsoft.com/office/drawing/2014/main" xmlns="" id="{16993516-E2F3-433D-9119-FE6B3397D92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67544" y="2636912"/>
            <a:ext cx="4756492" cy="3567369"/>
          </a:xfrm>
          <a:prstGeom prst="rect">
            <a:avLst/>
          </a:prstGeom>
        </p:spPr>
      </p:pic>
      <p:pic>
        <p:nvPicPr>
          <p:cNvPr id="4" name="Immagine 3" descr="Immagine che contiene persona, cibo, mangiando, sedendo&#10;&#10;Descrizione generata automaticamente">
            <a:extLst>
              <a:ext uri="{FF2B5EF4-FFF2-40B4-BE49-F238E27FC236}">
                <a16:creationId xmlns:a16="http://schemas.microsoft.com/office/drawing/2014/main" xmlns="" id="{90B4A88C-9990-41A7-962F-7AC20744360C}"/>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32675" t="12767" r="3576" b="21643"/>
          <a:stretch/>
        </p:blipFill>
        <p:spPr>
          <a:xfrm>
            <a:off x="2411760" y="2638992"/>
            <a:ext cx="4605016" cy="3552551"/>
          </a:xfrm>
          <a:prstGeom prst="rect">
            <a:avLst/>
          </a:prstGeom>
        </p:spPr>
      </p:pic>
    </p:spTree>
    <p:extLst>
      <p:ext uri="{BB962C8B-B14F-4D97-AF65-F5344CB8AC3E}">
        <p14:creationId xmlns:p14="http://schemas.microsoft.com/office/powerpoint/2010/main" xmlns="" val="370508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magine 4">
            <a:extLst>
              <a:ext uri="{FF2B5EF4-FFF2-40B4-BE49-F238E27FC236}">
                <a16:creationId xmlns:a16="http://schemas.microsoft.com/office/drawing/2014/main" xmlns="" id="{DBED653C-E895-40E0-B344-15D9C42A5D1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7798" t="2205" r="38892" b="4091"/>
          <a:stretch/>
        </p:blipFill>
        <p:spPr bwMode="auto">
          <a:xfrm>
            <a:off x="3865563" y="1278276"/>
            <a:ext cx="1979612" cy="3588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0" name="Immagine 5">
            <a:extLst>
              <a:ext uri="{FF2B5EF4-FFF2-40B4-BE49-F238E27FC236}">
                <a16:creationId xmlns:a16="http://schemas.microsoft.com/office/drawing/2014/main" xmlns="" id="{47582CD7-9DA1-48CA-8E24-4F18D389FDC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9340" t="1541" r="38504" b="4239"/>
          <a:stretch/>
        </p:blipFill>
        <p:spPr bwMode="auto">
          <a:xfrm>
            <a:off x="6438900" y="1278276"/>
            <a:ext cx="1887538" cy="361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3491" name="Gruppo 9">
            <a:extLst>
              <a:ext uri="{FF2B5EF4-FFF2-40B4-BE49-F238E27FC236}">
                <a16:creationId xmlns:a16="http://schemas.microsoft.com/office/drawing/2014/main" xmlns="" id="{AEB53653-6352-4339-B6C6-2D89367538D0}"/>
              </a:ext>
            </a:extLst>
          </p:cNvPr>
          <p:cNvGrpSpPr>
            <a:grpSpLocks/>
          </p:cNvGrpSpPr>
          <p:nvPr/>
        </p:nvGrpSpPr>
        <p:grpSpPr bwMode="auto">
          <a:xfrm>
            <a:off x="5200650" y="4951413"/>
            <a:ext cx="2071688" cy="1797050"/>
            <a:chOff x="816796" y="4458985"/>
            <a:chExt cx="2414426" cy="2095928"/>
          </a:xfrm>
        </p:grpSpPr>
        <p:pic>
          <p:nvPicPr>
            <p:cNvPr id="63499" name="Immagine 7">
              <a:extLst>
                <a:ext uri="{FF2B5EF4-FFF2-40B4-BE49-F238E27FC236}">
                  <a16:creationId xmlns:a16="http://schemas.microsoft.com/office/drawing/2014/main" xmlns="" id="{3B759E89-AC88-4403-950F-EC6CD1E8F70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38763" t="25340" r="34831" b="23718"/>
            <a:stretch>
              <a:fillRect/>
            </a:stretch>
          </p:blipFill>
          <p:spPr bwMode="auto">
            <a:xfrm>
              <a:off x="816796" y="4458985"/>
              <a:ext cx="2414426" cy="2095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igura a mano libera 8">
              <a:extLst>
                <a:ext uri="{FF2B5EF4-FFF2-40B4-BE49-F238E27FC236}">
                  <a16:creationId xmlns:a16="http://schemas.microsoft.com/office/drawing/2014/main" xmlns="" id="{E6EDD23F-7727-7946-BBAD-3E3B86D645AF}"/>
                </a:ext>
              </a:extLst>
            </p:cNvPr>
            <p:cNvSpPr/>
            <p:nvPr/>
          </p:nvSpPr>
          <p:spPr>
            <a:xfrm>
              <a:off x="1767765" y="5358827"/>
              <a:ext cx="183164" cy="212925"/>
            </a:xfrm>
            <a:custGeom>
              <a:avLst/>
              <a:gdLst>
                <a:gd name="connsiteX0" fmla="*/ 44256 w 182479"/>
                <a:gd name="connsiteY0" fmla="*/ 194 h 213343"/>
                <a:gd name="connsiteX1" fmla="*/ 65521 w 182479"/>
                <a:gd name="connsiteY1" fmla="*/ 42725 h 213343"/>
                <a:gd name="connsiteX2" fmla="*/ 108052 w 182479"/>
                <a:gd name="connsiteY2" fmla="*/ 53357 h 213343"/>
                <a:gd name="connsiteX3" fmla="*/ 139949 w 182479"/>
                <a:gd name="connsiteY3" fmla="*/ 74622 h 213343"/>
                <a:gd name="connsiteX4" fmla="*/ 161214 w 182479"/>
                <a:gd name="connsiteY4" fmla="*/ 106520 h 213343"/>
                <a:gd name="connsiteX5" fmla="*/ 171847 w 182479"/>
                <a:gd name="connsiteY5" fmla="*/ 138418 h 213343"/>
                <a:gd name="connsiteX6" fmla="*/ 182479 w 182479"/>
                <a:gd name="connsiteY6" fmla="*/ 186264 h 213343"/>
                <a:gd name="connsiteX7" fmla="*/ 177163 w 182479"/>
                <a:gd name="connsiteY7" fmla="*/ 202213 h 213343"/>
                <a:gd name="connsiteX8" fmla="*/ 124000 w 182479"/>
                <a:gd name="connsiteY8" fmla="*/ 207529 h 213343"/>
                <a:gd name="connsiteX9" fmla="*/ 108052 w 182479"/>
                <a:gd name="connsiteY9" fmla="*/ 202213 h 213343"/>
                <a:gd name="connsiteX10" fmla="*/ 65521 w 182479"/>
                <a:gd name="connsiteY10" fmla="*/ 191580 h 213343"/>
                <a:gd name="connsiteX11" fmla="*/ 49572 w 182479"/>
                <a:gd name="connsiteY11" fmla="*/ 180948 h 213343"/>
                <a:gd name="connsiteX12" fmla="*/ 38940 w 182479"/>
                <a:gd name="connsiteY12" fmla="*/ 164999 h 213343"/>
                <a:gd name="connsiteX13" fmla="*/ 28307 w 182479"/>
                <a:gd name="connsiteY13" fmla="*/ 133101 h 213343"/>
                <a:gd name="connsiteX14" fmla="*/ 7042 w 182479"/>
                <a:gd name="connsiteY14" fmla="*/ 101204 h 213343"/>
                <a:gd name="connsiteX15" fmla="*/ 7042 w 182479"/>
                <a:gd name="connsiteY15" fmla="*/ 26776 h 213343"/>
                <a:gd name="connsiteX16" fmla="*/ 44256 w 182479"/>
                <a:gd name="connsiteY16" fmla="*/ 194 h 21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479" h="213343">
                  <a:moveTo>
                    <a:pt x="44256" y="194"/>
                  </a:moveTo>
                  <a:cubicBezTo>
                    <a:pt x="54002" y="2852"/>
                    <a:pt x="57559" y="38744"/>
                    <a:pt x="65521" y="42725"/>
                  </a:cubicBezTo>
                  <a:cubicBezTo>
                    <a:pt x="78592" y="49260"/>
                    <a:pt x="108052" y="53357"/>
                    <a:pt x="108052" y="53357"/>
                  </a:cubicBezTo>
                  <a:cubicBezTo>
                    <a:pt x="118684" y="60445"/>
                    <a:pt x="132861" y="63990"/>
                    <a:pt x="139949" y="74622"/>
                  </a:cubicBezTo>
                  <a:cubicBezTo>
                    <a:pt x="147037" y="85255"/>
                    <a:pt x="157173" y="94397"/>
                    <a:pt x="161214" y="106520"/>
                  </a:cubicBezTo>
                  <a:cubicBezTo>
                    <a:pt x="164758" y="117153"/>
                    <a:pt x="169649" y="127428"/>
                    <a:pt x="171847" y="138418"/>
                  </a:cubicBezTo>
                  <a:cubicBezTo>
                    <a:pt x="178596" y="172164"/>
                    <a:pt x="174972" y="156233"/>
                    <a:pt x="182479" y="186264"/>
                  </a:cubicBezTo>
                  <a:cubicBezTo>
                    <a:pt x="180707" y="191580"/>
                    <a:pt x="180664" y="197837"/>
                    <a:pt x="177163" y="202213"/>
                  </a:cubicBezTo>
                  <a:cubicBezTo>
                    <a:pt x="161834" y="221373"/>
                    <a:pt x="145874" y="210654"/>
                    <a:pt x="124000" y="207529"/>
                  </a:cubicBezTo>
                  <a:cubicBezTo>
                    <a:pt x="118684" y="205757"/>
                    <a:pt x="113488" y="203572"/>
                    <a:pt x="108052" y="202213"/>
                  </a:cubicBezTo>
                  <a:cubicBezTo>
                    <a:pt x="95911" y="199178"/>
                    <a:pt x="77678" y="197659"/>
                    <a:pt x="65521" y="191580"/>
                  </a:cubicBezTo>
                  <a:cubicBezTo>
                    <a:pt x="59806" y="188723"/>
                    <a:pt x="54888" y="184492"/>
                    <a:pt x="49572" y="180948"/>
                  </a:cubicBezTo>
                  <a:cubicBezTo>
                    <a:pt x="46028" y="175632"/>
                    <a:pt x="41535" y="170838"/>
                    <a:pt x="38940" y="164999"/>
                  </a:cubicBezTo>
                  <a:cubicBezTo>
                    <a:pt x="34388" y="154757"/>
                    <a:pt x="34524" y="142426"/>
                    <a:pt x="28307" y="133101"/>
                  </a:cubicBezTo>
                  <a:lnTo>
                    <a:pt x="7042" y="101204"/>
                  </a:lnTo>
                  <a:cubicBezTo>
                    <a:pt x="-545" y="70854"/>
                    <a:pt x="-3993" y="67238"/>
                    <a:pt x="7042" y="26776"/>
                  </a:cubicBezTo>
                  <a:cubicBezTo>
                    <a:pt x="8085" y="22953"/>
                    <a:pt x="34510" y="-2464"/>
                    <a:pt x="44256" y="194"/>
                  </a:cubicBezTo>
                  <a:close/>
                </a:path>
              </a:pathLst>
            </a:cu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63492" name="Immagine 6">
            <a:extLst>
              <a:ext uri="{FF2B5EF4-FFF2-40B4-BE49-F238E27FC236}">
                <a16:creationId xmlns:a16="http://schemas.microsoft.com/office/drawing/2014/main" xmlns="" id="{64EFF6AE-1C7B-4224-8EBC-B57B935D723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3836" t="28889" r="31757" b="13968"/>
          <a:stretch>
            <a:fillRect/>
          </a:stretch>
        </p:blipFill>
        <p:spPr bwMode="auto">
          <a:xfrm>
            <a:off x="367354" y="1279920"/>
            <a:ext cx="3052518" cy="5071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e 1">
            <a:extLst>
              <a:ext uri="{FF2B5EF4-FFF2-40B4-BE49-F238E27FC236}">
                <a16:creationId xmlns:a16="http://schemas.microsoft.com/office/drawing/2014/main" xmlns="" id="{516FF419-3284-4BB2-BA81-2818651CEF72}"/>
              </a:ext>
            </a:extLst>
          </p:cNvPr>
          <p:cNvSpPr>
            <a:spLocks noChangeArrowheads="1"/>
          </p:cNvSpPr>
          <p:nvPr/>
        </p:nvSpPr>
        <p:spPr bwMode="auto">
          <a:xfrm rot="4550486">
            <a:off x="4353719" y="2961482"/>
            <a:ext cx="863600" cy="582612"/>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it-IT" altLang="it-IT" sz="2400">
              <a:solidFill>
                <a:schemeClr val="tx1"/>
              </a:solidFill>
            </a:endParaRPr>
          </a:p>
        </p:txBody>
      </p:sp>
      <p:sp>
        <p:nvSpPr>
          <p:cNvPr id="14" name="Ovale 13">
            <a:extLst>
              <a:ext uri="{FF2B5EF4-FFF2-40B4-BE49-F238E27FC236}">
                <a16:creationId xmlns:a16="http://schemas.microsoft.com/office/drawing/2014/main" xmlns="" id="{F0C9BDBC-2DC9-47CC-A971-3C2A553358BA}"/>
              </a:ext>
            </a:extLst>
          </p:cNvPr>
          <p:cNvSpPr>
            <a:spLocks noChangeArrowheads="1"/>
          </p:cNvSpPr>
          <p:nvPr/>
        </p:nvSpPr>
        <p:spPr bwMode="auto">
          <a:xfrm rot="5823160">
            <a:off x="6873082" y="3098006"/>
            <a:ext cx="865188" cy="466725"/>
          </a:xfrm>
          <a:prstGeom prst="ellipse">
            <a:avLst/>
          </a:prstGeom>
          <a:noFill/>
          <a:ln w="19050"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it-IT" altLang="it-IT" sz="2400">
              <a:solidFill>
                <a:schemeClr val="tx1"/>
              </a:solidFill>
            </a:endParaRPr>
          </a:p>
        </p:txBody>
      </p:sp>
      <p:sp>
        <p:nvSpPr>
          <p:cNvPr id="63498" name="Titolo 1">
            <a:extLst>
              <a:ext uri="{FF2B5EF4-FFF2-40B4-BE49-F238E27FC236}">
                <a16:creationId xmlns:a16="http://schemas.microsoft.com/office/drawing/2014/main" xmlns="" id="{33D32ADC-9EA5-42A4-8D0E-952F38253543}"/>
              </a:ext>
            </a:extLst>
          </p:cNvPr>
          <p:cNvSpPr txBox="1">
            <a:spLocks noChangeArrowheads="1"/>
          </p:cNvSpPr>
          <p:nvPr/>
        </p:nvSpPr>
        <p:spPr bwMode="auto">
          <a:xfrm>
            <a:off x="1098550" y="101600"/>
            <a:ext cx="59150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it-IT" altLang="it-IT" sz="4800"/>
              <a:t>VERAB-2</a:t>
            </a:r>
          </a:p>
        </p:txBody>
      </p:sp>
      <p:pic>
        <p:nvPicPr>
          <p:cNvPr id="15" name="Picture 2" descr="Risultato immagini per asugi">
            <a:extLst>
              <a:ext uri="{FF2B5EF4-FFF2-40B4-BE49-F238E27FC236}">
                <a16:creationId xmlns:a16="http://schemas.microsoft.com/office/drawing/2014/main" xmlns="" id="{9BE5CB60-3E49-49E8-B121-7390B1020EC8}"/>
              </a:ext>
            </a:extLst>
          </p:cNvPr>
          <p:cNvPicPr>
            <a:picLocks noChangeAspect="1" noChangeArrowheads="1"/>
          </p:cNvPicPr>
          <p:nvPr/>
        </p:nvPicPr>
        <p:blipFill>
          <a:blip r:embed="rId6" cstate="print"/>
          <a:srcRect/>
          <a:stretch>
            <a:fillRect/>
          </a:stretch>
        </p:blipFill>
        <p:spPr bwMode="auto">
          <a:xfrm>
            <a:off x="291939" y="67924"/>
            <a:ext cx="836613" cy="465667"/>
          </a:xfrm>
          <a:prstGeom prst="rect">
            <a:avLst/>
          </a:prstGeom>
          <a:noFill/>
          <a:ln w="9525">
            <a:noFill/>
            <a:miter lim="800000"/>
            <a:headEnd/>
            <a:tailEnd/>
          </a:ln>
        </p:spPr>
      </p:pic>
      <p:pic>
        <p:nvPicPr>
          <p:cNvPr id="16" name="Picture 2">
            <a:extLst>
              <a:ext uri="{FF2B5EF4-FFF2-40B4-BE49-F238E27FC236}">
                <a16:creationId xmlns:a16="http://schemas.microsoft.com/office/drawing/2014/main" xmlns="" id="{F3AA54A0-0A7F-437A-BC63-5EEAAAEE286F}"/>
              </a:ext>
            </a:extLst>
          </p:cNvPr>
          <p:cNvPicPr>
            <a:picLocks noChangeAspect="1" noChangeArrowheads="1"/>
          </p:cNvPicPr>
          <p:nvPr/>
        </p:nvPicPr>
        <p:blipFill>
          <a:blip r:embed="rId7" cstate="print"/>
          <a:srcRect/>
          <a:stretch>
            <a:fillRect/>
          </a:stretch>
        </p:blipFill>
        <p:spPr bwMode="auto">
          <a:xfrm>
            <a:off x="8443911" y="53107"/>
            <a:ext cx="358775" cy="480484"/>
          </a:xfrm>
          <a:prstGeom prst="rect">
            <a:avLst/>
          </a:prstGeom>
          <a:noFill/>
          <a:ln w="9525">
            <a:noFill/>
            <a:miter lim="800000"/>
            <a:headEnd/>
            <a:tailEnd/>
          </a:ln>
        </p:spPr>
      </p:pic>
      <p:sp>
        <p:nvSpPr>
          <p:cNvPr id="17" name="CasellaDiTesto 16">
            <a:extLst>
              <a:ext uri="{FF2B5EF4-FFF2-40B4-BE49-F238E27FC236}">
                <a16:creationId xmlns:a16="http://schemas.microsoft.com/office/drawing/2014/main" xmlns="" id="{67ECC8C9-6E2A-4671-8527-1DAB2E995BD0}"/>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cxnSp>
        <p:nvCxnSpPr>
          <p:cNvPr id="18" name="Connettore 1 17">
            <a:extLst>
              <a:ext uri="{FF2B5EF4-FFF2-40B4-BE49-F238E27FC236}">
                <a16:creationId xmlns:a16="http://schemas.microsoft.com/office/drawing/2014/main" xmlns="" id="{438B096D-E3D8-4AB4-A512-7F15B6A8455D}"/>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xmlns="" id="{070A16EE-ED47-44B4-AF01-65BA7A3AEEFD}"/>
              </a:ext>
            </a:extLst>
          </p:cNvPr>
          <p:cNvSpPr txBox="1"/>
          <p:nvPr/>
        </p:nvSpPr>
        <p:spPr>
          <a:xfrm>
            <a:off x="251520" y="692696"/>
            <a:ext cx="86409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2800" dirty="0">
                <a:latin typeface="Century Gothic" panose="020B0502020202020204" pitchFamily="34" charset="0"/>
              </a:rPr>
              <a:t>2° CASO CLINICO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magine 1">
            <a:extLst>
              <a:ext uri="{FF2B5EF4-FFF2-40B4-BE49-F238E27FC236}">
                <a16:creationId xmlns:a16="http://schemas.microsoft.com/office/drawing/2014/main" xmlns="" id="{C6ED7F66-1725-4D5A-9333-F4812C6B910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15134" r="14983"/>
          <a:stretch>
            <a:fillRect/>
          </a:stretch>
        </p:blipFill>
        <p:spPr bwMode="auto">
          <a:xfrm>
            <a:off x="676275" y="952500"/>
            <a:ext cx="24638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3">
            <a:extLst>
              <a:ext uri="{FF2B5EF4-FFF2-40B4-BE49-F238E27FC236}">
                <a16:creationId xmlns:a16="http://schemas.microsoft.com/office/drawing/2014/main" xmlns="" id="{4DC55806-1A2A-4A5B-995F-69CA867636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8401" r="23354"/>
          <a:stretch>
            <a:fillRect/>
          </a:stretch>
        </p:blipFill>
        <p:spPr bwMode="auto">
          <a:xfrm>
            <a:off x="1123950" y="1338263"/>
            <a:ext cx="2497138"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9" name="CasellaDiTesto 2">
            <a:extLst>
              <a:ext uri="{FF2B5EF4-FFF2-40B4-BE49-F238E27FC236}">
                <a16:creationId xmlns:a16="http://schemas.microsoft.com/office/drawing/2014/main" xmlns="" id="{BE31DFAF-B69D-4FAA-847A-D3E244F765BC}"/>
              </a:ext>
            </a:extLst>
          </p:cNvPr>
          <p:cNvSpPr txBox="1">
            <a:spLocks noChangeArrowheads="1"/>
          </p:cNvSpPr>
          <p:nvPr/>
        </p:nvSpPr>
        <p:spPr bwMode="auto">
          <a:xfrm>
            <a:off x="8275638" y="21971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it-IT" altLang="it-IT" sz="2400">
              <a:solidFill>
                <a:schemeClr val="tx1"/>
              </a:solidFill>
            </a:endParaRPr>
          </a:p>
        </p:txBody>
      </p:sp>
      <p:pic>
        <p:nvPicPr>
          <p:cNvPr id="22" name="Immagine 21">
            <a:extLst>
              <a:ext uri="{FF2B5EF4-FFF2-40B4-BE49-F238E27FC236}">
                <a16:creationId xmlns:a16="http://schemas.microsoft.com/office/drawing/2014/main" xmlns="" id="{0197A9A9-C361-4C2B-B560-12EABADAEC6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4024" r="30251"/>
          <a:stretch>
            <a:fillRect/>
          </a:stretch>
        </p:blipFill>
        <p:spPr bwMode="auto">
          <a:xfrm>
            <a:off x="1652588" y="1612900"/>
            <a:ext cx="2208212" cy="390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Immagine 22">
            <a:extLst>
              <a:ext uri="{FF2B5EF4-FFF2-40B4-BE49-F238E27FC236}">
                <a16:creationId xmlns:a16="http://schemas.microsoft.com/office/drawing/2014/main" xmlns="" id="{0CBF6197-80AB-4C3C-8FB3-C1F471C1074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14627" r="33791"/>
          <a:stretch>
            <a:fillRect/>
          </a:stretch>
        </p:blipFill>
        <p:spPr bwMode="auto">
          <a:xfrm>
            <a:off x="2181225" y="1960563"/>
            <a:ext cx="2125663" cy="406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uppo 8">
            <a:extLst>
              <a:ext uri="{FF2B5EF4-FFF2-40B4-BE49-F238E27FC236}">
                <a16:creationId xmlns:a16="http://schemas.microsoft.com/office/drawing/2014/main" xmlns="" id="{DCD3023B-A919-4150-9B00-F64024CF89F7}"/>
              </a:ext>
            </a:extLst>
          </p:cNvPr>
          <p:cNvGrpSpPr>
            <a:grpSpLocks/>
          </p:cNvGrpSpPr>
          <p:nvPr/>
        </p:nvGrpSpPr>
        <p:grpSpPr bwMode="auto">
          <a:xfrm>
            <a:off x="3190875" y="3479800"/>
            <a:ext cx="306388" cy="576263"/>
            <a:chOff x="2893807" y="3480099"/>
            <a:chExt cx="306593" cy="575534"/>
          </a:xfrm>
        </p:grpSpPr>
        <p:sp>
          <p:nvSpPr>
            <p:cNvPr id="64530" name="Figura a mano libera 5">
              <a:extLst>
                <a:ext uri="{FF2B5EF4-FFF2-40B4-BE49-F238E27FC236}">
                  <a16:creationId xmlns:a16="http://schemas.microsoft.com/office/drawing/2014/main" xmlns="" id="{DFA8E904-EBF0-4B59-9C1E-F62D5282A3FA}"/>
                </a:ext>
              </a:extLst>
            </p:cNvPr>
            <p:cNvSpPr>
              <a:spLocks/>
            </p:cNvSpPr>
            <p:nvPr/>
          </p:nvSpPr>
          <p:spPr bwMode="auto">
            <a:xfrm>
              <a:off x="2893807" y="3480099"/>
              <a:ext cx="75304" cy="570155"/>
            </a:xfrm>
            <a:custGeom>
              <a:avLst/>
              <a:gdLst>
                <a:gd name="T0" fmla="*/ 75304 w 75304"/>
                <a:gd name="T1" fmla="*/ 0 h 570155"/>
                <a:gd name="T2" fmla="*/ 69925 w 75304"/>
                <a:gd name="T3" fmla="*/ 53788 h 570155"/>
                <a:gd name="T4" fmla="*/ 59167 w 75304"/>
                <a:gd name="T5" fmla="*/ 96819 h 570155"/>
                <a:gd name="T6" fmla="*/ 48409 w 75304"/>
                <a:gd name="T7" fmla="*/ 134470 h 570155"/>
                <a:gd name="T8" fmla="*/ 53788 w 75304"/>
                <a:gd name="T9" fmla="*/ 225910 h 570155"/>
                <a:gd name="T10" fmla="*/ 59167 w 75304"/>
                <a:gd name="T11" fmla="*/ 258183 h 570155"/>
                <a:gd name="T12" fmla="*/ 43031 w 75304"/>
                <a:gd name="T13" fmla="*/ 365760 h 570155"/>
                <a:gd name="T14" fmla="*/ 37652 w 75304"/>
                <a:gd name="T15" fmla="*/ 381896 h 570155"/>
                <a:gd name="T16" fmla="*/ 21515 w 75304"/>
                <a:gd name="T17" fmla="*/ 398033 h 570155"/>
                <a:gd name="T18" fmla="*/ 5379 w 75304"/>
                <a:gd name="T19" fmla="*/ 446442 h 570155"/>
                <a:gd name="T20" fmla="*/ 0 w 75304"/>
                <a:gd name="T21" fmla="*/ 462579 h 570155"/>
                <a:gd name="T22" fmla="*/ 5379 w 75304"/>
                <a:gd name="T23" fmla="*/ 570155 h 570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304" h="570155">
                  <a:moveTo>
                    <a:pt x="75304" y="0"/>
                  </a:moveTo>
                  <a:cubicBezTo>
                    <a:pt x="73511" y="17929"/>
                    <a:pt x="72887" y="36014"/>
                    <a:pt x="69925" y="53788"/>
                  </a:cubicBezTo>
                  <a:cubicBezTo>
                    <a:pt x="67494" y="68372"/>
                    <a:pt x="62753" y="82475"/>
                    <a:pt x="59167" y="96819"/>
                  </a:cubicBezTo>
                  <a:cubicBezTo>
                    <a:pt x="52413" y="123833"/>
                    <a:pt x="56125" y="111322"/>
                    <a:pt x="48409" y="134470"/>
                  </a:cubicBezTo>
                  <a:cubicBezTo>
                    <a:pt x="50202" y="164950"/>
                    <a:pt x="51143" y="195492"/>
                    <a:pt x="53788" y="225910"/>
                  </a:cubicBezTo>
                  <a:cubicBezTo>
                    <a:pt x="54733" y="236775"/>
                    <a:pt x="59167" y="247277"/>
                    <a:pt x="59167" y="258183"/>
                  </a:cubicBezTo>
                  <a:cubicBezTo>
                    <a:pt x="59167" y="326231"/>
                    <a:pt x="58958" y="317979"/>
                    <a:pt x="43031" y="365760"/>
                  </a:cubicBezTo>
                  <a:cubicBezTo>
                    <a:pt x="41238" y="371139"/>
                    <a:pt x="41661" y="377887"/>
                    <a:pt x="37652" y="381896"/>
                  </a:cubicBezTo>
                  <a:lnTo>
                    <a:pt x="21515" y="398033"/>
                  </a:lnTo>
                  <a:lnTo>
                    <a:pt x="5379" y="446442"/>
                  </a:lnTo>
                  <a:lnTo>
                    <a:pt x="0" y="462579"/>
                  </a:lnTo>
                  <a:cubicBezTo>
                    <a:pt x="5695" y="559388"/>
                    <a:pt x="5379" y="523486"/>
                    <a:pt x="5379" y="570155"/>
                  </a:cubicBezTo>
                </a:path>
              </a:pathLst>
            </a:custGeom>
            <a:noFill/>
            <a:ln w="9525" cap="flat" cmpd="sng" algn="ctr">
              <a:solidFill>
                <a:srgbClr val="FF0000"/>
              </a:solidFill>
              <a:prstDash val="sysDot"/>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endParaRPr lang="it-IT"/>
            </a:p>
          </p:txBody>
        </p:sp>
        <p:sp>
          <p:nvSpPr>
            <p:cNvPr id="64531" name="Figura a mano libera 6">
              <a:extLst>
                <a:ext uri="{FF2B5EF4-FFF2-40B4-BE49-F238E27FC236}">
                  <a16:creationId xmlns:a16="http://schemas.microsoft.com/office/drawing/2014/main" xmlns="" id="{51DC3E31-69BA-4A07-9CA0-F57CD70E0514}"/>
                </a:ext>
              </a:extLst>
            </p:cNvPr>
            <p:cNvSpPr>
              <a:spLocks/>
            </p:cNvSpPr>
            <p:nvPr/>
          </p:nvSpPr>
          <p:spPr bwMode="auto">
            <a:xfrm>
              <a:off x="3114339" y="3512372"/>
              <a:ext cx="86061" cy="543261"/>
            </a:xfrm>
            <a:custGeom>
              <a:avLst/>
              <a:gdLst>
                <a:gd name="T0" fmla="*/ 86061 w 86061"/>
                <a:gd name="T1" fmla="*/ 0 h 543261"/>
                <a:gd name="T2" fmla="*/ 80682 w 86061"/>
                <a:gd name="T3" fmla="*/ 91440 h 543261"/>
                <a:gd name="T4" fmla="*/ 69925 w 86061"/>
                <a:gd name="T5" fmla="*/ 123713 h 543261"/>
                <a:gd name="T6" fmla="*/ 53788 w 86061"/>
                <a:gd name="T7" fmla="*/ 172122 h 543261"/>
                <a:gd name="T8" fmla="*/ 43030 w 86061"/>
                <a:gd name="T9" fmla="*/ 204395 h 543261"/>
                <a:gd name="T10" fmla="*/ 37652 w 86061"/>
                <a:gd name="T11" fmla="*/ 220532 h 543261"/>
                <a:gd name="T12" fmla="*/ 16136 w 86061"/>
                <a:gd name="T13" fmla="*/ 252804 h 543261"/>
                <a:gd name="T14" fmla="*/ 5379 w 86061"/>
                <a:gd name="T15" fmla="*/ 268941 h 543261"/>
                <a:gd name="T16" fmla="*/ 0 w 86061"/>
                <a:gd name="T17" fmla="*/ 285077 h 543261"/>
                <a:gd name="T18" fmla="*/ 5379 w 86061"/>
                <a:gd name="T19" fmla="*/ 398033 h 543261"/>
                <a:gd name="T20" fmla="*/ 16136 w 86061"/>
                <a:gd name="T21" fmla="*/ 430306 h 543261"/>
                <a:gd name="T22" fmla="*/ 16136 w 86061"/>
                <a:gd name="T23" fmla="*/ 543261 h 54326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061" h="543261">
                  <a:moveTo>
                    <a:pt x="86061" y="0"/>
                  </a:moveTo>
                  <a:cubicBezTo>
                    <a:pt x="84268" y="30480"/>
                    <a:pt x="84631" y="61164"/>
                    <a:pt x="80682" y="91440"/>
                  </a:cubicBezTo>
                  <a:cubicBezTo>
                    <a:pt x="79215" y="102684"/>
                    <a:pt x="73511" y="112955"/>
                    <a:pt x="69925" y="123713"/>
                  </a:cubicBezTo>
                  <a:lnTo>
                    <a:pt x="53788" y="172122"/>
                  </a:lnTo>
                  <a:lnTo>
                    <a:pt x="43030" y="204395"/>
                  </a:lnTo>
                  <a:cubicBezTo>
                    <a:pt x="41237" y="209774"/>
                    <a:pt x="40797" y="215814"/>
                    <a:pt x="37652" y="220532"/>
                  </a:cubicBezTo>
                  <a:lnTo>
                    <a:pt x="16136" y="252804"/>
                  </a:lnTo>
                  <a:cubicBezTo>
                    <a:pt x="12550" y="258183"/>
                    <a:pt x="7423" y="262808"/>
                    <a:pt x="5379" y="268941"/>
                  </a:cubicBezTo>
                  <a:lnTo>
                    <a:pt x="0" y="285077"/>
                  </a:lnTo>
                  <a:cubicBezTo>
                    <a:pt x="1793" y="322729"/>
                    <a:pt x="1216" y="360569"/>
                    <a:pt x="5379" y="398033"/>
                  </a:cubicBezTo>
                  <a:cubicBezTo>
                    <a:pt x="6631" y="409303"/>
                    <a:pt x="16136" y="418966"/>
                    <a:pt x="16136" y="430306"/>
                  </a:cubicBezTo>
                  <a:lnTo>
                    <a:pt x="16136" y="543261"/>
                  </a:lnTo>
                </a:path>
              </a:pathLst>
            </a:custGeom>
            <a:noFill/>
            <a:ln w="9525" cap="flat" cmpd="sng" algn="ctr">
              <a:solidFill>
                <a:srgbClr val="FF0000"/>
              </a:solidFill>
              <a:prstDash val="sysDot"/>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endParaRPr lang="it-IT"/>
            </a:p>
          </p:txBody>
        </p:sp>
      </p:grpSp>
      <p:pic>
        <p:nvPicPr>
          <p:cNvPr id="24" name="Immagine 23">
            <a:extLst>
              <a:ext uri="{FF2B5EF4-FFF2-40B4-BE49-F238E27FC236}">
                <a16:creationId xmlns:a16="http://schemas.microsoft.com/office/drawing/2014/main" xmlns="" id="{E5D5AC2F-077F-4CCB-A293-A1CCB7752BA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l="14052" r="37123"/>
          <a:stretch>
            <a:fillRect/>
          </a:stretch>
        </p:blipFill>
        <p:spPr bwMode="auto">
          <a:xfrm>
            <a:off x="2773363" y="2197100"/>
            <a:ext cx="2066925" cy="417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Immagine 24">
            <a:extLst>
              <a:ext uri="{FF2B5EF4-FFF2-40B4-BE49-F238E27FC236}">
                <a16:creationId xmlns:a16="http://schemas.microsoft.com/office/drawing/2014/main" xmlns="" id="{471F749E-7DB2-40BC-B684-B5D824F0940F}"/>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l="12236" r="33339" b="9959"/>
          <a:stretch>
            <a:fillRect/>
          </a:stretch>
        </p:blipFill>
        <p:spPr bwMode="auto">
          <a:xfrm>
            <a:off x="3316288" y="2379663"/>
            <a:ext cx="2513012" cy="409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Immagine 25">
            <a:extLst>
              <a:ext uri="{FF2B5EF4-FFF2-40B4-BE49-F238E27FC236}">
                <a16:creationId xmlns:a16="http://schemas.microsoft.com/office/drawing/2014/main" xmlns="" id="{A48C3DA3-B4C3-4BC6-ACB6-42B420855214}"/>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l="15709" r="22275" b="22420"/>
          <a:stretch>
            <a:fillRect/>
          </a:stretch>
        </p:blipFill>
        <p:spPr bwMode="auto">
          <a:xfrm>
            <a:off x="3813175" y="2600325"/>
            <a:ext cx="3286125" cy="404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uppo 28">
            <a:extLst>
              <a:ext uri="{FF2B5EF4-FFF2-40B4-BE49-F238E27FC236}">
                <a16:creationId xmlns:a16="http://schemas.microsoft.com/office/drawing/2014/main" xmlns="" id="{6AA4DCBA-B7CB-4626-9537-EB7B1A3A67FB}"/>
              </a:ext>
            </a:extLst>
          </p:cNvPr>
          <p:cNvGrpSpPr>
            <a:grpSpLocks/>
          </p:cNvGrpSpPr>
          <p:nvPr/>
        </p:nvGrpSpPr>
        <p:grpSpPr bwMode="auto">
          <a:xfrm>
            <a:off x="5000625" y="3605213"/>
            <a:ext cx="631825" cy="1157287"/>
            <a:chOff x="4703568" y="3604973"/>
            <a:chExt cx="631528" cy="1157801"/>
          </a:xfrm>
        </p:grpSpPr>
        <p:sp>
          <p:nvSpPr>
            <p:cNvPr id="64528" name="Figura a mano libera 26">
              <a:extLst>
                <a:ext uri="{FF2B5EF4-FFF2-40B4-BE49-F238E27FC236}">
                  <a16:creationId xmlns:a16="http://schemas.microsoft.com/office/drawing/2014/main" xmlns="" id="{F040160C-E38C-4742-9FD0-C936EC14E613}"/>
                </a:ext>
              </a:extLst>
            </p:cNvPr>
            <p:cNvSpPr>
              <a:spLocks/>
            </p:cNvSpPr>
            <p:nvPr/>
          </p:nvSpPr>
          <p:spPr bwMode="auto">
            <a:xfrm>
              <a:off x="4703568" y="3604973"/>
              <a:ext cx="92098" cy="1026233"/>
            </a:xfrm>
            <a:custGeom>
              <a:avLst/>
              <a:gdLst>
                <a:gd name="T0" fmla="*/ 92098 w 92098"/>
                <a:gd name="T1" fmla="*/ 0 h 1026233"/>
                <a:gd name="T2" fmla="*/ 85520 w 92098"/>
                <a:gd name="T3" fmla="*/ 32892 h 1026233"/>
                <a:gd name="T4" fmla="*/ 72363 w 92098"/>
                <a:gd name="T5" fmla="*/ 72362 h 1026233"/>
                <a:gd name="T6" fmla="*/ 59206 w 92098"/>
                <a:gd name="T7" fmla="*/ 131568 h 1026233"/>
                <a:gd name="T8" fmla="*/ 39471 w 92098"/>
                <a:gd name="T9" fmla="*/ 190774 h 1026233"/>
                <a:gd name="T10" fmla="*/ 32892 w 92098"/>
                <a:gd name="T11" fmla="*/ 210509 h 1026233"/>
                <a:gd name="T12" fmla="*/ 19736 w 92098"/>
                <a:gd name="T13" fmla="*/ 263136 h 1026233"/>
                <a:gd name="T14" fmla="*/ 13157 w 92098"/>
                <a:gd name="T15" fmla="*/ 289450 h 1026233"/>
                <a:gd name="T16" fmla="*/ 0 w 92098"/>
                <a:gd name="T17" fmla="*/ 328921 h 1026233"/>
                <a:gd name="T18" fmla="*/ 6579 w 92098"/>
                <a:gd name="T19" fmla="*/ 723626 h 1026233"/>
                <a:gd name="T20" fmla="*/ 26314 w 92098"/>
                <a:gd name="T21" fmla="*/ 802567 h 1026233"/>
                <a:gd name="T22" fmla="*/ 32892 w 92098"/>
                <a:gd name="T23" fmla="*/ 822302 h 1026233"/>
                <a:gd name="T24" fmla="*/ 46049 w 92098"/>
                <a:gd name="T25" fmla="*/ 842037 h 1026233"/>
                <a:gd name="T26" fmla="*/ 72363 w 92098"/>
                <a:gd name="T27" fmla="*/ 901243 h 1026233"/>
                <a:gd name="T28" fmla="*/ 85520 w 92098"/>
                <a:gd name="T29" fmla="*/ 960449 h 1026233"/>
                <a:gd name="T30" fmla="*/ 85520 w 92098"/>
                <a:gd name="T31" fmla="*/ 1026233 h 1026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2098" h="1026233">
                  <a:moveTo>
                    <a:pt x="92098" y="0"/>
                  </a:moveTo>
                  <a:cubicBezTo>
                    <a:pt x="89905" y="10964"/>
                    <a:pt x="88462" y="22105"/>
                    <a:pt x="85520" y="32892"/>
                  </a:cubicBezTo>
                  <a:cubicBezTo>
                    <a:pt x="81871" y="46272"/>
                    <a:pt x="75083" y="58763"/>
                    <a:pt x="72363" y="72362"/>
                  </a:cubicBezTo>
                  <a:cubicBezTo>
                    <a:pt x="68605" y="91152"/>
                    <a:pt x="64783" y="112979"/>
                    <a:pt x="59206" y="131568"/>
                  </a:cubicBezTo>
                  <a:cubicBezTo>
                    <a:pt x="53228" y="151493"/>
                    <a:pt x="46050" y="171039"/>
                    <a:pt x="39471" y="190774"/>
                  </a:cubicBezTo>
                  <a:cubicBezTo>
                    <a:pt x="37278" y="197352"/>
                    <a:pt x="34252" y="203709"/>
                    <a:pt x="32892" y="210509"/>
                  </a:cubicBezTo>
                  <a:cubicBezTo>
                    <a:pt x="19522" y="277365"/>
                    <a:pt x="33219" y="215947"/>
                    <a:pt x="19736" y="263136"/>
                  </a:cubicBezTo>
                  <a:cubicBezTo>
                    <a:pt x="17252" y="271829"/>
                    <a:pt x="15755" y="280790"/>
                    <a:pt x="13157" y="289450"/>
                  </a:cubicBezTo>
                  <a:cubicBezTo>
                    <a:pt x="9172" y="302734"/>
                    <a:pt x="0" y="328921"/>
                    <a:pt x="0" y="328921"/>
                  </a:cubicBezTo>
                  <a:cubicBezTo>
                    <a:pt x="2193" y="460489"/>
                    <a:pt x="2593" y="592100"/>
                    <a:pt x="6579" y="723626"/>
                  </a:cubicBezTo>
                  <a:cubicBezTo>
                    <a:pt x="7465" y="752861"/>
                    <a:pt x="17228" y="775309"/>
                    <a:pt x="26314" y="802567"/>
                  </a:cubicBezTo>
                  <a:cubicBezTo>
                    <a:pt x="28507" y="809145"/>
                    <a:pt x="29046" y="816532"/>
                    <a:pt x="32892" y="822302"/>
                  </a:cubicBezTo>
                  <a:cubicBezTo>
                    <a:pt x="37278" y="828880"/>
                    <a:pt x="42838" y="834812"/>
                    <a:pt x="46049" y="842037"/>
                  </a:cubicBezTo>
                  <a:cubicBezTo>
                    <a:pt x="77363" y="912494"/>
                    <a:pt x="42587" y="856580"/>
                    <a:pt x="72363" y="901243"/>
                  </a:cubicBezTo>
                  <a:cubicBezTo>
                    <a:pt x="80072" y="924371"/>
                    <a:pt x="83739" y="931953"/>
                    <a:pt x="85520" y="960449"/>
                  </a:cubicBezTo>
                  <a:cubicBezTo>
                    <a:pt x="86888" y="982334"/>
                    <a:pt x="85520" y="1004305"/>
                    <a:pt x="85520" y="1026233"/>
                  </a:cubicBezTo>
                </a:path>
              </a:pathLst>
            </a:custGeom>
            <a:noFill/>
            <a:ln w="19050" cap="flat" cmpd="sng" algn="ctr">
              <a:solidFill>
                <a:srgbClr val="FF0000"/>
              </a:solidFill>
              <a:prstDash val="sysDot"/>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endParaRPr lang="it-IT"/>
            </a:p>
          </p:txBody>
        </p:sp>
        <p:sp>
          <p:nvSpPr>
            <p:cNvPr id="64529" name="Figura a mano libera 27">
              <a:extLst>
                <a:ext uri="{FF2B5EF4-FFF2-40B4-BE49-F238E27FC236}">
                  <a16:creationId xmlns:a16="http://schemas.microsoft.com/office/drawing/2014/main" xmlns="" id="{93186DC5-84DB-420B-9DCA-C1466DDD80EC}"/>
                </a:ext>
              </a:extLst>
            </p:cNvPr>
            <p:cNvSpPr>
              <a:spLocks/>
            </p:cNvSpPr>
            <p:nvPr/>
          </p:nvSpPr>
          <p:spPr bwMode="auto">
            <a:xfrm>
              <a:off x="5131165" y="3637865"/>
              <a:ext cx="203931" cy="1124909"/>
            </a:xfrm>
            <a:custGeom>
              <a:avLst/>
              <a:gdLst>
                <a:gd name="T0" fmla="*/ 203931 w 203931"/>
                <a:gd name="T1" fmla="*/ 0 h 1124909"/>
                <a:gd name="T2" fmla="*/ 197353 w 203931"/>
                <a:gd name="T3" fmla="*/ 52627 h 1124909"/>
                <a:gd name="T4" fmla="*/ 190775 w 203931"/>
                <a:gd name="T5" fmla="*/ 72362 h 1124909"/>
                <a:gd name="T6" fmla="*/ 184196 w 203931"/>
                <a:gd name="T7" fmla="*/ 98676 h 1124909"/>
                <a:gd name="T8" fmla="*/ 177618 w 203931"/>
                <a:gd name="T9" fmla="*/ 138147 h 1124909"/>
                <a:gd name="T10" fmla="*/ 157882 w 203931"/>
                <a:gd name="T11" fmla="*/ 223666 h 1124909"/>
                <a:gd name="T12" fmla="*/ 138147 w 203931"/>
                <a:gd name="T13" fmla="*/ 302607 h 1124909"/>
                <a:gd name="T14" fmla="*/ 124990 w 203931"/>
                <a:gd name="T15" fmla="*/ 355234 h 1124909"/>
                <a:gd name="T16" fmla="*/ 105255 w 203931"/>
                <a:gd name="T17" fmla="*/ 467067 h 1124909"/>
                <a:gd name="T18" fmla="*/ 98677 w 203931"/>
                <a:gd name="T19" fmla="*/ 499959 h 1124909"/>
                <a:gd name="T20" fmla="*/ 85520 w 203931"/>
                <a:gd name="T21" fmla="*/ 539430 h 1124909"/>
                <a:gd name="T22" fmla="*/ 52628 w 203931"/>
                <a:gd name="T23" fmla="*/ 638106 h 1124909"/>
                <a:gd name="T24" fmla="*/ 39471 w 203931"/>
                <a:gd name="T25" fmla="*/ 677577 h 1124909"/>
                <a:gd name="T26" fmla="*/ 26314 w 203931"/>
                <a:gd name="T27" fmla="*/ 743361 h 1124909"/>
                <a:gd name="T28" fmla="*/ 19736 w 203931"/>
                <a:gd name="T29" fmla="*/ 815723 h 1124909"/>
                <a:gd name="T30" fmla="*/ 6579 w 203931"/>
                <a:gd name="T31" fmla="*/ 868351 h 1124909"/>
                <a:gd name="T32" fmla="*/ 0 w 203931"/>
                <a:gd name="T33" fmla="*/ 894664 h 1124909"/>
                <a:gd name="T34" fmla="*/ 19736 w 203931"/>
                <a:gd name="T35" fmla="*/ 1052547 h 1124909"/>
                <a:gd name="T36" fmla="*/ 32893 w 203931"/>
                <a:gd name="T37" fmla="*/ 1098595 h 1124909"/>
                <a:gd name="T38" fmla="*/ 39471 w 203931"/>
                <a:gd name="T39" fmla="*/ 1124909 h 11249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3931" h="1124909">
                  <a:moveTo>
                    <a:pt x="203931" y="0"/>
                  </a:moveTo>
                  <a:cubicBezTo>
                    <a:pt x="201738" y="17542"/>
                    <a:pt x="200515" y="35233"/>
                    <a:pt x="197353" y="52627"/>
                  </a:cubicBezTo>
                  <a:cubicBezTo>
                    <a:pt x="196113" y="59449"/>
                    <a:pt x="192680" y="65695"/>
                    <a:pt x="190775" y="72362"/>
                  </a:cubicBezTo>
                  <a:cubicBezTo>
                    <a:pt x="188291" y="81055"/>
                    <a:pt x="185969" y="89810"/>
                    <a:pt x="184196" y="98676"/>
                  </a:cubicBezTo>
                  <a:cubicBezTo>
                    <a:pt x="181580" y="111755"/>
                    <a:pt x="180413" y="125105"/>
                    <a:pt x="177618" y="138147"/>
                  </a:cubicBezTo>
                  <a:cubicBezTo>
                    <a:pt x="158882" y="225581"/>
                    <a:pt x="169780" y="158227"/>
                    <a:pt x="157882" y="223666"/>
                  </a:cubicBezTo>
                  <a:cubicBezTo>
                    <a:pt x="134929" y="349903"/>
                    <a:pt x="170177" y="174488"/>
                    <a:pt x="138147" y="302607"/>
                  </a:cubicBezTo>
                  <a:lnTo>
                    <a:pt x="124990" y="355234"/>
                  </a:lnTo>
                  <a:cubicBezTo>
                    <a:pt x="111480" y="476836"/>
                    <a:pt x="127723" y="354722"/>
                    <a:pt x="105255" y="467067"/>
                  </a:cubicBezTo>
                  <a:cubicBezTo>
                    <a:pt x="103062" y="478031"/>
                    <a:pt x="101619" y="489172"/>
                    <a:pt x="98677" y="499959"/>
                  </a:cubicBezTo>
                  <a:cubicBezTo>
                    <a:pt x="95028" y="513339"/>
                    <a:pt x="89906" y="526273"/>
                    <a:pt x="85520" y="539430"/>
                  </a:cubicBezTo>
                  <a:lnTo>
                    <a:pt x="52628" y="638106"/>
                  </a:lnTo>
                  <a:lnTo>
                    <a:pt x="39471" y="677577"/>
                  </a:lnTo>
                  <a:cubicBezTo>
                    <a:pt x="32696" y="704679"/>
                    <a:pt x="29898" y="712899"/>
                    <a:pt x="26314" y="743361"/>
                  </a:cubicBezTo>
                  <a:cubicBezTo>
                    <a:pt x="23484" y="767415"/>
                    <a:pt x="22740" y="791690"/>
                    <a:pt x="19736" y="815723"/>
                  </a:cubicBezTo>
                  <a:cubicBezTo>
                    <a:pt x="15279" y="851379"/>
                    <a:pt x="14533" y="840511"/>
                    <a:pt x="6579" y="868351"/>
                  </a:cubicBezTo>
                  <a:cubicBezTo>
                    <a:pt x="4095" y="877044"/>
                    <a:pt x="2193" y="885893"/>
                    <a:pt x="0" y="894664"/>
                  </a:cubicBezTo>
                  <a:cubicBezTo>
                    <a:pt x="7707" y="1017969"/>
                    <a:pt x="-1947" y="965814"/>
                    <a:pt x="19736" y="1052547"/>
                  </a:cubicBezTo>
                  <a:cubicBezTo>
                    <a:pt x="40307" y="1134834"/>
                    <a:pt x="14012" y="1032512"/>
                    <a:pt x="32893" y="1098595"/>
                  </a:cubicBezTo>
                  <a:cubicBezTo>
                    <a:pt x="35377" y="1107288"/>
                    <a:pt x="39471" y="1124909"/>
                    <a:pt x="39471" y="1124909"/>
                  </a:cubicBezTo>
                </a:path>
              </a:pathLst>
            </a:custGeom>
            <a:noFill/>
            <a:ln w="19050" cap="flat" cmpd="sng" algn="ctr">
              <a:solidFill>
                <a:srgbClr val="FF0000"/>
              </a:solidFill>
              <a:prstDash val="sysDot"/>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lstStyle/>
            <a:p>
              <a:endParaRPr lang="it-IT"/>
            </a:p>
          </p:txBody>
        </p:sp>
      </p:grpSp>
      <p:pic>
        <p:nvPicPr>
          <p:cNvPr id="31" name="Immagine 30">
            <a:extLst>
              <a:ext uri="{FF2B5EF4-FFF2-40B4-BE49-F238E27FC236}">
                <a16:creationId xmlns:a16="http://schemas.microsoft.com/office/drawing/2014/main" xmlns="" id="{4C867418-15F4-445E-A90A-F00FCCD477F3}"/>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l="13631" r="11984"/>
          <a:stretch>
            <a:fillRect/>
          </a:stretch>
        </p:blipFill>
        <p:spPr bwMode="auto">
          <a:xfrm>
            <a:off x="4899025" y="2613025"/>
            <a:ext cx="3049588"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xmlns="" id="{4A8AF5D4-C492-4789-BC5F-93AFA5F0AFD0}"/>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27" name="Picture 2" descr="Risultato immagini per asugi">
            <a:extLst>
              <a:ext uri="{FF2B5EF4-FFF2-40B4-BE49-F238E27FC236}">
                <a16:creationId xmlns:a16="http://schemas.microsoft.com/office/drawing/2014/main" xmlns="" id="{E9154503-E99F-40A6-BB05-00107C207944}"/>
              </a:ext>
            </a:extLst>
          </p:cNvPr>
          <p:cNvPicPr>
            <a:picLocks noChangeAspect="1" noChangeArrowheads="1"/>
          </p:cNvPicPr>
          <p:nvPr/>
        </p:nvPicPr>
        <p:blipFill>
          <a:blip r:embed="rId10" cstate="print"/>
          <a:srcRect/>
          <a:stretch>
            <a:fillRect/>
          </a:stretch>
        </p:blipFill>
        <p:spPr bwMode="auto">
          <a:xfrm>
            <a:off x="291939" y="67924"/>
            <a:ext cx="836613" cy="465667"/>
          </a:xfrm>
          <a:prstGeom prst="rect">
            <a:avLst/>
          </a:prstGeom>
          <a:noFill/>
          <a:ln w="9525">
            <a:noFill/>
            <a:miter lim="800000"/>
            <a:headEnd/>
            <a:tailEnd/>
          </a:ln>
        </p:spPr>
      </p:pic>
      <p:pic>
        <p:nvPicPr>
          <p:cNvPr id="28" name="Picture 2">
            <a:extLst>
              <a:ext uri="{FF2B5EF4-FFF2-40B4-BE49-F238E27FC236}">
                <a16:creationId xmlns:a16="http://schemas.microsoft.com/office/drawing/2014/main" xmlns="" id="{3D6B5C65-8C57-4889-AF33-A0977ABE80ED}"/>
              </a:ext>
            </a:extLst>
          </p:cNvPr>
          <p:cNvPicPr>
            <a:picLocks noChangeAspect="1" noChangeArrowheads="1"/>
          </p:cNvPicPr>
          <p:nvPr/>
        </p:nvPicPr>
        <p:blipFill>
          <a:blip r:embed="rId11" cstate="print"/>
          <a:srcRect/>
          <a:stretch>
            <a:fillRect/>
          </a:stretch>
        </p:blipFill>
        <p:spPr bwMode="auto">
          <a:xfrm>
            <a:off x="8443911" y="53107"/>
            <a:ext cx="358775" cy="480484"/>
          </a:xfrm>
          <a:prstGeom prst="rect">
            <a:avLst/>
          </a:prstGeom>
          <a:noFill/>
          <a:ln w="9525">
            <a:noFill/>
            <a:miter lim="800000"/>
            <a:headEnd/>
            <a:tailEnd/>
          </a:ln>
        </p:spPr>
      </p:pic>
      <p:cxnSp>
        <p:nvCxnSpPr>
          <p:cNvPr id="30" name="Connettore 1 17">
            <a:extLst>
              <a:ext uri="{FF2B5EF4-FFF2-40B4-BE49-F238E27FC236}">
                <a16:creationId xmlns:a16="http://schemas.microsoft.com/office/drawing/2014/main" xmlns="" id="{D4E98D7A-2A86-41F6-A638-E3A743E5B58D}"/>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dissolve">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dissolve">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magine 1">
            <a:extLst>
              <a:ext uri="{FF2B5EF4-FFF2-40B4-BE49-F238E27FC236}">
                <a16:creationId xmlns:a16="http://schemas.microsoft.com/office/drawing/2014/main" xmlns="" id="{CBB4A394-7A8B-4B3B-A495-6F194A9665E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3525" y="998538"/>
            <a:ext cx="35941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a:extLst>
              <a:ext uri="{FF2B5EF4-FFF2-40B4-BE49-F238E27FC236}">
                <a16:creationId xmlns:a16="http://schemas.microsoft.com/office/drawing/2014/main" xmlns="" id="{9CB5EDCD-4037-4651-9977-566DA71C747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4063" y="1595438"/>
            <a:ext cx="3732212" cy="3675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3">
            <a:extLst>
              <a:ext uri="{FF2B5EF4-FFF2-40B4-BE49-F238E27FC236}">
                <a16:creationId xmlns:a16="http://schemas.microsoft.com/office/drawing/2014/main" xmlns="" id="{AD727BC0-8E52-4DC6-9E3A-DB2803AF38B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1263" y="2046288"/>
            <a:ext cx="3938587" cy="3878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a:extLst>
              <a:ext uri="{FF2B5EF4-FFF2-40B4-BE49-F238E27FC236}">
                <a16:creationId xmlns:a16="http://schemas.microsoft.com/office/drawing/2014/main" xmlns="" id="{24057F19-467F-4E94-8DB8-0206EF41F31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76388" y="2266950"/>
            <a:ext cx="4237037" cy="417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a:extLst>
              <a:ext uri="{FF2B5EF4-FFF2-40B4-BE49-F238E27FC236}">
                <a16:creationId xmlns:a16="http://schemas.microsoft.com/office/drawing/2014/main" xmlns="" id="{F80CC46F-830B-4CCF-A577-596EA12F8F6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b="29791"/>
          <a:stretch>
            <a:fillRect/>
          </a:stretch>
        </p:blipFill>
        <p:spPr bwMode="auto">
          <a:xfrm>
            <a:off x="2503488" y="2400300"/>
            <a:ext cx="4124325" cy="401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magine 6">
            <a:extLst>
              <a:ext uri="{FF2B5EF4-FFF2-40B4-BE49-F238E27FC236}">
                <a16:creationId xmlns:a16="http://schemas.microsoft.com/office/drawing/2014/main" xmlns="" id="{9F102152-1146-47D4-9E9A-1C2CDEFBDA2F}"/>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l="14601" r="17651" b="38120"/>
          <a:stretch>
            <a:fillRect/>
          </a:stretch>
        </p:blipFill>
        <p:spPr bwMode="auto">
          <a:xfrm>
            <a:off x="3352800" y="2400300"/>
            <a:ext cx="3287713" cy="399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a:extLst>
              <a:ext uri="{FF2B5EF4-FFF2-40B4-BE49-F238E27FC236}">
                <a16:creationId xmlns:a16="http://schemas.microsoft.com/office/drawing/2014/main" xmlns="" id="{33433387-0407-4CF6-B5C7-049F26BBECF1}"/>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46750" y="2405063"/>
            <a:ext cx="3035300" cy="403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2" descr="Risultato immagini per asugi">
            <a:extLst>
              <a:ext uri="{FF2B5EF4-FFF2-40B4-BE49-F238E27FC236}">
                <a16:creationId xmlns:a16="http://schemas.microsoft.com/office/drawing/2014/main" xmlns="" id="{54CD3061-ED51-45EC-B18C-6CB14488B637}"/>
              </a:ext>
            </a:extLst>
          </p:cNvPr>
          <p:cNvPicPr>
            <a:picLocks noChangeAspect="1" noChangeArrowheads="1"/>
          </p:cNvPicPr>
          <p:nvPr/>
        </p:nvPicPr>
        <p:blipFill>
          <a:blip r:embed="rId9" cstate="print"/>
          <a:srcRect/>
          <a:stretch>
            <a:fillRect/>
          </a:stretch>
        </p:blipFill>
        <p:spPr bwMode="auto">
          <a:xfrm>
            <a:off x="291939" y="67924"/>
            <a:ext cx="836613" cy="465667"/>
          </a:xfrm>
          <a:prstGeom prst="rect">
            <a:avLst/>
          </a:prstGeom>
          <a:noFill/>
          <a:ln w="9525">
            <a:noFill/>
            <a:miter lim="800000"/>
            <a:headEnd/>
            <a:tailEnd/>
          </a:ln>
        </p:spPr>
      </p:pic>
      <p:pic>
        <p:nvPicPr>
          <p:cNvPr id="14" name="Picture 2">
            <a:extLst>
              <a:ext uri="{FF2B5EF4-FFF2-40B4-BE49-F238E27FC236}">
                <a16:creationId xmlns:a16="http://schemas.microsoft.com/office/drawing/2014/main" xmlns="" id="{D7268768-3690-4B08-870B-17BC221DC233}"/>
              </a:ext>
            </a:extLst>
          </p:cNvPr>
          <p:cNvPicPr>
            <a:picLocks noChangeAspect="1" noChangeArrowheads="1"/>
          </p:cNvPicPr>
          <p:nvPr/>
        </p:nvPicPr>
        <p:blipFill>
          <a:blip r:embed="rId10" cstate="print"/>
          <a:srcRect/>
          <a:stretch>
            <a:fillRect/>
          </a:stretch>
        </p:blipFill>
        <p:spPr bwMode="auto">
          <a:xfrm>
            <a:off x="8443911" y="53107"/>
            <a:ext cx="358775" cy="480484"/>
          </a:xfrm>
          <a:prstGeom prst="rect">
            <a:avLst/>
          </a:prstGeom>
          <a:noFill/>
          <a:ln w="9525">
            <a:noFill/>
            <a:miter lim="800000"/>
            <a:headEnd/>
            <a:tailEnd/>
          </a:ln>
        </p:spPr>
      </p:pic>
      <p:sp>
        <p:nvSpPr>
          <p:cNvPr id="15" name="CasellaDiTesto 14">
            <a:extLst>
              <a:ext uri="{FF2B5EF4-FFF2-40B4-BE49-F238E27FC236}">
                <a16:creationId xmlns:a16="http://schemas.microsoft.com/office/drawing/2014/main" xmlns="" id="{7EC56073-8AAB-4EEF-91E4-0E8C10E2D65E}"/>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cxnSp>
        <p:nvCxnSpPr>
          <p:cNvPr id="16" name="Connettore 1 17">
            <a:extLst>
              <a:ext uri="{FF2B5EF4-FFF2-40B4-BE49-F238E27FC236}">
                <a16:creationId xmlns:a16="http://schemas.microsoft.com/office/drawing/2014/main" xmlns="" id="{A711BDD8-56D6-4D57-A7FC-0D0B31E95DB1}"/>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magine 3">
            <a:extLst>
              <a:ext uri="{FF2B5EF4-FFF2-40B4-BE49-F238E27FC236}">
                <a16:creationId xmlns:a16="http://schemas.microsoft.com/office/drawing/2014/main" xmlns="" id="{2E0F8F69-E528-4717-A973-0E267ED7EDF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5505" t="4195" r="19138" b="1872"/>
          <a:stretch>
            <a:fillRect/>
          </a:stretch>
        </p:blipFill>
        <p:spPr bwMode="auto">
          <a:xfrm>
            <a:off x="206375" y="1700213"/>
            <a:ext cx="3629025"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2" name="Immagine 4">
            <a:extLst>
              <a:ext uri="{FF2B5EF4-FFF2-40B4-BE49-F238E27FC236}">
                <a16:creationId xmlns:a16="http://schemas.microsoft.com/office/drawing/2014/main" xmlns="" id="{A04C83E7-2011-4EC9-9365-40BCC77D564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3723" t="30769" r="34917" b="32283"/>
          <a:stretch>
            <a:fillRect/>
          </a:stretch>
        </p:blipFill>
        <p:spPr bwMode="auto">
          <a:xfrm>
            <a:off x="5938838" y="1008063"/>
            <a:ext cx="2609850"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3" name="Immagine 5">
            <a:extLst>
              <a:ext uri="{FF2B5EF4-FFF2-40B4-BE49-F238E27FC236}">
                <a16:creationId xmlns:a16="http://schemas.microsoft.com/office/drawing/2014/main" xmlns="" id="{67B174A0-961F-4F89-8514-3584FF9C861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35046" t="24226" r="40564" b="42000"/>
          <a:stretch>
            <a:fillRect/>
          </a:stretch>
        </p:blipFill>
        <p:spPr bwMode="auto">
          <a:xfrm>
            <a:off x="5938838" y="2112963"/>
            <a:ext cx="2609850" cy="225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Immagine 6">
            <a:extLst>
              <a:ext uri="{FF2B5EF4-FFF2-40B4-BE49-F238E27FC236}">
                <a16:creationId xmlns:a16="http://schemas.microsoft.com/office/drawing/2014/main" xmlns="" id="{4161ED50-5A9A-4D6F-B6C5-D415187DEE1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9438" t="26616" r="41798" b="45090"/>
          <a:stretch>
            <a:fillRect/>
          </a:stretch>
        </p:blipFill>
        <p:spPr bwMode="auto">
          <a:xfrm>
            <a:off x="5938838" y="3552825"/>
            <a:ext cx="26098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Immagine 7">
            <a:extLst>
              <a:ext uri="{FF2B5EF4-FFF2-40B4-BE49-F238E27FC236}">
                <a16:creationId xmlns:a16="http://schemas.microsoft.com/office/drawing/2014/main" xmlns="" id="{526D4FC5-A0DA-42A0-AF5B-D01375F42BD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l="35168" t="25806" r="34831" b="43288"/>
          <a:stretch>
            <a:fillRect/>
          </a:stretch>
        </p:blipFill>
        <p:spPr bwMode="auto">
          <a:xfrm>
            <a:off x="5938838" y="4922838"/>
            <a:ext cx="260985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Immagine 8">
            <a:extLst>
              <a:ext uri="{FF2B5EF4-FFF2-40B4-BE49-F238E27FC236}">
                <a16:creationId xmlns:a16="http://schemas.microsoft.com/office/drawing/2014/main" xmlns="" id="{75F343CA-29AC-4C25-8FD5-FFCC2270A21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l="40674" t="25398" r="41235" b="25273"/>
          <a:stretch>
            <a:fillRect/>
          </a:stretch>
        </p:blipFill>
        <p:spPr bwMode="auto">
          <a:xfrm>
            <a:off x="4059238" y="2636838"/>
            <a:ext cx="1654175" cy="203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Risultato immagini per asugi">
            <a:extLst>
              <a:ext uri="{FF2B5EF4-FFF2-40B4-BE49-F238E27FC236}">
                <a16:creationId xmlns:a16="http://schemas.microsoft.com/office/drawing/2014/main" xmlns="" id="{9F7B454F-72D5-480E-84E1-F71A16A3F0F1}"/>
              </a:ext>
            </a:extLst>
          </p:cNvPr>
          <p:cNvPicPr>
            <a:picLocks noChangeAspect="1" noChangeArrowheads="1"/>
          </p:cNvPicPr>
          <p:nvPr/>
        </p:nvPicPr>
        <p:blipFill>
          <a:blip r:embed="rId8" cstate="print"/>
          <a:srcRect/>
          <a:stretch>
            <a:fillRect/>
          </a:stretch>
        </p:blipFill>
        <p:spPr bwMode="auto">
          <a:xfrm>
            <a:off x="291939" y="67924"/>
            <a:ext cx="836613" cy="465667"/>
          </a:xfrm>
          <a:prstGeom prst="rect">
            <a:avLst/>
          </a:prstGeom>
          <a:noFill/>
          <a:ln w="9525">
            <a:noFill/>
            <a:miter lim="800000"/>
            <a:headEnd/>
            <a:tailEnd/>
          </a:ln>
        </p:spPr>
      </p:pic>
      <p:pic>
        <p:nvPicPr>
          <p:cNvPr id="13" name="Picture 2">
            <a:extLst>
              <a:ext uri="{FF2B5EF4-FFF2-40B4-BE49-F238E27FC236}">
                <a16:creationId xmlns:a16="http://schemas.microsoft.com/office/drawing/2014/main" xmlns="" id="{6E92E53E-88AA-4553-940C-E33F6F7480FC}"/>
              </a:ext>
            </a:extLst>
          </p:cNvPr>
          <p:cNvPicPr>
            <a:picLocks noChangeAspect="1" noChangeArrowheads="1"/>
          </p:cNvPicPr>
          <p:nvPr/>
        </p:nvPicPr>
        <p:blipFill>
          <a:blip r:embed="rId9" cstate="print"/>
          <a:srcRect/>
          <a:stretch>
            <a:fillRect/>
          </a:stretch>
        </p:blipFill>
        <p:spPr bwMode="auto">
          <a:xfrm>
            <a:off x="8443911" y="53107"/>
            <a:ext cx="358775" cy="480484"/>
          </a:xfrm>
          <a:prstGeom prst="rect">
            <a:avLst/>
          </a:prstGeom>
          <a:noFill/>
          <a:ln w="9525">
            <a:noFill/>
            <a:miter lim="800000"/>
            <a:headEnd/>
            <a:tailEnd/>
          </a:ln>
        </p:spPr>
      </p:pic>
      <p:sp>
        <p:nvSpPr>
          <p:cNvPr id="14" name="CasellaDiTesto 13">
            <a:extLst>
              <a:ext uri="{FF2B5EF4-FFF2-40B4-BE49-F238E27FC236}">
                <a16:creationId xmlns:a16="http://schemas.microsoft.com/office/drawing/2014/main" xmlns="" id="{711DFE4D-4E88-492B-A233-6CEE473D552F}"/>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cxnSp>
        <p:nvCxnSpPr>
          <p:cNvPr id="15" name="Connettore 1 17">
            <a:extLst>
              <a:ext uri="{FF2B5EF4-FFF2-40B4-BE49-F238E27FC236}">
                <a16:creationId xmlns:a16="http://schemas.microsoft.com/office/drawing/2014/main" xmlns="" id="{0199C53B-EB7E-4DD9-B522-76D5CCE10B11}"/>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Senza titolo-2">
            <a:extLst>
              <a:ext uri="{FF2B5EF4-FFF2-40B4-BE49-F238E27FC236}">
                <a16:creationId xmlns:a16="http://schemas.microsoft.com/office/drawing/2014/main" xmlns="" id="{97BA2A23-E4EA-41F7-976B-2181CFB1E4A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69362" t="66090" r="6543" b="5873"/>
          <a:stretch>
            <a:fillRect/>
          </a:stretch>
        </p:blipFill>
        <p:spPr bwMode="auto">
          <a:xfrm>
            <a:off x="3235325" y="1280120"/>
            <a:ext cx="2319338" cy="5029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7586" name="Picture 3" descr="Senza titolo-2">
            <a:extLst>
              <a:ext uri="{FF2B5EF4-FFF2-40B4-BE49-F238E27FC236}">
                <a16:creationId xmlns:a16="http://schemas.microsoft.com/office/drawing/2014/main" xmlns="" id="{C33801FA-33DF-42AF-A357-BD90089EBE5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69362" t="33380" r="12567" b="42831"/>
          <a:stretch>
            <a:fillRect/>
          </a:stretch>
        </p:blipFill>
        <p:spPr bwMode="auto">
          <a:xfrm>
            <a:off x="436563" y="1280120"/>
            <a:ext cx="2047875" cy="5029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7587" name="Picture 4" descr="Senza titolo-3">
            <a:extLst>
              <a:ext uri="{FF2B5EF4-FFF2-40B4-BE49-F238E27FC236}">
                <a16:creationId xmlns:a16="http://schemas.microsoft.com/office/drawing/2014/main" xmlns="" id="{B8A41443-1D80-4B27-9791-A2553E4F9E1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3156" t="1881" r="72234" b="67842"/>
          <a:stretch>
            <a:fillRect/>
          </a:stretch>
        </p:blipFill>
        <p:spPr bwMode="auto">
          <a:xfrm>
            <a:off x="6324292" y="1280118"/>
            <a:ext cx="2075171" cy="5029201"/>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51205" name="AutoShape 5">
            <a:extLst>
              <a:ext uri="{FF2B5EF4-FFF2-40B4-BE49-F238E27FC236}">
                <a16:creationId xmlns:a16="http://schemas.microsoft.com/office/drawing/2014/main" xmlns="" id="{51A70F1E-82AD-6F40-9D77-59DD0E9EF9DC}"/>
              </a:ext>
            </a:extLst>
          </p:cNvPr>
          <p:cNvSpPr>
            <a:spLocks noChangeArrowheads="1"/>
          </p:cNvSpPr>
          <p:nvPr/>
        </p:nvSpPr>
        <p:spPr bwMode="auto">
          <a:xfrm>
            <a:off x="2367225" y="3704456"/>
            <a:ext cx="949325" cy="228600"/>
          </a:xfrm>
          <a:custGeom>
            <a:avLst/>
            <a:gdLst>
              <a:gd name="T0" fmla="*/ 711994 w 21600"/>
              <a:gd name="T1" fmla="*/ 0 h 21600"/>
              <a:gd name="T2" fmla="*/ 0 w 21600"/>
              <a:gd name="T3" fmla="*/ 114300 h 21600"/>
              <a:gd name="T4" fmla="*/ 711994 w 21600"/>
              <a:gd name="T5" fmla="*/ 228600 h 21600"/>
              <a:gd name="T6" fmla="*/ 949325 w 21600"/>
              <a:gd name="T7" fmla="*/ 114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alpha val="50195"/>
            </a:srgbClr>
          </a:solidFill>
          <a:ln w="8001">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eaLnBrk="1" hangingPunct="1">
              <a:defRPr/>
            </a:pPr>
            <a:endParaRPr lang="it-IT"/>
          </a:p>
        </p:txBody>
      </p:sp>
      <p:sp>
        <p:nvSpPr>
          <p:cNvPr id="51206" name="AutoShape 6">
            <a:extLst>
              <a:ext uri="{FF2B5EF4-FFF2-40B4-BE49-F238E27FC236}">
                <a16:creationId xmlns:a16="http://schemas.microsoft.com/office/drawing/2014/main" xmlns="" id="{6C3062EE-41CA-294C-B51A-EDC8AEA6E61C}"/>
              </a:ext>
            </a:extLst>
          </p:cNvPr>
          <p:cNvSpPr>
            <a:spLocks noChangeArrowheads="1"/>
          </p:cNvSpPr>
          <p:nvPr/>
        </p:nvSpPr>
        <p:spPr bwMode="auto">
          <a:xfrm>
            <a:off x="5418138" y="3704456"/>
            <a:ext cx="949325" cy="228600"/>
          </a:xfrm>
          <a:custGeom>
            <a:avLst/>
            <a:gdLst>
              <a:gd name="T0" fmla="*/ 711994 w 21600"/>
              <a:gd name="T1" fmla="*/ 0 h 21600"/>
              <a:gd name="T2" fmla="*/ 0 w 21600"/>
              <a:gd name="T3" fmla="*/ 114300 h 21600"/>
              <a:gd name="T4" fmla="*/ 711994 w 21600"/>
              <a:gd name="T5" fmla="*/ 228600 h 21600"/>
              <a:gd name="T6" fmla="*/ 949325 w 21600"/>
              <a:gd name="T7" fmla="*/ 114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alpha val="50195"/>
            </a:srgbClr>
          </a:solidFill>
          <a:ln w="8001">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eaLnBrk="1" hangingPunct="1">
              <a:defRPr/>
            </a:pPr>
            <a:endParaRPr lang="it-IT"/>
          </a:p>
        </p:txBody>
      </p:sp>
      <p:sp>
        <p:nvSpPr>
          <p:cNvPr id="8" name="CasellaDiTesto 7">
            <a:extLst>
              <a:ext uri="{FF2B5EF4-FFF2-40B4-BE49-F238E27FC236}">
                <a16:creationId xmlns:a16="http://schemas.microsoft.com/office/drawing/2014/main" xmlns="" id="{C9D952CA-F5DA-4C0E-A006-DFDC7FC09CDE}"/>
              </a:ext>
            </a:extLst>
          </p:cNvPr>
          <p:cNvSpPr txBox="1"/>
          <p:nvPr/>
        </p:nvSpPr>
        <p:spPr>
          <a:xfrm>
            <a:off x="251520" y="692696"/>
            <a:ext cx="86409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2800" dirty="0">
                <a:latin typeface="Century Gothic" panose="020B0502020202020204" pitchFamily="34" charset="0"/>
              </a:rPr>
              <a:t>3° CASO CLINICO: stenosi singola AFS &lt; 3cm </a:t>
            </a:r>
          </a:p>
        </p:txBody>
      </p:sp>
      <p:sp>
        <p:nvSpPr>
          <p:cNvPr id="9" name="CasellaDiTesto 8">
            <a:extLst>
              <a:ext uri="{FF2B5EF4-FFF2-40B4-BE49-F238E27FC236}">
                <a16:creationId xmlns:a16="http://schemas.microsoft.com/office/drawing/2014/main" xmlns="" id="{114F1805-0913-4B1E-A005-868D2011715B}"/>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10" name="Picture 2" descr="Risultato immagini per asugi">
            <a:extLst>
              <a:ext uri="{FF2B5EF4-FFF2-40B4-BE49-F238E27FC236}">
                <a16:creationId xmlns:a16="http://schemas.microsoft.com/office/drawing/2014/main" xmlns="" id="{93D1658B-54D3-42B4-BF06-A97F441F0F41}"/>
              </a:ext>
            </a:extLst>
          </p:cNvPr>
          <p:cNvPicPr>
            <a:picLocks noChangeAspect="1" noChangeArrowheads="1"/>
          </p:cNvPicPr>
          <p:nvPr/>
        </p:nvPicPr>
        <p:blipFill>
          <a:blip r:embed="rId5" cstate="print"/>
          <a:srcRect/>
          <a:stretch>
            <a:fillRect/>
          </a:stretch>
        </p:blipFill>
        <p:spPr bwMode="auto">
          <a:xfrm>
            <a:off x="291939" y="67924"/>
            <a:ext cx="836613" cy="465667"/>
          </a:xfrm>
          <a:prstGeom prst="rect">
            <a:avLst/>
          </a:prstGeom>
          <a:noFill/>
          <a:ln w="9525">
            <a:noFill/>
            <a:miter lim="800000"/>
            <a:headEnd/>
            <a:tailEnd/>
          </a:ln>
        </p:spPr>
      </p:pic>
      <p:pic>
        <p:nvPicPr>
          <p:cNvPr id="11" name="Picture 2">
            <a:extLst>
              <a:ext uri="{FF2B5EF4-FFF2-40B4-BE49-F238E27FC236}">
                <a16:creationId xmlns:a16="http://schemas.microsoft.com/office/drawing/2014/main" xmlns="" id="{549FEDE1-F5D2-48AE-A32A-C350227DBB6E}"/>
              </a:ext>
            </a:extLst>
          </p:cNvPr>
          <p:cNvPicPr>
            <a:picLocks noChangeAspect="1" noChangeArrowheads="1"/>
          </p:cNvPicPr>
          <p:nvPr/>
        </p:nvPicPr>
        <p:blipFill>
          <a:blip r:embed="rId6" cstate="print"/>
          <a:srcRect/>
          <a:stretch>
            <a:fillRect/>
          </a:stretch>
        </p:blipFill>
        <p:spPr bwMode="auto">
          <a:xfrm>
            <a:off x="8443911" y="53107"/>
            <a:ext cx="358775" cy="480484"/>
          </a:xfrm>
          <a:prstGeom prst="rect">
            <a:avLst/>
          </a:prstGeom>
          <a:noFill/>
          <a:ln w="9525">
            <a:noFill/>
            <a:miter lim="800000"/>
            <a:headEnd/>
            <a:tailEnd/>
          </a:ln>
        </p:spPr>
      </p:pic>
      <p:cxnSp>
        <p:nvCxnSpPr>
          <p:cNvPr id="12" name="Connettore 1 17">
            <a:extLst>
              <a:ext uri="{FF2B5EF4-FFF2-40B4-BE49-F238E27FC236}">
                <a16:creationId xmlns:a16="http://schemas.microsoft.com/office/drawing/2014/main" xmlns="" id="{C9F065BC-41D8-4696-958D-2661FBF871E3}"/>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a:extLst>
              <a:ext uri="{FF2B5EF4-FFF2-40B4-BE49-F238E27FC236}">
                <a16:creationId xmlns:a16="http://schemas.microsoft.com/office/drawing/2014/main" xmlns="" id="{8ED33C1D-1C31-4531-B4E7-E922427C7C42}"/>
              </a:ext>
            </a:extLst>
          </p:cNvPr>
          <p:cNvGraphicFramePr>
            <a:graphicFrameLocks noChangeAspect="1"/>
          </p:cNvGraphicFramePr>
          <p:nvPr/>
        </p:nvGraphicFramePr>
        <p:xfrm>
          <a:off x="1851025" y="228600"/>
          <a:ext cx="5532438" cy="6223000"/>
        </p:xfrm>
        <a:graphic>
          <a:graphicData uri="http://schemas.openxmlformats.org/presentationml/2006/ole">
            <p:oleObj spid="_x0000_s3214" name="Image" r:id="rId3" imgW="6222222" imgH="6222222" progId="">
              <p:embed/>
            </p:oleObj>
          </a:graphicData>
        </a:graphic>
      </p:graphicFrame>
      <p:graphicFrame>
        <p:nvGraphicFramePr>
          <p:cNvPr id="52227" name="Object 3">
            <a:extLst>
              <a:ext uri="{FF2B5EF4-FFF2-40B4-BE49-F238E27FC236}">
                <a16:creationId xmlns:a16="http://schemas.microsoft.com/office/drawing/2014/main" xmlns="" id="{E3DE721E-42AC-4D64-ABBD-AD91710EB0F5}"/>
              </a:ext>
            </a:extLst>
          </p:cNvPr>
          <p:cNvGraphicFramePr>
            <a:graphicFrameLocks noChangeAspect="1"/>
          </p:cNvGraphicFramePr>
          <p:nvPr/>
        </p:nvGraphicFramePr>
        <p:xfrm>
          <a:off x="1839913" y="177800"/>
          <a:ext cx="5532437" cy="6223000"/>
        </p:xfrm>
        <a:graphic>
          <a:graphicData uri="http://schemas.openxmlformats.org/presentationml/2006/ole">
            <p:oleObj spid="_x0000_s3215" name="Image" r:id="rId4" imgW="6222222" imgH="6222222" progId="">
              <p:embed/>
            </p:oleObj>
          </a:graphicData>
        </a:graphic>
      </p:graphicFrame>
      <p:graphicFrame>
        <p:nvGraphicFramePr>
          <p:cNvPr id="52228" name="Object 4">
            <a:extLst>
              <a:ext uri="{FF2B5EF4-FFF2-40B4-BE49-F238E27FC236}">
                <a16:creationId xmlns:a16="http://schemas.microsoft.com/office/drawing/2014/main" xmlns="" id="{E9F36DB6-CC6E-4AF5-8D1B-07C2FAF3FCD9}"/>
              </a:ext>
            </a:extLst>
          </p:cNvPr>
          <p:cNvGraphicFramePr>
            <a:graphicFrameLocks noChangeAspect="1"/>
          </p:cNvGraphicFramePr>
          <p:nvPr/>
        </p:nvGraphicFramePr>
        <p:xfrm>
          <a:off x="1839913" y="215900"/>
          <a:ext cx="5532437" cy="6223000"/>
        </p:xfrm>
        <a:graphic>
          <a:graphicData uri="http://schemas.openxmlformats.org/presentationml/2006/ole">
            <p:oleObj spid="_x0000_s3216" name="Image" r:id="rId5" imgW="6222222" imgH="6222222" progId="">
              <p:embed/>
            </p:oleObj>
          </a:graphicData>
        </a:graphic>
      </p:graphicFrame>
      <p:graphicFrame>
        <p:nvGraphicFramePr>
          <p:cNvPr id="52229" name="Object 5">
            <a:extLst>
              <a:ext uri="{FF2B5EF4-FFF2-40B4-BE49-F238E27FC236}">
                <a16:creationId xmlns:a16="http://schemas.microsoft.com/office/drawing/2014/main" xmlns="" id="{EDF2C149-9EC9-4D9F-AEB7-ED7BB9A16D2C}"/>
              </a:ext>
            </a:extLst>
          </p:cNvPr>
          <p:cNvGraphicFramePr>
            <a:graphicFrameLocks noChangeAspect="1"/>
          </p:cNvGraphicFramePr>
          <p:nvPr/>
        </p:nvGraphicFramePr>
        <p:xfrm>
          <a:off x="1828800" y="203200"/>
          <a:ext cx="5530850" cy="6223000"/>
        </p:xfrm>
        <a:graphic>
          <a:graphicData uri="http://schemas.openxmlformats.org/presentationml/2006/ole">
            <p:oleObj spid="_x0000_s3217" name="Image" r:id="rId6" imgW="6222222" imgH="6222222" progId="">
              <p:embed/>
            </p:oleObj>
          </a:graphicData>
        </a:graphic>
      </p:graphicFrame>
      <p:graphicFrame>
        <p:nvGraphicFramePr>
          <p:cNvPr id="52230" name="Object 6">
            <a:extLst>
              <a:ext uri="{FF2B5EF4-FFF2-40B4-BE49-F238E27FC236}">
                <a16:creationId xmlns:a16="http://schemas.microsoft.com/office/drawing/2014/main" xmlns="" id="{D288370F-2034-43F4-AE21-224A2FB8B7EB}"/>
              </a:ext>
            </a:extLst>
          </p:cNvPr>
          <p:cNvGraphicFramePr>
            <a:graphicFrameLocks noChangeAspect="1"/>
          </p:cNvGraphicFramePr>
          <p:nvPr/>
        </p:nvGraphicFramePr>
        <p:xfrm>
          <a:off x="1862138" y="203200"/>
          <a:ext cx="5532437" cy="6223000"/>
        </p:xfrm>
        <a:graphic>
          <a:graphicData uri="http://schemas.openxmlformats.org/presentationml/2006/ole">
            <p:oleObj spid="_x0000_s3218" name="Image" r:id="rId7" imgW="6222222" imgH="6222222" progId="">
              <p:embed/>
            </p:oleObj>
          </a:graphicData>
        </a:graphic>
      </p:graphicFrame>
      <p:graphicFrame>
        <p:nvGraphicFramePr>
          <p:cNvPr id="52231" name="Object 7">
            <a:extLst>
              <a:ext uri="{FF2B5EF4-FFF2-40B4-BE49-F238E27FC236}">
                <a16:creationId xmlns:a16="http://schemas.microsoft.com/office/drawing/2014/main" xmlns="" id="{19814FF4-C6B4-4F04-A566-5A39448BFC8B}"/>
              </a:ext>
            </a:extLst>
          </p:cNvPr>
          <p:cNvGraphicFramePr>
            <a:graphicFrameLocks noChangeAspect="1"/>
          </p:cNvGraphicFramePr>
          <p:nvPr/>
        </p:nvGraphicFramePr>
        <p:xfrm>
          <a:off x="1839913" y="152400"/>
          <a:ext cx="5532437" cy="6223000"/>
        </p:xfrm>
        <a:graphic>
          <a:graphicData uri="http://schemas.openxmlformats.org/presentationml/2006/ole">
            <p:oleObj spid="_x0000_s3219" name="Image" r:id="rId8" imgW="6222222" imgH="6222222" progId="">
              <p:embed/>
            </p:oleObj>
          </a:graphicData>
        </a:graphic>
      </p:graphicFrame>
      <p:graphicFrame>
        <p:nvGraphicFramePr>
          <p:cNvPr id="52232" name="Object 8">
            <a:extLst>
              <a:ext uri="{FF2B5EF4-FFF2-40B4-BE49-F238E27FC236}">
                <a16:creationId xmlns:a16="http://schemas.microsoft.com/office/drawing/2014/main" xmlns="" id="{FC9D759E-4844-4555-838E-10557DA61050}"/>
              </a:ext>
            </a:extLst>
          </p:cNvPr>
          <p:cNvGraphicFramePr>
            <a:graphicFrameLocks noChangeAspect="1"/>
          </p:cNvGraphicFramePr>
          <p:nvPr/>
        </p:nvGraphicFramePr>
        <p:xfrm>
          <a:off x="1839913" y="152400"/>
          <a:ext cx="5532437" cy="6223000"/>
        </p:xfrm>
        <a:graphic>
          <a:graphicData uri="http://schemas.openxmlformats.org/presentationml/2006/ole">
            <p:oleObj spid="_x0000_s3220" name="Image" r:id="rId9" imgW="6222222" imgH="6222222" progId="">
              <p:embed/>
            </p:oleObj>
          </a:graphicData>
        </a:graphic>
      </p:graphicFrame>
      <p:graphicFrame>
        <p:nvGraphicFramePr>
          <p:cNvPr id="52233" name="Object 9">
            <a:extLst>
              <a:ext uri="{FF2B5EF4-FFF2-40B4-BE49-F238E27FC236}">
                <a16:creationId xmlns:a16="http://schemas.microsoft.com/office/drawing/2014/main" xmlns="" id="{31123218-F8B8-40E9-9CF2-D409D4C63109}"/>
              </a:ext>
            </a:extLst>
          </p:cNvPr>
          <p:cNvGraphicFramePr>
            <a:graphicFrameLocks noChangeAspect="1"/>
          </p:cNvGraphicFramePr>
          <p:nvPr/>
        </p:nvGraphicFramePr>
        <p:xfrm>
          <a:off x="1839913" y="152400"/>
          <a:ext cx="5532437" cy="6223000"/>
        </p:xfrm>
        <a:graphic>
          <a:graphicData uri="http://schemas.openxmlformats.org/presentationml/2006/ole">
            <p:oleObj spid="_x0000_s3221" name="Image" r:id="rId10" imgW="6222222" imgH="6222222" progId="">
              <p:embed/>
            </p:oleObj>
          </a:graphicData>
        </a:graphic>
      </p:graphicFrame>
      <p:graphicFrame>
        <p:nvGraphicFramePr>
          <p:cNvPr id="52234" name="Object 10">
            <a:extLst>
              <a:ext uri="{FF2B5EF4-FFF2-40B4-BE49-F238E27FC236}">
                <a16:creationId xmlns:a16="http://schemas.microsoft.com/office/drawing/2014/main" xmlns="" id="{A414861D-638D-4F07-B87E-2DDFAC944781}"/>
              </a:ext>
            </a:extLst>
          </p:cNvPr>
          <p:cNvGraphicFramePr>
            <a:graphicFrameLocks noChangeAspect="1"/>
          </p:cNvGraphicFramePr>
          <p:nvPr/>
        </p:nvGraphicFramePr>
        <p:xfrm>
          <a:off x="1839913" y="152400"/>
          <a:ext cx="5532437" cy="6223000"/>
        </p:xfrm>
        <a:graphic>
          <a:graphicData uri="http://schemas.openxmlformats.org/presentationml/2006/ole">
            <p:oleObj spid="_x0000_s3222" name="Image" r:id="rId11" imgW="6222222" imgH="6222222" progId="">
              <p:embed/>
            </p:oleObj>
          </a:graphicData>
        </a:graphic>
      </p:graphicFrame>
      <p:graphicFrame>
        <p:nvGraphicFramePr>
          <p:cNvPr id="52235" name="Object 11">
            <a:extLst>
              <a:ext uri="{FF2B5EF4-FFF2-40B4-BE49-F238E27FC236}">
                <a16:creationId xmlns:a16="http://schemas.microsoft.com/office/drawing/2014/main" xmlns="" id="{4F24ECBB-8914-41CE-84E3-3FA16ACF0E46}"/>
              </a:ext>
            </a:extLst>
          </p:cNvPr>
          <p:cNvGraphicFramePr>
            <a:graphicFrameLocks noChangeAspect="1"/>
          </p:cNvGraphicFramePr>
          <p:nvPr/>
        </p:nvGraphicFramePr>
        <p:xfrm>
          <a:off x="1839913" y="152400"/>
          <a:ext cx="5532437" cy="6223000"/>
        </p:xfrm>
        <a:graphic>
          <a:graphicData uri="http://schemas.openxmlformats.org/presentationml/2006/ole">
            <p:oleObj spid="_x0000_s3223" name="Image" r:id="rId12" imgW="6222222" imgH="6222222" progId="">
              <p:embed/>
            </p:oleObj>
          </a:graphicData>
        </a:graphic>
      </p:graphicFrame>
      <p:sp>
        <p:nvSpPr>
          <p:cNvPr id="12" name="CasellaDiTesto 11">
            <a:extLst>
              <a:ext uri="{FF2B5EF4-FFF2-40B4-BE49-F238E27FC236}">
                <a16:creationId xmlns:a16="http://schemas.microsoft.com/office/drawing/2014/main" xmlns="" id="{CC19E572-91B1-4FA9-9EC1-9100823855D3}"/>
              </a:ext>
            </a:extLst>
          </p:cNvPr>
          <p:cNvSpPr txBox="1"/>
          <p:nvPr/>
        </p:nvSpPr>
        <p:spPr>
          <a:xfrm>
            <a:off x="251520" y="116632"/>
            <a:ext cx="86409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2800" dirty="0">
                <a:latin typeface="Century Gothic" panose="020B0502020202020204" pitchFamily="34" charset="0"/>
              </a:rPr>
              <a:t>4° CASO CLINICO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box(out)">
                                      <p:cBhvr>
                                        <p:cTn id="7" dur="500"/>
                                        <p:tgtEl>
                                          <p:spTgt spid="52226"/>
                                        </p:tgtEl>
                                      </p:cBhvr>
                                    </p:animEffect>
                                  </p:childTnLst>
                                  <p:subTnLst>
                                    <p:set>
                                      <p:cBhvr override="childStyle">
                                        <p:cTn dur="1" fill="hold" display="0" masterRel="nextClick" afterEffect="1"/>
                                        <p:tgtEl>
                                          <p:spTgt spid="52226"/>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2227"/>
                                        </p:tgtEl>
                                        <p:attrNameLst>
                                          <p:attrName>style.visibility</p:attrName>
                                        </p:attrNameLst>
                                      </p:cBhvr>
                                      <p:to>
                                        <p:strVal val="visible"/>
                                      </p:to>
                                    </p:set>
                                    <p:animEffect transition="in" filter="box(out)">
                                      <p:cBhvr>
                                        <p:cTn id="12" dur="500"/>
                                        <p:tgtEl>
                                          <p:spTgt spid="52227"/>
                                        </p:tgtEl>
                                      </p:cBhvr>
                                    </p:animEffect>
                                  </p:childTnLst>
                                  <p:subTnLst>
                                    <p:set>
                                      <p:cBhvr override="childStyle">
                                        <p:cTn dur="1" fill="hold" display="0" masterRel="nextClick" afterEffect="1"/>
                                        <p:tgtEl>
                                          <p:spTgt spid="52227"/>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2230"/>
                                        </p:tgtEl>
                                        <p:attrNameLst>
                                          <p:attrName>style.visibility</p:attrName>
                                        </p:attrNameLst>
                                      </p:cBhvr>
                                      <p:to>
                                        <p:strVal val="visible"/>
                                      </p:to>
                                    </p:set>
                                    <p:animEffect transition="in" filter="box(out)">
                                      <p:cBhvr>
                                        <p:cTn id="17" dur="500"/>
                                        <p:tgtEl>
                                          <p:spTgt spid="52230"/>
                                        </p:tgtEl>
                                      </p:cBhvr>
                                    </p:animEffect>
                                  </p:childTnLst>
                                  <p:subTnLst>
                                    <p:set>
                                      <p:cBhvr override="childStyle">
                                        <p:cTn dur="1" fill="hold" display="0" masterRel="nextClick" afterEffect="1"/>
                                        <p:tgtEl>
                                          <p:spTgt spid="52230"/>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2231"/>
                                        </p:tgtEl>
                                        <p:attrNameLst>
                                          <p:attrName>style.visibility</p:attrName>
                                        </p:attrNameLst>
                                      </p:cBhvr>
                                      <p:to>
                                        <p:strVal val="visible"/>
                                      </p:to>
                                    </p:set>
                                    <p:animEffect transition="in" filter="box(out)">
                                      <p:cBhvr>
                                        <p:cTn id="22" dur="500"/>
                                        <p:tgtEl>
                                          <p:spTgt spid="52231"/>
                                        </p:tgtEl>
                                      </p:cBhvr>
                                    </p:animEffect>
                                  </p:childTnLst>
                                  <p:subTnLst>
                                    <p:set>
                                      <p:cBhvr override="childStyle">
                                        <p:cTn dur="1" fill="hold" display="0" masterRel="nextClick" afterEffect="1"/>
                                        <p:tgtEl>
                                          <p:spTgt spid="5223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2228"/>
                                        </p:tgtEl>
                                        <p:attrNameLst>
                                          <p:attrName>style.visibility</p:attrName>
                                        </p:attrNameLst>
                                      </p:cBhvr>
                                      <p:to>
                                        <p:strVal val="visible"/>
                                      </p:to>
                                    </p:set>
                                    <p:animEffect transition="in" filter="box(out)">
                                      <p:cBhvr>
                                        <p:cTn id="27" dur="500"/>
                                        <p:tgtEl>
                                          <p:spTgt spid="52228"/>
                                        </p:tgtEl>
                                      </p:cBhvr>
                                    </p:animEffect>
                                  </p:childTnLst>
                                  <p:subTnLst>
                                    <p:set>
                                      <p:cBhvr override="childStyle">
                                        <p:cTn dur="1" fill="hold" display="0" masterRel="nextClick" afterEffect="1"/>
                                        <p:tgtEl>
                                          <p:spTgt spid="52228"/>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2229"/>
                                        </p:tgtEl>
                                        <p:attrNameLst>
                                          <p:attrName>style.visibility</p:attrName>
                                        </p:attrNameLst>
                                      </p:cBhvr>
                                      <p:to>
                                        <p:strVal val="visible"/>
                                      </p:to>
                                    </p:set>
                                    <p:animEffect transition="in" filter="box(out)">
                                      <p:cBhvr>
                                        <p:cTn id="32" dur="500"/>
                                        <p:tgtEl>
                                          <p:spTgt spid="52229"/>
                                        </p:tgtEl>
                                      </p:cBhvr>
                                    </p:animEffect>
                                  </p:childTnLst>
                                  <p:subTnLst>
                                    <p:set>
                                      <p:cBhvr override="childStyle">
                                        <p:cTn dur="1" fill="hold" display="0" masterRel="nextClick" afterEffect="1"/>
                                        <p:tgtEl>
                                          <p:spTgt spid="52229"/>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52232"/>
                                        </p:tgtEl>
                                        <p:attrNameLst>
                                          <p:attrName>style.visibility</p:attrName>
                                        </p:attrNameLst>
                                      </p:cBhvr>
                                      <p:to>
                                        <p:strVal val="visible"/>
                                      </p:to>
                                    </p:set>
                                    <p:animEffect transition="in" filter="box(out)">
                                      <p:cBhvr>
                                        <p:cTn id="37" dur="500"/>
                                        <p:tgtEl>
                                          <p:spTgt spid="52232"/>
                                        </p:tgtEl>
                                      </p:cBhvr>
                                    </p:animEffect>
                                  </p:childTnLst>
                                  <p:subTnLst>
                                    <p:set>
                                      <p:cBhvr override="childStyle">
                                        <p:cTn dur="1" fill="hold" display="0" masterRel="nextClick" afterEffect="1"/>
                                        <p:tgtEl>
                                          <p:spTgt spid="52232"/>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52233"/>
                                        </p:tgtEl>
                                        <p:attrNameLst>
                                          <p:attrName>style.visibility</p:attrName>
                                        </p:attrNameLst>
                                      </p:cBhvr>
                                      <p:to>
                                        <p:strVal val="visible"/>
                                      </p:to>
                                    </p:set>
                                    <p:animEffect transition="in" filter="box(out)">
                                      <p:cBhvr>
                                        <p:cTn id="42" dur="500"/>
                                        <p:tgtEl>
                                          <p:spTgt spid="52233"/>
                                        </p:tgtEl>
                                      </p:cBhvr>
                                    </p:animEffect>
                                  </p:childTnLst>
                                  <p:subTnLst>
                                    <p:set>
                                      <p:cBhvr override="childStyle">
                                        <p:cTn dur="1" fill="hold" display="0" masterRel="nextClick" afterEffect="1"/>
                                        <p:tgtEl>
                                          <p:spTgt spid="52233"/>
                                        </p:tgtEl>
                                        <p:attrNameLst>
                                          <p:attrName>style.visibility</p:attrName>
                                        </p:attrNameLst>
                                      </p:cBhvr>
                                      <p:to>
                                        <p:strVal val="hidden"/>
                                      </p:to>
                                    </p:set>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52234"/>
                                        </p:tgtEl>
                                        <p:attrNameLst>
                                          <p:attrName>style.visibility</p:attrName>
                                        </p:attrNameLst>
                                      </p:cBhvr>
                                      <p:to>
                                        <p:strVal val="visible"/>
                                      </p:to>
                                    </p:set>
                                    <p:animEffect transition="in" filter="box(out)">
                                      <p:cBhvr>
                                        <p:cTn id="47" dur="500"/>
                                        <p:tgtEl>
                                          <p:spTgt spid="52234"/>
                                        </p:tgtEl>
                                      </p:cBhvr>
                                    </p:animEffect>
                                  </p:childTnLst>
                                  <p:subTnLst>
                                    <p:set>
                                      <p:cBhvr override="childStyle">
                                        <p:cTn dur="1" fill="hold" display="0" masterRel="nextClick" afterEffect="1"/>
                                        <p:tgtEl>
                                          <p:spTgt spid="52234"/>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nodeType="clickEffect">
                                  <p:stCondLst>
                                    <p:cond delay="0"/>
                                  </p:stCondLst>
                                  <p:childTnLst>
                                    <p:set>
                                      <p:cBhvr>
                                        <p:cTn id="51" dur="1" fill="hold">
                                          <p:stCondLst>
                                            <p:cond delay="0"/>
                                          </p:stCondLst>
                                        </p:cTn>
                                        <p:tgtEl>
                                          <p:spTgt spid="52235"/>
                                        </p:tgtEl>
                                        <p:attrNameLst>
                                          <p:attrName>style.visibility</p:attrName>
                                        </p:attrNameLst>
                                      </p:cBhvr>
                                      <p:to>
                                        <p:strVal val="visible"/>
                                      </p:to>
                                    </p:set>
                                    <p:animEffect transition="in" filter="box(out)">
                                      <p:cBhvr>
                                        <p:cTn id="52" dur="500"/>
                                        <p:tgtEl>
                                          <p:spTgt spid="52235"/>
                                        </p:tgtEl>
                                      </p:cBhvr>
                                    </p:animEffect>
                                  </p:childTnLst>
                                  <p:subTnLst>
                                    <p:set>
                                      <p:cBhvr override="childStyle">
                                        <p:cTn dur="1" fill="hold" display="0" masterRel="nextClick" afterEffect="1"/>
                                        <p:tgtEl>
                                          <p:spTgt spid="5223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postpta">
            <a:extLst>
              <a:ext uri="{FF2B5EF4-FFF2-40B4-BE49-F238E27FC236}">
                <a16:creationId xmlns:a16="http://schemas.microsoft.com/office/drawing/2014/main" xmlns="" id="{BD042203-5E28-469D-BE09-993A27D0BCA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754" r="31151" b="23170"/>
          <a:stretch>
            <a:fillRect/>
          </a:stretch>
        </p:blipFill>
        <p:spPr bwMode="auto">
          <a:xfrm>
            <a:off x="5470525" y="990600"/>
            <a:ext cx="2116138" cy="487680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69634" name="Picture 3" descr="prepta">
            <a:extLst>
              <a:ext uri="{FF2B5EF4-FFF2-40B4-BE49-F238E27FC236}">
                <a16:creationId xmlns:a16="http://schemas.microsoft.com/office/drawing/2014/main" xmlns="" id="{72207253-E0E8-46E1-B551-BA0BABB6567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397" t="20625" r="26984" b="3125"/>
          <a:stretch>
            <a:fillRect/>
          </a:stretch>
        </p:blipFill>
        <p:spPr bwMode="auto">
          <a:xfrm>
            <a:off x="2076450" y="990600"/>
            <a:ext cx="2665413" cy="4876800"/>
          </a:xfrm>
          <a:prstGeom prst="rect">
            <a:avLst/>
          </a:prstGeom>
          <a:noFill/>
          <a:ln w="190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69635" name="Oval 4">
            <a:extLst>
              <a:ext uri="{FF2B5EF4-FFF2-40B4-BE49-F238E27FC236}">
                <a16:creationId xmlns:a16="http://schemas.microsoft.com/office/drawing/2014/main" xmlns="" id="{51D4C90F-6126-4CC5-885B-8257D43EB5C9}"/>
              </a:ext>
            </a:extLst>
          </p:cNvPr>
          <p:cNvSpPr>
            <a:spLocks noChangeArrowheads="1"/>
          </p:cNvSpPr>
          <p:nvPr/>
        </p:nvSpPr>
        <p:spPr bwMode="auto">
          <a:xfrm>
            <a:off x="3081338" y="2362200"/>
            <a:ext cx="508000" cy="939800"/>
          </a:xfrm>
          <a:prstGeom prst="ellipse">
            <a:avLst/>
          </a:prstGeom>
          <a:noFill/>
          <a:ln w="2857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it-IT" sz="2400">
              <a:solidFill>
                <a:schemeClr val="tx1"/>
              </a:solidFill>
            </a:endParaRPr>
          </a:p>
        </p:txBody>
      </p:sp>
      <p:sp>
        <p:nvSpPr>
          <p:cNvPr id="69636" name="Oval 5">
            <a:extLst>
              <a:ext uri="{FF2B5EF4-FFF2-40B4-BE49-F238E27FC236}">
                <a16:creationId xmlns:a16="http://schemas.microsoft.com/office/drawing/2014/main" xmlns="" id="{69827198-A86B-4E07-B930-B2E4093FEEE6}"/>
              </a:ext>
            </a:extLst>
          </p:cNvPr>
          <p:cNvSpPr>
            <a:spLocks noChangeArrowheads="1"/>
          </p:cNvSpPr>
          <p:nvPr/>
        </p:nvSpPr>
        <p:spPr bwMode="auto">
          <a:xfrm>
            <a:off x="6570663" y="1993900"/>
            <a:ext cx="541337" cy="1066800"/>
          </a:xfrm>
          <a:prstGeom prst="ellipse">
            <a:avLst/>
          </a:prstGeom>
          <a:noFill/>
          <a:ln w="2857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it-IT" sz="2400">
              <a:solidFill>
                <a:schemeClr val="tx1"/>
              </a:solidFill>
            </a:endParaRPr>
          </a:p>
        </p:txBody>
      </p:sp>
      <p:sp>
        <p:nvSpPr>
          <p:cNvPr id="69637" name="Line 6">
            <a:extLst>
              <a:ext uri="{FF2B5EF4-FFF2-40B4-BE49-F238E27FC236}">
                <a16:creationId xmlns:a16="http://schemas.microsoft.com/office/drawing/2014/main" xmlns="" id="{E22CD3B9-946C-4A9A-8187-ACD80227CB8C}"/>
              </a:ext>
            </a:extLst>
          </p:cNvPr>
          <p:cNvSpPr>
            <a:spLocks noChangeShapeType="1"/>
          </p:cNvSpPr>
          <p:nvPr/>
        </p:nvSpPr>
        <p:spPr bwMode="auto">
          <a:xfrm flipV="1">
            <a:off x="3589338" y="2590800"/>
            <a:ext cx="2913062" cy="228600"/>
          </a:xfrm>
          <a:prstGeom prst="line">
            <a:avLst/>
          </a:prstGeom>
          <a:noFill/>
          <a:ln w="28575">
            <a:solidFill>
              <a:schemeClr val="accent2"/>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69638" name="Text Box 7">
            <a:extLst>
              <a:ext uri="{FF2B5EF4-FFF2-40B4-BE49-F238E27FC236}">
                <a16:creationId xmlns:a16="http://schemas.microsoft.com/office/drawing/2014/main" xmlns="" id="{C74D6B6A-8360-4916-88A1-6AA5AB911C72}"/>
              </a:ext>
            </a:extLst>
          </p:cNvPr>
          <p:cNvSpPr txBox="1">
            <a:spLocks noChangeArrowheads="1"/>
          </p:cNvSpPr>
          <p:nvPr/>
        </p:nvSpPr>
        <p:spPr bwMode="auto">
          <a:xfrm>
            <a:off x="2994025" y="5867400"/>
            <a:ext cx="8667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it-IT" sz="1800" i="1">
                <a:solidFill>
                  <a:schemeClr val="tx1"/>
                </a:solidFill>
                <a:latin typeface="Tahoma" panose="020B0604030504040204" pitchFamily="34" charset="0"/>
              </a:rPr>
              <a:t>PREPTA</a:t>
            </a:r>
          </a:p>
        </p:txBody>
      </p:sp>
      <p:sp>
        <p:nvSpPr>
          <p:cNvPr id="69639" name="Text Box 8">
            <a:extLst>
              <a:ext uri="{FF2B5EF4-FFF2-40B4-BE49-F238E27FC236}">
                <a16:creationId xmlns:a16="http://schemas.microsoft.com/office/drawing/2014/main" xmlns="" id="{C6686833-D90B-4AFB-B173-498C6B5BA930}"/>
              </a:ext>
            </a:extLst>
          </p:cNvPr>
          <p:cNvSpPr txBox="1">
            <a:spLocks noChangeArrowheads="1"/>
          </p:cNvSpPr>
          <p:nvPr/>
        </p:nvSpPr>
        <p:spPr bwMode="auto">
          <a:xfrm>
            <a:off x="6126163" y="5868988"/>
            <a:ext cx="10017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it-IT" altLang="it-IT" sz="1800" i="1">
                <a:solidFill>
                  <a:schemeClr val="tx1"/>
                </a:solidFill>
                <a:latin typeface="Tahoma" panose="020B0604030504040204" pitchFamily="34" charset="0"/>
              </a:rPr>
              <a:t>POSTPTA</a:t>
            </a:r>
          </a:p>
        </p:txBody>
      </p:sp>
      <p:sp>
        <p:nvSpPr>
          <p:cNvPr id="10" name="CasellaDiTesto 9">
            <a:extLst>
              <a:ext uri="{FF2B5EF4-FFF2-40B4-BE49-F238E27FC236}">
                <a16:creationId xmlns:a16="http://schemas.microsoft.com/office/drawing/2014/main" xmlns="" id="{5738FA01-584B-4C89-B728-1DE80AC84E05}"/>
              </a:ext>
            </a:extLst>
          </p:cNvPr>
          <p:cNvSpPr txBox="1"/>
          <p:nvPr/>
        </p:nvSpPr>
        <p:spPr>
          <a:xfrm>
            <a:off x="251520" y="692696"/>
            <a:ext cx="864096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it-IT" sz="2800" dirty="0">
                <a:latin typeface="Century Gothic" panose="020B0502020202020204" pitchFamily="34" charset="0"/>
              </a:rPr>
              <a:t>5° CASO CLINICO: singola stenosi TTP &lt; 1cm </a:t>
            </a:r>
          </a:p>
        </p:txBody>
      </p:sp>
      <p:pic>
        <p:nvPicPr>
          <p:cNvPr id="11" name="Picture 2" descr="Risultato immagini per asugi">
            <a:extLst>
              <a:ext uri="{FF2B5EF4-FFF2-40B4-BE49-F238E27FC236}">
                <a16:creationId xmlns:a16="http://schemas.microsoft.com/office/drawing/2014/main" xmlns="" id="{C71E5B5F-D7EB-4D14-80CC-3F0EF8553FC8}"/>
              </a:ext>
            </a:extLst>
          </p:cNvPr>
          <p:cNvPicPr>
            <a:picLocks noChangeAspect="1" noChangeArrowheads="1"/>
          </p:cNvPicPr>
          <p:nvPr/>
        </p:nvPicPr>
        <p:blipFill>
          <a:blip r:embed="rId4" cstate="print"/>
          <a:srcRect/>
          <a:stretch>
            <a:fillRect/>
          </a:stretch>
        </p:blipFill>
        <p:spPr bwMode="auto">
          <a:xfrm>
            <a:off x="291939" y="67924"/>
            <a:ext cx="836613" cy="465667"/>
          </a:xfrm>
          <a:prstGeom prst="rect">
            <a:avLst/>
          </a:prstGeom>
          <a:noFill/>
          <a:ln w="9525">
            <a:noFill/>
            <a:miter lim="800000"/>
            <a:headEnd/>
            <a:tailEnd/>
          </a:ln>
        </p:spPr>
      </p:pic>
      <p:pic>
        <p:nvPicPr>
          <p:cNvPr id="12" name="Picture 2">
            <a:extLst>
              <a:ext uri="{FF2B5EF4-FFF2-40B4-BE49-F238E27FC236}">
                <a16:creationId xmlns:a16="http://schemas.microsoft.com/office/drawing/2014/main" xmlns="" id="{10C8D2F3-DB8B-4BC9-B481-D01DCF4B34F4}"/>
              </a:ext>
            </a:extLst>
          </p:cNvPr>
          <p:cNvPicPr>
            <a:picLocks noChangeAspect="1" noChangeArrowheads="1"/>
          </p:cNvPicPr>
          <p:nvPr/>
        </p:nvPicPr>
        <p:blipFill>
          <a:blip r:embed="rId5" cstate="print"/>
          <a:srcRect/>
          <a:stretch>
            <a:fillRect/>
          </a:stretch>
        </p:blipFill>
        <p:spPr bwMode="auto">
          <a:xfrm>
            <a:off x="8443911" y="53107"/>
            <a:ext cx="358775" cy="480484"/>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xmlns="" id="{E759A570-3610-4BDC-9475-C345570DF004}"/>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cxnSp>
        <p:nvCxnSpPr>
          <p:cNvPr id="14" name="Connettore 1 17">
            <a:extLst>
              <a:ext uri="{FF2B5EF4-FFF2-40B4-BE49-F238E27FC236}">
                <a16:creationId xmlns:a16="http://schemas.microsoft.com/office/drawing/2014/main" xmlns="" id="{384E6A6E-4B29-447E-8344-8B19D36256F2}"/>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asellaDiTesto 2">
            <a:extLst>
              <a:ext uri="{FF2B5EF4-FFF2-40B4-BE49-F238E27FC236}">
                <a16:creationId xmlns:a16="http://schemas.microsoft.com/office/drawing/2014/main" xmlns="" id="{3BE8381E-D604-44F3-A364-3BF8681F5983}"/>
              </a:ext>
            </a:extLst>
          </p:cNvPr>
          <p:cNvSpPr txBox="1">
            <a:spLocks noChangeArrowheads="1"/>
          </p:cNvSpPr>
          <p:nvPr/>
        </p:nvSpPr>
        <p:spPr bwMode="auto">
          <a:xfrm>
            <a:off x="1692275" y="1085850"/>
            <a:ext cx="5832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it-IT" altLang="it-IT" sz="2400"/>
              <a:t>RIVASCOLARIZZAZIONI PERIFERICHE</a:t>
            </a:r>
          </a:p>
        </p:txBody>
      </p:sp>
      <p:pic>
        <p:nvPicPr>
          <p:cNvPr id="5" name="Immagine 4">
            <a:extLst>
              <a:ext uri="{FF2B5EF4-FFF2-40B4-BE49-F238E27FC236}">
                <a16:creationId xmlns:a16="http://schemas.microsoft.com/office/drawing/2014/main" xmlns="" id="{C7F07DEF-4DDA-42A4-91DD-287297B77562}"/>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1976438"/>
            <a:ext cx="4319588" cy="361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uppo 10">
            <a:extLst>
              <a:ext uri="{FF2B5EF4-FFF2-40B4-BE49-F238E27FC236}">
                <a16:creationId xmlns:a16="http://schemas.microsoft.com/office/drawing/2014/main" xmlns="" id="{7F71EDB7-728B-483D-927B-45683D25E75C}"/>
              </a:ext>
            </a:extLst>
          </p:cNvPr>
          <p:cNvGrpSpPr>
            <a:grpSpLocks/>
          </p:cNvGrpSpPr>
          <p:nvPr/>
        </p:nvGrpSpPr>
        <p:grpSpPr bwMode="auto">
          <a:xfrm>
            <a:off x="215900" y="3294063"/>
            <a:ext cx="2498725" cy="711200"/>
            <a:chOff x="2131310" y="3591525"/>
            <a:chExt cx="2736304" cy="773580"/>
          </a:xfrm>
        </p:grpSpPr>
        <p:sp>
          <p:nvSpPr>
            <p:cNvPr id="70663" name="Rettangolo 7">
              <a:extLst>
                <a:ext uri="{FF2B5EF4-FFF2-40B4-BE49-F238E27FC236}">
                  <a16:creationId xmlns:a16="http://schemas.microsoft.com/office/drawing/2014/main" xmlns="" id="{24E446BA-679B-4BF4-B837-5C4C4B3CE36B}"/>
                </a:ext>
              </a:extLst>
            </p:cNvPr>
            <p:cNvSpPr>
              <a:spLocks noChangeArrowheads="1"/>
            </p:cNvSpPr>
            <p:nvPr/>
          </p:nvSpPr>
          <p:spPr bwMode="auto">
            <a:xfrm>
              <a:off x="2131310" y="3591525"/>
              <a:ext cx="2736304" cy="282679"/>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it-IT" altLang="it-IT" sz="2400">
                <a:solidFill>
                  <a:schemeClr val="tx1"/>
                </a:solidFill>
              </a:endParaRPr>
            </a:p>
          </p:txBody>
        </p:sp>
        <p:sp>
          <p:nvSpPr>
            <p:cNvPr id="70664" name="Rettangolo 8">
              <a:extLst>
                <a:ext uri="{FF2B5EF4-FFF2-40B4-BE49-F238E27FC236}">
                  <a16:creationId xmlns:a16="http://schemas.microsoft.com/office/drawing/2014/main" xmlns="" id="{517C9F41-325E-4771-89D7-C9942C5B1FF7}"/>
                </a:ext>
              </a:extLst>
            </p:cNvPr>
            <p:cNvSpPr>
              <a:spLocks noChangeArrowheads="1"/>
            </p:cNvSpPr>
            <p:nvPr/>
          </p:nvSpPr>
          <p:spPr bwMode="auto">
            <a:xfrm>
              <a:off x="2139694" y="4119415"/>
              <a:ext cx="2376264" cy="245690"/>
            </a:xfrm>
            <a:prstGeom prst="rect">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it-IT" altLang="it-IT" sz="2400">
                <a:solidFill>
                  <a:schemeClr val="tx1"/>
                </a:solidFill>
              </a:endParaRPr>
            </a:p>
          </p:txBody>
        </p:sp>
      </p:grpSp>
      <p:pic>
        <p:nvPicPr>
          <p:cNvPr id="14" name="Immagine 13">
            <a:extLst>
              <a:ext uri="{FF2B5EF4-FFF2-40B4-BE49-F238E27FC236}">
                <a16:creationId xmlns:a16="http://schemas.microsoft.com/office/drawing/2014/main" xmlns="" id="{EFF8D628-98DB-45BE-9147-3CCB7C013F13}"/>
              </a:ext>
            </a:extLst>
          </p:cNvPr>
          <p:cNvPicPr>
            <a:picLocks noChangeAspect="1"/>
          </p:cNvPicPr>
          <p:nvPr/>
        </p:nvPicPr>
        <p:blipFill>
          <a:blip r:embed="rId3" cstate="print">
            <a:extLst>
              <a:ext uri="{28A0092B-C50C-407E-A947-70E740481C1C}">
                <a14:useLocalDpi xmlns:a14="http://schemas.microsoft.com/office/drawing/2010/main" xmlns="" val="0"/>
              </a:ext>
            </a:extLst>
          </a:blip>
          <a:srcRect l="938" r="1414"/>
          <a:stretch>
            <a:fillRect/>
          </a:stretch>
        </p:blipFill>
        <p:spPr bwMode="auto">
          <a:xfrm>
            <a:off x="4067175" y="1976438"/>
            <a:ext cx="5014913" cy="361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a:extLst>
              <a:ext uri="{FF2B5EF4-FFF2-40B4-BE49-F238E27FC236}">
                <a16:creationId xmlns:a16="http://schemas.microsoft.com/office/drawing/2014/main" xmlns="" id="{57C42142-30B0-4321-8504-2565FCEF96E0}"/>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63725" y="3548063"/>
            <a:ext cx="5127625" cy="310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Risultato immagini per asugi">
            <a:extLst>
              <a:ext uri="{FF2B5EF4-FFF2-40B4-BE49-F238E27FC236}">
                <a16:creationId xmlns:a16="http://schemas.microsoft.com/office/drawing/2014/main" xmlns="" id="{FAFAE700-0A25-40CA-841F-29C57121BBD4}"/>
              </a:ext>
            </a:extLst>
          </p:cNvPr>
          <p:cNvPicPr>
            <a:picLocks noChangeAspect="1" noChangeArrowheads="1"/>
          </p:cNvPicPr>
          <p:nvPr/>
        </p:nvPicPr>
        <p:blipFill>
          <a:blip r:embed="rId5" cstate="print"/>
          <a:srcRect/>
          <a:stretch>
            <a:fillRect/>
          </a:stretch>
        </p:blipFill>
        <p:spPr bwMode="auto">
          <a:xfrm>
            <a:off x="291939" y="67924"/>
            <a:ext cx="836613" cy="465667"/>
          </a:xfrm>
          <a:prstGeom prst="rect">
            <a:avLst/>
          </a:prstGeom>
          <a:noFill/>
          <a:ln w="9525">
            <a:noFill/>
            <a:miter lim="800000"/>
            <a:headEnd/>
            <a:tailEnd/>
          </a:ln>
        </p:spPr>
      </p:pic>
      <p:pic>
        <p:nvPicPr>
          <p:cNvPr id="13" name="Picture 2">
            <a:extLst>
              <a:ext uri="{FF2B5EF4-FFF2-40B4-BE49-F238E27FC236}">
                <a16:creationId xmlns:a16="http://schemas.microsoft.com/office/drawing/2014/main" xmlns="" id="{2563AD55-3F1F-4C88-8AB6-83D55B90614A}"/>
              </a:ext>
            </a:extLst>
          </p:cNvPr>
          <p:cNvPicPr>
            <a:picLocks noChangeAspect="1" noChangeArrowheads="1"/>
          </p:cNvPicPr>
          <p:nvPr/>
        </p:nvPicPr>
        <p:blipFill>
          <a:blip r:embed="rId6" cstate="print"/>
          <a:srcRect/>
          <a:stretch>
            <a:fillRect/>
          </a:stretch>
        </p:blipFill>
        <p:spPr bwMode="auto">
          <a:xfrm>
            <a:off x="8443911" y="53107"/>
            <a:ext cx="358775" cy="480484"/>
          </a:xfrm>
          <a:prstGeom prst="rect">
            <a:avLst/>
          </a:prstGeom>
          <a:noFill/>
          <a:ln w="9525">
            <a:noFill/>
            <a:miter lim="800000"/>
            <a:headEnd/>
            <a:tailEnd/>
          </a:ln>
        </p:spPr>
      </p:pic>
      <p:sp>
        <p:nvSpPr>
          <p:cNvPr id="15" name="CasellaDiTesto 14">
            <a:extLst>
              <a:ext uri="{FF2B5EF4-FFF2-40B4-BE49-F238E27FC236}">
                <a16:creationId xmlns:a16="http://schemas.microsoft.com/office/drawing/2014/main" xmlns="" id="{0EF1BF8D-E9AB-4453-B070-D20ECBDB39C4}"/>
              </a:ext>
            </a:extLst>
          </p:cNvPr>
          <p:cNvSpPr txBox="1">
            <a:spLocks noChangeArrowheads="1"/>
          </p:cNvSpPr>
          <p:nvPr/>
        </p:nvSpPr>
        <p:spPr bwMode="auto">
          <a:xfrm>
            <a:off x="341314" y="259045"/>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cxnSp>
        <p:nvCxnSpPr>
          <p:cNvPr id="16" name="Connettore 1 17">
            <a:extLst>
              <a:ext uri="{FF2B5EF4-FFF2-40B4-BE49-F238E27FC236}">
                <a16:creationId xmlns:a16="http://schemas.microsoft.com/office/drawing/2014/main" xmlns="" id="{5EB4912C-360B-461D-9546-8D96BC4D7A64}"/>
              </a:ext>
            </a:extLst>
          </p:cNvPr>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Segnaposto contenuto 15">
            <a:extLst>
              <a:ext uri="{FF2B5EF4-FFF2-40B4-BE49-F238E27FC236}">
                <a16:creationId xmlns:a16="http://schemas.microsoft.com/office/drawing/2014/main" xmlns="" id="{76A1DE13-8D90-4640-8852-34905AC83BE7}"/>
              </a:ext>
            </a:extLst>
          </p:cNvPr>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FOLLOW-UP PERVIETÀ</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TROMBOSI ASCENDENTE DELL’AORTA</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Picture 2" descr="AngioTAC 1">
            <a:extLst>
              <a:ext uri="{FF2B5EF4-FFF2-40B4-BE49-F238E27FC236}">
                <a16:creationId xmlns:a16="http://schemas.microsoft.com/office/drawing/2014/main" xmlns="" id="{BF5F69E6-8026-4EA0-9B71-3F098AC34E5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1" y="2059652"/>
            <a:ext cx="2880320" cy="35295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6" name="Picture 4" descr="AngioTAC 3">
            <a:extLst>
              <a:ext uri="{FF2B5EF4-FFF2-40B4-BE49-F238E27FC236}">
                <a16:creationId xmlns:a16="http://schemas.microsoft.com/office/drawing/2014/main" xmlns="" id="{BC49E3F6-D4B9-4F69-AD9C-C7F25F783F8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0191" y="2797472"/>
            <a:ext cx="2578100" cy="207168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3" descr="AngioTAC TAA2">
            <a:extLst>
              <a:ext uri="{FF2B5EF4-FFF2-40B4-BE49-F238E27FC236}">
                <a16:creationId xmlns:a16="http://schemas.microsoft.com/office/drawing/2014/main" xmlns="" id="{E621259B-A7E2-452C-9E22-F1DABA1A92B7}"/>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7891" r="16371"/>
          <a:stretch/>
        </p:blipFill>
        <p:spPr bwMode="auto">
          <a:xfrm>
            <a:off x="3563888" y="2084040"/>
            <a:ext cx="2304256" cy="3505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4944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1">
            <a:extLst>
              <a:ext uri="{FF2B5EF4-FFF2-40B4-BE49-F238E27FC236}">
                <a16:creationId xmlns:a16="http://schemas.microsoft.com/office/drawing/2014/main" xmlns="" id="{46845B83-C245-4EDB-B1FB-673AF167FB8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802"/>
          <a:stretch/>
        </p:blipFill>
        <p:spPr bwMode="auto">
          <a:xfrm>
            <a:off x="1403349" y="456585"/>
            <a:ext cx="3395663" cy="61214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nvGrpSpPr>
          <p:cNvPr id="45058" name="Group 9">
            <a:extLst>
              <a:ext uri="{FF2B5EF4-FFF2-40B4-BE49-F238E27FC236}">
                <a16:creationId xmlns:a16="http://schemas.microsoft.com/office/drawing/2014/main" xmlns="" id="{88FA3508-9671-469F-9AB2-4CFB3E5D182A}"/>
              </a:ext>
            </a:extLst>
          </p:cNvPr>
          <p:cNvGrpSpPr>
            <a:grpSpLocks/>
          </p:cNvGrpSpPr>
          <p:nvPr/>
        </p:nvGrpSpPr>
        <p:grpSpPr bwMode="auto">
          <a:xfrm>
            <a:off x="5580063" y="404813"/>
            <a:ext cx="2160587" cy="6192837"/>
            <a:chOff x="2835" y="255"/>
            <a:chExt cx="1361" cy="3901"/>
          </a:xfrm>
        </p:grpSpPr>
        <p:pic>
          <p:nvPicPr>
            <p:cNvPr id="45067" name="Picture 5" descr="2">
              <a:extLst>
                <a:ext uri="{FF2B5EF4-FFF2-40B4-BE49-F238E27FC236}">
                  <a16:creationId xmlns:a16="http://schemas.microsoft.com/office/drawing/2014/main" xmlns="" id="{54E7B0AC-E9C6-45E0-A44B-EC127A52EA8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937" t="6827" r="4288"/>
            <a:stretch>
              <a:fillRect/>
            </a:stretch>
          </p:blipFill>
          <p:spPr bwMode="auto">
            <a:xfrm>
              <a:off x="2835" y="255"/>
              <a:ext cx="1361" cy="124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5068" name="Picture 6" descr="3">
              <a:extLst>
                <a:ext uri="{FF2B5EF4-FFF2-40B4-BE49-F238E27FC236}">
                  <a16:creationId xmlns:a16="http://schemas.microsoft.com/office/drawing/2014/main" xmlns="" id="{2940C8A1-0AE3-49C8-8667-3DBA6841850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9245" t="10066" r="-1698" b="2664"/>
            <a:stretch>
              <a:fillRect/>
            </a:stretch>
          </p:blipFill>
          <p:spPr bwMode="auto">
            <a:xfrm>
              <a:off x="2835" y="1162"/>
              <a:ext cx="1360" cy="1179"/>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5069" name="Picture 7" descr="4">
              <a:extLst>
                <a:ext uri="{FF2B5EF4-FFF2-40B4-BE49-F238E27FC236}">
                  <a16:creationId xmlns:a16="http://schemas.microsoft.com/office/drawing/2014/main" xmlns="" id="{8B6477A3-C2AC-427E-965D-4AB8B67AE21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006" t="10059" r="6912" b="9555"/>
            <a:stretch>
              <a:fillRect/>
            </a:stretch>
          </p:blipFill>
          <p:spPr bwMode="auto">
            <a:xfrm>
              <a:off x="2835" y="2070"/>
              <a:ext cx="1360" cy="1088"/>
            </a:xfrm>
            <a:prstGeom prst="rect">
              <a:avLst/>
            </a:prstGeom>
            <a:solidFill>
              <a:schemeClr val="bg1"/>
            </a:solidFill>
            <a:ln w="9525">
              <a:solidFill>
                <a:schemeClr val="bg1"/>
              </a:solidFill>
              <a:miter lim="800000"/>
              <a:headEnd/>
              <a:tailEnd/>
            </a:ln>
          </p:spPr>
        </p:pic>
        <p:pic>
          <p:nvPicPr>
            <p:cNvPr id="45070" name="Picture 8" descr="5">
              <a:extLst>
                <a:ext uri="{FF2B5EF4-FFF2-40B4-BE49-F238E27FC236}">
                  <a16:creationId xmlns:a16="http://schemas.microsoft.com/office/drawing/2014/main" xmlns="" id="{978B1F99-02CD-48E5-8FB9-FB9E7A3C4A2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t="10207" r="9648" b="11568"/>
            <a:stretch>
              <a:fillRect/>
            </a:stretch>
          </p:blipFill>
          <p:spPr bwMode="auto">
            <a:xfrm>
              <a:off x="2835" y="3113"/>
              <a:ext cx="1359" cy="104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45059" name="Line 10">
            <a:extLst>
              <a:ext uri="{FF2B5EF4-FFF2-40B4-BE49-F238E27FC236}">
                <a16:creationId xmlns:a16="http://schemas.microsoft.com/office/drawing/2014/main" xmlns="" id="{1D1D6DC5-D9BD-4C00-9E59-6E66436A0CC6}"/>
              </a:ext>
            </a:extLst>
          </p:cNvPr>
          <p:cNvSpPr>
            <a:spLocks noChangeShapeType="1"/>
          </p:cNvSpPr>
          <p:nvPr/>
        </p:nvSpPr>
        <p:spPr bwMode="auto">
          <a:xfrm flipV="1">
            <a:off x="3276600" y="1196975"/>
            <a:ext cx="2087563" cy="287338"/>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45060" name="Line 11">
            <a:extLst>
              <a:ext uri="{FF2B5EF4-FFF2-40B4-BE49-F238E27FC236}">
                <a16:creationId xmlns:a16="http://schemas.microsoft.com/office/drawing/2014/main" xmlns="" id="{EBEC2A1A-B140-49A1-8193-5A98BEE4D148}"/>
              </a:ext>
            </a:extLst>
          </p:cNvPr>
          <p:cNvSpPr>
            <a:spLocks noChangeShapeType="1"/>
          </p:cNvSpPr>
          <p:nvPr/>
        </p:nvSpPr>
        <p:spPr bwMode="auto">
          <a:xfrm>
            <a:off x="3348038" y="1773238"/>
            <a:ext cx="2087562" cy="719137"/>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45061" name="Line 12">
            <a:extLst>
              <a:ext uri="{FF2B5EF4-FFF2-40B4-BE49-F238E27FC236}">
                <a16:creationId xmlns:a16="http://schemas.microsoft.com/office/drawing/2014/main" xmlns="" id="{2820B343-DA97-4315-9810-6BF182A43962}"/>
              </a:ext>
            </a:extLst>
          </p:cNvPr>
          <p:cNvSpPr>
            <a:spLocks noChangeShapeType="1"/>
          </p:cNvSpPr>
          <p:nvPr/>
        </p:nvSpPr>
        <p:spPr bwMode="auto">
          <a:xfrm>
            <a:off x="3348038" y="2080239"/>
            <a:ext cx="2087562" cy="201612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45062" name="Line 13">
            <a:extLst>
              <a:ext uri="{FF2B5EF4-FFF2-40B4-BE49-F238E27FC236}">
                <a16:creationId xmlns:a16="http://schemas.microsoft.com/office/drawing/2014/main" xmlns="" id="{275C4098-733A-4995-8B02-B371B997C9A9}"/>
              </a:ext>
            </a:extLst>
          </p:cNvPr>
          <p:cNvSpPr>
            <a:spLocks noChangeShapeType="1"/>
          </p:cNvSpPr>
          <p:nvPr/>
        </p:nvSpPr>
        <p:spPr bwMode="auto">
          <a:xfrm>
            <a:off x="3276600" y="3573463"/>
            <a:ext cx="2232025" cy="19431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45063" name="Oval 14">
            <a:extLst>
              <a:ext uri="{FF2B5EF4-FFF2-40B4-BE49-F238E27FC236}">
                <a16:creationId xmlns:a16="http://schemas.microsoft.com/office/drawing/2014/main" xmlns="" id="{A6D1359E-C598-417F-8251-B3AE9EC12EBD}"/>
              </a:ext>
            </a:extLst>
          </p:cNvPr>
          <p:cNvSpPr>
            <a:spLocks noChangeArrowheads="1"/>
          </p:cNvSpPr>
          <p:nvPr/>
        </p:nvSpPr>
        <p:spPr bwMode="auto">
          <a:xfrm>
            <a:off x="2771775" y="3429000"/>
            <a:ext cx="504825" cy="215900"/>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it-IT" sz="2400">
              <a:solidFill>
                <a:schemeClr val="tx1"/>
              </a:solidFill>
            </a:endParaRPr>
          </a:p>
        </p:txBody>
      </p:sp>
      <p:sp>
        <p:nvSpPr>
          <p:cNvPr id="45064" name="Oval 15">
            <a:extLst>
              <a:ext uri="{FF2B5EF4-FFF2-40B4-BE49-F238E27FC236}">
                <a16:creationId xmlns:a16="http://schemas.microsoft.com/office/drawing/2014/main" xmlns="" id="{291956FD-5F6F-4496-B9C3-C991AF50FEE3}"/>
              </a:ext>
            </a:extLst>
          </p:cNvPr>
          <p:cNvSpPr>
            <a:spLocks noChangeArrowheads="1"/>
          </p:cNvSpPr>
          <p:nvPr/>
        </p:nvSpPr>
        <p:spPr bwMode="auto">
          <a:xfrm>
            <a:off x="2843213" y="1916113"/>
            <a:ext cx="504825" cy="215900"/>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it-IT" sz="2400">
              <a:solidFill>
                <a:schemeClr val="tx1"/>
              </a:solidFill>
            </a:endParaRPr>
          </a:p>
        </p:txBody>
      </p:sp>
      <p:sp>
        <p:nvSpPr>
          <p:cNvPr id="45065" name="Oval 16">
            <a:extLst>
              <a:ext uri="{FF2B5EF4-FFF2-40B4-BE49-F238E27FC236}">
                <a16:creationId xmlns:a16="http://schemas.microsoft.com/office/drawing/2014/main" xmlns="" id="{27EEED70-0A5D-47CE-B1FF-A2E584C1F92B}"/>
              </a:ext>
            </a:extLst>
          </p:cNvPr>
          <p:cNvSpPr>
            <a:spLocks noChangeArrowheads="1"/>
          </p:cNvSpPr>
          <p:nvPr/>
        </p:nvSpPr>
        <p:spPr bwMode="auto">
          <a:xfrm>
            <a:off x="2843213" y="1628775"/>
            <a:ext cx="504825" cy="215900"/>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it-IT" sz="2400">
              <a:solidFill>
                <a:schemeClr val="tx1"/>
              </a:solidFill>
            </a:endParaRPr>
          </a:p>
        </p:txBody>
      </p:sp>
      <p:sp>
        <p:nvSpPr>
          <p:cNvPr id="45066" name="Oval 17">
            <a:extLst>
              <a:ext uri="{FF2B5EF4-FFF2-40B4-BE49-F238E27FC236}">
                <a16:creationId xmlns:a16="http://schemas.microsoft.com/office/drawing/2014/main" xmlns="" id="{FA984A68-A8CF-449F-8DA3-1EDEB7B65392}"/>
              </a:ext>
            </a:extLst>
          </p:cNvPr>
          <p:cNvSpPr>
            <a:spLocks noChangeArrowheads="1"/>
          </p:cNvSpPr>
          <p:nvPr/>
        </p:nvSpPr>
        <p:spPr bwMode="auto">
          <a:xfrm>
            <a:off x="2771775" y="1412875"/>
            <a:ext cx="504825" cy="215900"/>
          </a:xfrm>
          <a:prstGeom prst="ellipse">
            <a:avLst/>
          </a:prstGeom>
          <a:noFill/>
          <a:ln w="952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it-IT" sz="2400">
              <a:solidFill>
                <a:schemeClr val="tx1"/>
              </a:solidFill>
            </a:endParaRPr>
          </a:p>
        </p:txBody>
      </p:sp>
      <p:sp>
        <p:nvSpPr>
          <p:cNvPr id="16" name="CasellaDiTesto 11">
            <a:extLst>
              <a:ext uri="{FF2B5EF4-FFF2-40B4-BE49-F238E27FC236}">
                <a16:creationId xmlns:a16="http://schemas.microsoft.com/office/drawing/2014/main" xmlns="" id="{DD4319B6-F237-455C-8C43-F22C4CF5AA36}"/>
              </a:ext>
            </a:extLst>
          </p:cNvPr>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17" name="Picture 2" descr="Risultato immagini per asugi">
            <a:extLst>
              <a:ext uri="{FF2B5EF4-FFF2-40B4-BE49-F238E27FC236}">
                <a16:creationId xmlns:a16="http://schemas.microsoft.com/office/drawing/2014/main" xmlns="" id="{7F5887E7-676C-4946-9D23-988F6854DB0E}"/>
              </a:ext>
            </a:extLst>
          </p:cNvPr>
          <p:cNvPicPr>
            <a:picLocks noChangeAspect="1" noChangeArrowheads="1"/>
          </p:cNvPicPr>
          <p:nvPr/>
        </p:nvPicPr>
        <p:blipFill>
          <a:blip r:embed="rId7" cstate="print"/>
          <a:srcRect/>
          <a:stretch>
            <a:fillRect/>
          </a:stretch>
        </p:blipFill>
        <p:spPr bwMode="auto">
          <a:xfrm>
            <a:off x="295276" y="71100"/>
            <a:ext cx="836613" cy="465667"/>
          </a:xfrm>
          <a:prstGeom prst="rect">
            <a:avLst/>
          </a:prstGeom>
          <a:noFill/>
          <a:ln w="9525">
            <a:noFill/>
            <a:miter lim="800000"/>
            <a:headEnd/>
            <a:tailEnd/>
          </a:ln>
        </p:spPr>
      </p:pic>
      <p:pic>
        <p:nvPicPr>
          <p:cNvPr id="18" name="Picture 2">
            <a:extLst>
              <a:ext uri="{FF2B5EF4-FFF2-40B4-BE49-F238E27FC236}">
                <a16:creationId xmlns:a16="http://schemas.microsoft.com/office/drawing/2014/main" xmlns="" id="{196A0F53-AC91-450C-BCFD-1B817C96937C}"/>
              </a:ext>
            </a:extLst>
          </p:cNvPr>
          <p:cNvPicPr>
            <a:picLocks noChangeAspect="1" noChangeArrowheads="1"/>
          </p:cNvPicPr>
          <p:nvPr/>
        </p:nvPicPr>
        <p:blipFill>
          <a:blip r:embed="rId8" cstate="print"/>
          <a:srcRect/>
          <a:stretch>
            <a:fillRect/>
          </a:stretch>
        </p:blipFill>
        <p:spPr bwMode="auto">
          <a:xfrm>
            <a:off x="8458201" y="60516"/>
            <a:ext cx="358775" cy="48048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FISIOPATOLOGIA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6" name="Picture 2" descr="10">
            <a:extLst>
              <a:ext uri="{FF2B5EF4-FFF2-40B4-BE49-F238E27FC236}">
                <a16:creationId xmlns:a16="http://schemas.microsoft.com/office/drawing/2014/main" xmlns="" id="{96CDB28A-94C4-48B3-9983-6341124427E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t="2507"/>
          <a:stretch>
            <a:fillRect/>
          </a:stretch>
        </p:blipFill>
        <p:spPr bwMode="auto">
          <a:xfrm>
            <a:off x="1547664" y="1499659"/>
            <a:ext cx="6049168" cy="465560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7225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TROMBOSI ASCENDENTE DELL’AORTA</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5" name="Picture 3" descr="Schema TAA 3-17">
            <a:extLst>
              <a:ext uri="{FF2B5EF4-FFF2-40B4-BE49-F238E27FC236}">
                <a16:creationId xmlns:a16="http://schemas.microsoft.com/office/drawing/2014/main" xmlns="" id="{1D368A3C-D503-400E-9648-45E44A16FE5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504" y="1598235"/>
            <a:ext cx="3060146" cy="4495061"/>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6" name="Picture 4" descr="Schema TAA 3-16">
            <a:extLst>
              <a:ext uri="{FF2B5EF4-FFF2-40B4-BE49-F238E27FC236}">
                <a16:creationId xmlns:a16="http://schemas.microsoft.com/office/drawing/2014/main" xmlns="" id="{C5BEA328-2D7A-4FF3-9ED3-12AEDE0BEA0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15616" y="1598235"/>
            <a:ext cx="2955926" cy="4495061"/>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19" name="Picture 2" descr="Schema TAA 2-15">
            <a:extLst>
              <a:ext uri="{FF2B5EF4-FFF2-40B4-BE49-F238E27FC236}">
                <a16:creationId xmlns:a16="http://schemas.microsoft.com/office/drawing/2014/main" xmlns="" id="{5C5E925D-2E2D-4E8F-A1D3-BB80A3301ADC}"/>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123728" y="1597496"/>
            <a:ext cx="2955925" cy="4495800"/>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20" name="Picture 2" descr="AGF TAA occl">
            <a:extLst>
              <a:ext uri="{FF2B5EF4-FFF2-40B4-BE49-F238E27FC236}">
                <a16:creationId xmlns:a16="http://schemas.microsoft.com/office/drawing/2014/main" xmlns="" id="{331D5390-CB72-4B8A-B0D3-B89C8D8A6D8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03848" y="1600200"/>
            <a:ext cx="2909338" cy="4493094"/>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1" name="Picture 1026" descr="Schema TAA11">
            <a:extLst>
              <a:ext uri="{FF2B5EF4-FFF2-40B4-BE49-F238E27FC236}">
                <a16:creationId xmlns:a16="http://schemas.microsoft.com/office/drawing/2014/main" xmlns="" id="{D59D6A82-A7FB-44B0-90BA-73A1CB479F2B}"/>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211960" y="1606700"/>
            <a:ext cx="3049356" cy="4486594"/>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2" name="Picture 4" descr="Schema intervento endoart">
            <a:extLst>
              <a:ext uri="{FF2B5EF4-FFF2-40B4-BE49-F238E27FC236}">
                <a16:creationId xmlns:a16="http://schemas.microsoft.com/office/drawing/2014/main" xmlns="" id="{90243CF6-BC1D-4988-B2B4-C9F337A53497}"/>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48064" y="1597495"/>
            <a:ext cx="2909070" cy="4476499"/>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3" name="Picture 2" descr="nuovo-21">
            <a:extLst>
              <a:ext uri="{FF2B5EF4-FFF2-40B4-BE49-F238E27FC236}">
                <a16:creationId xmlns:a16="http://schemas.microsoft.com/office/drawing/2014/main" xmlns="" id="{3DDA3C26-2579-4941-BC42-96FAA4ECAC84}"/>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203568" y="1606697"/>
            <a:ext cx="2909070" cy="448659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14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OCCLUSIONE AORTO-ILIACA</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sp>
        <p:nvSpPr>
          <p:cNvPr id="7" name="CasellaDiTesto 6"/>
          <p:cNvSpPr txBox="1"/>
          <p:nvPr/>
        </p:nvSpPr>
        <p:spPr>
          <a:xfrm>
            <a:off x="276225" y="3789040"/>
            <a:ext cx="8616255" cy="830997"/>
          </a:xfrm>
          <a:prstGeom prst="rect">
            <a:avLst/>
          </a:prstGeom>
          <a:noFill/>
        </p:spPr>
        <p:txBody>
          <a:bodyPr wrap="square" rtlCol="0">
            <a:spAutoFit/>
          </a:bodyPr>
          <a:lstStyle/>
          <a:p>
            <a:pPr algn="just"/>
            <a:r>
              <a:rPr lang="it-IT" sz="1600" dirty="0" err="1" smtClean="0">
                <a:latin typeface="Century Gothic" panose="020B0502020202020204" pitchFamily="34" charset="0"/>
              </a:rPr>
              <a:t>Most</a:t>
            </a:r>
            <a:r>
              <a:rPr lang="it-IT" sz="1600" dirty="0">
                <a:latin typeface="Century Gothic" panose="020B0502020202020204" pitchFamily="34" charset="0"/>
              </a:rPr>
              <a:t> </a:t>
            </a:r>
            <a:r>
              <a:rPr lang="it-IT" sz="1600" dirty="0" err="1" smtClean="0">
                <a:latin typeface="Century Gothic" panose="020B0502020202020204" pitchFamily="34" charset="0"/>
              </a:rPr>
              <a:t>patterns</a:t>
            </a:r>
            <a:r>
              <a:rPr lang="it-IT" sz="1600" dirty="0" smtClean="0">
                <a:latin typeface="Century Gothic" panose="020B0502020202020204" pitchFamily="34" charset="0"/>
              </a:rPr>
              <a:t> of AI </a:t>
            </a:r>
            <a:r>
              <a:rPr lang="it-IT" sz="1600" dirty="0" err="1" smtClean="0">
                <a:latin typeface="Century Gothic" panose="020B0502020202020204" pitchFamily="34" charset="0"/>
              </a:rPr>
              <a:t>disease</a:t>
            </a:r>
            <a:r>
              <a:rPr lang="it-IT" sz="1600" dirty="0" smtClean="0">
                <a:latin typeface="Century Gothic" panose="020B0502020202020204" pitchFamily="34" charset="0"/>
              </a:rPr>
              <a:t> </a:t>
            </a:r>
            <a:r>
              <a:rPr lang="it-IT" sz="1600" dirty="0" err="1" smtClean="0">
                <a:latin typeface="Century Gothic" panose="020B0502020202020204" pitchFamily="34" charset="0"/>
              </a:rPr>
              <a:t>may</a:t>
            </a:r>
            <a:r>
              <a:rPr lang="it-IT" sz="1600" dirty="0" smtClean="0">
                <a:latin typeface="Century Gothic" panose="020B0502020202020204" pitchFamily="34" charset="0"/>
              </a:rPr>
              <a:t> be </a:t>
            </a:r>
            <a:r>
              <a:rPr lang="it-IT" sz="1600" dirty="0" err="1" smtClean="0">
                <a:latin typeface="Century Gothic" panose="020B0502020202020204" pitchFamily="34" charset="0"/>
              </a:rPr>
              <a:t>successfully</a:t>
            </a:r>
            <a:r>
              <a:rPr lang="it-IT" sz="1600" dirty="0" smtClean="0">
                <a:latin typeface="Century Gothic" panose="020B0502020202020204" pitchFamily="34" charset="0"/>
              </a:rPr>
              <a:t> </a:t>
            </a:r>
            <a:r>
              <a:rPr lang="it-IT" sz="1600" dirty="0" err="1" smtClean="0">
                <a:latin typeface="Century Gothic" panose="020B0502020202020204" pitchFamily="34" charset="0"/>
              </a:rPr>
              <a:t>treated</a:t>
            </a:r>
            <a:r>
              <a:rPr lang="it-IT" sz="1600" dirty="0" smtClean="0">
                <a:latin typeface="Century Gothic" panose="020B0502020202020204" pitchFamily="34" charset="0"/>
              </a:rPr>
              <a:t> </a:t>
            </a:r>
            <a:r>
              <a:rPr lang="it-IT" sz="1600" dirty="0" err="1" smtClean="0">
                <a:latin typeface="Century Gothic" panose="020B0502020202020204" pitchFamily="34" charset="0"/>
              </a:rPr>
              <a:t>using</a:t>
            </a:r>
            <a:r>
              <a:rPr lang="it-IT" sz="1600" dirty="0" smtClean="0">
                <a:latin typeface="Century Gothic" panose="020B0502020202020204" pitchFamily="34" charset="0"/>
              </a:rPr>
              <a:t> an </a:t>
            </a:r>
            <a:r>
              <a:rPr lang="it-IT" sz="1600" b="1" dirty="0" err="1" smtClean="0">
                <a:latin typeface="Century Gothic" panose="020B0502020202020204" pitchFamily="34" charset="0"/>
              </a:rPr>
              <a:t>endovascular</a:t>
            </a:r>
            <a:r>
              <a:rPr lang="it-IT" sz="1600" dirty="0" smtClean="0">
                <a:latin typeface="Century Gothic" panose="020B0502020202020204" pitchFamily="34" charset="0"/>
              </a:rPr>
              <a:t> </a:t>
            </a:r>
            <a:r>
              <a:rPr lang="it-IT" sz="1600" dirty="0" err="1" smtClean="0">
                <a:latin typeface="Century Gothic" panose="020B0502020202020204" pitchFamily="34" charset="0"/>
              </a:rPr>
              <a:t>approach</a:t>
            </a:r>
            <a:r>
              <a:rPr lang="it-IT" sz="1600" dirty="0" smtClean="0">
                <a:latin typeface="Century Gothic" panose="020B0502020202020204" pitchFamily="34" charset="0"/>
              </a:rPr>
              <a:t>, </a:t>
            </a:r>
            <a:r>
              <a:rPr lang="it-IT" sz="1600" dirty="0" err="1" smtClean="0">
                <a:latin typeface="Century Gothic" panose="020B0502020202020204" pitchFamily="34" charset="0"/>
              </a:rPr>
              <a:t>frequently</a:t>
            </a:r>
            <a:r>
              <a:rPr lang="it-IT" sz="1600" dirty="0" smtClean="0">
                <a:latin typeface="Century Gothic" panose="020B0502020202020204" pitchFamily="34" charset="0"/>
              </a:rPr>
              <a:t> </a:t>
            </a:r>
            <a:r>
              <a:rPr lang="it-IT" sz="1600" dirty="0" err="1" smtClean="0">
                <a:latin typeface="Century Gothic" panose="020B0502020202020204" pitchFamily="34" charset="0"/>
              </a:rPr>
              <a:t>employing</a:t>
            </a:r>
            <a:r>
              <a:rPr lang="it-IT" sz="1600" dirty="0" smtClean="0">
                <a:latin typeface="Century Gothic" panose="020B0502020202020204" pitchFamily="34" charset="0"/>
              </a:rPr>
              <a:t> bare-metal or </a:t>
            </a:r>
            <a:r>
              <a:rPr lang="it-IT" sz="1600" dirty="0" err="1" smtClean="0">
                <a:latin typeface="Century Gothic" panose="020B0502020202020204" pitchFamily="34" charset="0"/>
              </a:rPr>
              <a:t>covered</a:t>
            </a:r>
            <a:r>
              <a:rPr lang="it-IT" sz="1600" dirty="0" smtClean="0">
                <a:latin typeface="Century Gothic" panose="020B0502020202020204" pitchFamily="34" charset="0"/>
              </a:rPr>
              <a:t> </a:t>
            </a:r>
            <a:r>
              <a:rPr lang="it-IT" sz="1600" dirty="0" err="1" smtClean="0">
                <a:latin typeface="Century Gothic" panose="020B0502020202020204" pitchFamily="34" charset="0"/>
              </a:rPr>
              <a:t>stents</a:t>
            </a:r>
            <a:r>
              <a:rPr lang="it-IT" sz="1600" dirty="0" smtClean="0">
                <a:latin typeface="Century Gothic" panose="020B0502020202020204" pitchFamily="34" charset="0"/>
              </a:rPr>
              <a:t>. </a:t>
            </a:r>
            <a:r>
              <a:rPr lang="it-IT" sz="1600" b="1" dirty="0" err="1" smtClean="0">
                <a:latin typeface="Century Gothic" panose="020B0502020202020204" pitchFamily="34" charset="0"/>
              </a:rPr>
              <a:t>Surgery</a:t>
            </a:r>
            <a:r>
              <a:rPr lang="it-IT" sz="1600" dirty="0" smtClean="0">
                <a:latin typeface="Century Gothic" panose="020B0502020202020204" pitchFamily="34" charset="0"/>
              </a:rPr>
              <a:t> </a:t>
            </a:r>
            <a:r>
              <a:rPr lang="it-IT" sz="1600" dirty="0" err="1" smtClean="0">
                <a:latin typeface="Century Gothic" panose="020B0502020202020204" pitchFamily="34" charset="0"/>
              </a:rPr>
              <a:t>is</a:t>
            </a:r>
            <a:r>
              <a:rPr lang="it-IT" sz="1600" dirty="0" smtClean="0">
                <a:latin typeface="Century Gothic" panose="020B0502020202020204" pitchFamily="34" charset="0"/>
              </a:rPr>
              <a:t> </a:t>
            </a:r>
            <a:r>
              <a:rPr lang="it-IT" sz="1600" dirty="0" err="1" smtClean="0">
                <a:latin typeface="Century Gothic" panose="020B0502020202020204" pitchFamily="34" charset="0"/>
              </a:rPr>
              <a:t>often</a:t>
            </a:r>
            <a:r>
              <a:rPr lang="it-IT" sz="1600" dirty="0" smtClean="0">
                <a:latin typeface="Century Gothic" panose="020B0502020202020204" pitchFamily="34" charset="0"/>
              </a:rPr>
              <a:t> </a:t>
            </a:r>
            <a:r>
              <a:rPr lang="it-IT" sz="1600" dirty="0" err="1" smtClean="0">
                <a:latin typeface="Century Gothic" panose="020B0502020202020204" pitchFamily="34" charset="0"/>
              </a:rPr>
              <a:t>reserved</a:t>
            </a:r>
            <a:r>
              <a:rPr lang="it-IT" sz="1600" dirty="0" smtClean="0">
                <a:latin typeface="Century Gothic" panose="020B0502020202020204" pitchFamily="34" charset="0"/>
              </a:rPr>
              <a:t> for </a:t>
            </a:r>
            <a:r>
              <a:rPr lang="it-IT" sz="1600" dirty="0" err="1" smtClean="0">
                <a:latin typeface="Century Gothic" panose="020B0502020202020204" pitchFamily="34" charset="0"/>
              </a:rPr>
              <a:t>extensive</a:t>
            </a:r>
            <a:r>
              <a:rPr lang="it-IT" sz="1600" dirty="0" smtClean="0">
                <a:latin typeface="Century Gothic" panose="020B0502020202020204" pitchFamily="34" charset="0"/>
              </a:rPr>
              <a:t> </a:t>
            </a:r>
            <a:r>
              <a:rPr lang="it-IT" sz="1600" dirty="0" err="1" smtClean="0">
                <a:latin typeface="Century Gothic" panose="020B0502020202020204" pitchFamily="34" charset="0"/>
              </a:rPr>
              <a:t>occlusions</a:t>
            </a:r>
            <a:r>
              <a:rPr lang="it-IT" sz="1600" dirty="0" smtClean="0">
                <a:latin typeface="Century Gothic" panose="020B0502020202020204" pitchFamily="34" charset="0"/>
              </a:rPr>
              <a:t> or </a:t>
            </a:r>
            <a:r>
              <a:rPr lang="it-IT" sz="1600" dirty="0" err="1" smtClean="0">
                <a:latin typeface="Century Gothic" panose="020B0502020202020204" pitchFamily="34" charset="0"/>
              </a:rPr>
              <a:t>after</a:t>
            </a:r>
            <a:r>
              <a:rPr lang="it-IT" sz="1600" dirty="0" smtClean="0">
                <a:latin typeface="Century Gothic" panose="020B0502020202020204" pitchFamily="34" charset="0"/>
              </a:rPr>
              <a:t> </a:t>
            </a:r>
            <a:r>
              <a:rPr lang="it-IT" sz="1600" dirty="0" err="1" smtClean="0">
                <a:latin typeface="Century Gothic" panose="020B0502020202020204" pitchFamily="34" charset="0"/>
              </a:rPr>
              <a:t>failure</a:t>
            </a:r>
            <a:r>
              <a:rPr lang="it-IT" sz="1600" dirty="0" smtClean="0">
                <a:latin typeface="Century Gothic" panose="020B0502020202020204" pitchFamily="34" charset="0"/>
              </a:rPr>
              <a:t> of </a:t>
            </a:r>
            <a:r>
              <a:rPr lang="it-IT" sz="1600" dirty="0" err="1" smtClean="0">
                <a:latin typeface="Century Gothic" panose="020B0502020202020204" pitchFamily="34" charset="0"/>
              </a:rPr>
              <a:t>endovascular</a:t>
            </a:r>
            <a:r>
              <a:rPr lang="it-IT" sz="1600" dirty="0" smtClean="0">
                <a:latin typeface="Century Gothic" panose="020B0502020202020204" pitchFamily="34" charset="0"/>
              </a:rPr>
              <a:t> </a:t>
            </a:r>
            <a:r>
              <a:rPr lang="it-IT" sz="1600" dirty="0" err="1" smtClean="0">
                <a:latin typeface="Century Gothic" panose="020B0502020202020204" pitchFamily="34" charset="0"/>
              </a:rPr>
              <a:t>procedures</a:t>
            </a:r>
            <a:r>
              <a:rPr lang="it-IT" sz="1600" dirty="0" smtClean="0">
                <a:latin typeface="Century Gothic" panose="020B0502020202020204" pitchFamily="34" charset="0"/>
              </a:rPr>
              <a:t>. </a:t>
            </a:r>
            <a:endParaRPr lang="it-IT" sz="1600" dirty="0">
              <a:latin typeface="Century Gothic" panose="020B0502020202020204" pitchFamily="34" charset="0"/>
            </a:endParaRPr>
          </a:p>
        </p:txBody>
      </p:sp>
      <p:sp>
        <p:nvSpPr>
          <p:cNvPr id="8" name="CasellaDiTesto 7"/>
          <p:cNvSpPr txBox="1"/>
          <p:nvPr/>
        </p:nvSpPr>
        <p:spPr>
          <a:xfrm>
            <a:off x="276225" y="5661248"/>
            <a:ext cx="8616255" cy="1200329"/>
          </a:xfrm>
          <a:prstGeom prst="rect">
            <a:avLst/>
          </a:prstGeom>
          <a:noFill/>
        </p:spPr>
        <p:txBody>
          <a:bodyPr wrap="square" rtlCol="0">
            <a:spAutoFit/>
          </a:bodyPr>
          <a:lstStyle/>
          <a:p>
            <a:pPr marL="171450" indent="-171450">
              <a:buFont typeface="Arial" panose="020B0604020202020204" pitchFamily="34" charset="0"/>
              <a:buChar char="•"/>
            </a:pPr>
            <a:r>
              <a:rPr lang="nl-NL" sz="1200" i="1" dirty="0"/>
              <a:t>Jongkind V, Akkersdijk GJ, Yeung KK, Wisselink W. A </a:t>
            </a:r>
            <a:r>
              <a:rPr lang="nl-NL" sz="1200" i="1" dirty="0" smtClean="0"/>
              <a:t>systematic </a:t>
            </a:r>
            <a:r>
              <a:rPr lang="en-US" sz="1200" i="1" dirty="0" smtClean="0"/>
              <a:t>review </a:t>
            </a:r>
            <a:r>
              <a:rPr lang="en-US" sz="1200" i="1" dirty="0"/>
              <a:t>of endovascular treatment of extensive </a:t>
            </a:r>
            <a:r>
              <a:rPr lang="en-US" sz="1200" i="1" dirty="0" err="1"/>
              <a:t>aortoiliac</a:t>
            </a:r>
            <a:r>
              <a:rPr lang="en-US" sz="1200" i="1" dirty="0"/>
              <a:t> occlusive</a:t>
            </a:r>
          </a:p>
          <a:p>
            <a:r>
              <a:rPr lang="pt-BR" sz="1200" i="1" dirty="0"/>
              <a:t> </a:t>
            </a:r>
            <a:r>
              <a:rPr lang="pt-BR" sz="1200" i="1" dirty="0" smtClean="0"/>
              <a:t>    disease</a:t>
            </a:r>
            <a:r>
              <a:rPr lang="pt-BR" sz="1200" i="1" dirty="0"/>
              <a:t>. J Vasc Surg 2010;52:1376e83.</a:t>
            </a:r>
          </a:p>
          <a:p>
            <a:pPr marL="171450" indent="-171450">
              <a:buFont typeface="Arial" panose="020B0604020202020204" pitchFamily="34" charset="0"/>
              <a:buChar char="•"/>
            </a:pPr>
            <a:r>
              <a:rPr lang="it-IT" sz="1200" i="1" dirty="0" err="1" smtClean="0"/>
              <a:t>Ye</a:t>
            </a:r>
            <a:r>
              <a:rPr lang="it-IT" sz="1200" i="1" dirty="0" smtClean="0"/>
              <a:t> </a:t>
            </a:r>
            <a:r>
              <a:rPr lang="it-IT" sz="1200" i="1" dirty="0"/>
              <a:t>W, </a:t>
            </a:r>
            <a:r>
              <a:rPr lang="it-IT" sz="1200" i="1" dirty="0" err="1"/>
              <a:t>Liu</a:t>
            </a:r>
            <a:r>
              <a:rPr lang="it-IT" sz="1200" i="1" dirty="0"/>
              <a:t> CW, Ricco JB, Mani K, </a:t>
            </a:r>
            <a:r>
              <a:rPr lang="it-IT" sz="1200" i="1" dirty="0" err="1"/>
              <a:t>Zeng</a:t>
            </a:r>
            <a:r>
              <a:rPr lang="it-IT" sz="1200" i="1" dirty="0"/>
              <a:t> R, Jiang J. </a:t>
            </a:r>
            <a:r>
              <a:rPr lang="it-IT" sz="1200" i="1" dirty="0" err="1"/>
              <a:t>Early</a:t>
            </a:r>
            <a:r>
              <a:rPr lang="it-IT" sz="1200" i="1" dirty="0"/>
              <a:t> and </a:t>
            </a:r>
            <a:r>
              <a:rPr lang="it-IT" sz="1200" i="1" dirty="0" smtClean="0"/>
              <a:t>late </a:t>
            </a:r>
            <a:r>
              <a:rPr lang="en-US" sz="1200" i="1" dirty="0" smtClean="0"/>
              <a:t>outcomes </a:t>
            </a:r>
            <a:r>
              <a:rPr lang="en-US" sz="1200" i="1" dirty="0"/>
              <a:t>of percutaneous treatment of </a:t>
            </a:r>
            <a:r>
              <a:rPr lang="en-US" sz="1200" i="1" dirty="0" err="1"/>
              <a:t>TransAtlantic</a:t>
            </a:r>
            <a:r>
              <a:rPr lang="en-US" sz="1200" i="1" dirty="0"/>
              <a:t> Inter-</a:t>
            </a:r>
          </a:p>
          <a:p>
            <a:r>
              <a:rPr lang="en-US" sz="1200" i="1" dirty="0" smtClean="0"/>
              <a:t>     Society </a:t>
            </a:r>
            <a:r>
              <a:rPr lang="en-US" sz="1200" i="1" dirty="0"/>
              <a:t>Consensus class C and D </a:t>
            </a:r>
            <a:r>
              <a:rPr lang="en-US" sz="1200" i="1" dirty="0" err="1"/>
              <a:t>aorto</a:t>
            </a:r>
            <a:r>
              <a:rPr lang="en-US" sz="1200" i="1" dirty="0"/>
              <a:t>-iliac lesions. J </a:t>
            </a:r>
            <a:r>
              <a:rPr lang="en-US" sz="1200" i="1" dirty="0" err="1"/>
              <a:t>Vasc</a:t>
            </a:r>
            <a:r>
              <a:rPr lang="en-US" sz="1200" i="1" dirty="0"/>
              <a:t> </a:t>
            </a:r>
            <a:r>
              <a:rPr lang="en-US" sz="1200" i="1" dirty="0" err="1" smtClean="0"/>
              <a:t>Surg</a:t>
            </a:r>
            <a:r>
              <a:rPr lang="en-US" sz="1200" i="1" dirty="0"/>
              <a:t> </a:t>
            </a:r>
            <a:r>
              <a:rPr lang="it-IT" sz="1200" i="1" dirty="0" smtClean="0"/>
              <a:t>2011;53:1728e37.</a:t>
            </a:r>
          </a:p>
          <a:p>
            <a:pPr marL="171450" indent="-171450">
              <a:buFont typeface="Arial" panose="020B0604020202020204" pitchFamily="34" charset="0"/>
              <a:buChar char="•"/>
            </a:pPr>
            <a:r>
              <a:rPr lang="it-IT" sz="1200" i="1" dirty="0" err="1" smtClean="0"/>
              <a:t>Deloose</a:t>
            </a:r>
            <a:r>
              <a:rPr lang="it-IT" sz="1200" i="1" dirty="0" smtClean="0"/>
              <a:t> </a:t>
            </a:r>
            <a:r>
              <a:rPr lang="it-IT" sz="1200" i="1" dirty="0"/>
              <a:t>K, </a:t>
            </a:r>
            <a:r>
              <a:rPr lang="it-IT" sz="1200" i="1" dirty="0" err="1"/>
              <a:t>Bosiers</a:t>
            </a:r>
            <a:r>
              <a:rPr lang="it-IT" sz="1200" i="1" dirty="0"/>
              <a:t> M, </a:t>
            </a:r>
            <a:r>
              <a:rPr lang="it-IT" sz="1200" i="1" dirty="0" err="1"/>
              <a:t>Callaert</a:t>
            </a:r>
            <a:r>
              <a:rPr lang="it-IT" sz="1200" i="1" dirty="0"/>
              <a:t> J, </a:t>
            </a:r>
            <a:r>
              <a:rPr lang="it-IT" sz="1200" i="1" dirty="0" err="1"/>
              <a:t>Verbist</a:t>
            </a:r>
            <a:r>
              <a:rPr lang="it-IT" sz="1200" i="1" dirty="0"/>
              <a:t> J, </a:t>
            </a:r>
            <a:r>
              <a:rPr lang="it-IT" sz="1200" i="1" dirty="0" err="1"/>
              <a:t>Vermassen</a:t>
            </a:r>
            <a:r>
              <a:rPr lang="it-IT" sz="1200" i="1" dirty="0"/>
              <a:t> </a:t>
            </a:r>
            <a:r>
              <a:rPr lang="it-IT" sz="1200" i="1" dirty="0" smtClean="0"/>
              <a:t>F, </a:t>
            </a:r>
            <a:r>
              <a:rPr lang="en-US" sz="1200" i="1" dirty="0" err="1" smtClean="0"/>
              <a:t>Scheinert</a:t>
            </a:r>
            <a:r>
              <a:rPr lang="en-US" sz="1200" i="1" dirty="0" smtClean="0"/>
              <a:t> </a:t>
            </a:r>
            <a:r>
              <a:rPr lang="en-US" sz="1200" i="1" dirty="0"/>
              <a:t>D, et al. Primary stenting is nowadays the gold </a:t>
            </a:r>
            <a:r>
              <a:rPr lang="en-US" sz="1200" i="1" dirty="0" smtClean="0"/>
              <a:t>standard treatment for </a:t>
            </a:r>
            <a:r>
              <a:rPr lang="en-US" sz="1200" i="1" dirty="0"/>
              <a:t>TASC II A &amp; B iliac lesions: the definitive MISAGO </a:t>
            </a:r>
            <a:r>
              <a:rPr lang="en-US" sz="1200" i="1" dirty="0" smtClean="0"/>
              <a:t>1-</a:t>
            </a:r>
            <a:r>
              <a:rPr lang="pt-BR" sz="1200" i="1" dirty="0" smtClean="0"/>
              <a:t>year </a:t>
            </a:r>
            <a:r>
              <a:rPr lang="pt-BR" sz="1200" i="1" dirty="0"/>
              <a:t>results. J Cardiovasc Surg (Torino) 2017;58:416e21.</a:t>
            </a:r>
            <a:endParaRPr lang="it-IT" sz="1200" i="1" dirty="0"/>
          </a:p>
        </p:txBody>
      </p:sp>
      <p:sp>
        <p:nvSpPr>
          <p:cNvPr id="9" name="CasellaDiTesto 8"/>
          <p:cNvSpPr txBox="1"/>
          <p:nvPr/>
        </p:nvSpPr>
        <p:spPr>
          <a:xfrm>
            <a:off x="276225" y="2105561"/>
            <a:ext cx="8616255" cy="1323439"/>
          </a:xfrm>
          <a:prstGeom prst="rect">
            <a:avLst/>
          </a:prstGeom>
          <a:noFill/>
        </p:spPr>
        <p:txBody>
          <a:bodyPr wrap="square" rtlCol="0">
            <a:spAutoFit/>
          </a:bodyPr>
          <a:lstStyle/>
          <a:p>
            <a:pPr algn="just"/>
            <a:r>
              <a:rPr lang="en-US" sz="1600" dirty="0">
                <a:latin typeface="Century Gothic" panose="020B0502020202020204" pitchFamily="34" charset="0"/>
              </a:rPr>
              <a:t>Whereas percutaneous treatment of the aorta and iliac arteries was previously limited to short-segment, </a:t>
            </a:r>
            <a:r>
              <a:rPr lang="en-US" sz="1600" dirty="0" err="1">
                <a:latin typeface="Century Gothic" panose="020B0502020202020204" pitchFamily="34" charset="0"/>
              </a:rPr>
              <a:t>TransAtlantic</a:t>
            </a:r>
            <a:r>
              <a:rPr lang="en-US" sz="1600" dirty="0">
                <a:latin typeface="Century Gothic" panose="020B0502020202020204" pitchFamily="34" charset="0"/>
              </a:rPr>
              <a:t> Inter-Society Consensus (TASC) type A or B iliac lesions, it is now routinely applied to even long-segment (TASC type D) occlusions extending the length of the iliac arteries. </a:t>
            </a:r>
            <a:r>
              <a:rPr lang="en-US" sz="1600" b="1" dirty="0">
                <a:latin typeface="Century Gothic" panose="020B0502020202020204" pitchFamily="34" charset="0"/>
              </a:rPr>
              <a:t>In no other vascular territory has the shift from open surgery to interventional treatment been more apparent than in the AI segment</a:t>
            </a:r>
            <a:r>
              <a:rPr lang="en-US" sz="1600" dirty="0">
                <a:latin typeface="Century Gothic" panose="020B0502020202020204" pitchFamily="34" charset="0"/>
              </a:rPr>
              <a:t>.</a:t>
            </a:r>
            <a:endParaRPr lang="it-IT" sz="1600" dirty="0">
              <a:latin typeface="Century Gothic" panose="020B0502020202020204" pitchFamily="34" charset="0"/>
            </a:endParaRPr>
          </a:p>
        </p:txBody>
      </p:sp>
    </p:spTree>
    <p:extLst>
      <p:ext uri="{BB962C8B-B14F-4D97-AF65-F5344CB8AC3E}">
        <p14:creationId xmlns:p14="http://schemas.microsoft.com/office/powerpoint/2010/main" xmlns="" val="2988747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OCCLUSIONE AORTO-ILIACA</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4" cstate="print"/>
          <a:srcRect/>
          <a:stretch>
            <a:fillRect/>
          </a:stretch>
        </p:blipFill>
        <p:spPr bwMode="auto">
          <a:xfrm>
            <a:off x="276225" y="764704"/>
            <a:ext cx="896938" cy="967316"/>
          </a:xfrm>
          <a:prstGeom prst="rect">
            <a:avLst/>
          </a:prstGeom>
          <a:noFill/>
          <a:ln w="9525">
            <a:noFill/>
            <a:miter lim="800000"/>
            <a:headEnd/>
            <a:tailEnd/>
          </a:ln>
        </p:spPr>
      </p:pic>
      <p:pic>
        <p:nvPicPr>
          <p:cNvPr id="4" name="Immagine 3"/>
          <p:cNvPicPr>
            <a:picLocks noChangeAspect="1"/>
          </p:cNvPicPr>
          <p:nvPr/>
        </p:nvPicPr>
        <p:blipFill rotWithShape="1">
          <a:blip r:embed="rId5" cstate="print"/>
          <a:srcRect r="2243"/>
          <a:stretch/>
        </p:blipFill>
        <p:spPr>
          <a:xfrm>
            <a:off x="4350150" y="2132856"/>
            <a:ext cx="4686346" cy="3260667"/>
          </a:xfrm>
          <a:prstGeom prst="rect">
            <a:avLst/>
          </a:prstGeom>
        </p:spPr>
      </p:pic>
      <p:pic>
        <p:nvPicPr>
          <p:cNvPr id="19" name="Immagine 18"/>
          <p:cNvPicPr>
            <a:picLocks noChangeAspect="1"/>
          </p:cNvPicPr>
          <p:nvPr/>
        </p:nvPicPr>
        <p:blipFill>
          <a:blip r:embed="rId6" cstate="print"/>
          <a:stretch>
            <a:fillRect/>
          </a:stretch>
        </p:blipFill>
        <p:spPr>
          <a:xfrm>
            <a:off x="159219" y="2708920"/>
            <a:ext cx="4124749" cy="2067659"/>
          </a:xfrm>
          <a:prstGeom prst="rect">
            <a:avLst/>
          </a:prstGeom>
        </p:spPr>
      </p:pic>
    </p:spTree>
    <p:extLst>
      <p:ext uri="{BB962C8B-B14F-4D97-AF65-F5344CB8AC3E}">
        <p14:creationId xmlns:p14="http://schemas.microsoft.com/office/powerpoint/2010/main" xmlns="" val="4028659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OCCLUSIONE AORTO-ILIACA</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p:cNvPicPr>
            <a:picLocks noChangeAspect="1"/>
          </p:cNvPicPr>
          <p:nvPr/>
        </p:nvPicPr>
        <p:blipFill rotWithShape="1">
          <a:blip r:embed="rId4" cstate="print"/>
          <a:srcRect t="-314" b="4179"/>
          <a:stretch/>
        </p:blipFill>
        <p:spPr>
          <a:xfrm>
            <a:off x="311658" y="2708920"/>
            <a:ext cx="8580822" cy="1656185"/>
          </a:xfrm>
          <a:prstGeom prst="rect">
            <a:avLst/>
          </a:prstGeom>
        </p:spPr>
      </p:pic>
      <p:pic>
        <p:nvPicPr>
          <p:cNvPr id="16" name="Picture 2" descr="Risultato immagini per esvs">
            <a:extLst>
              <a:ext uri="{FF2B5EF4-FFF2-40B4-BE49-F238E27FC236}">
                <a16:creationId xmlns:a16="http://schemas.microsoft.com/office/drawing/2014/main" xmlns="" id="{4F7BC04A-6374-476E-A3AD-3BD121F2463C}"/>
              </a:ext>
            </a:extLst>
          </p:cNvPr>
          <p:cNvPicPr>
            <a:picLocks noChangeAspect="1" noChangeArrowheads="1"/>
          </p:cNvPicPr>
          <p:nvPr/>
        </p:nvPicPr>
        <p:blipFill>
          <a:blip r:embed="rId5" cstate="print"/>
          <a:srcRect/>
          <a:stretch>
            <a:fillRect/>
          </a:stretch>
        </p:blipFill>
        <p:spPr bwMode="auto">
          <a:xfrm>
            <a:off x="276225" y="764704"/>
            <a:ext cx="896938" cy="967316"/>
          </a:xfrm>
          <a:prstGeom prst="rect">
            <a:avLst/>
          </a:prstGeom>
          <a:noFill/>
          <a:ln w="9525">
            <a:noFill/>
            <a:miter lim="800000"/>
            <a:headEnd/>
            <a:tailEnd/>
          </a:ln>
        </p:spPr>
      </p:pic>
    </p:spTree>
    <p:extLst>
      <p:ext uri="{BB962C8B-B14F-4D97-AF65-F5344CB8AC3E}">
        <p14:creationId xmlns:p14="http://schemas.microsoft.com/office/powerpoint/2010/main" xmlns="" val="1291301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2000" dirty="0" smtClean="0">
                <a:latin typeface="Century Gothic" pitchFamily="34" charset="0"/>
              </a:rPr>
              <a:t>… il caso di ieri notte</a:t>
            </a:r>
            <a:endParaRPr lang="it-IT" sz="20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3" name="Immagine 2"/>
          <p:cNvPicPr>
            <a:picLocks noChangeAspect="1"/>
          </p:cNvPicPr>
          <p:nvPr/>
        </p:nvPicPr>
        <p:blipFill rotWithShape="1">
          <a:blip r:embed="rId4" cstate="print"/>
          <a:srcRect l="25194" t="32501" r="5507" b="8700"/>
          <a:stretch/>
        </p:blipFill>
        <p:spPr>
          <a:xfrm>
            <a:off x="35496" y="2024111"/>
            <a:ext cx="8827659" cy="4213201"/>
          </a:xfrm>
          <a:prstGeom prst="rect">
            <a:avLst/>
          </a:prstGeom>
        </p:spPr>
      </p:pic>
    </p:spTree>
    <p:extLst>
      <p:ext uri="{BB962C8B-B14F-4D97-AF65-F5344CB8AC3E}">
        <p14:creationId xmlns:p14="http://schemas.microsoft.com/office/powerpoint/2010/main" xmlns="" val="2783896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OCCLUSIONE </a:t>
            </a:r>
            <a:r>
              <a:rPr lang="it-IT" sz="3000" dirty="0" smtClean="0">
                <a:solidFill>
                  <a:srgbClr val="FF0000"/>
                </a:solidFill>
                <a:latin typeface="Century Gothic" pitchFamily="34" charset="0"/>
              </a:rPr>
              <a:t>ACUTA AORTO-ILIACA</a:t>
            </a: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r>
              <a:rPr lang="it-IT" sz="2000" dirty="0" smtClean="0">
                <a:latin typeface="Century Gothic" pitchFamily="34" charset="0"/>
              </a:rPr>
              <a:t>… il caso di ieri notte</a:t>
            </a:r>
            <a:endParaRPr lang="it-IT" sz="20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6146" name="Picture 2" descr="https://lh6.googleusercontent.com/SezMS3qrM1BrZnzZstRKtMsAt2W50ExXIIM6nUyzg2TRJ0jqgKk9CbBSXShMvcf2gJr4eOrQOBIVqtXUNIlY81nb_NegAXCExIp35EgrdXwdu1ZcjFF_Psd6xTwJyb_jkzwXC5w"/>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306" t="31766" r="11959" b="35285"/>
          <a:stretch/>
        </p:blipFill>
        <p:spPr bwMode="auto">
          <a:xfrm>
            <a:off x="2555775" y="1953569"/>
            <a:ext cx="4104457" cy="48182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19977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dirty="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60516"/>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71100"/>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OCCLUSIONE </a:t>
            </a:r>
            <a:r>
              <a:rPr lang="it-IT" sz="3000" dirty="0" smtClean="0">
                <a:solidFill>
                  <a:srgbClr val="FF0000"/>
                </a:solidFill>
                <a:latin typeface="Century Gothic" pitchFamily="34" charset="0"/>
              </a:rPr>
              <a:t>ACUTA AORTO-ILIACA</a:t>
            </a:r>
            <a:endParaRPr lang="it-IT" sz="3000" dirty="0">
              <a:solidFill>
                <a:srgbClr val="FF0000"/>
              </a:solidFill>
              <a:latin typeface="Century Gothic" pitchFamily="34" charset="0"/>
            </a:endParaRPr>
          </a:p>
          <a:p>
            <a:pPr marL="217488" indent="-217488" algn="ctr">
              <a:lnSpc>
                <a:spcPct val="90000"/>
              </a:lnSpc>
              <a:spcBef>
                <a:spcPts val="963"/>
              </a:spcBef>
              <a:buFont typeface="Arial" charset="0"/>
              <a:buNone/>
            </a:pPr>
            <a:r>
              <a:rPr lang="it-IT" sz="2000" dirty="0" smtClean="0">
                <a:latin typeface="Century Gothic" pitchFamily="34" charset="0"/>
              </a:rPr>
              <a:t>… il caso di ieri notte</a:t>
            </a:r>
            <a:endParaRPr lang="it-IT" sz="20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2" name="Immagine 1"/>
          <p:cNvPicPr>
            <a:picLocks noChangeAspect="1"/>
          </p:cNvPicPr>
          <p:nvPr/>
        </p:nvPicPr>
        <p:blipFill rotWithShape="1">
          <a:blip r:embed="rId4" cstate="print"/>
          <a:srcRect l="30707" t="19900" r="30707" b="11501"/>
          <a:stretch/>
        </p:blipFill>
        <p:spPr>
          <a:xfrm>
            <a:off x="2267744" y="1988840"/>
            <a:ext cx="4680520" cy="4680520"/>
          </a:xfrm>
          <a:prstGeom prst="rect">
            <a:avLst/>
          </a:prstGeom>
        </p:spPr>
      </p:pic>
    </p:spTree>
    <p:extLst>
      <p:ext uri="{BB962C8B-B14F-4D97-AF65-F5344CB8AC3E}">
        <p14:creationId xmlns:p14="http://schemas.microsoft.com/office/powerpoint/2010/main" xmlns="" val="4422018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F1B8560B-7EAF-4B1A-AD70-6FD5151F2B12}"/>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
        <p:nvSpPr>
          <p:cNvPr id="4" name="Segnaposto contenuto 15">
            <a:extLst>
              <a:ext uri="{FF2B5EF4-FFF2-40B4-BE49-F238E27FC236}">
                <a16:creationId xmlns:a16="http://schemas.microsoft.com/office/drawing/2014/main" xmlns="" id="{3BCFB1B5-2B3E-4405-BC99-B2C6ADBA335E}"/>
              </a:ext>
            </a:extLst>
          </p:cNvPr>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ISCHEMIA ACUTA</a:t>
            </a:r>
          </a:p>
          <a:p>
            <a:pPr marL="217488" indent="-217488" algn="ctr">
              <a:lnSpc>
                <a:spcPct val="90000"/>
              </a:lnSpc>
              <a:spcBef>
                <a:spcPts val="963"/>
              </a:spcBef>
              <a:buFont typeface="Arial" charset="0"/>
              <a:buNone/>
            </a:pPr>
            <a:endParaRPr lang="it-IT" sz="1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pic>
        <p:nvPicPr>
          <p:cNvPr id="2" name="Immagine 1">
            <a:extLst>
              <a:ext uri="{FF2B5EF4-FFF2-40B4-BE49-F238E27FC236}">
                <a16:creationId xmlns:a16="http://schemas.microsoft.com/office/drawing/2014/main" xmlns="" id="{2DFE03E4-88F4-4B35-80E4-FAB978B3B1B7}"/>
              </a:ext>
            </a:extLst>
          </p:cNvPr>
          <p:cNvPicPr>
            <a:picLocks noChangeAspect="1"/>
          </p:cNvPicPr>
          <p:nvPr/>
        </p:nvPicPr>
        <p:blipFill>
          <a:blip r:embed="rId3" cstate="print"/>
          <a:stretch>
            <a:fillRect/>
          </a:stretch>
        </p:blipFill>
        <p:spPr>
          <a:xfrm rot="5400000">
            <a:off x="2776724" y="615764"/>
            <a:ext cx="3598130" cy="6200266"/>
          </a:xfrm>
          <a:prstGeom prst="rect">
            <a:avLst/>
          </a:prstGeom>
        </p:spPr>
      </p:pic>
      <p:pic>
        <p:nvPicPr>
          <p:cNvPr id="6" name="Immagine 5">
            <a:extLst>
              <a:ext uri="{FF2B5EF4-FFF2-40B4-BE49-F238E27FC236}">
                <a16:creationId xmlns:a16="http://schemas.microsoft.com/office/drawing/2014/main" xmlns="" id="{9FAA86D5-971F-4C3B-B20D-E3B7058C7F81}"/>
              </a:ext>
            </a:extLst>
          </p:cNvPr>
          <p:cNvPicPr>
            <a:picLocks noChangeAspect="1"/>
          </p:cNvPicPr>
          <p:nvPr/>
        </p:nvPicPr>
        <p:blipFill>
          <a:blip r:embed="rId4" cstate="print"/>
          <a:stretch>
            <a:fillRect/>
          </a:stretch>
        </p:blipFill>
        <p:spPr>
          <a:xfrm>
            <a:off x="2195736" y="5589240"/>
            <a:ext cx="4758228" cy="56896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5011" y="1052736"/>
            <a:ext cx="6234399" cy="584775"/>
          </a:xfrm>
          <a:prstGeom prst="rect">
            <a:avLst/>
          </a:prstGeom>
        </p:spPr>
        <p:txBody>
          <a:bodyPr wrap="none">
            <a:spAutoFit/>
          </a:bodyPr>
          <a:lstStyle/>
          <a:p>
            <a:r>
              <a:rPr lang="it-IT" sz="3200" b="1" dirty="0">
                <a:latin typeface="Century Gothic" panose="020B0502020202020204" pitchFamily="34" charset="0"/>
              </a:rPr>
              <a:t>ISCHEMIA ACUTA: DEFINIZIONE</a:t>
            </a:r>
          </a:p>
        </p:txBody>
      </p:sp>
      <p:sp>
        <p:nvSpPr>
          <p:cNvPr id="3" name="Rettangolo 2"/>
          <p:cNvSpPr/>
          <p:nvPr/>
        </p:nvSpPr>
        <p:spPr>
          <a:xfrm>
            <a:off x="323528" y="2204864"/>
            <a:ext cx="6912768" cy="2677656"/>
          </a:xfrm>
          <a:prstGeom prst="rect">
            <a:avLst/>
          </a:prstGeom>
        </p:spPr>
        <p:txBody>
          <a:bodyPr wrap="square">
            <a:spAutoFit/>
          </a:bodyPr>
          <a:lstStyle/>
          <a:p>
            <a:pPr algn="just"/>
            <a:r>
              <a:rPr lang="it-IT" sz="2400" dirty="0">
                <a:latin typeface="Century Gothic" panose="020B0502020202020204" pitchFamily="34" charset="0"/>
              </a:rPr>
              <a:t>Con il termine di ischemia acuta  di un arto si definisce una condizione patologica caratterizzata dall’ improvviso arresto dell’apporto di sangue arterioso, o da una netta riduzione di esso, tale da non consentire la vita dei tessuti del territorio colpito.</a:t>
            </a:r>
          </a:p>
        </p:txBody>
      </p:sp>
      <p:pic>
        <p:nvPicPr>
          <p:cNvPr id="4" name="Picture 2" descr="I:\ARCHIVIO FOTOGRAFICO 2010\ARTI INFERIORI\ISCHEMIE ACUTETRAUMI\Bacchin - Ch Ped popliteo sopra sotto art\Senza titolo-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65805"/>
          <a:stretch/>
        </p:blipFill>
        <p:spPr bwMode="auto">
          <a:xfrm>
            <a:off x="7341221" y="748840"/>
            <a:ext cx="1335235" cy="584851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magine 4">
            <a:extLst>
              <a:ext uri="{FF2B5EF4-FFF2-40B4-BE49-F238E27FC236}">
                <a16:creationId xmlns:a16="http://schemas.microsoft.com/office/drawing/2014/main" xmlns="" id="{9BE4EBF6-41C9-4299-89B2-9EB90FBF5C11}"/>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71666" y="908720"/>
            <a:ext cx="2624436" cy="646331"/>
          </a:xfrm>
          <a:prstGeom prst="rect">
            <a:avLst/>
          </a:prstGeom>
        </p:spPr>
        <p:txBody>
          <a:bodyPr wrap="none">
            <a:spAutoFit/>
          </a:bodyPr>
          <a:lstStyle/>
          <a:p>
            <a:r>
              <a:rPr lang="it-IT" sz="3600" b="1" dirty="0">
                <a:latin typeface="Century Gothic" panose="020B0502020202020204" pitchFamily="34" charset="0"/>
              </a:rPr>
              <a:t>EZIOLOGIA</a:t>
            </a:r>
          </a:p>
        </p:txBody>
      </p:sp>
      <p:sp>
        <p:nvSpPr>
          <p:cNvPr id="3" name="Rettangolo 2"/>
          <p:cNvSpPr/>
          <p:nvPr/>
        </p:nvSpPr>
        <p:spPr>
          <a:xfrm>
            <a:off x="3962089" y="3244334"/>
            <a:ext cx="184731" cy="369332"/>
          </a:xfrm>
          <a:prstGeom prst="rect">
            <a:avLst/>
          </a:prstGeom>
        </p:spPr>
        <p:txBody>
          <a:bodyPr wrap="none">
            <a:spAutoFit/>
          </a:bodyPr>
          <a:lstStyle/>
          <a:p>
            <a:endParaRPr lang="it-IT" dirty="0"/>
          </a:p>
        </p:txBody>
      </p:sp>
      <p:sp>
        <p:nvSpPr>
          <p:cNvPr id="4" name="Rettangolo 3"/>
          <p:cNvSpPr/>
          <p:nvPr/>
        </p:nvSpPr>
        <p:spPr>
          <a:xfrm>
            <a:off x="899592" y="2264673"/>
            <a:ext cx="7704856" cy="3539430"/>
          </a:xfrm>
          <a:prstGeom prst="rect">
            <a:avLst/>
          </a:prstGeom>
        </p:spPr>
        <p:txBody>
          <a:bodyPr wrap="square">
            <a:spAutoFit/>
          </a:bodyPr>
          <a:lstStyle/>
          <a:p>
            <a:r>
              <a:rPr lang="it-IT" sz="3200" dirty="0">
                <a:latin typeface="Century Gothic" panose="020B0502020202020204" pitchFamily="34" charset="0"/>
              </a:rPr>
              <a:t>a.  Embolia</a:t>
            </a:r>
          </a:p>
          <a:p>
            <a:pPr marL="609600" indent="-609600">
              <a:buFontTx/>
              <a:buAutoNum type="alphaLcPeriod"/>
            </a:pPr>
            <a:endParaRPr lang="it-IT" sz="3200" dirty="0">
              <a:latin typeface="Century Gothic" panose="020B0502020202020204" pitchFamily="34" charset="0"/>
            </a:endParaRPr>
          </a:p>
          <a:p>
            <a:r>
              <a:rPr lang="it-IT" sz="3200" dirty="0">
                <a:latin typeface="Century Gothic" panose="020B0502020202020204" pitchFamily="34" charset="0"/>
              </a:rPr>
              <a:t>b.  Trombosi</a:t>
            </a:r>
          </a:p>
          <a:p>
            <a:pPr marL="609600" indent="-609600"/>
            <a:endParaRPr lang="it-IT" sz="3200" dirty="0">
              <a:latin typeface="Century Gothic" panose="020B0502020202020204" pitchFamily="34" charset="0"/>
            </a:endParaRPr>
          </a:p>
          <a:p>
            <a:pPr marL="609600" indent="-609600"/>
            <a:r>
              <a:rPr lang="it-IT" sz="3200" dirty="0">
                <a:latin typeface="Century Gothic" panose="020B0502020202020204" pitchFamily="34" charset="0"/>
              </a:rPr>
              <a:t>c.  Trauma</a:t>
            </a:r>
          </a:p>
          <a:p>
            <a:pPr marL="609600" indent="-609600"/>
            <a:endParaRPr lang="it-IT" sz="3200" dirty="0">
              <a:latin typeface="Century Gothic" panose="020B0502020202020204" pitchFamily="34" charset="0"/>
            </a:endParaRPr>
          </a:p>
          <a:p>
            <a:pPr marL="609600" indent="-609600"/>
            <a:r>
              <a:rPr lang="it-IT" sz="3200" dirty="0">
                <a:latin typeface="Century Gothic" panose="020B0502020202020204" pitchFamily="34" charset="0"/>
              </a:rPr>
              <a:t>d.  Dissezione </a:t>
            </a:r>
            <a:r>
              <a:rPr lang="it-IT" sz="3200" dirty="0" err="1">
                <a:latin typeface="Century Gothic" panose="020B0502020202020204" pitchFamily="34" charset="0"/>
              </a:rPr>
              <a:t>aorto-iliaca</a:t>
            </a:r>
            <a:endParaRPr lang="it-IT" sz="3200" dirty="0">
              <a:latin typeface="Century Gothic" panose="020B0502020202020204" pitchFamily="34" charset="0"/>
            </a:endParaRPr>
          </a:p>
        </p:txBody>
      </p:sp>
      <p:sp>
        <p:nvSpPr>
          <p:cNvPr id="5" name="Parentesi graffa aperta 4"/>
          <p:cNvSpPr/>
          <p:nvPr/>
        </p:nvSpPr>
        <p:spPr>
          <a:xfrm>
            <a:off x="3779912" y="2996952"/>
            <a:ext cx="360040" cy="10801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6" name="CasellaDiTesto 5"/>
          <p:cNvSpPr txBox="1"/>
          <p:nvPr/>
        </p:nvSpPr>
        <p:spPr>
          <a:xfrm>
            <a:off x="4283968" y="2999854"/>
            <a:ext cx="3833101" cy="1077218"/>
          </a:xfrm>
          <a:prstGeom prst="rect">
            <a:avLst/>
          </a:prstGeom>
          <a:noFill/>
        </p:spPr>
        <p:txBody>
          <a:bodyPr wrap="none" rtlCol="0">
            <a:spAutoFit/>
          </a:bodyPr>
          <a:lstStyle/>
          <a:p>
            <a:pPr marL="342900" indent="-342900">
              <a:buAutoNum type="arabicPeriod"/>
            </a:pPr>
            <a:r>
              <a:rPr lang="it-IT" sz="3200" dirty="0">
                <a:latin typeface="Century Gothic" panose="020B0502020202020204" pitchFamily="34" charset="0"/>
              </a:rPr>
              <a:t>Aterosclerosi</a:t>
            </a:r>
          </a:p>
          <a:p>
            <a:pPr marL="342900" indent="-342900">
              <a:buAutoNum type="arabicPeriod"/>
            </a:pPr>
            <a:r>
              <a:rPr lang="it-IT" sz="3200" dirty="0" err="1">
                <a:latin typeface="Century Gothic" panose="020B0502020202020204" pitchFamily="34" charset="0"/>
              </a:rPr>
              <a:t>Discoagulopatia</a:t>
            </a:r>
            <a:endParaRPr lang="it-IT" sz="3200" dirty="0">
              <a:latin typeface="Century Gothic" panose="020B0502020202020204" pitchFamily="34" charset="0"/>
            </a:endParaRPr>
          </a:p>
        </p:txBody>
      </p:sp>
      <p:pic>
        <p:nvPicPr>
          <p:cNvPr id="7" name="Immagine 6">
            <a:extLst>
              <a:ext uri="{FF2B5EF4-FFF2-40B4-BE49-F238E27FC236}">
                <a16:creationId xmlns:a16="http://schemas.microsoft.com/office/drawing/2014/main" xmlns="" id="{A330046F-1592-4639-AB23-26AC01EAC16D}"/>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FISIOPATOLOGIA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pic>
        <p:nvPicPr>
          <p:cNvPr id="4" name="Immagine 3">
            <a:extLst>
              <a:ext uri="{FF2B5EF4-FFF2-40B4-BE49-F238E27FC236}">
                <a16:creationId xmlns:a16="http://schemas.microsoft.com/office/drawing/2014/main" xmlns="" id="{3229306F-A340-457A-9B3C-3D1250A8AB7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64164" y="1512169"/>
            <a:ext cx="6204180" cy="4653135"/>
          </a:xfrm>
          <a:prstGeom prst="rect">
            <a:avLst/>
          </a:prstGeom>
        </p:spPr>
      </p:pic>
    </p:spTree>
    <p:extLst>
      <p:ext uri="{BB962C8B-B14F-4D97-AF65-F5344CB8AC3E}">
        <p14:creationId xmlns:p14="http://schemas.microsoft.com/office/powerpoint/2010/main" xmlns="" val="6844490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65067" y="908720"/>
            <a:ext cx="6252033" cy="584775"/>
          </a:xfrm>
          <a:prstGeom prst="rect">
            <a:avLst/>
          </a:prstGeom>
        </p:spPr>
        <p:txBody>
          <a:bodyPr wrap="none">
            <a:spAutoFit/>
          </a:bodyPr>
          <a:lstStyle/>
          <a:p>
            <a:r>
              <a:rPr lang="it-IT" sz="3200" b="1" dirty="0">
                <a:latin typeface="Century Gothic" panose="020B0502020202020204" pitchFamily="34" charset="0"/>
              </a:rPr>
              <a:t>EMBOLIA ARTERIOSA: eziologia</a:t>
            </a:r>
          </a:p>
        </p:txBody>
      </p:sp>
      <p:cxnSp>
        <p:nvCxnSpPr>
          <p:cNvPr id="8" name="Connettore 2 7"/>
          <p:cNvCxnSpPr/>
          <p:nvPr/>
        </p:nvCxnSpPr>
        <p:spPr>
          <a:xfrm flipV="1">
            <a:off x="5724128" y="2276872"/>
            <a:ext cx="576064"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5724128" y="2564904"/>
            <a:ext cx="576064"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7" descr="C:\Documents and Settings\Lepidi\Documenti\Grego\ischemia acuta\trombo auricol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3789040"/>
            <a:ext cx="3017838" cy="305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8" descr="C:\Documents and Settings\Lepidi\Documenti\Grego\ischemia acuta\aneurisma ventricolare con tromb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584" y="3789040"/>
            <a:ext cx="2933700" cy="307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9" descr="C:\Documents and Settings\Lepidi\Documenti\Grego\ischemia acuta\aneurisma ventricolare con trombo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75656" y="3789040"/>
            <a:ext cx="2517775" cy="301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1" descr="C:\Documents and Settings\Lepidi\Documenti\Grego\ischemia acuta\vegetazioni reumatich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67744" y="3814440"/>
            <a:ext cx="32004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2" descr="C:\Documents and Settings\Lepidi\Documenti\Grego\ischemia acuta\vegetazioni reumatiche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747790" y="3865240"/>
            <a:ext cx="3992562" cy="2868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13" descr="C:\Documents and Settings\Lepidi\Documenti\Grego\ischemia acuta\diapo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773488" y="3890640"/>
            <a:ext cx="4191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Immagine 11">
            <a:extLst>
              <a:ext uri="{FF2B5EF4-FFF2-40B4-BE49-F238E27FC236}">
                <a16:creationId xmlns:a16="http://schemas.microsoft.com/office/drawing/2014/main" xmlns="" id="{CACA29D3-41CF-4438-96EE-5757E06D63BF}"/>
              </a:ext>
            </a:extLst>
          </p:cNvPr>
          <p:cNvPicPr>
            <a:picLocks noChangeAspect="1"/>
          </p:cNvPicPr>
          <p:nvPr/>
        </p:nvPicPr>
        <p:blipFill rotWithShape="1">
          <a:blip r:embed="rId8" cstate="print"/>
          <a:srcRect l="13348" t="-399" r="13348" b="89199"/>
          <a:stretch/>
        </p:blipFill>
        <p:spPr>
          <a:xfrm>
            <a:off x="0" y="-27384"/>
            <a:ext cx="9144000" cy="576063"/>
          </a:xfrm>
          <a:prstGeom prst="rect">
            <a:avLst/>
          </a:prstGeom>
        </p:spPr>
      </p:pic>
      <p:sp>
        <p:nvSpPr>
          <p:cNvPr id="6" name="CasellaDiTesto 5">
            <a:extLst>
              <a:ext uri="{FF2B5EF4-FFF2-40B4-BE49-F238E27FC236}">
                <a16:creationId xmlns:a16="http://schemas.microsoft.com/office/drawing/2014/main" xmlns="" id="{DBBB03C6-52A1-4920-8512-04929BDE9C71}"/>
              </a:ext>
            </a:extLst>
          </p:cNvPr>
          <p:cNvSpPr txBox="1"/>
          <p:nvPr/>
        </p:nvSpPr>
        <p:spPr>
          <a:xfrm>
            <a:off x="192628" y="1484784"/>
            <a:ext cx="8784976"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dirty="0">
                <a:latin typeface="Century Gothic" panose="020B0502020202020204" pitchFamily="34" charset="0"/>
              </a:rPr>
              <a:t>A) CARDIOGENA (80-90%)</a:t>
            </a:r>
          </a:p>
          <a:p>
            <a:pPr marL="1257300" lvl="2" indent="-342900" algn="just">
              <a:buAutoNum type="arabicParenR"/>
            </a:pPr>
            <a:r>
              <a:rPr lang="it-IT" dirty="0">
                <a:latin typeface="Century Gothic" panose="020B0502020202020204" pitchFamily="34" charset="0"/>
              </a:rPr>
              <a:t>Fibrillazione atriale</a:t>
            </a:r>
          </a:p>
          <a:p>
            <a:pPr marL="1257300" lvl="2" indent="-342900" algn="just">
              <a:buAutoNum type="arabicParenR"/>
            </a:pPr>
            <a:r>
              <a:rPr lang="it-IT" dirty="0">
                <a:latin typeface="Century Gothic" panose="020B0502020202020204" pitchFamily="34" charset="0"/>
              </a:rPr>
              <a:t>Cardiopatia ischemica (IMA, aneurisma ventricolare)</a:t>
            </a:r>
          </a:p>
          <a:p>
            <a:pPr marL="1257300" lvl="2" indent="-342900" algn="just">
              <a:buAutoNum type="arabicParenR"/>
            </a:pPr>
            <a:r>
              <a:rPr lang="it-IT" dirty="0">
                <a:latin typeface="Century Gothic" panose="020B0502020202020204" pitchFamily="34" charset="0"/>
              </a:rPr>
              <a:t>Cardiopatia reumatica</a:t>
            </a:r>
          </a:p>
          <a:p>
            <a:pPr marL="1257300" lvl="2" indent="-342900" algn="just">
              <a:buAutoNum type="arabicParenR"/>
            </a:pPr>
            <a:r>
              <a:rPr lang="it-IT" dirty="0">
                <a:latin typeface="Century Gothic" panose="020B0502020202020204" pitchFamily="34" charset="0"/>
              </a:rPr>
              <a:t>Mixoma atriale</a:t>
            </a:r>
          </a:p>
          <a:p>
            <a:pPr marL="1257300" lvl="2" indent="-342900" algn="just">
              <a:buAutoNum type="arabicParenR"/>
            </a:pPr>
            <a:r>
              <a:rPr lang="it-IT" dirty="0">
                <a:latin typeface="Century Gothic" panose="020B0502020202020204" pitchFamily="34" charset="0"/>
              </a:rPr>
              <a:t>Endocardite batterica</a:t>
            </a:r>
          </a:p>
          <a:p>
            <a:pPr marL="1257300" lvl="2" indent="-342900" algn="just">
              <a:buAutoNum type="arabicParenR"/>
            </a:pPr>
            <a:r>
              <a:rPr lang="it-IT" dirty="0">
                <a:latin typeface="Century Gothic" panose="020B0502020202020204" pitchFamily="34" charset="0"/>
              </a:rPr>
              <a:t>Protesi valvolare</a:t>
            </a:r>
          </a:p>
          <a:p>
            <a:pPr marL="342900" indent="-342900">
              <a:buAutoNum type="arabicParenR"/>
            </a:pPr>
            <a:endParaRPr lang="it-IT"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1+#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32" descr="E:\Documenti\Stefano\MD\Foto trombo AAA.jpg"/>
          <p:cNvPicPr>
            <a:picLocks noChangeAspect="1" noChangeArrowheads="1"/>
          </p:cNvPicPr>
          <p:nvPr/>
        </p:nvPicPr>
        <p:blipFill>
          <a:blip r:embed="rId2" cstate="print"/>
          <a:srcRect/>
          <a:stretch>
            <a:fillRect/>
          </a:stretch>
        </p:blipFill>
        <p:spPr bwMode="auto">
          <a:xfrm>
            <a:off x="827584" y="4031079"/>
            <a:ext cx="3437268" cy="2627847"/>
          </a:xfrm>
          <a:prstGeom prst="rect">
            <a:avLst/>
          </a:prstGeom>
          <a:ln>
            <a:noFill/>
          </a:ln>
          <a:effectLst>
            <a:outerShdw blurRad="292100" dist="139700" dir="2700000" algn="tl" rotWithShape="0">
              <a:srgbClr val="333333">
                <a:alpha val="65000"/>
              </a:srgbClr>
            </a:outerShdw>
          </a:effectLst>
        </p:spPr>
      </p:pic>
      <p:pic>
        <p:nvPicPr>
          <p:cNvPr id="11" name="Picture 1031" descr="C:\Documents and Settings\Lepidi\Documenti\Grego\ischemia acuta\ulcerazione.jpg"/>
          <p:cNvPicPr>
            <a:picLocks noChangeAspect="1" noChangeArrowheads="1"/>
          </p:cNvPicPr>
          <p:nvPr/>
        </p:nvPicPr>
        <p:blipFill>
          <a:blip r:embed="rId3" cstate="print"/>
          <a:srcRect/>
          <a:stretch>
            <a:fillRect/>
          </a:stretch>
        </p:blipFill>
        <p:spPr bwMode="auto">
          <a:xfrm>
            <a:off x="7066256" y="4031079"/>
            <a:ext cx="1561220" cy="2627847"/>
          </a:xfrm>
          <a:prstGeom prst="rect">
            <a:avLst/>
          </a:prstGeom>
          <a:ln>
            <a:noFill/>
          </a:ln>
          <a:effectLst>
            <a:outerShdw blurRad="292100" dist="139700" dir="2700000" algn="tl" rotWithShape="0">
              <a:srgbClr val="333333">
                <a:alpha val="65000"/>
              </a:srgbClr>
            </a:outerShdw>
          </a:effectLst>
        </p:spPr>
      </p:pic>
      <p:pic>
        <p:nvPicPr>
          <p:cNvPr id="12" name="Picture 1033" descr="E:\Documenti\Stefano\MD\Foto sacca aperta AA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4803" y="4037419"/>
            <a:ext cx="1803421" cy="2621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8" name="Immagine 7">
            <a:extLst>
              <a:ext uri="{FF2B5EF4-FFF2-40B4-BE49-F238E27FC236}">
                <a16:creationId xmlns:a16="http://schemas.microsoft.com/office/drawing/2014/main" xmlns="" id="{64C44748-8038-4483-8CD4-7DA4EEE7226E}"/>
              </a:ext>
            </a:extLst>
          </p:cNvPr>
          <p:cNvPicPr>
            <a:picLocks noChangeAspect="1"/>
          </p:cNvPicPr>
          <p:nvPr/>
        </p:nvPicPr>
        <p:blipFill rotWithShape="1">
          <a:blip r:embed="rId5" cstate="print"/>
          <a:srcRect l="13348" t="-399" r="13348" b="89199"/>
          <a:stretch/>
        </p:blipFill>
        <p:spPr>
          <a:xfrm>
            <a:off x="0" y="-27384"/>
            <a:ext cx="9144000" cy="576063"/>
          </a:xfrm>
          <a:prstGeom prst="rect">
            <a:avLst/>
          </a:prstGeom>
        </p:spPr>
      </p:pic>
      <p:sp>
        <p:nvSpPr>
          <p:cNvPr id="10" name="Rettangolo 9">
            <a:extLst>
              <a:ext uri="{FF2B5EF4-FFF2-40B4-BE49-F238E27FC236}">
                <a16:creationId xmlns:a16="http://schemas.microsoft.com/office/drawing/2014/main" xmlns="" id="{A94AB1E8-DE82-45EB-BD79-F0411C152609}"/>
              </a:ext>
            </a:extLst>
          </p:cNvPr>
          <p:cNvSpPr/>
          <p:nvPr/>
        </p:nvSpPr>
        <p:spPr>
          <a:xfrm>
            <a:off x="565067" y="908720"/>
            <a:ext cx="6252033" cy="584775"/>
          </a:xfrm>
          <a:prstGeom prst="rect">
            <a:avLst/>
          </a:prstGeom>
        </p:spPr>
        <p:txBody>
          <a:bodyPr wrap="none">
            <a:spAutoFit/>
          </a:bodyPr>
          <a:lstStyle/>
          <a:p>
            <a:r>
              <a:rPr lang="it-IT" sz="3200" b="1" dirty="0">
                <a:latin typeface="Century Gothic" panose="020B0502020202020204" pitchFamily="34" charset="0"/>
              </a:rPr>
              <a:t>EMBOLIA ARTERIOSA: eziologia</a:t>
            </a:r>
          </a:p>
        </p:txBody>
      </p:sp>
      <p:sp>
        <p:nvSpPr>
          <p:cNvPr id="13" name="CasellaDiTesto 12">
            <a:extLst>
              <a:ext uri="{FF2B5EF4-FFF2-40B4-BE49-F238E27FC236}">
                <a16:creationId xmlns:a16="http://schemas.microsoft.com/office/drawing/2014/main" xmlns="" id="{5C137B6F-A7AD-43EB-A1CC-079B7C3CD5B1}"/>
              </a:ext>
            </a:extLst>
          </p:cNvPr>
          <p:cNvSpPr txBox="1"/>
          <p:nvPr/>
        </p:nvSpPr>
        <p:spPr>
          <a:xfrm>
            <a:off x="179512" y="1419741"/>
            <a:ext cx="8784976" cy="258532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dirty="0">
                <a:latin typeface="Century Gothic" panose="020B0502020202020204" pitchFamily="34" charset="0"/>
              </a:rPr>
              <a:t>B) EXTRACARDIOGENA</a:t>
            </a:r>
          </a:p>
          <a:p>
            <a:pPr marL="1257300" lvl="2" indent="-342900" algn="just">
              <a:buAutoNum type="arabicParenR"/>
            </a:pPr>
            <a:r>
              <a:rPr lang="it-IT" dirty="0">
                <a:latin typeface="Century Gothic" panose="020B0502020202020204" pitchFamily="34" charset="0"/>
              </a:rPr>
              <a:t>Patologia aneurismatica</a:t>
            </a:r>
          </a:p>
          <a:p>
            <a:pPr marL="1257300" lvl="2" indent="-342900" algn="just">
              <a:buAutoNum type="arabicParenR"/>
            </a:pPr>
            <a:r>
              <a:rPr lang="it-IT" dirty="0">
                <a:latin typeface="Century Gothic" panose="020B0502020202020204" pitchFamily="34" charset="0"/>
              </a:rPr>
              <a:t>Placca aterosclerotica ulcerata</a:t>
            </a:r>
          </a:p>
          <a:p>
            <a:pPr lvl="2" algn="just"/>
            <a:endParaRPr lang="it-IT" dirty="0">
              <a:latin typeface="Century Gothic" panose="020B0502020202020204" pitchFamily="34" charset="0"/>
            </a:endParaRPr>
          </a:p>
          <a:p>
            <a:pPr algn="just"/>
            <a:r>
              <a:rPr lang="it-IT" dirty="0">
                <a:latin typeface="Century Gothic" panose="020B0502020202020204" pitchFamily="34" charset="0"/>
              </a:rPr>
              <a:t>C) ALTRA</a:t>
            </a:r>
          </a:p>
          <a:p>
            <a:pPr algn="just"/>
            <a:r>
              <a:rPr lang="it-IT" dirty="0">
                <a:latin typeface="Century Gothic" panose="020B0502020202020204" pitchFamily="34" charset="0"/>
              </a:rPr>
              <a:t>	1) Causa iatrogena (cateterismo)</a:t>
            </a:r>
          </a:p>
          <a:p>
            <a:pPr lvl="2" algn="just"/>
            <a:r>
              <a:rPr lang="it-IT" dirty="0">
                <a:latin typeface="Century Gothic" panose="020B0502020202020204" pitchFamily="34" charset="0"/>
              </a:rPr>
              <a:t>2) Tumori primitivi o metastatici (polmone)</a:t>
            </a:r>
          </a:p>
          <a:p>
            <a:pPr lvl="2" algn="just"/>
            <a:r>
              <a:rPr lang="it-IT" dirty="0">
                <a:latin typeface="Century Gothic" panose="020B0502020202020204" pitchFamily="34" charset="0"/>
              </a:rPr>
              <a:t>3) «Embolia paradossa» (difetto inter-atriale)</a:t>
            </a:r>
          </a:p>
          <a:p>
            <a:pPr lvl="2" algn="just"/>
            <a:r>
              <a:rPr lang="it-IT" dirty="0">
                <a:latin typeface="Century Gothic" panose="020B0502020202020204" pitchFamily="34" charset="0"/>
              </a:rPr>
              <a:t>4) Cause sconosciute</a:t>
            </a:r>
          </a:p>
        </p:txBody>
      </p:sp>
    </p:spTree>
    <p:extLst>
      <p:ext uri="{BB962C8B-B14F-4D97-AF65-F5344CB8AC3E}">
        <p14:creationId xmlns:p14="http://schemas.microsoft.com/office/powerpoint/2010/main" xmlns="" val="75773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C:\Documents and Settings\Lepidi\Documenti\Grego\ischemia acuta\incidenza emboli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5568" y="1825788"/>
            <a:ext cx="5652864" cy="4160675"/>
          </a:xfrm>
          <a:prstGeom prst="rect">
            <a:avLst/>
          </a:prstGeom>
          <a:ln>
            <a:headEnd/>
            <a:tailEnd/>
          </a:ln>
        </p:spPr>
        <p:style>
          <a:lnRef idx="2">
            <a:schemeClr val="accent6"/>
          </a:lnRef>
          <a:fillRef idx="1">
            <a:schemeClr val="lt1"/>
          </a:fillRef>
          <a:effectRef idx="0">
            <a:schemeClr val="accent6"/>
          </a:effectRef>
          <a:fontRef idx="minor">
            <a:schemeClr val="dk1"/>
          </a:fontRef>
        </p:style>
      </p:pic>
      <p:sp>
        <p:nvSpPr>
          <p:cNvPr id="8195" name="Text Box 6"/>
          <p:cNvSpPr txBox="1">
            <a:spLocks noChangeArrowheads="1"/>
          </p:cNvSpPr>
          <p:nvPr/>
        </p:nvSpPr>
        <p:spPr bwMode="auto">
          <a:xfrm>
            <a:off x="781050" y="6132513"/>
            <a:ext cx="8191666" cy="369332"/>
          </a:xfrm>
          <a:prstGeom prst="rect">
            <a:avLst/>
          </a:prstGeom>
          <a:noFill/>
          <a:ln w="38100" cmpd="dbl">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i="1" dirty="0">
                <a:latin typeface="Century Gothic" panose="020B0502020202020204" pitchFamily="34" charset="0"/>
              </a:rPr>
              <a:t>Più del 60% degli episodi embolici riguardano le arterie degli arti inferiori</a:t>
            </a:r>
          </a:p>
        </p:txBody>
      </p:sp>
      <p:pic>
        <p:nvPicPr>
          <p:cNvPr id="5" name="Immagine 4">
            <a:extLst>
              <a:ext uri="{FF2B5EF4-FFF2-40B4-BE49-F238E27FC236}">
                <a16:creationId xmlns:a16="http://schemas.microsoft.com/office/drawing/2014/main" xmlns="" id="{5659BD9E-216F-4BE1-AD09-2012AF3F3457}"/>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
        <p:nvSpPr>
          <p:cNvPr id="6" name="Rettangolo 5">
            <a:extLst>
              <a:ext uri="{FF2B5EF4-FFF2-40B4-BE49-F238E27FC236}">
                <a16:creationId xmlns:a16="http://schemas.microsoft.com/office/drawing/2014/main" xmlns="" id="{481D4815-4534-4762-9E0E-06C4D6395FF6}"/>
              </a:ext>
            </a:extLst>
          </p:cNvPr>
          <p:cNvSpPr/>
          <p:nvPr/>
        </p:nvSpPr>
        <p:spPr>
          <a:xfrm>
            <a:off x="565067" y="908720"/>
            <a:ext cx="7237879" cy="584775"/>
          </a:xfrm>
          <a:prstGeom prst="rect">
            <a:avLst/>
          </a:prstGeom>
        </p:spPr>
        <p:txBody>
          <a:bodyPr wrap="none">
            <a:spAutoFit/>
          </a:bodyPr>
          <a:lstStyle/>
          <a:p>
            <a:r>
              <a:rPr lang="it-IT" sz="3200" b="1" dirty="0">
                <a:latin typeface="Century Gothic" panose="020B0502020202020204" pitchFamily="34" charset="0"/>
              </a:rPr>
              <a:t>EMBOLIA ARTERIOSA: localizzazione</a:t>
            </a:r>
          </a:p>
        </p:txBody>
      </p:sp>
    </p:spTree>
    <p:extLst>
      <p:ext uri="{BB962C8B-B14F-4D97-AF65-F5344CB8AC3E}">
        <p14:creationId xmlns:p14="http://schemas.microsoft.com/office/powerpoint/2010/main" xmlns="" val="2109584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286000" y="2967335"/>
            <a:ext cx="4572000" cy="369332"/>
          </a:xfrm>
          <a:prstGeom prst="rect">
            <a:avLst/>
          </a:prstGeom>
        </p:spPr>
        <p:txBody>
          <a:bodyPr>
            <a:spAutoFit/>
          </a:bodyPr>
          <a:lstStyle/>
          <a:p>
            <a:pPr marL="609600" indent="-609600"/>
            <a:endParaRPr lang="it-IT" dirty="0"/>
          </a:p>
        </p:txBody>
      </p:sp>
      <p:sp>
        <p:nvSpPr>
          <p:cNvPr id="4" name="Rettangolo 3"/>
          <p:cNvSpPr/>
          <p:nvPr/>
        </p:nvSpPr>
        <p:spPr>
          <a:xfrm>
            <a:off x="179512" y="1772816"/>
            <a:ext cx="8964488" cy="830997"/>
          </a:xfrm>
          <a:prstGeom prst="rect">
            <a:avLst/>
          </a:prstGeom>
        </p:spPr>
        <p:txBody>
          <a:bodyPr wrap="square">
            <a:spAutoFit/>
          </a:bodyPr>
          <a:lstStyle/>
          <a:p>
            <a:r>
              <a:rPr lang="it-IT" sz="2400" dirty="0">
                <a:latin typeface="Century Gothic" panose="020B0502020202020204" pitchFamily="34" charset="0"/>
              </a:rPr>
              <a:t>Possibili eventi secondari all’ ostruzione embolica ed aggravanti il quadro di ischemia. </a:t>
            </a:r>
          </a:p>
        </p:txBody>
      </p:sp>
      <p:pic>
        <p:nvPicPr>
          <p:cNvPr id="5" name="Picture 4" descr="\\Dscmc-marchiafa\PALERMO\Nuova cartella\n1.JPG"/>
          <p:cNvPicPr>
            <a:picLocks noChangeAspect="1" noChangeArrowheads="1"/>
          </p:cNvPicPr>
          <p:nvPr/>
        </p:nvPicPr>
        <p:blipFill>
          <a:blip r:embed="rId2" cstate="print">
            <a:lum contrast="36000"/>
          </a:blip>
          <a:srcRect/>
          <a:stretch>
            <a:fillRect/>
          </a:stretch>
        </p:blipFill>
        <p:spPr bwMode="auto">
          <a:xfrm>
            <a:off x="5652120" y="2564904"/>
            <a:ext cx="2892425" cy="4038600"/>
          </a:xfrm>
          <a:prstGeom prst="rect">
            <a:avLst/>
          </a:prstGeom>
          <a:ln>
            <a:noFill/>
          </a:ln>
          <a:effectLst>
            <a:outerShdw blurRad="292100" dist="139700" dir="2700000" algn="tl" rotWithShape="0">
              <a:srgbClr val="333333">
                <a:alpha val="65000"/>
              </a:srgbClr>
            </a:outerShdw>
          </a:effectLst>
        </p:spPr>
      </p:pic>
      <p:sp>
        <p:nvSpPr>
          <p:cNvPr id="6" name="Rettangolo 5"/>
          <p:cNvSpPr/>
          <p:nvPr/>
        </p:nvSpPr>
        <p:spPr>
          <a:xfrm>
            <a:off x="683568" y="2996952"/>
            <a:ext cx="4716016" cy="1938992"/>
          </a:xfrm>
          <a:prstGeom prst="rect">
            <a:avLst/>
          </a:prstGeom>
        </p:spPr>
        <p:txBody>
          <a:bodyPr wrap="square">
            <a:spAutoFit/>
          </a:bodyPr>
          <a:lstStyle/>
          <a:p>
            <a:pPr marL="609600" indent="-609600"/>
            <a:r>
              <a:rPr lang="it-IT" sz="2000" dirty="0">
                <a:latin typeface="Century Gothic" panose="020B0502020202020204" pitchFamily="34" charset="0"/>
              </a:rPr>
              <a:t>1.    Propagazione prevalentemente</a:t>
            </a:r>
          </a:p>
          <a:p>
            <a:pPr marL="609600" indent="-609600"/>
            <a:r>
              <a:rPr lang="it-IT" sz="2000" dirty="0">
                <a:latin typeface="Century Gothic" panose="020B0502020202020204" pitchFamily="34" charset="0"/>
              </a:rPr>
              <a:t>       distale del trombo, ma anche</a:t>
            </a:r>
          </a:p>
          <a:p>
            <a:pPr marL="609600" indent="-609600"/>
            <a:r>
              <a:rPr lang="it-IT" sz="2000" dirty="0">
                <a:latin typeface="Century Gothic" panose="020B0502020202020204" pitchFamily="34" charset="0"/>
              </a:rPr>
              <a:t>       prossimale. </a:t>
            </a:r>
          </a:p>
          <a:p>
            <a:pPr marL="609600" indent="-609600"/>
            <a:r>
              <a:rPr lang="it-IT" sz="2000" dirty="0">
                <a:latin typeface="Century Gothic" panose="020B0502020202020204" pitchFamily="34" charset="0"/>
              </a:rPr>
              <a:t>       </a:t>
            </a:r>
            <a:r>
              <a:rPr lang="it-IT" sz="2000" b="1" dirty="0">
                <a:solidFill>
                  <a:srgbClr val="FF0000"/>
                </a:solidFill>
                <a:latin typeface="Century Gothic" panose="020B0502020202020204" pitchFamily="34" charset="0"/>
              </a:rPr>
              <a:t>«TROMBOSI SATELLITE»</a:t>
            </a:r>
          </a:p>
          <a:p>
            <a:pPr marL="609600" indent="-609600"/>
            <a:r>
              <a:rPr lang="it-IT" sz="2000" dirty="0">
                <a:latin typeface="Century Gothic" panose="020B0502020202020204" pitchFamily="34" charset="0"/>
              </a:rPr>
              <a:t>	</a:t>
            </a:r>
          </a:p>
          <a:p>
            <a:pPr marL="609600" indent="-609600"/>
            <a:r>
              <a:rPr lang="it-IT" sz="2000" dirty="0">
                <a:latin typeface="Century Gothic" panose="020B0502020202020204" pitchFamily="34" charset="0"/>
              </a:rPr>
              <a:t>2.   Trombosi venosa profonda*</a:t>
            </a:r>
          </a:p>
        </p:txBody>
      </p:sp>
      <p:sp>
        <p:nvSpPr>
          <p:cNvPr id="7" name="Rettangolo 6"/>
          <p:cNvSpPr/>
          <p:nvPr/>
        </p:nvSpPr>
        <p:spPr>
          <a:xfrm>
            <a:off x="0" y="5768471"/>
            <a:ext cx="5508104" cy="1089529"/>
          </a:xfrm>
          <a:prstGeom prst="rect">
            <a:avLst/>
          </a:prstGeom>
        </p:spPr>
        <p:txBody>
          <a:bodyPr wrap="square">
            <a:spAutoFit/>
          </a:bodyPr>
          <a:lstStyle/>
          <a:p>
            <a:pPr algn="just">
              <a:lnSpc>
                <a:spcPct val="90000"/>
              </a:lnSpc>
              <a:spcBef>
                <a:spcPct val="20000"/>
              </a:spcBef>
            </a:pPr>
            <a:r>
              <a:rPr lang="it-IT" dirty="0">
                <a:latin typeface="Century Gothic" panose="020B0502020202020204" pitchFamily="34" charset="0"/>
              </a:rPr>
              <a:t>* Rara, si presenta solo in caso di  grave e prolungata ischemia e sembra legata al rallentamento del flusso ed al danno ischemico  dell’intima della vena nell’area colpita.</a:t>
            </a:r>
          </a:p>
        </p:txBody>
      </p:sp>
      <p:pic>
        <p:nvPicPr>
          <p:cNvPr id="8" name="Immagine 7">
            <a:extLst>
              <a:ext uri="{FF2B5EF4-FFF2-40B4-BE49-F238E27FC236}">
                <a16:creationId xmlns:a16="http://schemas.microsoft.com/office/drawing/2014/main" xmlns="" id="{8AC72E93-6FD6-4E18-AB9C-F489ADCFBB81}"/>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
        <p:nvSpPr>
          <p:cNvPr id="9" name="Rettangolo 8">
            <a:extLst>
              <a:ext uri="{FF2B5EF4-FFF2-40B4-BE49-F238E27FC236}">
                <a16:creationId xmlns:a16="http://schemas.microsoft.com/office/drawing/2014/main" xmlns="" id="{5857CFBA-490C-4AA1-BA24-33FDB0990C20}"/>
              </a:ext>
            </a:extLst>
          </p:cNvPr>
          <p:cNvSpPr/>
          <p:nvPr/>
        </p:nvSpPr>
        <p:spPr>
          <a:xfrm>
            <a:off x="565067" y="908720"/>
            <a:ext cx="7122463" cy="584775"/>
          </a:xfrm>
          <a:prstGeom prst="rect">
            <a:avLst/>
          </a:prstGeom>
        </p:spPr>
        <p:txBody>
          <a:bodyPr wrap="none">
            <a:spAutoFit/>
          </a:bodyPr>
          <a:lstStyle/>
          <a:p>
            <a:r>
              <a:rPr lang="it-IT" sz="3200" b="1" dirty="0">
                <a:latin typeface="Century Gothic" panose="020B0502020202020204" pitchFamily="34" charset="0"/>
              </a:rPr>
              <a:t>EMBOLIA ARTERIOSA: fisiopatologia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79512" y="5854648"/>
            <a:ext cx="8784976" cy="560153"/>
          </a:xfrm>
          <a:prstGeom prst="rect">
            <a:avLst/>
          </a:prstGeom>
        </p:spPr>
        <p:txBody>
          <a:bodyPr wrap="square">
            <a:spAutoFit/>
          </a:bodyPr>
          <a:lstStyle/>
          <a:p>
            <a:pPr marL="609600" indent="-609600">
              <a:lnSpc>
                <a:spcPct val="80000"/>
              </a:lnSpc>
            </a:pPr>
            <a:r>
              <a:rPr lang="it-IT" sz="2000" i="1" dirty="0">
                <a:latin typeface="Century Gothic" panose="020B0502020202020204" pitchFamily="34" charset="0"/>
              </a:rPr>
              <a:t>*       	</a:t>
            </a:r>
            <a:r>
              <a:rPr lang="it-IT" i="1" dirty="0">
                <a:latin typeface="Century Gothic" panose="020B0502020202020204" pitchFamily="34" charset="0"/>
              </a:rPr>
              <a:t>Pregressi microtraumi parietali a cui fa seguito l’evento trombotico, preceduto o meno da degenerazione aneurismatica dell’ arteria</a:t>
            </a:r>
          </a:p>
        </p:txBody>
      </p:sp>
      <p:pic>
        <p:nvPicPr>
          <p:cNvPr id="6" name="Immagine 5">
            <a:extLst>
              <a:ext uri="{FF2B5EF4-FFF2-40B4-BE49-F238E27FC236}">
                <a16:creationId xmlns:a16="http://schemas.microsoft.com/office/drawing/2014/main" xmlns="" id="{3F3E9EB7-AE80-4EE4-80C7-2A470A44D117}"/>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
        <p:nvSpPr>
          <p:cNvPr id="7" name="Rettangolo 6">
            <a:extLst>
              <a:ext uri="{FF2B5EF4-FFF2-40B4-BE49-F238E27FC236}">
                <a16:creationId xmlns:a16="http://schemas.microsoft.com/office/drawing/2014/main" xmlns="" id="{4B9572CC-1623-4BD0-A9BA-B5215E8B3C70}"/>
              </a:ext>
            </a:extLst>
          </p:cNvPr>
          <p:cNvSpPr/>
          <p:nvPr/>
        </p:nvSpPr>
        <p:spPr>
          <a:xfrm>
            <a:off x="565067" y="908720"/>
            <a:ext cx="2222083" cy="584775"/>
          </a:xfrm>
          <a:prstGeom prst="rect">
            <a:avLst/>
          </a:prstGeom>
        </p:spPr>
        <p:txBody>
          <a:bodyPr wrap="none">
            <a:spAutoFit/>
          </a:bodyPr>
          <a:lstStyle/>
          <a:p>
            <a:r>
              <a:rPr lang="it-IT" sz="3200" b="1" dirty="0">
                <a:latin typeface="Century Gothic" panose="020B0502020202020204" pitchFamily="34" charset="0"/>
              </a:rPr>
              <a:t>TROMBOSI</a:t>
            </a:r>
          </a:p>
        </p:txBody>
      </p:sp>
      <p:sp>
        <p:nvSpPr>
          <p:cNvPr id="8" name="CasellaDiTesto 7">
            <a:extLst>
              <a:ext uri="{FF2B5EF4-FFF2-40B4-BE49-F238E27FC236}">
                <a16:creationId xmlns:a16="http://schemas.microsoft.com/office/drawing/2014/main" xmlns="" id="{5E168D32-0DAA-4A24-A563-9BD83B0AF15A}"/>
              </a:ext>
            </a:extLst>
          </p:cNvPr>
          <p:cNvSpPr txBox="1"/>
          <p:nvPr/>
        </p:nvSpPr>
        <p:spPr>
          <a:xfrm>
            <a:off x="179512" y="1812880"/>
            <a:ext cx="878497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dirty="0">
                <a:latin typeface="Century Gothic" panose="020B0502020202020204" pitchFamily="34" charset="0"/>
              </a:rPr>
              <a:t>A) TROMBOSI SU ARTERIA SANA</a:t>
            </a:r>
          </a:p>
          <a:p>
            <a:pPr marL="1257300" lvl="2" indent="-342900" algn="just">
              <a:buAutoNum type="arabicParenR"/>
            </a:pPr>
            <a:r>
              <a:rPr lang="it-IT" dirty="0">
                <a:latin typeface="Century Gothic" panose="020B0502020202020204" pitchFamily="34" charset="0"/>
              </a:rPr>
              <a:t>Disturbi della coagulazione</a:t>
            </a:r>
          </a:p>
          <a:p>
            <a:pPr marL="1257300" lvl="2" indent="-342900" algn="just">
              <a:buAutoNum type="arabicParenR"/>
            </a:pPr>
            <a:r>
              <a:rPr lang="it-IT" dirty="0">
                <a:latin typeface="Century Gothic" panose="020B0502020202020204" pitchFamily="34" charset="0"/>
              </a:rPr>
              <a:t>Compressione ab-</a:t>
            </a:r>
            <a:r>
              <a:rPr lang="it-IT" dirty="0" err="1">
                <a:latin typeface="Century Gothic" panose="020B0502020202020204" pitchFamily="34" charset="0"/>
              </a:rPr>
              <a:t>extrinseco</a:t>
            </a:r>
            <a:r>
              <a:rPr lang="it-IT" dirty="0">
                <a:latin typeface="Century Gothic" panose="020B0502020202020204" pitchFamily="34" charset="0"/>
              </a:rPr>
              <a:t> (</a:t>
            </a:r>
            <a:r>
              <a:rPr lang="it-IT" dirty="0" err="1">
                <a:latin typeface="Century Gothic" panose="020B0502020202020204" pitchFamily="34" charset="0"/>
              </a:rPr>
              <a:t>entrapment</a:t>
            </a:r>
            <a:r>
              <a:rPr lang="it-IT" dirty="0">
                <a:latin typeface="Century Gothic" panose="020B0502020202020204" pitchFamily="34" charset="0"/>
              </a:rPr>
              <a:t> arteria poplitea, outlet toracico*)</a:t>
            </a:r>
          </a:p>
          <a:p>
            <a:pPr marL="1257300" lvl="2" indent="-342900" algn="just">
              <a:buAutoNum type="arabicParenR"/>
            </a:pPr>
            <a:r>
              <a:rPr lang="it-IT" dirty="0">
                <a:latin typeface="Century Gothic" panose="020B0502020202020204" pitchFamily="34" charset="0"/>
              </a:rPr>
              <a:t>Iniezione intrarteriosa accidentale di farmaci o stupefacenti</a:t>
            </a:r>
          </a:p>
        </p:txBody>
      </p:sp>
      <p:sp>
        <p:nvSpPr>
          <p:cNvPr id="9" name="CasellaDiTesto 8">
            <a:extLst>
              <a:ext uri="{FF2B5EF4-FFF2-40B4-BE49-F238E27FC236}">
                <a16:creationId xmlns:a16="http://schemas.microsoft.com/office/drawing/2014/main" xmlns="" id="{EB4E00EF-3A2F-4CFA-AA60-20C42A37BCBC}"/>
              </a:ext>
            </a:extLst>
          </p:cNvPr>
          <p:cNvSpPr txBox="1"/>
          <p:nvPr/>
        </p:nvSpPr>
        <p:spPr>
          <a:xfrm>
            <a:off x="179512" y="3452807"/>
            <a:ext cx="8784976"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it-IT" dirty="0">
                <a:latin typeface="Century Gothic" panose="020B0502020202020204" pitchFamily="34" charset="0"/>
              </a:rPr>
              <a:t>B) TROMBOSI SU ARTERIA CON PREESISTENTI LESIONI ATEROSLEROTICHE</a:t>
            </a:r>
          </a:p>
          <a:p>
            <a:pPr algn="just"/>
            <a:r>
              <a:rPr lang="it-IT" dirty="0">
                <a:latin typeface="Century Gothic" panose="020B0502020202020204" pitchFamily="34" charset="0"/>
              </a:rPr>
              <a:t>	1) Stenosi </a:t>
            </a:r>
            <a:r>
              <a:rPr lang="it-IT" dirty="0" err="1">
                <a:latin typeface="Century Gothic" panose="020B0502020202020204" pitchFamily="34" charset="0"/>
              </a:rPr>
              <a:t>subocclusiva</a:t>
            </a:r>
            <a:endParaRPr lang="it-IT" dirty="0">
              <a:latin typeface="Century Gothic" panose="020B0502020202020204" pitchFamily="34" charset="0"/>
            </a:endParaRPr>
          </a:p>
          <a:p>
            <a:pPr lvl="2" algn="just"/>
            <a:r>
              <a:rPr lang="it-IT" dirty="0">
                <a:latin typeface="Century Gothic" panose="020B0502020202020204" pitchFamily="34" charset="0"/>
              </a:rPr>
              <a:t>2) Placca complicata</a:t>
            </a:r>
          </a:p>
          <a:p>
            <a:pPr lvl="2" algn="just"/>
            <a:r>
              <a:rPr lang="it-IT" dirty="0">
                <a:latin typeface="Century Gothic" panose="020B0502020202020204" pitchFamily="34" charset="0"/>
              </a:rPr>
              <a:t>3) Aneurisma</a:t>
            </a:r>
          </a:p>
        </p:txBody>
      </p:sp>
      <p:sp>
        <p:nvSpPr>
          <p:cNvPr id="10" name="CasellaDiTesto 9">
            <a:extLst>
              <a:ext uri="{FF2B5EF4-FFF2-40B4-BE49-F238E27FC236}">
                <a16:creationId xmlns:a16="http://schemas.microsoft.com/office/drawing/2014/main" xmlns="" id="{8CB65F52-3F03-4121-AA58-A978468FD585}"/>
              </a:ext>
            </a:extLst>
          </p:cNvPr>
          <p:cNvSpPr txBox="1"/>
          <p:nvPr/>
        </p:nvSpPr>
        <p:spPr>
          <a:xfrm>
            <a:off x="179512" y="4797152"/>
            <a:ext cx="878497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lgn="just"/>
            <a:r>
              <a:rPr lang="it-IT" dirty="0">
                <a:latin typeface="Century Gothic" panose="020B0502020202020204" pitchFamily="34" charset="0"/>
              </a:rPr>
              <a:t>C) TROMBOSI DI PREGRESSO GRAFT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1C8E14E1-8152-4662-A5C9-8AC27BBFD14B}"/>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
        <p:nvSpPr>
          <p:cNvPr id="5" name="CasellaDiTesto 4">
            <a:extLst>
              <a:ext uri="{FF2B5EF4-FFF2-40B4-BE49-F238E27FC236}">
                <a16:creationId xmlns:a16="http://schemas.microsoft.com/office/drawing/2014/main" xmlns="" id="{D4293B64-A3C8-4F9E-B379-2BA6AF0D045E}"/>
              </a:ext>
            </a:extLst>
          </p:cNvPr>
          <p:cNvSpPr txBox="1"/>
          <p:nvPr/>
        </p:nvSpPr>
        <p:spPr>
          <a:xfrm>
            <a:off x="179512" y="836712"/>
            <a:ext cx="8784976"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dirty="0">
                <a:latin typeface="Century Gothic" panose="020B0502020202020204" pitchFamily="34" charset="0"/>
              </a:rPr>
              <a:t>A) TROMBOSI SU ARTERIA SANA</a:t>
            </a:r>
          </a:p>
          <a:p>
            <a:pPr marL="1200150" lvl="2" indent="-285750" algn="just">
              <a:buFont typeface="Arial" panose="020B0604020202020204" pitchFamily="34" charset="0"/>
              <a:buChar char="•"/>
            </a:pPr>
            <a:r>
              <a:rPr lang="it-IT" dirty="0">
                <a:latin typeface="Century Gothic" panose="020B0502020202020204" pitchFamily="34" charset="0"/>
              </a:rPr>
              <a:t>Disturbi della coagulazione</a:t>
            </a:r>
          </a:p>
          <a:p>
            <a:pPr marL="1257300" lvl="2" indent="-342900" algn="just">
              <a:buFont typeface="Arial" panose="020B0604020202020204" pitchFamily="34" charset="0"/>
              <a:buChar char="•"/>
            </a:pPr>
            <a:endParaRPr lang="it-IT" dirty="0">
              <a:latin typeface="Century Gothic" panose="020B0502020202020204" pitchFamily="34" charset="0"/>
            </a:endParaRPr>
          </a:p>
          <a:p>
            <a:pPr marL="1714500" lvl="3" indent="-342900" algn="just">
              <a:buFont typeface="+mj-lt"/>
              <a:buAutoNum type="arabicPeriod"/>
            </a:pPr>
            <a:r>
              <a:rPr lang="it-IT" dirty="0">
                <a:latin typeface="Century Gothic" panose="020B0502020202020204" pitchFamily="34" charset="0"/>
              </a:rPr>
              <a:t>Poliglobulia (policitemia vera, </a:t>
            </a:r>
            <a:r>
              <a:rPr lang="it-IT" dirty="0" err="1">
                <a:latin typeface="Century Gothic" panose="020B0502020202020204" pitchFamily="34" charset="0"/>
              </a:rPr>
              <a:t>piastrinosi</a:t>
            </a:r>
            <a:r>
              <a:rPr lang="it-IT" dirty="0">
                <a:latin typeface="Century Gothic" panose="020B0502020202020204" pitchFamily="34" charset="0"/>
              </a:rPr>
              <a:t>, leucemia, disidratazione)</a:t>
            </a:r>
          </a:p>
          <a:p>
            <a:pPr marL="1714500" lvl="3" indent="-342900" algn="just">
              <a:buFont typeface="+mj-lt"/>
              <a:buAutoNum type="arabicPeriod"/>
            </a:pPr>
            <a:endParaRPr lang="it-IT" dirty="0">
              <a:latin typeface="Century Gothic" panose="020B0502020202020204" pitchFamily="34" charset="0"/>
            </a:endParaRPr>
          </a:p>
          <a:p>
            <a:pPr marL="1714500" lvl="3" indent="-342900" algn="just">
              <a:buFont typeface="+mj-lt"/>
              <a:buAutoNum type="arabicPeriod"/>
            </a:pPr>
            <a:r>
              <a:rPr lang="it-IT" dirty="0" err="1">
                <a:latin typeface="Century Gothic" panose="020B0502020202020204" pitchFamily="34" charset="0"/>
              </a:rPr>
              <a:t>Iperomocisteinemia</a:t>
            </a:r>
            <a:endParaRPr lang="it-IT" dirty="0">
              <a:latin typeface="Century Gothic" panose="020B0502020202020204" pitchFamily="34" charset="0"/>
            </a:endParaRPr>
          </a:p>
          <a:p>
            <a:pPr marL="1714500" lvl="3" indent="-342900" algn="just">
              <a:buFont typeface="+mj-lt"/>
              <a:buAutoNum type="arabicPeriod"/>
            </a:pPr>
            <a:endParaRPr lang="it-IT" dirty="0">
              <a:latin typeface="Century Gothic" panose="020B0502020202020204" pitchFamily="34" charset="0"/>
            </a:endParaRPr>
          </a:p>
          <a:p>
            <a:pPr marL="1714500" lvl="3" indent="-342900" algn="just">
              <a:buFont typeface="+mj-lt"/>
              <a:buAutoNum type="arabicPeriod"/>
            </a:pPr>
            <a:r>
              <a:rPr lang="it-IT" dirty="0">
                <a:latin typeface="Century Gothic" panose="020B0502020202020204" pitchFamily="34" charset="0"/>
              </a:rPr>
              <a:t>Positività agli anticorpi </a:t>
            </a:r>
            <a:r>
              <a:rPr lang="it-IT" dirty="0" err="1">
                <a:latin typeface="Century Gothic" panose="020B0502020202020204" pitchFamily="34" charset="0"/>
              </a:rPr>
              <a:t>antifosfolipidi</a:t>
            </a:r>
            <a:endParaRPr lang="it-IT" dirty="0">
              <a:latin typeface="Century Gothic" panose="020B0502020202020204" pitchFamily="34" charset="0"/>
            </a:endParaRPr>
          </a:p>
          <a:p>
            <a:pPr marL="1714500" lvl="3" indent="-342900" algn="just">
              <a:buFont typeface="+mj-lt"/>
              <a:buAutoNum type="arabicPeriod"/>
            </a:pPr>
            <a:endParaRPr lang="it-IT" dirty="0">
              <a:latin typeface="Century Gothic" panose="020B0502020202020204" pitchFamily="34" charset="0"/>
            </a:endParaRPr>
          </a:p>
          <a:p>
            <a:pPr marL="1714500" lvl="3" indent="-342900" algn="just">
              <a:buFont typeface="+mj-lt"/>
              <a:buAutoNum type="arabicPeriod"/>
            </a:pPr>
            <a:r>
              <a:rPr lang="it-IT" dirty="0">
                <a:latin typeface="Century Gothic" panose="020B0502020202020204" pitchFamily="34" charset="0"/>
              </a:rPr>
              <a:t>Polimorfismo del gene codificante la protrombina</a:t>
            </a:r>
          </a:p>
          <a:p>
            <a:pPr marL="1714500" lvl="3" indent="-342900" algn="just">
              <a:buFont typeface="+mj-lt"/>
              <a:buAutoNum type="arabicPeriod"/>
            </a:pPr>
            <a:endParaRPr lang="it-IT" dirty="0">
              <a:latin typeface="Century Gothic" panose="020B0502020202020204" pitchFamily="34" charset="0"/>
            </a:endParaRPr>
          </a:p>
          <a:p>
            <a:pPr marL="1714500" lvl="3" indent="-342900" algn="just">
              <a:buFont typeface="+mj-lt"/>
              <a:buAutoNum type="arabicPeriod"/>
            </a:pPr>
            <a:r>
              <a:rPr lang="it-IT" dirty="0">
                <a:latin typeface="Century Gothic" panose="020B0502020202020204" pitchFamily="34" charset="0"/>
              </a:rPr>
              <a:t>Mutazione del fattore V di Leiden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52" descr="C:\Documents and Settings\Lepidi\Documenti\Grego\ischemia acuta\entrapment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2507704"/>
            <a:ext cx="2632075"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Picture 2053" descr="C:\Documents and Settings\Lepidi\Documenti\Grego\ischemia acuta\entrapment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1775" y="2507704"/>
            <a:ext cx="2278063"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 name="Picture 2062" descr="C:\Documents and Settings\Lepidi\Documenti\Grego\outlet\nuove\1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2762597"/>
            <a:ext cx="3962400" cy="3114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7" name="CasellaDiTesto 6"/>
          <p:cNvSpPr txBox="1"/>
          <p:nvPr/>
        </p:nvSpPr>
        <p:spPr>
          <a:xfrm>
            <a:off x="971600" y="2060848"/>
            <a:ext cx="4334841" cy="461665"/>
          </a:xfrm>
          <a:prstGeom prst="rect">
            <a:avLst/>
          </a:prstGeom>
          <a:noFill/>
        </p:spPr>
        <p:txBody>
          <a:bodyPr wrap="none" rtlCol="0">
            <a:spAutoFit/>
          </a:bodyPr>
          <a:lstStyle/>
          <a:p>
            <a:r>
              <a:rPr lang="it-IT" sz="2400" dirty="0" err="1">
                <a:latin typeface="Century Gothic" panose="020B0502020202020204" pitchFamily="34" charset="0"/>
              </a:rPr>
              <a:t>Entrapment</a:t>
            </a:r>
            <a:r>
              <a:rPr lang="it-IT" sz="2400" dirty="0">
                <a:latin typeface="Century Gothic" panose="020B0502020202020204" pitchFamily="34" charset="0"/>
              </a:rPr>
              <a:t> arteria poplitea</a:t>
            </a:r>
          </a:p>
        </p:txBody>
      </p:sp>
      <p:sp>
        <p:nvSpPr>
          <p:cNvPr id="8" name="CasellaDiTesto 7"/>
          <p:cNvSpPr txBox="1"/>
          <p:nvPr/>
        </p:nvSpPr>
        <p:spPr>
          <a:xfrm>
            <a:off x="6053741" y="2058527"/>
            <a:ext cx="2595582" cy="461665"/>
          </a:xfrm>
          <a:prstGeom prst="rect">
            <a:avLst/>
          </a:prstGeom>
          <a:noFill/>
        </p:spPr>
        <p:txBody>
          <a:bodyPr wrap="none" rtlCol="0">
            <a:spAutoFit/>
          </a:bodyPr>
          <a:lstStyle/>
          <a:p>
            <a:r>
              <a:rPr lang="it-IT" sz="2400" dirty="0">
                <a:latin typeface="Century Gothic" panose="020B0502020202020204" pitchFamily="34" charset="0"/>
              </a:rPr>
              <a:t>Outlet toracico*</a:t>
            </a:r>
          </a:p>
        </p:txBody>
      </p:sp>
      <p:sp>
        <p:nvSpPr>
          <p:cNvPr id="9" name="Rectangle 2055"/>
          <p:cNvSpPr>
            <a:spLocks noChangeArrowheads="1"/>
          </p:cNvSpPr>
          <p:nvPr/>
        </p:nvSpPr>
        <p:spPr bwMode="auto">
          <a:xfrm>
            <a:off x="5451887" y="6021288"/>
            <a:ext cx="35846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400" i="1" dirty="0">
                <a:latin typeface="Century Gothic" panose="020B0502020202020204" pitchFamily="34" charset="0"/>
              </a:rPr>
              <a:t>* Pregressi microtraumi parietali a cui fa seguito l’evento trombotico</a:t>
            </a:r>
          </a:p>
        </p:txBody>
      </p:sp>
      <p:pic>
        <p:nvPicPr>
          <p:cNvPr id="10" name="Immagine 9">
            <a:extLst>
              <a:ext uri="{FF2B5EF4-FFF2-40B4-BE49-F238E27FC236}">
                <a16:creationId xmlns:a16="http://schemas.microsoft.com/office/drawing/2014/main" xmlns="" id="{191C8CAF-4D96-49AA-8DB2-4806A5727FFA}"/>
              </a:ext>
            </a:extLst>
          </p:cNvPr>
          <p:cNvPicPr>
            <a:picLocks noChangeAspect="1"/>
          </p:cNvPicPr>
          <p:nvPr/>
        </p:nvPicPr>
        <p:blipFill rotWithShape="1">
          <a:blip r:embed="rId5" cstate="print"/>
          <a:srcRect l="13348" t="-399" r="13348" b="89199"/>
          <a:stretch/>
        </p:blipFill>
        <p:spPr>
          <a:xfrm>
            <a:off x="0" y="-27384"/>
            <a:ext cx="9144000" cy="576063"/>
          </a:xfrm>
          <a:prstGeom prst="rect">
            <a:avLst/>
          </a:prstGeom>
        </p:spPr>
      </p:pic>
      <p:sp>
        <p:nvSpPr>
          <p:cNvPr id="11" name="CasellaDiTesto 10">
            <a:extLst>
              <a:ext uri="{FF2B5EF4-FFF2-40B4-BE49-F238E27FC236}">
                <a16:creationId xmlns:a16="http://schemas.microsoft.com/office/drawing/2014/main" xmlns="" id="{2693DD3C-EADE-4E38-A60C-0312892E5534}"/>
              </a:ext>
            </a:extLst>
          </p:cNvPr>
          <p:cNvSpPr txBox="1"/>
          <p:nvPr/>
        </p:nvSpPr>
        <p:spPr>
          <a:xfrm>
            <a:off x="179512" y="788511"/>
            <a:ext cx="8784976"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dirty="0">
                <a:latin typeface="Century Gothic" panose="020B0502020202020204" pitchFamily="34" charset="0"/>
              </a:rPr>
              <a:t>A) TROMBOSI SU ARTERIA SANA</a:t>
            </a:r>
          </a:p>
          <a:p>
            <a:pPr marL="1200150" lvl="2" indent="-285750" algn="just">
              <a:buFont typeface="Arial" panose="020B0604020202020204" pitchFamily="34" charset="0"/>
              <a:buChar char="•"/>
            </a:pPr>
            <a:r>
              <a:rPr lang="it-IT" dirty="0">
                <a:latin typeface="Century Gothic" panose="020B0502020202020204" pitchFamily="34" charset="0"/>
              </a:rPr>
              <a:t>Compressione ab-</a:t>
            </a:r>
            <a:r>
              <a:rPr lang="it-IT" dirty="0" err="1">
                <a:latin typeface="Century Gothic" panose="020B0502020202020204" pitchFamily="34" charset="0"/>
              </a:rPr>
              <a:t>extrinseco</a:t>
            </a:r>
            <a:r>
              <a:rPr lang="it-IT" dirty="0">
                <a:latin typeface="Century Gothic" panose="020B0502020202020204" pitchFamily="34" charset="0"/>
              </a:rPr>
              <a:t> (</a:t>
            </a:r>
            <a:r>
              <a:rPr lang="it-IT" dirty="0" err="1">
                <a:latin typeface="Century Gothic" panose="020B0502020202020204" pitchFamily="34" charset="0"/>
              </a:rPr>
              <a:t>entrapment</a:t>
            </a:r>
            <a:r>
              <a:rPr lang="it-IT" dirty="0">
                <a:latin typeface="Century Gothic" panose="020B0502020202020204" pitchFamily="34" charset="0"/>
              </a:rPr>
              <a:t> arteria poplitea, outlet toracico*)</a:t>
            </a:r>
          </a:p>
        </p:txBody>
      </p:sp>
    </p:spTree>
    <p:extLst>
      <p:ext uri="{BB962C8B-B14F-4D97-AF65-F5344CB8AC3E}">
        <p14:creationId xmlns:p14="http://schemas.microsoft.com/office/powerpoint/2010/main" xmlns="" val="2576687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54" descr="C:\Documents and Settings\Lepidi\Documenti\Grego\ischemia acuta\ischemia tossicodipendente3.JPG"/>
          <p:cNvPicPr>
            <a:picLocks noChangeAspect="1" noChangeArrowheads="1"/>
          </p:cNvPicPr>
          <p:nvPr/>
        </p:nvPicPr>
        <p:blipFill>
          <a:blip r:embed="rId2" cstate="print"/>
          <a:srcRect/>
          <a:stretch>
            <a:fillRect/>
          </a:stretch>
        </p:blipFill>
        <p:spPr bwMode="auto">
          <a:xfrm>
            <a:off x="1038225" y="2420888"/>
            <a:ext cx="1781175" cy="4360912"/>
          </a:xfrm>
          <a:prstGeom prst="rect">
            <a:avLst/>
          </a:prstGeom>
          <a:ln>
            <a:noFill/>
          </a:ln>
          <a:effectLst>
            <a:outerShdw blurRad="292100" dist="139700" dir="2700000" algn="tl" rotWithShape="0">
              <a:srgbClr val="333333">
                <a:alpha val="65000"/>
              </a:srgbClr>
            </a:outerShdw>
          </a:effectLst>
        </p:spPr>
      </p:pic>
      <p:pic>
        <p:nvPicPr>
          <p:cNvPr id="4" name="Picture 2056" descr="C:\Documents and Settings\Lepidi\Documenti\Grego\ischemia acuta\ischemia tossicodipendente4.JPG"/>
          <p:cNvPicPr>
            <a:picLocks noChangeAspect="1" noChangeArrowheads="1"/>
          </p:cNvPicPr>
          <p:nvPr/>
        </p:nvPicPr>
        <p:blipFill>
          <a:blip r:embed="rId3" cstate="print"/>
          <a:srcRect/>
          <a:stretch>
            <a:fillRect/>
          </a:stretch>
        </p:blipFill>
        <p:spPr bwMode="auto">
          <a:xfrm>
            <a:off x="3430588" y="2420888"/>
            <a:ext cx="2208212" cy="4360912"/>
          </a:xfrm>
          <a:prstGeom prst="rect">
            <a:avLst/>
          </a:prstGeom>
          <a:ln>
            <a:noFill/>
          </a:ln>
          <a:effectLst>
            <a:outerShdw blurRad="292100" dist="139700" dir="2700000" algn="tl" rotWithShape="0">
              <a:srgbClr val="333333">
                <a:alpha val="65000"/>
              </a:srgbClr>
            </a:outerShdw>
          </a:effectLst>
        </p:spPr>
      </p:pic>
      <p:pic>
        <p:nvPicPr>
          <p:cNvPr id="5" name="Picture 2055" descr="C:\Documents and Settings\Lepidi\Documenti\Grego\ischemia acuta\ischemia tossicodipendente2.JPG"/>
          <p:cNvPicPr>
            <a:picLocks noChangeAspect="1" noChangeArrowheads="1"/>
          </p:cNvPicPr>
          <p:nvPr/>
        </p:nvPicPr>
        <p:blipFill>
          <a:blip r:embed="rId4" cstate="print"/>
          <a:srcRect/>
          <a:stretch>
            <a:fillRect/>
          </a:stretch>
        </p:blipFill>
        <p:spPr bwMode="auto">
          <a:xfrm>
            <a:off x="6248400" y="2420888"/>
            <a:ext cx="1652588" cy="4360912"/>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xmlns="" id="{5980E500-BE1C-4DF6-8E0A-7BDFF0A44CEB}"/>
              </a:ext>
            </a:extLst>
          </p:cNvPr>
          <p:cNvPicPr>
            <a:picLocks noChangeAspect="1"/>
          </p:cNvPicPr>
          <p:nvPr/>
        </p:nvPicPr>
        <p:blipFill rotWithShape="1">
          <a:blip r:embed="rId5" cstate="print"/>
          <a:srcRect l="13348" t="-399" r="13348" b="89199"/>
          <a:stretch/>
        </p:blipFill>
        <p:spPr>
          <a:xfrm>
            <a:off x="0" y="-27384"/>
            <a:ext cx="9144000" cy="576063"/>
          </a:xfrm>
          <a:prstGeom prst="rect">
            <a:avLst/>
          </a:prstGeom>
        </p:spPr>
      </p:pic>
      <p:sp>
        <p:nvSpPr>
          <p:cNvPr id="7" name="CasellaDiTesto 6">
            <a:extLst>
              <a:ext uri="{FF2B5EF4-FFF2-40B4-BE49-F238E27FC236}">
                <a16:creationId xmlns:a16="http://schemas.microsoft.com/office/drawing/2014/main" xmlns="" id="{294A83F5-D6EB-4641-90CB-981B348A76DB}"/>
              </a:ext>
            </a:extLst>
          </p:cNvPr>
          <p:cNvSpPr txBox="1"/>
          <p:nvPr/>
        </p:nvSpPr>
        <p:spPr>
          <a:xfrm>
            <a:off x="179512" y="871552"/>
            <a:ext cx="878497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it-IT" dirty="0">
                <a:latin typeface="Century Gothic" panose="020B0502020202020204" pitchFamily="34" charset="0"/>
              </a:rPr>
              <a:t>A) TROMBOSI SU ARTERIA SANA</a:t>
            </a:r>
          </a:p>
          <a:p>
            <a:pPr marL="1200150" lvl="2" indent="-285750" algn="just">
              <a:buFont typeface="Arial" panose="020B0604020202020204" pitchFamily="34" charset="0"/>
              <a:buChar char="•"/>
            </a:pPr>
            <a:r>
              <a:rPr lang="it-IT" dirty="0">
                <a:latin typeface="Century Gothic" panose="020B0502020202020204" pitchFamily="34" charset="0"/>
              </a:rPr>
              <a:t>Iniezione intrarteriosa accidentale di farmaci o stupefacenti</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03D7952-F8EE-40D1-B989-D2A2C3129C7A}"/>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
        <p:nvSpPr>
          <p:cNvPr id="6" name="CasellaDiTesto 5">
            <a:extLst>
              <a:ext uri="{FF2B5EF4-FFF2-40B4-BE49-F238E27FC236}">
                <a16:creationId xmlns:a16="http://schemas.microsoft.com/office/drawing/2014/main" xmlns="" id="{53EB820C-87A4-44E9-B1DA-B7246C1E936B}"/>
              </a:ext>
            </a:extLst>
          </p:cNvPr>
          <p:cNvSpPr txBox="1"/>
          <p:nvPr/>
        </p:nvSpPr>
        <p:spPr>
          <a:xfrm>
            <a:off x="179512" y="764704"/>
            <a:ext cx="87849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it-IT" dirty="0">
                <a:latin typeface="Century Gothic" panose="020B0502020202020204" pitchFamily="34" charset="0"/>
              </a:rPr>
              <a:t>B) TROMBOSI SU ARTERIA CON PREESISTENTI LESIONI ATEROSLEROTICHE</a:t>
            </a:r>
          </a:p>
          <a:p>
            <a:pPr marL="1200150" lvl="2" indent="-285750" algn="just">
              <a:buFont typeface="Arial" panose="020B0604020202020204" pitchFamily="34" charset="0"/>
              <a:buChar char="•"/>
            </a:pPr>
            <a:r>
              <a:rPr lang="it-IT" dirty="0">
                <a:latin typeface="Century Gothic" panose="020B0502020202020204" pitchFamily="34" charset="0"/>
              </a:rPr>
              <a:t>Stenosi </a:t>
            </a:r>
            <a:r>
              <a:rPr lang="it-IT" dirty="0" err="1">
                <a:latin typeface="Century Gothic" panose="020B0502020202020204" pitchFamily="34" charset="0"/>
              </a:rPr>
              <a:t>subocclusiva</a:t>
            </a:r>
            <a:endParaRPr lang="it-IT" dirty="0">
              <a:latin typeface="Century Gothic" panose="020B0502020202020204" pitchFamily="34" charset="0"/>
            </a:endParaRPr>
          </a:p>
        </p:txBody>
      </p:sp>
      <p:pic>
        <p:nvPicPr>
          <p:cNvPr id="7" name="Picture 10" descr="C:\WINDOWS\Desktop\Prof. DERIU\Lezione AOAI\Shema femoro-popl-26.jpg">
            <a:extLst>
              <a:ext uri="{FF2B5EF4-FFF2-40B4-BE49-F238E27FC236}">
                <a16:creationId xmlns:a16="http://schemas.microsoft.com/office/drawing/2014/main" xmlns="" id="{B18FF430-4CD5-4AEA-993C-F6EECA28D703}"/>
              </a:ext>
            </a:extLst>
          </p:cNvPr>
          <p:cNvPicPr>
            <a:picLocks noChangeAspect="1" noChangeArrowheads="1"/>
          </p:cNvPicPr>
          <p:nvPr/>
        </p:nvPicPr>
        <p:blipFill>
          <a:blip r:embed="rId3" cstate="print"/>
          <a:srcRect/>
          <a:stretch>
            <a:fillRect/>
          </a:stretch>
        </p:blipFill>
        <p:spPr bwMode="auto">
          <a:xfrm>
            <a:off x="1259632" y="1484784"/>
            <a:ext cx="3273425" cy="5062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1" descr="C:\WINDOWS\Desktop\Prof. DERIU\Lezione AOAI\AGF Stenosi fem. prof-25.jpg">
            <a:extLst>
              <a:ext uri="{FF2B5EF4-FFF2-40B4-BE49-F238E27FC236}">
                <a16:creationId xmlns:a16="http://schemas.microsoft.com/office/drawing/2014/main" xmlns="" id="{0C3D638B-48E1-40F7-9D56-C4864483346F}"/>
              </a:ext>
            </a:extLst>
          </p:cNvPr>
          <p:cNvPicPr>
            <a:picLocks noChangeAspect="1" noChangeArrowheads="1"/>
          </p:cNvPicPr>
          <p:nvPr/>
        </p:nvPicPr>
        <p:blipFill>
          <a:blip r:embed="rId4" cstate="print"/>
          <a:srcRect/>
          <a:stretch>
            <a:fillRect/>
          </a:stretch>
        </p:blipFill>
        <p:spPr bwMode="auto">
          <a:xfrm>
            <a:off x="4610945" y="1484784"/>
            <a:ext cx="3306763" cy="5062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03D7952-F8EE-40D1-B989-D2A2C3129C7A}"/>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
        <p:nvSpPr>
          <p:cNvPr id="6" name="CasellaDiTesto 5">
            <a:extLst>
              <a:ext uri="{FF2B5EF4-FFF2-40B4-BE49-F238E27FC236}">
                <a16:creationId xmlns:a16="http://schemas.microsoft.com/office/drawing/2014/main" xmlns="" id="{53EB820C-87A4-44E9-B1DA-B7246C1E936B}"/>
              </a:ext>
            </a:extLst>
          </p:cNvPr>
          <p:cNvSpPr txBox="1"/>
          <p:nvPr/>
        </p:nvSpPr>
        <p:spPr>
          <a:xfrm>
            <a:off x="179512" y="764704"/>
            <a:ext cx="87849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it-IT" dirty="0">
                <a:latin typeface="Century Gothic" panose="020B0502020202020204" pitchFamily="34" charset="0"/>
              </a:rPr>
              <a:t>B) TROMBOSI SU ARTERIA CON PREESISTENTI LESIONI ATEROSLEROTICHE</a:t>
            </a:r>
          </a:p>
          <a:p>
            <a:pPr marL="1200150" lvl="2" indent="-285750" algn="just">
              <a:buFont typeface="Arial" panose="020B0604020202020204" pitchFamily="34" charset="0"/>
              <a:buChar char="•"/>
            </a:pPr>
            <a:r>
              <a:rPr lang="it-IT" dirty="0">
                <a:latin typeface="Century Gothic" panose="020B0502020202020204" pitchFamily="34" charset="0"/>
              </a:rPr>
              <a:t>Placca complicata</a:t>
            </a:r>
          </a:p>
        </p:txBody>
      </p:sp>
      <p:pic>
        <p:nvPicPr>
          <p:cNvPr id="2" name="Immagine 1">
            <a:extLst>
              <a:ext uri="{FF2B5EF4-FFF2-40B4-BE49-F238E27FC236}">
                <a16:creationId xmlns:a16="http://schemas.microsoft.com/office/drawing/2014/main" xmlns="" id="{8E6D1529-7CCE-483D-9EB5-8AD2D6CFF47A}"/>
              </a:ext>
            </a:extLst>
          </p:cNvPr>
          <p:cNvPicPr>
            <a:picLocks noChangeAspect="1"/>
          </p:cNvPicPr>
          <p:nvPr/>
        </p:nvPicPr>
        <p:blipFill rotWithShape="1">
          <a:blip r:embed="rId3" cstate="print"/>
          <a:srcRect l="37400" t="17802" r="37401" b="15000"/>
          <a:stretch/>
        </p:blipFill>
        <p:spPr>
          <a:xfrm>
            <a:off x="2843809" y="1556793"/>
            <a:ext cx="3456383" cy="5184576"/>
          </a:xfrm>
          <a:prstGeom prst="rect">
            <a:avLst/>
          </a:prstGeom>
        </p:spPr>
      </p:pic>
      <p:sp>
        <p:nvSpPr>
          <p:cNvPr id="3" name="CasellaDiTesto 2">
            <a:extLst>
              <a:ext uri="{FF2B5EF4-FFF2-40B4-BE49-F238E27FC236}">
                <a16:creationId xmlns:a16="http://schemas.microsoft.com/office/drawing/2014/main" xmlns="" id="{D653773D-DA1F-47A4-8F18-397DC089038A}"/>
              </a:ext>
            </a:extLst>
          </p:cNvPr>
          <p:cNvSpPr txBox="1"/>
          <p:nvPr/>
        </p:nvSpPr>
        <p:spPr>
          <a:xfrm>
            <a:off x="3168352" y="6237312"/>
            <a:ext cx="284380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it-IT" dirty="0">
                <a:latin typeface="Century Gothic" panose="020B0502020202020204" pitchFamily="34" charset="0"/>
              </a:rPr>
              <a:t>Placca aortica ulcerata</a:t>
            </a:r>
          </a:p>
        </p:txBody>
      </p:sp>
    </p:spTree>
    <p:extLst>
      <p:ext uri="{BB962C8B-B14F-4D97-AF65-F5344CB8AC3E}">
        <p14:creationId xmlns:p14="http://schemas.microsoft.com/office/powerpoint/2010/main" xmlns="" val="77104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FISIOPATOLOGIA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pSp>
        <p:nvGrpSpPr>
          <p:cNvPr id="2" name="Group 5">
            <a:extLst>
              <a:ext uri="{FF2B5EF4-FFF2-40B4-BE49-F238E27FC236}">
                <a16:creationId xmlns:a16="http://schemas.microsoft.com/office/drawing/2014/main" xmlns="" id="{809B6904-8C0E-4D3A-9DAD-92E44E04EDCF}"/>
              </a:ext>
            </a:extLst>
          </p:cNvPr>
          <p:cNvGrpSpPr>
            <a:grpSpLocks/>
          </p:cNvGrpSpPr>
          <p:nvPr/>
        </p:nvGrpSpPr>
        <p:grpSpPr bwMode="auto">
          <a:xfrm>
            <a:off x="468313" y="1559173"/>
            <a:ext cx="5113337" cy="2301875"/>
            <a:chOff x="204" y="210"/>
            <a:chExt cx="3221" cy="1450"/>
          </a:xfrm>
        </p:grpSpPr>
        <p:pic>
          <p:nvPicPr>
            <p:cNvPr id="20" name="Picture 6" descr="schema 1">
              <a:extLst>
                <a:ext uri="{FF2B5EF4-FFF2-40B4-BE49-F238E27FC236}">
                  <a16:creationId xmlns:a16="http://schemas.microsoft.com/office/drawing/2014/main" xmlns="" id="{42EE8306-9066-43D4-9626-E5172022A7E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8566" r="14992"/>
            <a:stretch>
              <a:fillRect/>
            </a:stretch>
          </p:blipFill>
          <p:spPr bwMode="auto">
            <a:xfrm>
              <a:off x="204" y="210"/>
              <a:ext cx="3221" cy="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00"/>
                  </a:solidFill>
                  <a:miter lim="800000"/>
                  <a:headEnd/>
                  <a:tailEnd/>
                </a14:hiddenLine>
              </a:ext>
            </a:extLst>
          </p:spPr>
        </p:pic>
        <p:sp>
          <p:nvSpPr>
            <p:cNvPr id="21" name="Text Box 7">
              <a:extLst>
                <a:ext uri="{FF2B5EF4-FFF2-40B4-BE49-F238E27FC236}">
                  <a16:creationId xmlns:a16="http://schemas.microsoft.com/office/drawing/2014/main" xmlns="" id="{D3EBF01D-4906-45C6-9EFA-DF8D3136093E}"/>
                </a:ext>
              </a:extLst>
            </p:cNvPr>
            <p:cNvSpPr txBox="1">
              <a:spLocks noChangeArrowheads="1"/>
            </p:cNvSpPr>
            <p:nvPr/>
          </p:nvSpPr>
          <p:spPr bwMode="auto">
            <a:xfrm>
              <a:off x="273" y="707"/>
              <a:ext cx="3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22" name="Text Box 8">
              <a:extLst>
                <a:ext uri="{FF2B5EF4-FFF2-40B4-BE49-F238E27FC236}">
                  <a16:creationId xmlns:a16="http://schemas.microsoft.com/office/drawing/2014/main" xmlns="" id="{B7FE7255-DC1E-4CD0-BAD1-8D5C0E4958D7}"/>
                </a:ext>
              </a:extLst>
            </p:cNvPr>
            <p:cNvSpPr txBox="1">
              <a:spLocks noChangeArrowheads="1"/>
            </p:cNvSpPr>
            <p:nvPr/>
          </p:nvSpPr>
          <p:spPr bwMode="auto">
            <a:xfrm>
              <a:off x="700" y="438"/>
              <a:ext cx="3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23" name="Text Box 9">
              <a:extLst>
                <a:ext uri="{FF2B5EF4-FFF2-40B4-BE49-F238E27FC236}">
                  <a16:creationId xmlns:a16="http://schemas.microsoft.com/office/drawing/2014/main" xmlns="" id="{ACF66BA8-0B50-41E5-AF2F-9ECC33CF7090}"/>
                </a:ext>
              </a:extLst>
            </p:cNvPr>
            <p:cNvSpPr txBox="1">
              <a:spLocks noChangeArrowheads="1"/>
            </p:cNvSpPr>
            <p:nvPr/>
          </p:nvSpPr>
          <p:spPr bwMode="auto">
            <a:xfrm>
              <a:off x="1655" y="707"/>
              <a:ext cx="3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75%</a:t>
              </a:r>
            </a:p>
          </p:txBody>
        </p:sp>
        <p:sp>
          <p:nvSpPr>
            <p:cNvPr id="24" name="Text Box 10">
              <a:extLst>
                <a:ext uri="{FF2B5EF4-FFF2-40B4-BE49-F238E27FC236}">
                  <a16:creationId xmlns:a16="http://schemas.microsoft.com/office/drawing/2014/main" xmlns="" id="{5B98337F-18E4-4B2F-A243-EAD69769EF56}"/>
                </a:ext>
              </a:extLst>
            </p:cNvPr>
            <p:cNvSpPr txBox="1">
              <a:spLocks noChangeArrowheads="1"/>
            </p:cNvSpPr>
            <p:nvPr/>
          </p:nvSpPr>
          <p:spPr bwMode="auto">
            <a:xfrm>
              <a:off x="2789" y="344"/>
              <a:ext cx="3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75%</a:t>
              </a:r>
            </a:p>
          </p:txBody>
        </p:sp>
        <p:sp>
          <p:nvSpPr>
            <p:cNvPr id="25" name="Text Box 11">
              <a:extLst>
                <a:ext uri="{FF2B5EF4-FFF2-40B4-BE49-F238E27FC236}">
                  <a16:creationId xmlns:a16="http://schemas.microsoft.com/office/drawing/2014/main" xmlns="" id="{91C02A48-75CA-405D-900F-F1BC80ACD184}"/>
                </a:ext>
              </a:extLst>
            </p:cNvPr>
            <p:cNvSpPr txBox="1">
              <a:spLocks noChangeArrowheads="1"/>
            </p:cNvSpPr>
            <p:nvPr/>
          </p:nvSpPr>
          <p:spPr bwMode="auto">
            <a:xfrm>
              <a:off x="884" y="721"/>
              <a:ext cx="3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a:t>
              </a:r>
            </a:p>
          </p:txBody>
        </p:sp>
      </p:grpSp>
      <p:grpSp>
        <p:nvGrpSpPr>
          <p:cNvPr id="3" name="Group 12">
            <a:extLst>
              <a:ext uri="{FF2B5EF4-FFF2-40B4-BE49-F238E27FC236}">
                <a16:creationId xmlns:a16="http://schemas.microsoft.com/office/drawing/2014/main" xmlns="" id="{959E6211-F627-4E4B-94B6-A0727F6DAEF9}"/>
              </a:ext>
            </a:extLst>
          </p:cNvPr>
          <p:cNvGrpSpPr>
            <a:grpSpLocks/>
          </p:cNvGrpSpPr>
          <p:nvPr/>
        </p:nvGrpSpPr>
        <p:grpSpPr bwMode="auto">
          <a:xfrm>
            <a:off x="395536" y="3632200"/>
            <a:ext cx="5256584" cy="2353370"/>
            <a:chOff x="204" y="2312"/>
            <a:chExt cx="3175" cy="1384"/>
          </a:xfrm>
        </p:grpSpPr>
        <p:pic>
          <p:nvPicPr>
            <p:cNvPr id="27" name="Picture 13" descr="schema 2">
              <a:extLst>
                <a:ext uri="{FF2B5EF4-FFF2-40B4-BE49-F238E27FC236}">
                  <a16:creationId xmlns:a16="http://schemas.microsoft.com/office/drawing/2014/main" xmlns="" id="{370D8E11-150A-4C56-97E4-6BC78E0C798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7143" r="14998"/>
            <a:stretch>
              <a:fillRect/>
            </a:stretch>
          </p:blipFill>
          <p:spPr bwMode="auto">
            <a:xfrm>
              <a:off x="204" y="2312"/>
              <a:ext cx="3175" cy="1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FFFF00"/>
                  </a:solidFill>
                  <a:miter lim="800000"/>
                  <a:headEnd/>
                  <a:tailEnd/>
                </a14:hiddenLine>
              </a:ext>
            </a:extLst>
          </p:spPr>
        </p:pic>
        <p:sp>
          <p:nvSpPr>
            <p:cNvPr id="28" name="Rectangle 14">
              <a:extLst>
                <a:ext uri="{FF2B5EF4-FFF2-40B4-BE49-F238E27FC236}">
                  <a16:creationId xmlns:a16="http://schemas.microsoft.com/office/drawing/2014/main" xmlns="" id="{A3DDE1ED-85B5-4007-A1AB-7CEEC8E9EA24}"/>
                </a:ext>
              </a:extLst>
            </p:cNvPr>
            <p:cNvSpPr>
              <a:spLocks noChangeArrowheads="1"/>
            </p:cNvSpPr>
            <p:nvPr/>
          </p:nvSpPr>
          <p:spPr bwMode="auto">
            <a:xfrm>
              <a:off x="342" y="2807"/>
              <a:ext cx="351"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100%</a:t>
              </a:r>
            </a:p>
          </p:txBody>
        </p:sp>
        <p:sp>
          <p:nvSpPr>
            <p:cNvPr id="29" name="Rectangle 15">
              <a:extLst>
                <a:ext uri="{FF2B5EF4-FFF2-40B4-BE49-F238E27FC236}">
                  <a16:creationId xmlns:a16="http://schemas.microsoft.com/office/drawing/2014/main" xmlns="" id="{2947CF27-D8DB-4D2E-A7F0-BA3DE4659A42}"/>
                </a:ext>
              </a:extLst>
            </p:cNvPr>
            <p:cNvSpPr>
              <a:spLocks noChangeArrowheads="1"/>
            </p:cNvSpPr>
            <p:nvPr/>
          </p:nvSpPr>
          <p:spPr bwMode="auto">
            <a:xfrm>
              <a:off x="669" y="2594"/>
              <a:ext cx="351" cy="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100%</a:t>
              </a:r>
            </a:p>
          </p:txBody>
        </p:sp>
        <p:sp>
          <p:nvSpPr>
            <p:cNvPr id="30" name="Rectangle 16">
              <a:extLst>
                <a:ext uri="{FF2B5EF4-FFF2-40B4-BE49-F238E27FC236}">
                  <a16:creationId xmlns:a16="http://schemas.microsoft.com/office/drawing/2014/main" xmlns="" id="{D8AF6A54-03FF-42FB-9962-99B359B9FDD0}"/>
                </a:ext>
              </a:extLst>
            </p:cNvPr>
            <p:cNvSpPr>
              <a:spLocks noChangeArrowheads="1"/>
            </p:cNvSpPr>
            <p:nvPr/>
          </p:nvSpPr>
          <p:spPr bwMode="auto">
            <a:xfrm>
              <a:off x="1434" y="2799"/>
              <a:ext cx="307"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75%</a:t>
              </a:r>
            </a:p>
          </p:txBody>
        </p:sp>
        <p:sp>
          <p:nvSpPr>
            <p:cNvPr id="31" name="Rectangle 17">
              <a:extLst>
                <a:ext uri="{FF2B5EF4-FFF2-40B4-BE49-F238E27FC236}">
                  <a16:creationId xmlns:a16="http://schemas.microsoft.com/office/drawing/2014/main" xmlns="" id="{8FF862E2-6570-4AF7-9B20-0341649FFF4C}"/>
                </a:ext>
              </a:extLst>
            </p:cNvPr>
            <p:cNvSpPr>
              <a:spLocks noChangeArrowheads="1"/>
            </p:cNvSpPr>
            <p:nvPr/>
          </p:nvSpPr>
          <p:spPr bwMode="auto">
            <a:xfrm>
              <a:off x="1657" y="2588"/>
              <a:ext cx="304"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75%</a:t>
              </a:r>
            </a:p>
          </p:txBody>
        </p:sp>
        <p:sp>
          <p:nvSpPr>
            <p:cNvPr id="32" name="Rectangle 18">
              <a:extLst>
                <a:ext uri="{FF2B5EF4-FFF2-40B4-BE49-F238E27FC236}">
                  <a16:creationId xmlns:a16="http://schemas.microsoft.com/office/drawing/2014/main" xmlns="" id="{2CF58CAC-7773-42DF-B6E6-65E95BD38F23}"/>
                </a:ext>
              </a:extLst>
            </p:cNvPr>
            <p:cNvSpPr>
              <a:spLocks noChangeArrowheads="1"/>
            </p:cNvSpPr>
            <p:nvPr/>
          </p:nvSpPr>
          <p:spPr bwMode="auto">
            <a:xfrm>
              <a:off x="2443" y="2809"/>
              <a:ext cx="288" cy="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100" b="1">
                  <a:solidFill>
                    <a:srgbClr val="000000"/>
                  </a:solidFill>
                </a:rPr>
                <a:t>50%</a:t>
              </a:r>
            </a:p>
          </p:txBody>
        </p:sp>
        <p:sp>
          <p:nvSpPr>
            <p:cNvPr id="33" name="Rectangle 19">
              <a:extLst>
                <a:ext uri="{FF2B5EF4-FFF2-40B4-BE49-F238E27FC236}">
                  <a16:creationId xmlns:a16="http://schemas.microsoft.com/office/drawing/2014/main" xmlns="" id="{40FB49AB-6047-4BE2-99DA-543ACDBC8FCA}"/>
                </a:ext>
              </a:extLst>
            </p:cNvPr>
            <p:cNvSpPr>
              <a:spLocks noChangeArrowheads="1"/>
            </p:cNvSpPr>
            <p:nvPr/>
          </p:nvSpPr>
          <p:spPr bwMode="auto">
            <a:xfrm>
              <a:off x="2794" y="2463"/>
              <a:ext cx="304"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50%</a:t>
              </a:r>
            </a:p>
          </p:txBody>
        </p:sp>
        <p:sp>
          <p:nvSpPr>
            <p:cNvPr id="34" name="Rectangle 20">
              <a:extLst>
                <a:ext uri="{FF2B5EF4-FFF2-40B4-BE49-F238E27FC236}">
                  <a16:creationId xmlns:a16="http://schemas.microsoft.com/office/drawing/2014/main" xmlns="" id="{3C5A42F3-FF05-4EAD-96AD-8EFD389EE7D5}"/>
                </a:ext>
              </a:extLst>
            </p:cNvPr>
            <p:cNvSpPr>
              <a:spLocks noChangeArrowheads="1"/>
            </p:cNvSpPr>
            <p:nvPr/>
          </p:nvSpPr>
          <p:spPr bwMode="auto">
            <a:xfrm>
              <a:off x="1011" y="2803"/>
              <a:ext cx="165"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1</a:t>
              </a:r>
            </a:p>
          </p:txBody>
        </p:sp>
        <p:sp>
          <p:nvSpPr>
            <p:cNvPr id="35" name="Rectangle 21">
              <a:extLst>
                <a:ext uri="{FF2B5EF4-FFF2-40B4-BE49-F238E27FC236}">
                  <a16:creationId xmlns:a16="http://schemas.microsoft.com/office/drawing/2014/main" xmlns="" id="{6076388F-405B-43AB-A5F3-410C67367500}"/>
                </a:ext>
              </a:extLst>
            </p:cNvPr>
            <p:cNvSpPr>
              <a:spLocks noChangeArrowheads="1"/>
            </p:cNvSpPr>
            <p:nvPr/>
          </p:nvSpPr>
          <p:spPr bwMode="auto">
            <a:xfrm>
              <a:off x="1998" y="2801"/>
              <a:ext cx="165"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it-IT" altLang="it-IT" sz="1200" b="1">
                  <a:solidFill>
                    <a:srgbClr val="000000"/>
                  </a:solidFill>
                </a:rPr>
                <a:t>2</a:t>
              </a:r>
            </a:p>
          </p:txBody>
        </p:sp>
      </p:grpSp>
      <p:pic>
        <p:nvPicPr>
          <p:cNvPr id="36" name="Picture 23" descr="blocco iliaco + blocco FP">
            <a:extLst>
              <a:ext uri="{FF2B5EF4-FFF2-40B4-BE49-F238E27FC236}">
                <a16:creationId xmlns:a16="http://schemas.microsoft.com/office/drawing/2014/main" xmlns="" id="{F471DD2E-B283-4B96-B9D6-14F786D76D8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33314" y="1196463"/>
            <a:ext cx="1871134" cy="4968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52250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38"/>
          <p:cNvGrpSpPr>
            <a:grpSpLocks/>
          </p:cNvGrpSpPr>
          <p:nvPr/>
        </p:nvGrpSpPr>
        <p:grpSpPr bwMode="auto">
          <a:xfrm>
            <a:off x="152400" y="2362200"/>
            <a:ext cx="3887788" cy="3657600"/>
            <a:chOff x="96" y="1488"/>
            <a:chExt cx="2449" cy="2304"/>
          </a:xfrm>
        </p:grpSpPr>
        <p:pic>
          <p:nvPicPr>
            <p:cNvPr id="4" name="Picture 1028" descr="C:\Documents and Settings\Lepidi\Documenti\Grego\ischemia acuta\aneurisma popliteo1.jpg"/>
            <p:cNvPicPr>
              <a:picLocks noChangeAspect="1" noChangeArrowheads="1"/>
            </p:cNvPicPr>
            <p:nvPr/>
          </p:nvPicPr>
          <p:blipFill>
            <a:blip r:embed="rId2" cstate="print"/>
            <a:srcRect/>
            <a:stretch>
              <a:fillRect/>
            </a:stretch>
          </p:blipFill>
          <p:spPr bwMode="auto">
            <a:xfrm>
              <a:off x="96" y="1488"/>
              <a:ext cx="1360" cy="2304"/>
            </a:xfrm>
            <a:prstGeom prst="rect">
              <a:avLst/>
            </a:prstGeom>
            <a:ln>
              <a:noFill/>
            </a:ln>
            <a:effectLst>
              <a:outerShdw blurRad="292100" dist="139700" dir="2700000" algn="tl" rotWithShape="0">
                <a:srgbClr val="333333">
                  <a:alpha val="65000"/>
                </a:srgbClr>
              </a:outerShdw>
            </a:effectLst>
          </p:spPr>
        </p:pic>
        <p:pic>
          <p:nvPicPr>
            <p:cNvPr id="5" name="Picture 1029" descr="C:\Documents and Settings\Lepidi\Documenti\Grego\ischemia acuta\aneurisma popliteo2.jpg"/>
            <p:cNvPicPr>
              <a:picLocks noChangeAspect="1" noChangeArrowheads="1"/>
            </p:cNvPicPr>
            <p:nvPr/>
          </p:nvPicPr>
          <p:blipFill>
            <a:blip r:embed="rId3" cstate="print"/>
            <a:srcRect/>
            <a:stretch>
              <a:fillRect/>
            </a:stretch>
          </p:blipFill>
          <p:spPr bwMode="auto">
            <a:xfrm>
              <a:off x="1458" y="1488"/>
              <a:ext cx="1087" cy="2304"/>
            </a:xfrm>
            <a:prstGeom prst="rect">
              <a:avLst/>
            </a:prstGeom>
            <a:ln>
              <a:noFill/>
            </a:ln>
            <a:effectLst>
              <a:outerShdw blurRad="292100" dist="139700" dir="2700000" algn="tl" rotWithShape="0">
                <a:srgbClr val="333333">
                  <a:alpha val="65000"/>
                </a:srgbClr>
              </a:outerShdw>
            </a:effectLst>
          </p:spPr>
        </p:pic>
      </p:grpSp>
      <p:pic>
        <p:nvPicPr>
          <p:cNvPr id="6" name="Picture 1030" descr="C:\Documents and Settings\Lepidi\Documenti\Grego\ischemia acuta\Guarnieri\DSCN0001.JPG"/>
          <p:cNvPicPr>
            <a:picLocks noChangeAspect="1" noChangeArrowheads="1"/>
          </p:cNvPicPr>
          <p:nvPr/>
        </p:nvPicPr>
        <p:blipFill>
          <a:blip r:embed="rId4" cstate="print"/>
          <a:srcRect/>
          <a:stretch>
            <a:fillRect/>
          </a:stretch>
        </p:blipFill>
        <p:spPr bwMode="auto">
          <a:xfrm>
            <a:off x="4355976" y="2492896"/>
            <a:ext cx="4347592" cy="3371850"/>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1187624" y="6237312"/>
            <a:ext cx="2597186" cy="369332"/>
          </a:xfrm>
          <a:prstGeom prst="rect">
            <a:avLst/>
          </a:prstGeom>
        </p:spPr>
        <p:txBody>
          <a:bodyPr wrap="none">
            <a:spAutoFit/>
          </a:bodyPr>
          <a:lstStyle/>
          <a:p>
            <a:r>
              <a:rPr lang="it-IT" i="1" dirty="0">
                <a:latin typeface="Century Gothic" panose="020B0502020202020204" pitchFamily="34" charset="0"/>
              </a:rPr>
              <a:t>Aneurisma </a:t>
            </a:r>
            <a:r>
              <a:rPr lang="it-IT" i="1" dirty="0" err="1">
                <a:latin typeface="Century Gothic" panose="020B0502020202020204" pitchFamily="34" charset="0"/>
              </a:rPr>
              <a:t>a.poplitea</a:t>
            </a:r>
            <a:endParaRPr lang="it-IT" i="1" dirty="0">
              <a:latin typeface="Century Gothic" panose="020B0502020202020204" pitchFamily="34" charset="0"/>
            </a:endParaRPr>
          </a:p>
        </p:txBody>
      </p:sp>
      <p:sp>
        <p:nvSpPr>
          <p:cNvPr id="9" name="Rettangolo 8"/>
          <p:cNvSpPr/>
          <p:nvPr/>
        </p:nvSpPr>
        <p:spPr>
          <a:xfrm>
            <a:off x="3480643" y="3244334"/>
            <a:ext cx="184731" cy="369332"/>
          </a:xfrm>
          <a:prstGeom prst="rect">
            <a:avLst/>
          </a:prstGeom>
        </p:spPr>
        <p:txBody>
          <a:bodyPr wrap="none">
            <a:spAutoFit/>
          </a:bodyPr>
          <a:lstStyle/>
          <a:p>
            <a:endParaRPr lang="it-IT" i="1" dirty="0"/>
          </a:p>
        </p:txBody>
      </p:sp>
      <p:sp>
        <p:nvSpPr>
          <p:cNvPr id="10" name="Rettangolo 9"/>
          <p:cNvSpPr/>
          <p:nvPr/>
        </p:nvSpPr>
        <p:spPr>
          <a:xfrm>
            <a:off x="5148064" y="6237312"/>
            <a:ext cx="3679212" cy="369332"/>
          </a:xfrm>
          <a:prstGeom prst="rect">
            <a:avLst/>
          </a:prstGeom>
        </p:spPr>
        <p:txBody>
          <a:bodyPr wrap="none">
            <a:spAutoFit/>
          </a:bodyPr>
          <a:lstStyle/>
          <a:p>
            <a:r>
              <a:rPr lang="it-IT" i="1" dirty="0">
                <a:latin typeface="Century Gothic" panose="020B0502020202020204" pitchFamily="34" charset="0"/>
              </a:rPr>
              <a:t>Aneurisma </a:t>
            </a:r>
            <a:r>
              <a:rPr lang="it-IT" i="1" dirty="0" err="1">
                <a:latin typeface="Century Gothic" panose="020B0502020202020204" pitchFamily="34" charset="0"/>
              </a:rPr>
              <a:t>a.femorale</a:t>
            </a:r>
            <a:r>
              <a:rPr lang="it-IT" i="1" dirty="0">
                <a:latin typeface="Century Gothic" panose="020B0502020202020204" pitchFamily="34" charset="0"/>
              </a:rPr>
              <a:t> comune</a:t>
            </a:r>
          </a:p>
        </p:txBody>
      </p:sp>
      <p:pic>
        <p:nvPicPr>
          <p:cNvPr id="11" name="Immagine 10">
            <a:extLst>
              <a:ext uri="{FF2B5EF4-FFF2-40B4-BE49-F238E27FC236}">
                <a16:creationId xmlns:a16="http://schemas.microsoft.com/office/drawing/2014/main" xmlns="" id="{65FDA308-6076-4A34-8BA1-865E29DA29E7}"/>
              </a:ext>
            </a:extLst>
          </p:cNvPr>
          <p:cNvPicPr>
            <a:picLocks noChangeAspect="1"/>
          </p:cNvPicPr>
          <p:nvPr/>
        </p:nvPicPr>
        <p:blipFill rotWithShape="1">
          <a:blip r:embed="rId5" cstate="print"/>
          <a:srcRect l="13348" t="-399" r="13348" b="89199"/>
          <a:stretch/>
        </p:blipFill>
        <p:spPr>
          <a:xfrm>
            <a:off x="0" y="-27384"/>
            <a:ext cx="9144000" cy="576063"/>
          </a:xfrm>
          <a:prstGeom prst="rect">
            <a:avLst/>
          </a:prstGeom>
        </p:spPr>
      </p:pic>
      <p:sp>
        <p:nvSpPr>
          <p:cNvPr id="12" name="CasellaDiTesto 11">
            <a:extLst>
              <a:ext uri="{FF2B5EF4-FFF2-40B4-BE49-F238E27FC236}">
                <a16:creationId xmlns:a16="http://schemas.microsoft.com/office/drawing/2014/main" xmlns="" id="{98B110DA-BB8E-404B-A385-D38101C2239B}"/>
              </a:ext>
            </a:extLst>
          </p:cNvPr>
          <p:cNvSpPr txBox="1"/>
          <p:nvPr/>
        </p:nvSpPr>
        <p:spPr>
          <a:xfrm>
            <a:off x="179512" y="766445"/>
            <a:ext cx="87849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just"/>
            <a:r>
              <a:rPr lang="it-IT" dirty="0">
                <a:latin typeface="Century Gothic" panose="020B0502020202020204" pitchFamily="34" charset="0"/>
              </a:rPr>
              <a:t>B) TROMBOSI SU ARTERIA CON PREESISTENTI LESIONI ATEROSLEROTICHE</a:t>
            </a:r>
          </a:p>
          <a:p>
            <a:pPr marL="1200150" lvl="2" indent="-285750" algn="just">
              <a:buFont typeface="Arial" panose="020B0604020202020204" pitchFamily="34" charset="0"/>
              <a:buChar char="•"/>
            </a:pPr>
            <a:r>
              <a:rPr lang="it-IT" dirty="0">
                <a:latin typeface="Century Gothic" panose="020B0502020202020204" pitchFamily="34" charset="0"/>
              </a:rPr>
              <a:t>Aneurisma</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9031640" cy="523220"/>
          </a:xfrm>
          <a:prstGeom prst="rect">
            <a:avLst/>
          </a:prstGeom>
        </p:spPr>
        <p:txBody>
          <a:bodyPr wrap="none">
            <a:spAutoFit/>
          </a:bodyPr>
          <a:lstStyle/>
          <a:p>
            <a:r>
              <a:rPr lang="it-IT" sz="2800" b="1" dirty="0">
                <a:latin typeface="Century Gothic" panose="020B0502020202020204" pitchFamily="34" charset="0"/>
              </a:rPr>
              <a:t>ALTERAZIONI METABOLICHE NELL’ISCHEMIA ACUTA  </a:t>
            </a:r>
          </a:p>
        </p:txBody>
      </p:sp>
      <p:pic>
        <p:nvPicPr>
          <p:cNvPr id="3" name="Picture 5" descr="C:\Documents and Settings\Lepidi\Documenti\Grego\ischemia acuta\effetti metabolici1.jpg"/>
          <p:cNvPicPr>
            <a:picLocks noChangeAspect="1" noChangeArrowheads="1"/>
          </p:cNvPicPr>
          <p:nvPr/>
        </p:nvPicPr>
        <p:blipFill>
          <a:blip r:embed="rId2" cstate="print"/>
          <a:srcRect/>
          <a:stretch>
            <a:fillRect/>
          </a:stretch>
        </p:blipFill>
        <p:spPr bwMode="auto">
          <a:xfrm>
            <a:off x="2483768" y="1505850"/>
            <a:ext cx="4248472" cy="5019494"/>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xmlns="" id="{87455297-E3D1-4B80-81BE-597401BF1538}"/>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6543779" cy="523220"/>
          </a:xfrm>
          <a:prstGeom prst="rect">
            <a:avLst/>
          </a:prstGeom>
        </p:spPr>
        <p:txBody>
          <a:bodyPr wrap="none">
            <a:spAutoFit/>
          </a:bodyPr>
          <a:lstStyle/>
          <a:p>
            <a:r>
              <a:rPr lang="it-IT" sz="2800" b="1" dirty="0">
                <a:latin typeface="Century Gothic" panose="020B0502020202020204" pitchFamily="34" charset="0"/>
              </a:rPr>
              <a:t>ISCHEMIA ACUTA: SINTOMATOLOGIA</a:t>
            </a:r>
          </a:p>
        </p:txBody>
      </p:sp>
      <p:sp>
        <p:nvSpPr>
          <p:cNvPr id="3" name="Rettangolo 2"/>
          <p:cNvSpPr/>
          <p:nvPr/>
        </p:nvSpPr>
        <p:spPr>
          <a:xfrm>
            <a:off x="2267744" y="1844824"/>
            <a:ext cx="4680520" cy="40847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it-IT" sz="2400" b="1" dirty="0">
                <a:latin typeface="Century Gothic" panose="020B0502020202020204" pitchFamily="34" charset="0"/>
              </a:rPr>
              <a:t>6 P DI PRATT</a:t>
            </a:r>
          </a:p>
          <a:p>
            <a:pPr algn="ctr"/>
            <a:endParaRPr lang="it-IT" sz="2400" dirty="0">
              <a:latin typeface="Century Gothic" panose="020B0502020202020204" pitchFamily="34" charset="0"/>
            </a:endParaRPr>
          </a:p>
          <a:p>
            <a:pPr marL="457200" indent="-457200">
              <a:lnSpc>
                <a:spcPct val="150000"/>
              </a:lnSpc>
              <a:buAutoNum type="arabicParenR"/>
            </a:pPr>
            <a:r>
              <a:rPr lang="it-IT" sz="2400" dirty="0" err="1">
                <a:latin typeface="Century Gothic" panose="020B0502020202020204" pitchFamily="34" charset="0"/>
              </a:rPr>
              <a:t>Pain</a:t>
            </a:r>
            <a:endParaRPr lang="it-IT" sz="2400" dirty="0">
              <a:latin typeface="Century Gothic" panose="020B0502020202020204" pitchFamily="34" charset="0"/>
            </a:endParaRPr>
          </a:p>
          <a:p>
            <a:pPr marL="457200" indent="-457200">
              <a:lnSpc>
                <a:spcPct val="150000"/>
              </a:lnSpc>
              <a:buAutoNum type="arabicParenR"/>
            </a:pPr>
            <a:r>
              <a:rPr lang="it-IT" sz="2400" dirty="0" err="1">
                <a:latin typeface="Century Gothic" panose="020B0502020202020204" pitchFamily="34" charset="0"/>
              </a:rPr>
              <a:t>Pallor</a:t>
            </a:r>
            <a:endParaRPr lang="it-IT" sz="2400" dirty="0">
              <a:latin typeface="Century Gothic" panose="020B0502020202020204" pitchFamily="34" charset="0"/>
            </a:endParaRPr>
          </a:p>
          <a:p>
            <a:pPr marL="457200" indent="-457200">
              <a:lnSpc>
                <a:spcPct val="150000"/>
              </a:lnSpc>
              <a:buAutoNum type="arabicParenR"/>
            </a:pPr>
            <a:r>
              <a:rPr lang="it-IT" sz="2400" dirty="0" err="1">
                <a:latin typeface="Century Gothic" panose="020B0502020202020204" pitchFamily="34" charset="0"/>
              </a:rPr>
              <a:t>Paresis</a:t>
            </a:r>
            <a:endParaRPr lang="it-IT" sz="2400" dirty="0">
              <a:latin typeface="Century Gothic" panose="020B0502020202020204" pitchFamily="34" charset="0"/>
            </a:endParaRPr>
          </a:p>
          <a:p>
            <a:pPr marL="457200" indent="-457200">
              <a:lnSpc>
                <a:spcPct val="150000"/>
              </a:lnSpc>
              <a:buAutoNum type="arabicParenR"/>
            </a:pPr>
            <a:r>
              <a:rPr lang="it-IT" sz="2400" dirty="0" err="1">
                <a:latin typeface="Century Gothic" panose="020B0502020202020204" pitchFamily="34" charset="0"/>
              </a:rPr>
              <a:t>Pulse</a:t>
            </a:r>
            <a:r>
              <a:rPr lang="it-IT" sz="2400" dirty="0">
                <a:latin typeface="Century Gothic" panose="020B0502020202020204" pitchFamily="34" charset="0"/>
              </a:rPr>
              <a:t> deficit</a:t>
            </a:r>
          </a:p>
          <a:p>
            <a:pPr marL="457200" indent="-457200">
              <a:lnSpc>
                <a:spcPct val="150000"/>
              </a:lnSpc>
              <a:buAutoNum type="arabicParenR"/>
            </a:pPr>
            <a:r>
              <a:rPr lang="it-IT" sz="2400" dirty="0" err="1">
                <a:latin typeface="Century Gothic" panose="020B0502020202020204" pitchFamily="34" charset="0"/>
              </a:rPr>
              <a:t>Paresthesia</a:t>
            </a:r>
            <a:endParaRPr lang="it-IT" sz="2400" dirty="0">
              <a:latin typeface="Century Gothic" panose="020B0502020202020204" pitchFamily="34" charset="0"/>
            </a:endParaRPr>
          </a:p>
          <a:p>
            <a:pPr marL="457200" indent="-457200">
              <a:lnSpc>
                <a:spcPct val="150000"/>
              </a:lnSpc>
              <a:buAutoNum type="arabicParenR"/>
            </a:pPr>
            <a:r>
              <a:rPr lang="it-IT" sz="2400" dirty="0" err="1">
                <a:latin typeface="Century Gothic" panose="020B0502020202020204" pitchFamily="34" charset="0"/>
              </a:rPr>
              <a:t>Perishing</a:t>
            </a:r>
            <a:r>
              <a:rPr lang="it-IT" sz="2400" dirty="0">
                <a:latin typeface="Century Gothic" panose="020B0502020202020204" pitchFamily="34" charset="0"/>
              </a:rPr>
              <a:t> with </a:t>
            </a:r>
            <a:r>
              <a:rPr lang="it-IT" sz="2400" dirty="0" err="1">
                <a:latin typeface="Century Gothic" panose="020B0502020202020204" pitchFamily="34" charset="0"/>
              </a:rPr>
              <a:t>cold</a:t>
            </a:r>
            <a:endParaRPr lang="it-IT" sz="2400" dirty="0">
              <a:latin typeface="Century Gothic" panose="020B0502020202020204" pitchFamily="34" charset="0"/>
            </a:endParaRPr>
          </a:p>
        </p:txBody>
      </p:sp>
      <p:pic>
        <p:nvPicPr>
          <p:cNvPr id="7" name="Immagine 6">
            <a:extLst>
              <a:ext uri="{FF2B5EF4-FFF2-40B4-BE49-F238E27FC236}">
                <a16:creationId xmlns:a16="http://schemas.microsoft.com/office/drawing/2014/main" xmlns="" id="{4AE79BF1-AEE2-4853-A0FF-E60926693930}"/>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5142755" cy="1015663"/>
          </a:xfrm>
          <a:prstGeom prst="rect">
            <a:avLst/>
          </a:prstGeom>
        </p:spPr>
        <p:txBody>
          <a:bodyPr wrap="none">
            <a:spAutoFit/>
          </a:bodyPr>
          <a:lstStyle/>
          <a:p>
            <a:r>
              <a:rPr lang="it-IT" sz="2800" b="1" dirty="0">
                <a:latin typeface="Century Gothic" panose="020B0502020202020204" pitchFamily="34" charset="0"/>
              </a:rPr>
              <a:t>ISCHEMIA ACUTA: DIAGNOSI</a:t>
            </a:r>
          </a:p>
          <a:p>
            <a:r>
              <a:rPr lang="it-IT" sz="3200" b="1" dirty="0"/>
              <a:t>  </a:t>
            </a:r>
          </a:p>
        </p:txBody>
      </p:sp>
      <p:grpSp>
        <p:nvGrpSpPr>
          <p:cNvPr id="3" name="Group 25"/>
          <p:cNvGrpSpPr>
            <a:grpSpLocks/>
          </p:cNvGrpSpPr>
          <p:nvPr/>
        </p:nvGrpSpPr>
        <p:grpSpPr bwMode="auto">
          <a:xfrm>
            <a:off x="155577" y="1660500"/>
            <a:ext cx="8784975" cy="3568700"/>
            <a:chOff x="373" y="864"/>
            <a:chExt cx="4728" cy="1789"/>
          </a:xfrm>
        </p:grpSpPr>
        <p:pic>
          <p:nvPicPr>
            <p:cNvPr id="4" name="Picture 6" descr="C:\Documents and Settings\Lepidi\Documenti\Grego\ischemia acuta\diapo3b.jpg"/>
            <p:cNvPicPr>
              <a:picLocks noChangeAspect="1" noChangeArrowheads="1"/>
            </p:cNvPicPr>
            <p:nvPr/>
          </p:nvPicPr>
          <p:blipFill>
            <a:blip r:embed="rId2" cstate="print"/>
            <a:srcRect/>
            <a:stretch>
              <a:fillRect/>
            </a:stretch>
          </p:blipFill>
          <p:spPr bwMode="auto">
            <a:xfrm>
              <a:off x="432" y="864"/>
              <a:ext cx="4656" cy="1489"/>
            </a:xfrm>
            <a:prstGeom prst="rect">
              <a:avLst/>
            </a:prstGeom>
            <a:ln>
              <a:headEnd/>
              <a:tailEnd/>
            </a:ln>
          </p:spPr>
          <p:style>
            <a:lnRef idx="1">
              <a:schemeClr val="accent5"/>
            </a:lnRef>
            <a:fillRef idx="2">
              <a:schemeClr val="accent5"/>
            </a:fillRef>
            <a:effectRef idx="1">
              <a:schemeClr val="accent5"/>
            </a:effectRef>
            <a:fontRef idx="minor">
              <a:schemeClr val="dk1"/>
            </a:fontRef>
          </p:style>
        </p:pic>
        <p:sp>
          <p:nvSpPr>
            <p:cNvPr id="5" name="Text Box 20"/>
            <p:cNvSpPr txBox="1">
              <a:spLocks noChangeArrowheads="1"/>
            </p:cNvSpPr>
            <p:nvPr/>
          </p:nvSpPr>
          <p:spPr bwMode="auto">
            <a:xfrm>
              <a:off x="373" y="2327"/>
              <a:ext cx="753" cy="32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it-IT" i="1" dirty="0"/>
                <a:t>Aorta </a:t>
              </a:r>
            </a:p>
            <a:p>
              <a:pPr algn="ctr"/>
              <a:r>
                <a:rPr lang="it-IT" i="1" dirty="0" err="1"/>
                <a:t>sottorenale</a:t>
              </a:r>
              <a:endParaRPr lang="it-IT" i="1" dirty="0"/>
            </a:p>
          </p:txBody>
        </p:sp>
        <p:sp>
          <p:nvSpPr>
            <p:cNvPr id="6" name="Text Box 21"/>
            <p:cNvSpPr txBox="1">
              <a:spLocks noChangeArrowheads="1"/>
            </p:cNvSpPr>
            <p:nvPr/>
          </p:nvSpPr>
          <p:spPr bwMode="auto">
            <a:xfrm>
              <a:off x="1512" y="2332"/>
              <a:ext cx="571" cy="32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it-IT" i="1"/>
                <a:t>A.iliaca </a:t>
              </a:r>
            </a:p>
            <a:p>
              <a:pPr algn="ctr"/>
              <a:r>
                <a:rPr lang="it-IT" i="1"/>
                <a:t>comune</a:t>
              </a:r>
            </a:p>
          </p:txBody>
        </p:sp>
        <p:sp>
          <p:nvSpPr>
            <p:cNvPr id="7" name="Text Box 22"/>
            <p:cNvSpPr txBox="1">
              <a:spLocks noChangeArrowheads="1"/>
            </p:cNvSpPr>
            <p:nvPr/>
          </p:nvSpPr>
          <p:spPr bwMode="auto">
            <a:xfrm>
              <a:off x="2529" y="2332"/>
              <a:ext cx="563" cy="321"/>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it-IT" i="1"/>
                <a:t>A.iliaca </a:t>
              </a:r>
            </a:p>
            <a:p>
              <a:pPr algn="ctr"/>
              <a:r>
                <a:rPr lang="it-IT" i="1"/>
                <a:t>esterna</a:t>
              </a:r>
            </a:p>
          </p:txBody>
        </p:sp>
        <p:sp>
          <p:nvSpPr>
            <p:cNvPr id="8" name="Text Box 23"/>
            <p:cNvSpPr txBox="1">
              <a:spLocks noChangeArrowheads="1"/>
            </p:cNvSpPr>
            <p:nvPr/>
          </p:nvSpPr>
          <p:spPr bwMode="auto">
            <a:xfrm>
              <a:off x="3497" y="2361"/>
              <a:ext cx="738" cy="18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it-IT" i="1"/>
                <a:t>A.femorale</a:t>
              </a:r>
            </a:p>
          </p:txBody>
        </p:sp>
        <p:sp>
          <p:nvSpPr>
            <p:cNvPr id="9" name="Text Box 24"/>
            <p:cNvSpPr txBox="1">
              <a:spLocks noChangeArrowheads="1"/>
            </p:cNvSpPr>
            <p:nvPr/>
          </p:nvSpPr>
          <p:spPr bwMode="auto">
            <a:xfrm>
              <a:off x="4414" y="2361"/>
              <a:ext cx="687" cy="18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it-IT" i="1"/>
                <a:t>A.poplitea</a:t>
              </a:r>
            </a:p>
          </p:txBody>
        </p:sp>
      </p:grpSp>
      <p:sp>
        <p:nvSpPr>
          <p:cNvPr id="10" name="Rectangle 8"/>
          <p:cNvSpPr>
            <a:spLocks noChangeArrowheads="1"/>
          </p:cNvSpPr>
          <p:nvPr/>
        </p:nvSpPr>
        <p:spPr bwMode="auto">
          <a:xfrm>
            <a:off x="685800" y="5572125"/>
            <a:ext cx="228600" cy="152400"/>
          </a:xfrm>
          <a:prstGeom prst="rect">
            <a:avLst/>
          </a:prstGeom>
          <a:solidFill>
            <a:schemeClr val="tx1"/>
          </a:solidFill>
          <a:ln w="3175">
            <a:solidFill>
              <a:srgbClr val="000000"/>
            </a:solidFill>
            <a:miter lim="800000"/>
            <a:headEnd/>
            <a:tailEnd/>
          </a:ln>
          <a:effectLst/>
        </p:spPr>
        <p:txBody>
          <a:bodyPr wrap="none" anchor="ctr"/>
          <a:lstStyle/>
          <a:p>
            <a:endParaRPr lang="it-IT"/>
          </a:p>
        </p:txBody>
      </p:sp>
      <p:sp>
        <p:nvSpPr>
          <p:cNvPr id="11" name="Rectangle 9"/>
          <p:cNvSpPr>
            <a:spLocks noChangeArrowheads="1"/>
          </p:cNvSpPr>
          <p:nvPr/>
        </p:nvSpPr>
        <p:spPr bwMode="auto">
          <a:xfrm>
            <a:off x="685800" y="5876925"/>
            <a:ext cx="228600" cy="152400"/>
          </a:xfrm>
          <a:prstGeom prst="rect">
            <a:avLst/>
          </a:prstGeom>
          <a:solidFill>
            <a:srgbClr val="FF3300"/>
          </a:solidFill>
          <a:ln w="3175">
            <a:solidFill>
              <a:srgbClr val="000000"/>
            </a:solidFill>
            <a:miter lim="800000"/>
            <a:headEnd/>
            <a:tailEnd/>
          </a:ln>
          <a:effectLst/>
        </p:spPr>
        <p:txBody>
          <a:bodyPr wrap="none" anchor="ctr"/>
          <a:lstStyle/>
          <a:p>
            <a:endParaRPr lang="it-IT"/>
          </a:p>
        </p:txBody>
      </p:sp>
      <p:sp>
        <p:nvSpPr>
          <p:cNvPr id="12" name="Text Box 10"/>
          <p:cNvSpPr txBox="1">
            <a:spLocks noChangeArrowheads="1"/>
          </p:cNvSpPr>
          <p:nvPr/>
        </p:nvSpPr>
        <p:spPr bwMode="auto">
          <a:xfrm>
            <a:off x="1066800" y="5486400"/>
            <a:ext cx="1189749" cy="338554"/>
          </a:xfrm>
          <a:prstGeom prst="rect">
            <a:avLst/>
          </a:prstGeom>
          <a:noFill/>
          <a:ln w="9525">
            <a:noFill/>
            <a:miter lim="800000"/>
            <a:headEnd/>
            <a:tailEnd/>
          </a:ln>
          <a:effectLst/>
        </p:spPr>
        <p:txBody>
          <a:bodyPr wrap="none">
            <a:spAutoFit/>
          </a:bodyPr>
          <a:lstStyle/>
          <a:p>
            <a:r>
              <a:rPr lang="it-IT" sz="1600" dirty="0">
                <a:latin typeface="Century Gothic" panose="020B0502020202020204" pitchFamily="34" charset="0"/>
              </a:rPr>
              <a:t>Ipotermia</a:t>
            </a:r>
            <a:r>
              <a:rPr lang="it-IT" sz="1600" dirty="0"/>
              <a:t> </a:t>
            </a:r>
          </a:p>
        </p:txBody>
      </p:sp>
      <p:sp>
        <p:nvSpPr>
          <p:cNvPr id="13" name="Rettangolo 12"/>
          <p:cNvSpPr/>
          <p:nvPr/>
        </p:nvSpPr>
        <p:spPr>
          <a:xfrm>
            <a:off x="1043608" y="5805264"/>
            <a:ext cx="2125903" cy="338554"/>
          </a:xfrm>
          <a:prstGeom prst="rect">
            <a:avLst/>
          </a:prstGeom>
        </p:spPr>
        <p:txBody>
          <a:bodyPr wrap="none">
            <a:spAutoFit/>
          </a:bodyPr>
          <a:lstStyle/>
          <a:p>
            <a:r>
              <a:rPr lang="it-IT" sz="1600" dirty="0">
                <a:latin typeface="Century Gothic" panose="020B0502020202020204" pitchFamily="34" charset="0"/>
              </a:rPr>
              <a:t>Alterazioni cutanee</a:t>
            </a:r>
          </a:p>
        </p:txBody>
      </p:sp>
      <p:pic>
        <p:nvPicPr>
          <p:cNvPr id="14" name="Immagine 13">
            <a:extLst>
              <a:ext uri="{FF2B5EF4-FFF2-40B4-BE49-F238E27FC236}">
                <a16:creationId xmlns:a16="http://schemas.microsoft.com/office/drawing/2014/main" xmlns="" id="{22EDAF6D-BE6D-411D-A13F-BD5FBC6D0E2D}"/>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908720"/>
            <a:ext cx="5848076" cy="584775"/>
          </a:xfrm>
          <a:prstGeom prst="rect">
            <a:avLst/>
          </a:prstGeom>
        </p:spPr>
        <p:txBody>
          <a:bodyPr wrap="none">
            <a:spAutoFit/>
          </a:bodyPr>
          <a:lstStyle/>
          <a:p>
            <a:r>
              <a:rPr lang="it-IT" sz="3200" b="1" dirty="0">
                <a:latin typeface="Century Gothic" panose="020B0502020202020204" pitchFamily="34" charset="0"/>
              </a:rPr>
              <a:t>ISCHEMIA ACUTA: DIAGNOSI</a:t>
            </a:r>
          </a:p>
        </p:txBody>
      </p:sp>
      <p:sp>
        <p:nvSpPr>
          <p:cNvPr id="3" name="Rectangle 1027"/>
          <p:cNvSpPr txBox="1">
            <a:spLocks noChangeArrowheads="1"/>
          </p:cNvSpPr>
          <p:nvPr/>
        </p:nvSpPr>
        <p:spPr>
          <a:xfrm>
            <a:off x="323528" y="1628800"/>
            <a:ext cx="8229600" cy="4525963"/>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it-IT" sz="2400" b="0" i="0" u="none" strike="noStrike" kern="1200" cap="none" spc="0" normalizeH="0" baseline="0" noProof="0" dirty="0">
                <a:ln>
                  <a:noFill/>
                </a:ln>
                <a:solidFill>
                  <a:schemeClr val="tx1"/>
                </a:solidFill>
                <a:effectLst/>
                <a:uLnTx/>
                <a:uFillTx/>
                <a:latin typeface="Century Gothic" panose="020B0502020202020204" pitchFamily="34" charset="0"/>
              </a:rPr>
              <a:t>La diagnosi si basa :</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it-IT" sz="2400" b="0" i="0" u="none" strike="noStrike" kern="1200" cap="none" spc="0" normalizeH="0" baseline="0" noProof="0" dirty="0">
                <a:ln>
                  <a:noFill/>
                </a:ln>
                <a:solidFill>
                  <a:schemeClr val="tx1"/>
                </a:solidFill>
                <a:effectLst/>
                <a:uLnTx/>
                <a:uFillTx/>
                <a:latin typeface="Century Gothic" panose="020B0502020202020204" pitchFamily="34" charset="0"/>
              </a:rPr>
              <a:t>		a. 	Raccolta dei dati anamnestici</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it-IT" sz="2400" b="0" i="0" u="none" strike="noStrike" kern="1200" cap="none" spc="0" normalizeH="0" baseline="0" noProof="0" dirty="0">
                <a:ln>
                  <a:noFill/>
                </a:ln>
                <a:solidFill>
                  <a:schemeClr val="tx1"/>
                </a:solidFill>
                <a:effectLst/>
                <a:uLnTx/>
                <a:uFillTx/>
                <a:latin typeface="Century Gothic" panose="020B0502020202020204" pitchFamily="34" charset="0"/>
              </a:rPr>
              <a:t>		b.	Esame obbiettivo</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it-IT" sz="2400" b="0" i="0" u="none" strike="noStrike" kern="1200" cap="none" spc="0" normalizeH="0" baseline="0" noProof="0" dirty="0">
                <a:ln>
                  <a:noFill/>
                </a:ln>
                <a:solidFill>
                  <a:schemeClr val="tx1"/>
                </a:solidFill>
                <a:effectLst/>
                <a:uLnTx/>
                <a:uFillTx/>
                <a:latin typeface="Century Gothic" panose="020B0502020202020204" pitchFamily="34" charset="0"/>
              </a:rPr>
              <a:t>		c.	Indagini strumentali:</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lang="it-IT" sz="2400" dirty="0">
              <a:latin typeface="Century Gothic" panose="020B0502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  Non indispensabile</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342900" marR="0" lvl="0" indent="-342900" algn="just" defTabSz="914400" rtl="0" eaLnBrk="1" fontAlgn="auto" latinLnBrk="0" hangingPunct="1">
              <a:lnSpc>
                <a:spcPct val="90000"/>
              </a:lnSpc>
              <a:spcBef>
                <a:spcPct val="20000"/>
              </a:spcBef>
              <a:spcAft>
                <a:spcPts val="0"/>
              </a:spcAft>
              <a:buClrTx/>
              <a:buSzTx/>
              <a:buFontTx/>
              <a:buNone/>
              <a:tabLst/>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 Sempre nel sospetto di ischemia acuta secondaria a trombosi su pregressa lesione arteriosclerotica. Da valutare singolarmente in caso di embolia, soprattutto se distale. </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8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Parentesi graffa aperta 4"/>
          <p:cNvSpPr/>
          <p:nvPr/>
        </p:nvSpPr>
        <p:spPr>
          <a:xfrm>
            <a:off x="5508104" y="2924944"/>
            <a:ext cx="216024" cy="102971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CasellaDiTesto 3"/>
          <p:cNvSpPr txBox="1"/>
          <p:nvPr/>
        </p:nvSpPr>
        <p:spPr>
          <a:xfrm>
            <a:off x="5796137" y="2978949"/>
            <a:ext cx="2880319" cy="830997"/>
          </a:xfrm>
          <a:prstGeom prst="rect">
            <a:avLst/>
          </a:prstGeom>
          <a:noFill/>
        </p:spPr>
        <p:txBody>
          <a:bodyPr wrap="square" rtlCol="0">
            <a:spAutoFit/>
          </a:bodyPr>
          <a:lstStyle/>
          <a:p>
            <a:pPr marL="342900" lvl="0" indent="-342900">
              <a:lnSpc>
                <a:spcPct val="90000"/>
              </a:lnSpc>
              <a:spcBef>
                <a:spcPct val="20000"/>
              </a:spcBef>
              <a:defRPr/>
            </a:pPr>
            <a:r>
              <a:rPr lang="it-IT" sz="2400" dirty="0">
                <a:latin typeface="Century Gothic" panose="020B0502020202020204" pitchFamily="34" charset="0"/>
              </a:rPr>
              <a:t>Eco-doppler* </a:t>
            </a:r>
          </a:p>
          <a:p>
            <a:pPr marL="342900" lvl="0" indent="-342900">
              <a:lnSpc>
                <a:spcPct val="90000"/>
              </a:lnSpc>
              <a:spcBef>
                <a:spcPct val="20000"/>
              </a:spcBef>
              <a:defRPr/>
            </a:pPr>
            <a:r>
              <a:rPr lang="it-IT" sz="2400" dirty="0">
                <a:latin typeface="Century Gothic" panose="020B0502020202020204" pitchFamily="34" charset="0"/>
              </a:rPr>
              <a:t>Arteriografia **</a:t>
            </a:r>
          </a:p>
        </p:txBody>
      </p:sp>
      <p:pic>
        <p:nvPicPr>
          <p:cNvPr id="6" name="Immagine 5">
            <a:extLst>
              <a:ext uri="{FF2B5EF4-FFF2-40B4-BE49-F238E27FC236}">
                <a16:creationId xmlns:a16="http://schemas.microsoft.com/office/drawing/2014/main" xmlns="" id="{39FD757A-53B7-47DC-B872-6D1FEA7E490A}"/>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620688"/>
            <a:ext cx="8433719" cy="1446550"/>
          </a:xfrm>
          <a:prstGeom prst="rect">
            <a:avLst/>
          </a:prstGeom>
        </p:spPr>
        <p:txBody>
          <a:bodyPr wrap="none">
            <a:spAutoFit/>
          </a:bodyPr>
          <a:lstStyle/>
          <a:p>
            <a:r>
              <a:rPr lang="it-IT" sz="2800" dirty="0">
                <a:latin typeface="Century Gothic" panose="020B0502020202020204" pitchFamily="34" charset="0"/>
              </a:rPr>
              <a:t>ISCHEMIA ACUTA: DIAGNOSI</a:t>
            </a:r>
          </a:p>
          <a:p>
            <a:r>
              <a:rPr lang="it-IT" sz="2800" b="1" dirty="0">
                <a:latin typeface="Century Gothic" panose="020B0502020202020204" pitchFamily="34" charset="0"/>
              </a:rPr>
              <a:t>Esame obiettivo: palpazione dei polsi arteriosi</a:t>
            </a:r>
          </a:p>
          <a:p>
            <a:r>
              <a:rPr lang="it-IT" sz="3200" dirty="0"/>
              <a:t>  </a:t>
            </a:r>
          </a:p>
        </p:txBody>
      </p:sp>
      <p:pic>
        <p:nvPicPr>
          <p:cNvPr id="3" name="Picture 4" descr="E:\Lezione generale\17.jpg"/>
          <p:cNvPicPr>
            <a:picLocks noChangeAspect="1" noChangeArrowheads="1"/>
          </p:cNvPicPr>
          <p:nvPr/>
        </p:nvPicPr>
        <p:blipFill>
          <a:blip r:embed="rId2" cstate="print"/>
          <a:srcRect/>
          <a:stretch>
            <a:fillRect/>
          </a:stretch>
        </p:blipFill>
        <p:spPr bwMode="auto">
          <a:xfrm>
            <a:off x="685800" y="1752600"/>
            <a:ext cx="3124200" cy="2343150"/>
          </a:xfrm>
          <a:prstGeom prst="rect">
            <a:avLst/>
          </a:prstGeom>
          <a:ln>
            <a:noFill/>
          </a:ln>
          <a:effectLst>
            <a:outerShdw blurRad="292100" dist="139700" dir="2700000" algn="tl" rotWithShape="0">
              <a:srgbClr val="333333">
                <a:alpha val="65000"/>
              </a:srgbClr>
            </a:outerShdw>
          </a:effectLst>
        </p:spPr>
      </p:pic>
      <p:pic>
        <p:nvPicPr>
          <p:cNvPr id="4" name="Picture 5" descr="E:\Lezione generale\18.jpg"/>
          <p:cNvPicPr>
            <a:picLocks noChangeAspect="1" noChangeArrowheads="1"/>
          </p:cNvPicPr>
          <p:nvPr/>
        </p:nvPicPr>
        <p:blipFill>
          <a:blip r:embed="rId3" cstate="print"/>
          <a:srcRect/>
          <a:stretch>
            <a:fillRect/>
          </a:stretch>
        </p:blipFill>
        <p:spPr bwMode="auto">
          <a:xfrm>
            <a:off x="5181600" y="1752600"/>
            <a:ext cx="3200400" cy="2400300"/>
          </a:xfrm>
          <a:prstGeom prst="rect">
            <a:avLst/>
          </a:prstGeom>
          <a:ln>
            <a:noFill/>
          </a:ln>
          <a:effectLst>
            <a:outerShdw blurRad="292100" dist="139700" dir="2700000" algn="tl" rotWithShape="0">
              <a:srgbClr val="333333">
                <a:alpha val="65000"/>
              </a:srgbClr>
            </a:outerShdw>
          </a:effectLst>
        </p:spPr>
      </p:pic>
      <p:pic>
        <p:nvPicPr>
          <p:cNvPr id="5" name="Picture 6" descr="E:\Lezione generale\19.jpg"/>
          <p:cNvPicPr>
            <a:picLocks noChangeAspect="1" noChangeArrowheads="1"/>
          </p:cNvPicPr>
          <p:nvPr/>
        </p:nvPicPr>
        <p:blipFill>
          <a:blip r:embed="rId4" cstate="print"/>
          <a:srcRect/>
          <a:stretch>
            <a:fillRect/>
          </a:stretch>
        </p:blipFill>
        <p:spPr bwMode="auto">
          <a:xfrm>
            <a:off x="677863" y="4343400"/>
            <a:ext cx="3124200" cy="2343150"/>
          </a:xfrm>
          <a:prstGeom prst="rect">
            <a:avLst/>
          </a:prstGeom>
          <a:ln>
            <a:noFill/>
          </a:ln>
          <a:effectLst>
            <a:outerShdw blurRad="292100" dist="139700" dir="2700000" algn="tl" rotWithShape="0">
              <a:srgbClr val="333333">
                <a:alpha val="65000"/>
              </a:srgbClr>
            </a:outerShdw>
          </a:effectLst>
        </p:spPr>
      </p:pic>
      <p:pic>
        <p:nvPicPr>
          <p:cNvPr id="6" name="Picture 7" descr="E:\Lezione generale\20.jpg"/>
          <p:cNvPicPr>
            <a:picLocks noChangeAspect="1" noChangeArrowheads="1"/>
          </p:cNvPicPr>
          <p:nvPr/>
        </p:nvPicPr>
        <p:blipFill>
          <a:blip r:embed="rId5" cstate="print"/>
          <a:srcRect/>
          <a:stretch>
            <a:fillRect/>
          </a:stretch>
        </p:blipFill>
        <p:spPr bwMode="auto">
          <a:xfrm>
            <a:off x="5181600" y="4343400"/>
            <a:ext cx="3200400" cy="2343150"/>
          </a:xfrm>
          <a:prstGeom prst="rect">
            <a:avLst/>
          </a:prstGeom>
          <a:ln>
            <a:noFill/>
          </a:ln>
          <a:effectLst>
            <a:outerShdw blurRad="292100" dist="139700" dir="2700000" algn="tl" rotWithShape="0">
              <a:srgbClr val="333333">
                <a:alpha val="65000"/>
              </a:srgbClr>
            </a:outerShdw>
          </a:effectLst>
        </p:spPr>
      </p:pic>
      <p:sp>
        <p:nvSpPr>
          <p:cNvPr id="7" name="Rettangolo 6"/>
          <p:cNvSpPr/>
          <p:nvPr/>
        </p:nvSpPr>
        <p:spPr>
          <a:xfrm>
            <a:off x="1748524" y="4365104"/>
            <a:ext cx="2103396" cy="338554"/>
          </a:xfrm>
          <a:prstGeom prst="rect">
            <a:avLst/>
          </a:prstGeom>
        </p:spPr>
        <p:txBody>
          <a:bodyPr wrap="none">
            <a:spAutoFit/>
          </a:bodyPr>
          <a:lstStyle/>
          <a:p>
            <a:r>
              <a:rPr lang="it-IT" sz="1600" dirty="0">
                <a:solidFill>
                  <a:srgbClr val="000000"/>
                </a:solidFill>
              </a:rPr>
              <a:t>Polso tibiale posteriore</a:t>
            </a:r>
          </a:p>
        </p:txBody>
      </p:sp>
      <p:sp>
        <p:nvSpPr>
          <p:cNvPr id="8" name="Rettangolo 7"/>
          <p:cNvSpPr/>
          <p:nvPr/>
        </p:nvSpPr>
        <p:spPr>
          <a:xfrm>
            <a:off x="2427171" y="1700808"/>
            <a:ext cx="1424749" cy="338554"/>
          </a:xfrm>
          <a:prstGeom prst="rect">
            <a:avLst/>
          </a:prstGeom>
        </p:spPr>
        <p:txBody>
          <a:bodyPr wrap="none">
            <a:spAutoFit/>
          </a:bodyPr>
          <a:lstStyle/>
          <a:p>
            <a:r>
              <a:rPr lang="it-IT" sz="1600" dirty="0">
                <a:solidFill>
                  <a:srgbClr val="000000"/>
                </a:solidFill>
              </a:rPr>
              <a:t>Polso femorale</a:t>
            </a:r>
          </a:p>
        </p:txBody>
      </p:sp>
      <p:sp>
        <p:nvSpPr>
          <p:cNvPr id="9" name="Rettangolo 8"/>
          <p:cNvSpPr/>
          <p:nvPr/>
        </p:nvSpPr>
        <p:spPr>
          <a:xfrm>
            <a:off x="6876256" y="1700808"/>
            <a:ext cx="1372620" cy="338554"/>
          </a:xfrm>
          <a:prstGeom prst="rect">
            <a:avLst/>
          </a:prstGeom>
        </p:spPr>
        <p:txBody>
          <a:bodyPr wrap="none">
            <a:spAutoFit/>
          </a:bodyPr>
          <a:lstStyle/>
          <a:p>
            <a:r>
              <a:rPr lang="it-IT" sz="1600" dirty="0">
                <a:solidFill>
                  <a:srgbClr val="000000"/>
                </a:solidFill>
              </a:rPr>
              <a:t>Polso popliteo</a:t>
            </a:r>
          </a:p>
        </p:txBody>
      </p:sp>
      <p:sp>
        <p:nvSpPr>
          <p:cNvPr id="10" name="Rettangolo 9"/>
          <p:cNvSpPr/>
          <p:nvPr/>
        </p:nvSpPr>
        <p:spPr>
          <a:xfrm>
            <a:off x="7028052" y="4314582"/>
            <a:ext cx="1360372" cy="338554"/>
          </a:xfrm>
          <a:prstGeom prst="rect">
            <a:avLst/>
          </a:prstGeom>
        </p:spPr>
        <p:txBody>
          <a:bodyPr wrap="none">
            <a:spAutoFit/>
          </a:bodyPr>
          <a:lstStyle/>
          <a:p>
            <a:r>
              <a:rPr lang="it-IT" sz="1600" dirty="0">
                <a:solidFill>
                  <a:srgbClr val="000000"/>
                </a:solidFill>
              </a:rPr>
              <a:t>Polso </a:t>
            </a:r>
            <a:r>
              <a:rPr lang="it-IT" sz="1600" dirty="0" err="1">
                <a:solidFill>
                  <a:srgbClr val="000000"/>
                </a:solidFill>
              </a:rPr>
              <a:t>pedideo</a:t>
            </a:r>
            <a:endParaRPr lang="it-IT" sz="1600" dirty="0">
              <a:solidFill>
                <a:srgbClr val="000000"/>
              </a:solidFill>
            </a:endParaRPr>
          </a:p>
        </p:txBody>
      </p:sp>
      <p:pic>
        <p:nvPicPr>
          <p:cNvPr id="11" name="Immagine 10">
            <a:extLst>
              <a:ext uri="{FF2B5EF4-FFF2-40B4-BE49-F238E27FC236}">
                <a16:creationId xmlns:a16="http://schemas.microsoft.com/office/drawing/2014/main" xmlns="" id="{6DB77213-229B-47AB-A285-E83196D949AD}"/>
              </a:ext>
            </a:extLst>
          </p:cNvPr>
          <p:cNvPicPr>
            <a:picLocks noChangeAspect="1"/>
          </p:cNvPicPr>
          <p:nvPr/>
        </p:nvPicPr>
        <p:blipFill rotWithShape="1">
          <a:blip r:embed="rId6" cstate="print"/>
          <a:srcRect l="13348" t="-399" r="13348" b="89199"/>
          <a:stretch/>
        </p:blipFill>
        <p:spPr>
          <a:xfrm>
            <a:off x="0" y="-27384"/>
            <a:ext cx="9144000" cy="576063"/>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5391" y="692696"/>
            <a:ext cx="5131533" cy="1446550"/>
          </a:xfrm>
          <a:prstGeom prst="rect">
            <a:avLst/>
          </a:prstGeom>
        </p:spPr>
        <p:txBody>
          <a:bodyPr wrap="none">
            <a:spAutoFit/>
          </a:bodyPr>
          <a:lstStyle/>
          <a:p>
            <a:r>
              <a:rPr lang="it-IT" sz="2800" dirty="0">
                <a:latin typeface="Century Gothic" panose="020B0502020202020204" pitchFamily="34" charset="0"/>
              </a:rPr>
              <a:t>ISCHEMIA ACUTA: DIAGNOSI</a:t>
            </a:r>
          </a:p>
          <a:p>
            <a:r>
              <a:rPr lang="it-IT" sz="2800" b="1" dirty="0">
                <a:latin typeface="Century Gothic" panose="020B0502020202020204" pitchFamily="34" charset="0"/>
              </a:rPr>
              <a:t>   Arteriografia</a:t>
            </a:r>
          </a:p>
          <a:p>
            <a:r>
              <a:rPr lang="it-IT" sz="3200" dirty="0"/>
              <a:t>  </a:t>
            </a:r>
          </a:p>
        </p:txBody>
      </p:sp>
      <p:pic>
        <p:nvPicPr>
          <p:cNvPr id="5" name="Picture 17" descr="C:\Documents and Settings\Lepidi\Documenti\Grego\ischemia acuta\ischemia acuta arto inf si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680" y="1923182"/>
            <a:ext cx="2946400" cy="464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8" descr="C:\Documents and Settings\Lepidi\Documenti\Grego\ischemia acuta\diapo1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72480" y="1916832"/>
            <a:ext cx="1897063"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9" descr="C:\Documents and Settings\Lepidi\Documenti\Grego\ischemia acuta\ischemia acuta arto inf dx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10680" y="1916832"/>
            <a:ext cx="2657475"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0" descr="C:\Documents and Settings\Lepidi\Documenti\Grego\ischemia acuta\ischemia acuta arto inf dx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423543" y="1916832"/>
            <a:ext cx="1658937"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1" descr="C:\Documents and Settings\Lepidi\Documenti\Grego\ischemia acuta\diapo1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96680" y="1916832"/>
            <a:ext cx="43688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2" descr="\\Dscmc-marchiafa\PALERMO\Nuova cartella\trauma succl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231830" y="1916832"/>
            <a:ext cx="266065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magine 10">
            <a:extLst>
              <a:ext uri="{FF2B5EF4-FFF2-40B4-BE49-F238E27FC236}">
                <a16:creationId xmlns:a16="http://schemas.microsoft.com/office/drawing/2014/main" xmlns="" id="{C03ED9DB-D6C2-424B-9B1A-5E47CF753CB6}"/>
              </a:ext>
            </a:extLst>
          </p:cNvPr>
          <p:cNvPicPr>
            <a:picLocks noChangeAspect="1"/>
          </p:cNvPicPr>
          <p:nvPr/>
        </p:nvPicPr>
        <p:blipFill rotWithShape="1">
          <a:blip r:embed="rId8" cstate="print"/>
          <a:srcRect l="13348" t="-399" r="13348" b="89199"/>
          <a:stretch/>
        </p:blipFill>
        <p:spPr>
          <a:xfrm>
            <a:off x="0" y="-27384"/>
            <a:ext cx="9144000" cy="576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5391" y="692696"/>
            <a:ext cx="6566221" cy="523220"/>
          </a:xfrm>
          <a:prstGeom prst="rect">
            <a:avLst/>
          </a:prstGeom>
        </p:spPr>
        <p:txBody>
          <a:bodyPr wrap="none">
            <a:spAutoFit/>
          </a:bodyPr>
          <a:lstStyle/>
          <a:p>
            <a:r>
              <a:rPr lang="it-IT" sz="2800" dirty="0">
                <a:latin typeface="Century Gothic" panose="020B0502020202020204" pitchFamily="34" charset="0"/>
              </a:rPr>
              <a:t>ISCHEMIA ACUTA: CLASSIFICAZIONE  </a:t>
            </a:r>
          </a:p>
        </p:txBody>
      </p:sp>
      <p:pic>
        <p:nvPicPr>
          <p:cNvPr id="11" name="Immagine 10">
            <a:extLst>
              <a:ext uri="{FF2B5EF4-FFF2-40B4-BE49-F238E27FC236}">
                <a16:creationId xmlns:a16="http://schemas.microsoft.com/office/drawing/2014/main" xmlns="" id="{C03ED9DB-D6C2-424B-9B1A-5E47CF753CB6}"/>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pic>
        <p:nvPicPr>
          <p:cNvPr id="3" name="Immagine 2">
            <a:extLst>
              <a:ext uri="{FF2B5EF4-FFF2-40B4-BE49-F238E27FC236}">
                <a16:creationId xmlns:a16="http://schemas.microsoft.com/office/drawing/2014/main" xmlns="" id="{221B64D1-2468-420D-8ECB-AADF7F669E5E}"/>
              </a:ext>
            </a:extLst>
          </p:cNvPr>
          <p:cNvPicPr>
            <a:picLocks noChangeAspect="1"/>
          </p:cNvPicPr>
          <p:nvPr/>
        </p:nvPicPr>
        <p:blipFill rotWithShape="1">
          <a:blip r:embed="rId3" cstate="print"/>
          <a:srcRect l="26375" t="13601" r="27162" b="23400"/>
          <a:stretch/>
        </p:blipFill>
        <p:spPr>
          <a:xfrm>
            <a:off x="1331640" y="1412776"/>
            <a:ext cx="6514324" cy="4968552"/>
          </a:xfrm>
          <a:prstGeom prst="rect">
            <a:avLst/>
          </a:prstGeom>
        </p:spPr>
      </p:pic>
      <p:sp>
        <p:nvSpPr>
          <p:cNvPr id="4" name="Rettangolo 3">
            <a:extLst>
              <a:ext uri="{FF2B5EF4-FFF2-40B4-BE49-F238E27FC236}">
                <a16:creationId xmlns:a16="http://schemas.microsoft.com/office/drawing/2014/main" xmlns="" id="{A40FA8AA-E3CB-43AF-B93B-2AC33C7CB2E8}"/>
              </a:ext>
            </a:extLst>
          </p:cNvPr>
          <p:cNvSpPr/>
          <p:nvPr/>
        </p:nvSpPr>
        <p:spPr>
          <a:xfrm>
            <a:off x="1331640" y="2996952"/>
            <a:ext cx="6480720" cy="432048"/>
          </a:xfrm>
          <a:prstGeom prst="rect">
            <a:avLst/>
          </a:prstGeom>
          <a:noFill/>
          <a:ln>
            <a:solidFill>
              <a:srgbClr val="46B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xmlns="" id="{8E68D450-FD96-4583-99EC-980A1F6B8B92}"/>
              </a:ext>
            </a:extLst>
          </p:cNvPr>
          <p:cNvSpPr/>
          <p:nvPr/>
        </p:nvSpPr>
        <p:spPr>
          <a:xfrm>
            <a:off x="1331640" y="3501008"/>
            <a:ext cx="6480720" cy="2808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2875484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692696"/>
            <a:ext cx="4698722" cy="523220"/>
          </a:xfrm>
          <a:prstGeom prst="rect">
            <a:avLst/>
          </a:prstGeom>
        </p:spPr>
        <p:txBody>
          <a:bodyPr wrap="none">
            <a:spAutoFit/>
          </a:bodyPr>
          <a:lstStyle/>
          <a:p>
            <a:r>
              <a:rPr lang="it-IT" sz="2800" b="1" dirty="0">
                <a:latin typeface="Century Gothic" panose="020B0502020202020204" pitchFamily="34" charset="0"/>
              </a:rPr>
              <a:t>DIAGNOSI DIFFERENZIALE  </a:t>
            </a:r>
          </a:p>
        </p:txBody>
      </p:sp>
      <p:graphicFrame>
        <p:nvGraphicFramePr>
          <p:cNvPr id="3" name="Tabella 2"/>
          <p:cNvGraphicFramePr>
            <a:graphicFrameLocks noGrp="1"/>
          </p:cNvGraphicFramePr>
          <p:nvPr>
            <p:extLst>
              <p:ext uri="{D42A27DB-BD31-4B8C-83A1-F6EECF244321}">
                <p14:modId xmlns:p14="http://schemas.microsoft.com/office/powerpoint/2010/main" xmlns="" val="605602288"/>
              </p:ext>
            </p:extLst>
          </p:nvPr>
        </p:nvGraphicFramePr>
        <p:xfrm>
          <a:off x="323528" y="1196752"/>
          <a:ext cx="8568951" cy="4785360"/>
        </p:xfrm>
        <a:graphic>
          <a:graphicData uri="http://schemas.openxmlformats.org/drawingml/2006/table">
            <a:tbl>
              <a:tblPr firstRow="1" bandRow="1">
                <a:tableStyleId>{93296810-A885-4BE3-A3E7-6D5BEEA58F35}</a:tableStyleId>
              </a:tblPr>
              <a:tblGrid>
                <a:gridCol w="1872208">
                  <a:extLst>
                    <a:ext uri="{9D8B030D-6E8A-4147-A177-3AD203B41FA5}">
                      <a16:colId xmlns:a16="http://schemas.microsoft.com/office/drawing/2014/main" xmlns="" val="20000"/>
                    </a:ext>
                  </a:extLst>
                </a:gridCol>
                <a:gridCol w="3504802">
                  <a:extLst>
                    <a:ext uri="{9D8B030D-6E8A-4147-A177-3AD203B41FA5}">
                      <a16:colId xmlns:a16="http://schemas.microsoft.com/office/drawing/2014/main" xmlns="" val="20001"/>
                    </a:ext>
                  </a:extLst>
                </a:gridCol>
                <a:gridCol w="3191941">
                  <a:extLst>
                    <a:ext uri="{9D8B030D-6E8A-4147-A177-3AD203B41FA5}">
                      <a16:colId xmlns:a16="http://schemas.microsoft.com/office/drawing/2014/main" xmlns="" val="20002"/>
                    </a:ext>
                  </a:extLst>
                </a:gridCol>
              </a:tblGrid>
              <a:tr h="447824">
                <a:tc>
                  <a:txBody>
                    <a:bodyPr/>
                    <a:lstStyle/>
                    <a:p>
                      <a:endParaRPr lang="it-IT" sz="1800" dirty="0">
                        <a:latin typeface="Century Gothic" panose="020B0502020202020204" pitchFamily="34" charset="0"/>
                      </a:endParaRPr>
                    </a:p>
                  </a:txBody>
                  <a:tcPr/>
                </a:tc>
                <a:tc>
                  <a:txBody>
                    <a:bodyPr/>
                    <a:lstStyle/>
                    <a:p>
                      <a:pPr algn="ctr"/>
                      <a:r>
                        <a:rPr lang="it-IT" sz="1800" dirty="0"/>
                        <a:t>EMBOLIA</a:t>
                      </a:r>
                      <a:endParaRPr lang="it-IT" sz="1800" dirty="0">
                        <a:latin typeface="Century Gothic" panose="020B0502020202020204" pitchFamily="34" charset="0"/>
                      </a:endParaRPr>
                    </a:p>
                  </a:txBody>
                  <a:tcPr anchor="ctr"/>
                </a:tc>
                <a:tc>
                  <a:txBody>
                    <a:bodyPr/>
                    <a:lstStyle/>
                    <a:p>
                      <a:pPr algn="ctr"/>
                      <a:r>
                        <a:rPr lang="it-IT" sz="1800" dirty="0"/>
                        <a:t> TROMBOSI</a:t>
                      </a:r>
                      <a:endParaRPr lang="it-IT" sz="1800" dirty="0">
                        <a:latin typeface="Century Gothic" panose="020B0502020202020204" pitchFamily="34" charset="0"/>
                      </a:endParaRPr>
                    </a:p>
                  </a:txBody>
                  <a:tcPr anchor="ctr"/>
                </a:tc>
                <a:extLst>
                  <a:ext uri="{0D108BD9-81ED-4DB2-BD59-A6C34878D82A}">
                    <a16:rowId xmlns:a16="http://schemas.microsoft.com/office/drawing/2014/main" xmlns="" val="10000"/>
                  </a:ext>
                </a:extLst>
              </a:tr>
              <a:tr h="1300088">
                <a:tc>
                  <a:txBody>
                    <a:bodyPr/>
                    <a:lstStyle/>
                    <a:p>
                      <a:pPr algn="ctr"/>
                      <a:r>
                        <a:rPr lang="it-IT" sz="1800" dirty="0"/>
                        <a:t>ANAMNESI</a:t>
                      </a:r>
                      <a:endParaRPr lang="it-IT" sz="1800" dirty="0">
                        <a:latin typeface="Century Gothic" panose="020B0502020202020204" pitchFamily="34" charset="0"/>
                      </a:endParaRPr>
                    </a:p>
                  </a:txBody>
                  <a:tcPr anchor="ctr"/>
                </a:tc>
                <a:tc>
                  <a:txBody>
                    <a:bodyPr/>
                    <a:lstStyle/>
                    <a:p>
                      <a:pPr marL="342900" indent="-342900">
                        <a:buAutoNum type="arabicParenR"/>
                      </a:pPr>
                      <a:r>
                        <a:rPr lang="it-IT" sz="1800" dirty="0"/>
                        <a:t>IMA</a:t>
                      </a:r>
                    </a:p>
                    <a:p>
                      <a:pPr marL="342900" indent="-342900">
                        <a:buAutoNum type="arabicParenR"/>
                      </a:pPr>
                      <a:r>
                        <a:rPr lang="it-IT" sz="1800" dirty="0" err="1"/>
                        <a:t>Valvulopatia</a:t>
                      </a:r>
                      <a:endParaRPr lang="it-IT" sz="1800" dirty="0"/>
                    </a:p>
                    <a:p>
                      <a:pPr marL="342900" indent="-342900">
                        <a:buAutoNum type="arabicParenR"/>
                      </a:pPr>
                      <a:r>
                        <a:rPr lang="it-IT" sz="1800" dirty="0"/>
                        <a:t>FA</a:t>
                      </a:r>
                    </a:p>
                    <a:p>
                      <a:pPr marL="342900" indent="-342900">
                        <a:buAutoNum type="arabicParenR"/>
                      </a:pPr>
                      <a:r>
                        <a:rPr lang="it-IT" sz="1800" dirty="0"/>
                        <a:t>Pregresse embolie</a:t>
                      </a:r>
                    </a:p>
                    <a:p>
                      <a:pPr marL="342900" indent="-342900">
                        <a:buAutoNum type="arabicParenR"/>
                      </a:pPr>
                      <a:r>
                        <a:rPr lang="it-IT" sz="1800" dirty="0"/>
                        <a:t>Sospensione o</a:t>
                      </a:r>
                      <a:r>
                        <a:rPr lang="it-IT" sz="1800" baseline="0" dirty="0"/>
                        <a:t> </a:t>
                      </a:r>
                      <a:r>
                        <a:rPr lang="it-IT" sz="1800" dirty="0"/>
                        <a:t>alterazione terapia anticoagulante</a:t>
                      </a:r>
                      <a:endParaRPr lang="it-IT" sz="1800" dirty="0">
                        <a:latin typeface="Century Gothic" panose="020B0502020202020204" pitchFamily="34" charset="0"/>
                      </a:endParaRPr>
                    </a:p>
                  </a:txBody>
                  <a:tcPr/>
                </a:tc>
                <a:tc>
                  <a:txBody>
                    <a:bodyPr/>
                    <a:lstStyle/>
                    <a:p>
                      <a:pPr marL="342900" indent="-342900">
                        <a:buAutoNum type="arabicParenR"/>
                      </a:pPr>
                      <a:r>
                        <a:rPr lang="it-IT" sz="1800" dirty="0"/>
                        <a:t>”</a:t>
                      </a:r>
                      <a:r>
                        <a:rPr lang="it-IT" sz="1800" dirty="0" err="1"/>
                        <a:t>Claudicatio</a:t>
                      </a:r>
                      <a:r>
                        <a:rPr lang="it-IT" sz="1800" baseline="0" dirty="0"/>
                        <a:t> </a:t>
                      </a:r>
                      <a:r>
                        <a:rPr lang="it-IT" sz="1800" baseline="0" dirty="0" err="1"/>
                        <a:t>intermittens</a:t>
                      </a:r>
                      <a:r>
                        <a:rPr lang="it-IT" sz="1800" baseline="0" dirty="0"/>
                        <a:t>”</a:t>
                      </a:r>
                    </a:p>
                    <a:p>
                      <a:pPr marL="342900" indent="-342900">
                        <a:buAutoNum type="arabicParenR"/>
                      </a:pPr>
                      <a:r>
                        <a:rPr lang="it-IT" sz="1800" baseline="0" dirty="0"/>
                        <a:t>Ipotensione grave</a:t>
                      </a:r>
                    </a:p>
                    <a:p>
                      <a:pPr marL="342900" indent="-342900">
                        <a:buAutoNum type="arabicParenR"/>
                      </a:pPr>
                      <a:r>
                        <a:rPr lang="it-IT" sz="1800" baseline="0" dirty="0"/>
                        <a:t>Precedenti interventi di chirurgia vascolare</a:t>
                      </a:r>
                    </a:p>
                    <a:p>
                      <a:pPr marL="342900" indent="-342900">
                        <a:buAutoNum type="arabicParenR"/>
                      </a:pPr>
                      <a:r>
                        <a:rPr lang="it-IT" sz="1800" baseline="0" dirty="0"/>
                        <a:t>Stati </a:t>
                      </a:r>
                      <a:r>
                        <a:rPr lang="it-IT" sz="1800" baseline="0" dirty="0" err="1"/>
                        <a:t>trombofilici</a:t>
                      </a:r>
                      <a:endParaRPr lang="it-IT" sz="1800" baseline="0" dirty="0"/>
                    </a:p>
                    <a:p>
                      <a:pPr marL="342900" indent="-342900">
                        <a:buAutoNum type="arabicParenR"/>
                      </a:pPr>
                      <a:r>
                        <a:rPr lang="it-IT" sz="1800" baseline="0" dirty="0"/>
                        <a:t>Tossicodipendenza</a:t>
                      </a:r>
                      <a:endParaRPr lang="it-IT" sz="1800" dirty="0">
                        <a:latin typeface="Century Gothic" panose="020B0502020202020204" pitchFamily="34" charset="0"/>
                      </a:endParaRPr>
                    </a:p>
                  </a:txBody>
                  <a:tcPr/>
                </a:tc>
                <a:extLst>
                  <a:ext uri="{0D108BD9-81ED-4DB2-BD59-A6C34878D82A}">
                    <a16:rowId xmlns:a16="http://schemas.microsoft.com/office/drawing/2014/main" xmlns="" val="10001"/>
                  </a:ext>
                </a:extLst>
              </a:tr>
              <a:tr h="1300088">
                <a:tc>
                  <a:txBody>
                    <a:bodyPr/>
                    <a:lstStyle/>
                    <a:p>
                      <a:pPr algn="ctr"/>
                      <a:r>
                        <a:rPr lang="it-IT" sz="1800" dirty="0"/>
                        <a:t>ESAME OBIETTIVO</a:t>
                      </a:r>
                      <a:endParaRPr lang="it-IT" sz="1800" dirty="0">
                        <a:latin typeface="Century Gothic" panose="020B0502020202020204" pitchFamily="34" charset="0"/>
                      </a:endParaRPr>
                    </a:p>
                  </a:txBody>
                  <a:tcPr anchor="ctr"/>
                </a:tc>
                <a:tc>
                  <a:txBody>
                    <a:bodyPr/>
                    <a:lstStyle/>
                    <a:p>
                      <a:pPr marL="285750" indent="-285750">
                        <a:buFont typeface="Arial" panose="020B0604020202020204" pitchFamily="34" charset="0"/>
                        <a:buChar char="•"/>
                      </a:pPr>
                      <a:r>
                        <a:rPr lang="it-IT" sz="1800" dirty="0"/>
                        <a:t>Presenza normale di tutti i polsi periferici dell’arto controlaterale</a:t>
                      </a:r>
                      <a:endParaRPr lang="it-IT" sz="1800" dirty="0">
                        <a:latin typeface="Century Gothic" panose="020B0502020202020204" pitchFamily="34" charset="0"/>
                      </a:endParaRPr>
                    </a:p>
                  </a:txBody>
                  <a:tcPr anchor="ctr"/>
                </a:tc>
                <a:tc>
                  <a:txBody>
                    <a:bodyPr/>
                    <a:lstStyle/>
                    <a:p>
                      <a:pPr marL="285750" indent="-285750">
                        <a:buFont typeface="Arial" panose="020B0604020202020204" pitchFamily="34" charset="0"/>
                        <a:buChar char="•"/>
                      </a:pPr>
                      <a:r>
                        <a:rPr lang="it-IT" sz="1800" dirty="0"/>
                        <a:t>Assenza di polsi a carico dell’arto controlaterale</a:t>
                      </a:r>
                      <a:endParaRPr lang="it-IT" sz="1800" dirty="0">
                        <a:latin typeface="Century Gothic" panose="020B0502020202020204" pitchFamily="34" charset="0"/>
                      </a:endParaRPr>
                    </a:p>
                  </a:txBody>
                  <a:tcPr anchor="ctr"/>
                </a:tc>
                <a:extLst>
                  <a:ext uri="{0D108BD9-81ED-4DB2-BD59-A6C34878D82A}">
                    <a16:rowId xmlns:a16="http://schemas.microsoft.com/office/drawing/2014/main" xmlns="" val="10002"/>
                  </a:ext>
                </a:extLst>
              </a:tr>
              <a:tr h="1300088">
                <a:tc>
                  <a:txBody>
                    <a:bodyPr/>
                    <a:lstStyle/>
                    <a:p>
                      <a:pPr algn="ctr"/>
                      <a:r>
                        <a:rPr lang="it-IT" sz="1800" dirty="0"/>
                        <a:t>AGF</a:t>
                      </a:r>
                      <a:endParaRPr lang="it-IT" sz="1800" dirty="0">
                        <a:latin typeface="Century Gothic" panose="020B0502020202020204" pitchFamily="34" charset="0"/>
                      </a:endParaRPr>
                    </a:p>
                  </a:txBody>
                  <a:tcPr anchor="ctr"/>
                </a:tc>
                <a:tc>
                  <a:txBody>
                    <a:bodyPr/>
                    <a:lstStyle/>
                    <a:p>
                      <a:pPr marL="342900" indent="-342900">
                        <a:buAutoNum type="arabicParenR"/>
                      </a:pPr>
                      <a:r>
                        <a:rPr lang="it-IT" sz="1800" dirty="0"/>
                        <a:t>Stop netto a</a:t>
                      </a:r>
                      <a:r>
                        <a:rPr lang="it-IT" sz="1800" baseline="0" dirty="0"/>
                        <a:t> “cupola”</a:t>
                      </a:r>
                    </a:p>
                    <a:p>
                      <a:pPr marL="342900" indent="-342900">
                        <a:buAutoNum type="arabicParenR"/>
                      </a:pPr>
                      <a:r>
                        <a:rPr lang="it-IT" sz="1800" baseline="0" dirty="0"/>
                        <a:t>Assenza di circoli collaterali</a:t>
                      </a:r>
                    </a:p>
                    <a:p>
                      <a:pPr marL="342900" indent="-342900">
                        <a:buAutoNum type="arabicParenR"/>
                      </a:pPr>
                      <a:r>
                        <a:rPr lang="it-IT" sz="1800" baseline="0" dirty="0"/>
                        <a:t>Albero arterioso indenne a monte</a:t>
                      </a:r>
                      <a:endParaRPr lang="it-IT" sz="1800" dirty="0">
                        <a:latin typeface="Century Gothic" panose="020B0502020202020204" pitchFamily="34" charset="0"/>
                      </a:endParaRPr>
                    </a:p>
                  </a:txBody>
                  <a:tcPr/>
                </a:tc>
                <a:tc>
                  <a:txBody>
                    <a:bodyPr/>
                    <a:lstStyle/>
                    <a:p>
                      <a:pPr marL="342900" indent="-342900">
                        <a:buAutoNum type="arabicParenR"/>
                      </a:pPr>
                      <a:r>
                        <a:rPr lang="it-IT" sz="1800" dirty="0"/>
                        <a:t>Stop netto</a:t>
                      </a:r>
                    </a:p>
                    <a:p>
                      <a:pPr marL="342900" indent="-342900">
                        <a:buAutoNum type="arabicParenR"/>
                      </a:pPr>
                      <a:r>
                        <a:rPr lang="it-IT" sz="1800" dirty="0"/>
                        <a:t>Possibili</a:t>
                      </a:r>
                      <a:r>
                        <a:rPr lang="it-IT" sz="1800" baseline="0" dirty="0"/>
                        <a:t> circoli collaterali</a:t>
                      </a:r>
                    </a:p>
                    <a:p>
                      <a:pPr marL="342900" indent="-342900">
                        <a:buAutoNum type="arabicParenR"/>
                      </a:pPr>
                      <a:r>
                        <a:rPr lang="it-IT" sz="1800" baseline="0" dirty="0"/>
                        <a:t>Lesioni arteriose a monte</a:t>
                      </a:r>
                      <a:endParaRPr lang="it-IT" sz="1800" dirty="0">
                        <a:latin typeface="Century Gothic" panose="020B0502020202020204" pitchFamily="34" charset="0"/>
                      </a:endParaRPr>
                    </a:p>
                  </a:txBody>
                  <a:tcPr/>
                </a:tc>
                <a:extLst>
                  <a:ext uri="{0D108BD9-81ED-4DB2-BD59-A6C34878D82A}">
                    <a16:rowId xmlns:a16="http://schemas.microsoft.com/office/drawing/2014/main" xmlns="" val="10003"/>
                  </a:ext>
                </a:extLst>
              </a:tr>
            </a:tbl>
          </a:graphicData>
        </a:graphic>
      </p:graphicFrame>
      <p:pic>
        <p:nvPicPr>
          <p:cNvPr id="4" name="Immagine 3">
            <a:extLst>
              <a:ext uri="{FF2B5EF4-FFF2-40B4-BE49-F238E27FC236}">
                <a16:creationId xmlns:a16="http://schemas.microsoft.com/office/drawing/2014/main" xmlns="" id="{DABE9E51-0FB9-4B63-919E-92C1892A2BBB}"/>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836712"/>
            <a:ext cx="4948791" cy="523220"/>
          </a:xfrm>
          <a:prstGeom prst="rect">
            <a:avLst/>
          </a:prstGeom>
        </p:spPr>
        <p:txBody>
          <a:bodyPr wrap="none">
            <a:spAutoFit/>
          </a:bodyPr>
          <a:lstStyle/>
          <a:p>
            <a:r>
              <a:rPr lang="it-IT" sz="2800" b="1" dirty="0">
                <a:latin typeface="Century Gothic" panose="020B0502020202020204" pitchFamily="34" charset="0"/>
              </a:rPr>
              <a:t>ISCHEMIA ACUTA: TERAPIA  </a:t>
            </a:r>
          </a:p>
        </p:txBody>
      </p:sp>
      <p:sp>
        <p:nvSpPr>
          <p:cNvPr id="3" name="Rettangolo 2"/>
          <p:cNvSpPr/>
          <p:nvPr/>
        </p:nvSpPr>
        <p:spPr>
          <a:xfrm>
            <a:off x="539552" y="1988840"/>
            <a:ext cx="4968552" cy="1938992"/>
          </a:xfrm>
          <a:prstGeom prst="rect">
            <a:avLst/>
          </a:prstGeom>
        </p:spPr>
        <p:txBody>
          <a:bodyPr wrap="square">
            <a:spAutoFit/>
          </a:bodyPr>
          <a:lstStyle/>
          <a:p>
            <a:r>
              <a:rPr lang="it-IT" sz="2400" dirty="0">
                <a:latin typeface="Century Gothic" panose="020B0502020202020204" pitchFamily="34" charset="0"/>
              </a:rPr>
              <a:t>La scelta dell’iter terapeutico più adeguato di fronte ad un’ischemia acuta degli arti inferiori è strettamente dipendente dai seguenti fattori:</a:t>
            </a:r>
          </a:p>
        </p:txBody>
      </p:sp>
      <p:sp>
        <p:nvSpPr>
          <p:cNvPr id="4" name="Rettangolo 3"/>
          <p:cNvSpPr/>
          <p:nvPr/>
        </p:nvSpPr>
        <p:spPr>
          <a:xfrm>
            <a:off x="539552" y="4217020"/>
            <a:ext cx="8352928" cy="1938992"/>
          </a:xfrm>
          <a:prstGeom prst="rect">
            <a:avLst/>
          </a:prstGeom>
        </p:spPr>
        <p:txBody>
          <a:bodyPr wrap="square">
            <a:spAutoFit/>
          </a:bodyPr>
          <a:lstStyle/>
          <a:p>
            <a:pPr>
              <a:lnSpc>
                <a:spcPct val="90000"/>
              </a:lnSpc>
              <a:spcBef>
                <a:spcPct val="50000"/>
              </a:spcBef>
            </a:pPr>
            <a:r>
              <a:rPr lang="it-IT" sz="2000" dirty="0">
                <a:latin typeface="Century Gothic" panose="020B0502020202020204" pitchFamily="34" charset="0"/>
              </a:rPr>
              <a:t>1. 	Localizzazione ed  anatomia della lesione       	responsabile dell’ischemia</a:t>
            </a:r>
          </a:p>
          <a:p>
            <a:pPr>
              <a:lnSpc>
                <a:spcPct val="90000"/>
              </a:lnSpc>
              <a:spcBef>
                <a:spcPct val="50000"/>
              </a:spcBef>
            </a:pPr>
            <a:r>
              <a:rPr lang="it-IT" sz="2000" dirty="0">
                <a:latin typeface="Century Gothic" panose="020B0502020202020204" pitchFamily="34" charset="0"/>
              </a:rPr>
              <a:t>2. 	Durata e gravità del quadro ischemico</a:t>
            </a:r>
          </a:p>
          <a:p>
            <a:pPr>
              <a:lnSpc>
                <a:spcPct val="90000"/>
              </a:lnSpc>
              <a:spcBef>
                <a:spcPct val="50000"/>
              </a:spcBef>
            </a:pPr>
            <a:r>
              <a:rPr lang="it-IT" sz="2000" dirty="0">
                <a:latin typeface="Century Gothic" panose="020B0502020202020204" pitchFamily="34" charset="0"/>
              </a:rPr>
              <a:t>3. 	Natura dell’ischemia (embolica o  trombotica)</a:t>
            </a:r>
          </a:p>
          <a:p>
            <a:pPr>
              <a:lnSpc>
                <a:spcPct val="90000"/>
              </a:lnSpc>
              <a:spcBef>
                <a:spcPct val="50000"/>
              </a:spcBef>
            </a:pPr>
            <a:r>
              <a:rPr lang="it-IT" sz="2000" dirty="0">
                <a:latin typeface="Century Gothic" panose="020B0502020202020204" pitchFamily="34" charset="0"/>
              </a:rPr>
              <a:t>4. 	Condizioni generali del paziente</a:t>
            </a:r>
          </a:p>
        </p:txBody>
      </p:sp>
      <p:pic>
        <p:nvPicPr>
          <p:cNvPr id="5" name="Picture 4" descr="\\Dscmc-marchiafa\PALERMO\Nuova cartella\n2.JPG"/>
          <p:cNvPicPr>
            <a:picLocks noChangeAspect="1" noChangeArrowheads="1"/>
          </p:cNvPicPr>
          <p:nvPr/>
        </p:nvPicPr>
        <p:blipFill>
          <a:blip r:embed="rId3" cstate="print">
            <a:lum bright="30000" contrast="30000"/>
          </a:blip>
          <a:srcRect/>
          <a:stretch>
            <a:fillRect/>
          </a:stretch>
        </p:blipFill>
        <p:spPr bwMode="auto">
          <a:xfrm>
            <a:off x="5789984" y="974669"/>
            <a:ext cx="3102496" cy="2883024"/>
          </a:xfrm>
          <a:prstGeom prst="rect">
            <a:avLst/>
          </a:prstGeom>
          <a:ln>
            <a:noFill/>
          </a:ln>
          <a:effectLst>
            <a:softEdge rad="112500"/>
          </a:effectLst>
        </p:spPr>
      </p:pic>
      <p:sp>
        <p:nvSpPr>
          <p:cNvPr id="6" name="Rettangolo 5"/>
          <p:cNvSpPr/>
          <p:nvPr/>
        </p:nvSpPr>
        <p:spPr>
          <a:xfrm>
            <a:off x="6003415" y="1763524"/>
            <a:ext cx="2601033" cy="369332"/>
          </a:xfrm>
          <a:prstGeom prst="rect">
            <a:avLst/>
          </a:prstGeom>
        </p:spPr>
        <p:txBody>
          <a:bodyPr wrap="none">
            <a:spAutoFit/>
          </a:bodyPr>
          <a:lstStyle/>
          <a:p>
            <a:r>
              <a:rPr lang="it-IT" b="1" dirty="0">
                <a:solidFill>
                  <a:srgbClr val="FF3300"/>
                </a:solidFill>
              </a:rPr>
              <a:t>5.000 U.I. (1cc) endovena</a:t>
            </a:r>
          </a:p>
        </p:txBody>
      </p:sp>
      <p:sp>
        <p:nvSpPr>
          <p:cNvPr id="7" name="Rettangolo 6"/>
          <p:cNvSpPr/>
          <p:nvPr/>
        </p:nvSpPr>
        <p:spPr>
          <a:xfrm>
            <a:off x="6024324" y="3563724"/>
            <a:ext cx="2940164" cy="369332"/>
          </a:xfrm>
          <a:prstGeom prst="rect">
            <a:avLst/>
          </a:prstGeom>
        </p:spPr>
        <p:txBody>
          <a:bodyPr wrap="none">
            <a:spAutoFit/>
          </a:bodyPr>
          <a:lstStyle/>
          <a:p>
            <a:r>
              <a:rPr lang="it-IT" b="1" dirty="0">
                <a:solidFill>
                  <a:srgbClr val="FF3300"/>
                </a:solidFill>
              </a:rPr>
              <a:t>Centro di Chirurgia Vascolare</a:t>
            </a:r>
          </a:p>
        </p:txBody>
      </p:sp>
      <p:pic>
        <p:nvPicPr>
          <p:cNvPr id="8" name="Immagine 7">
            <a:extLst>
              <a:ext uri="{FF2B5EF4-FFF2-40B4-BE49-F238E27FC236}">
                <a16:creationId xmlns:a16="http://schemas.microsoft.com/office/drawing/2014/main" xmlns="" id="{31700E2D-4EEB-4D2E-BD15-94F2290694C6}"/>
              </a:ext>
            </a:extLst>
          </p:cNvPr>
          <p:cNvPicPr>
            <a:picLocks noChangeAspect="1"/>
          </p:cNvPicPr>
          <p:nvPr/>
        </p:nvPicPr>
        <p:blipFill rotWithShape="1">
          <a:blip r:embed="rId4" cstate="print"/>
          <a:srcRect l="13348" t="-399" r="13348" b="89199"/>
          <a:stretch/>
        </p:blipFill>
        <p:spPr>
          <a:xfrm>
            <a:off x="0" y="-27384"/>
            <a:ext cx="9144000" cy="57606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61925" y="6229351"/>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707" name="CasellaDiTesto 11"/>
          <p:cNvSpPr txBox="1">
            <a:spLocks noChangeArrowheads="1"/>
          </p:cNvSpPr>
          <p:nvPr/>
        </p:nvSpPr>
        <p:spPr bwMode="auto">
          <a:xfrm>
            <a:off x="341314" y="215901"/>
            <a:ext cx="8364537" cy="226935"/>
          </a:xfrm>
          <a:prstGeom prst="rect">
            <a:avLst/>
          </a:prstGeom>
          <a:noFill/>
          <a:ln w="9525">
            <a:noFill/>
            <a:miter lim="800000"/>
            <a:headEnd/>
            <a:tailEnd/>
          </a:ln>
        </p:spPr>
        <p:txBody>
          <a:bodyPr lIns="87579" tIns="43790" rIns="87579" bIns="43790">
            <a:spAutoFit/>
          </a:bodyPr>
          <a:lstStyle/>
          <a:p>
            <a:pPr algn="ctr"/>
            <a:r>
              <a:rPr lang="it-IT" sz="900">
                <a:solidFill>
                  <a:srgbClr val="FF0000"/>
                </a:solidFill>
                <a:latin typeface="Century Gothic" pitchFamily="34" charset="0"/>
              </a:rPr>
              <a:t>S.C. Clinica di Chirurgia Vascolare ed Endovascolare ASUGI Direttore Prof. Sandro Lepidi</a:t>
            </a:r>
          </a:p>
        </p:txBody>
      </p:sp>
      <p:pic>
        <p:nvPicPr>
          <p:cNvPr id="72708" name="Picture 2"/>
          <p:cNvPicPr>
            <a:picLocks noChangeAspect="1" noChangeArrowheads="1"/>
          </p:cNvPicPr>
          <p:nvPr/>
        </p:nvPicPr>
        <p:blipFill>
          <a:blip r:embed="rId2" cstate="print"/>
          <a:srcRect/>
          <a:stretch>
            <a:fillRect/>
          </a:stretch>
        </p:blipFill>
        <p:spPr bwMode="auto">
          <a:xfrm>
            <a:off x="8458201" y="135467"/>
            <a:ext cx="358775" cy="480484"/>
          </a:xfrm>
          <a:prstGeom prst="rect">
            <a:avLst/>
          </a:prstGeom>
          <a:noFill/>
          <a:ln w="9525">
            <a:noFill/>
            <a:miter lim="800000"/>
            <a:headEnd/>
            <a:tailEnd/>
          </a:ln>
        </p:spPr>
      </p:pic>
      <p:sp>
        <p:nvSpPr>
          <p:cNvPr id="17" name="Title 1"/>
          <p:cNvSpPr txBox="1">
            <a:spLocks/>
          </p:cNvSpPr>
          <p:nvPr/>
        </p:nvSpPr>
        <p:spPr>
          <a:xfrm>
            <a:off x="93664" y="118534"/>
            <a:ext cx="8956675" cy="590551"/>
          </a:xfrm>
          <a:prstGeom prst="rect">
            <a:avLst/>
          </a:prstGeom>
        </p:spPr>
        <p:txBody>
          <a:bodyPr lIns="87579" tIns="43790" rIns="87579" bIns="43790" anchor="ctr"/>
          <a:lstStyle>
            <a:lvl1pPr algn="l" defTabSz="875904" rtl="0" eaLnBrk="1" latinLnBrk="0" hangingPunct="1">
              <a:lnSpc>
                <a:spcPct val="90000"/>
              </a:lnSpc>
              <a:spcBef>
                <a:spcPct val="0"/>
              </a:spcBef>
              <a:buNone/>
              <a:defRPr sz="4200" kern="1200">
                <a:solidFill>
                  <a:schemeClr val="tx1"/>
                </a:solidFill>
                <a:latin typeface="+mj-lt"/>
                <a:ea typeface="+mj-ea"/>
                <a:cs typeface="+mj-cs"/>
              </a:defRPr>
            </a:lvl1pPr>
          </a:lstStyle>
          <a:p>
            <a:pPr fontAlgn="auto">
              <a:lnSpc>
                <a:spcPct val="130000"/>
              </a:lnSpc>
              <a:spcAft>
                <a:spcPts val="0"/>
              </a:spcAft>
              <a:defRPr/>
            </a:pPr>
            <a:endParaRPr lang="en-US" sz="1400" spc="250" dirty="0">
              <a:solidFill>
                <a:srgbClr val="FF0000"/>
              </a:solidFill>
              <a:latin typeface="+mn-lt"/>
            </a:endParaRPr>
          </a:p>
        </p:txBody>
      </p:sp>
      <p:cxnSp>
        <p:nvCxnSpPr>
          <p:cNvPr id="18" name="Connettore 1 17"/>
          <p:cNvCxnSpPr/>
          <p:nvPr/>
        </p:nvCxnSpPr>
        <p:spPr>
          <a:xfrm>
            <a:off x="161925" y="635000"/>
            <a:ext cx="88201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2711" name="Picture 2" descr="Risultato immagini per asugi"/>
          <p:cNvPicPr>
            <a:picLocks noChangeAspect="1" noChangeArrowheads="1"/>
          </p:cNvPicPr>
          <p:nvPr/>
        </p:nvPicPr>
        <p:blipFill>
          <a:blip r:embed="rId3" cstate="print"/>
          <a:srcRect/>
          <a:stretch>
            <a:fillRect/>
          </a:stretch>
        </p:blipFill>
        <p:spPr bwMode="auto">
          <a:xfrm>
            <a:off x="295276" y="146051"/>
            <a:ext cx="836613" cy="465667"/>
          </a:xfrm>
          <a:prstGeom prst="rect">
            <a:avLst/>
          </a:prstGeom>
          <a:noFill/>
          <a:ln w="9525">
            <a:noFill/>
            <a:miter lim="800000"/>
            <a:headEnd/>
            <a:tailEnd/>
          </a:ln>
        </p:spPr>
      </p:pic>
      <p:sp>
        <p:nvSpPr>
          <p:cNvPr id="72712" name="Segnaposto contenuto 15"/>
          <p:cNvSpPr>
            <a:spLocks/>
          </p:cNvSpPr>
          <p:nvPr/>
        </p:nvSpPr>
        <p:spPr bwMode="auto">
          <a:xfrm>
            <a:off x="344489" y="1045634"/>
            <a:ext cx="8237537" cy="4796367"/>
          </a:xfrm>
          <a:prstGeom prst="rect">
            <a:avLst/>
          </a:prstGeom>
          <a:noFill/>
          <a:ln w="9525">
            <a:noFill/>
            <a:miter lim="800000"/>
            <a:headEnd/>
            <a:tailEnd/>
          </a:ln>
        </p:spPr>
        <p:txBody>
          <a:bodyPr lIns="87579" tIns="43790" rIns="87579" bIns="43790"/>
          <a:lstStyle/>
          <a:p>
            <a:pPr marL="217488" indent="-217488" algn="ctr">
              <a:lnSpc>
                <a:spcPct val="90000"/>
              </a:lnSpc>
              <a:spcBef>
                <a:spcPts val="963"/>
              </a:spcBef>
              <a:buFont typeface="Arial" charset="0"/>
              <a:buNone/>
            </a:pPr>
            <a:r>
              <a:rPr lang="it-IT" sz="3000" dirty="0">
                <a:solidFill>
                  <a:srgbClr val="FF0000"/>
                </a:solidFill>
                <a:latin typeface="Century Gothic" pitchFamily="34" charset="0"/>
              </a:rPr>
              <a:t>FISIOPATOLOGIA</a:t>
            </a: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gn="just">
              <a:lnSpc>
                <a:spcPct val="90000"/>
              </a:lnSpc>
              <a:spcBef>
                <a:spcPts val="963"/>
              </a:spcBef>
              <a:buFont typeface="Arial" charset="0"/>
              <a:buChar char="•"/>
            </a:pPr>
            <a:endParaRPr lang="en-US" sz="2100" dirty="0">
              <a:latin typeface="Century Gothic" pitchFamily="34" charset="0"/>
            </a:endParaRPr>
          </a:p>
          <a:p>
            <a:pPr marL="217488" indent="-217488" algn="ctr">
              <a:lnSpc>
                <a:spcPct val="90000"/>
              </a:lnSpc>
              <a:spcBef>
                <a:spcPts val="963"/>
              </a:spcBef>
              <a:buFont typeface="Arial" charset="0"/>
              <a:buNone/>
            </a:pPr>
            <a:endParaRPr lang="it-IT" sz="3000" dirty="0">
              <a:solidFill>
                <a:srgbClr val="FF0000"/>
              </a:solidFill>
              <a:latin typeface="Century Gothic" pitchFamily="34" charset="0"/>
            </a:endParaRPr>
          </a:p>
          <a:p>
            <a:pPr marL="217488" indent="-217488">
              <a:lnSpc>
                <a:spcPct val="90000"/>
              </a:lnSpc>
              <a:spcBef>
                <a:spcPts val="963"/>
              </a:spcBef>
              <a:buFont typeface="Arial" charset="0"/>
              <a:buNone/>
            </a:pPr>
            <a:endParaRPr lang="it-IT" sz="3000" dirty="0">
              <a:solidFill>
                <a:srgbClr val="FF0000"/>
              </a:solidFill>
              <a:latin typeface="Century Gothic" pitchFamily="34" charset="0"/>
            </a:endParaRPr>
          </a:p>
        </p:txBody>
      </p:sp>
      <p:sp>
        <p:nvSpPr>
          <p:cNvPr id="72713" name="AutoShape 9" descr="Risultato immagini per proglide"/>
          <p:cNvSpPr>
            <a:spLocks noChangeAspect="1" noChangeArrowheads="1"/>
          </p:cNvSpPr>
          <p:nvPr/>
        </p:nvSpPr>
        <p:spPr bwMode="auto">
          <a:xfrm>
            <a:off x="152400" y="61384"/>
            <a:ext cx="304800" cy="406400"/>
          </a:xfrm>
          <a:prstGeom prst="rect">
            <a:avLst/>
          </a:prstGeom>
          <a:noFill/>
          <a:ln w="9525">
            <a:noFill/>
            <a:miter lim="800000"/>
            <a:headEnd/>
            <a:tailEnd/>
          </a:ln>
        </p:spPr>
        <p:txBody>
          <a:bodyPr/>
          <a:lstStyle/>
          <a:p>
            <a:endParaRPr lang="it-IT"/>
          </a:p>
        </p:txBody>
      </p:sp>
      <p:sp>
        <p:nvSpPr>
          <p:cNvPr id="72714" name="AutoShape 10"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5" name="AutoShape 11"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6" name="AutoShape 12"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7" name="AutoShape 13"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sp>
        <p:nvSpPr>
          <p:cNvPr id="72718" name="AutoShape 14" descr="Risultato immagini per proglide"/>
          <p:cNvSpPr>
            <a:spLocks noChangeAspect="1" noChangeArrowheads="1"/>
          </p:cNvSpPr>
          <p:nvPr/>
        </p:nvSpPr>
        <p:spPr bwMode="auto">
          <a:xfrm>
            <a:off x="4419600" y="3225800"/>
            <a:ext cx="304800" cy="406400"/>
          </a:xfrm>
          <a:prstGeom prst="rect">
            <a:avLst/>
          </a:prstGeom>
          <a:noFill/>
          <a:ln w="9525">
            <a:noFill/>
            <a:miter lim="800000"/>
            <a:headEnd/>
            <a:tailEnd/>
          </a:ln>
        </p:spPr>
        <p:txBody>
          <a:bodyPr/>
          <a:lstStyle/>
          <a:p>
            <a:endParaRPr lang="it-IT"/>
          </a:p>
        </p:txBody>
      </p:sp>
      <p:grpSp>
        <p:nvGrpSpPr>
          <p:cNvPr id="2" name="Group 20">
            <a:extLst>
              <a:ext uri="{FF2B5EF4-FFF2-40B4-BE49-F238E27FC236}">
                <a16:creationId xmlns:a16="http://schemas.microsoft.com/office/drawing/2014/main" xmlns="" id="{94F87449-0CA2-495C-A89E-BB249F833844}"/>
              </a:ext>
            </a:extLst>
          </p:cNvPr>
          <p:cNvGrpSpPr>
            <a:grpSpLocks/>
          </p:cNvGrpSpPr>
          <p:nvPr/>
        </p:nvGrpSpPr>
        <p:grpSpPr bwMode="auto">
          <a:xfrm>
            <a:off x="1907704" y="1669851"/>
            <a:ext cx="5259388" cy="2335213"/>
            <a:chOff x="1381" y="2704"/>
            <a:chExt cx="3313" cy="1471"/>
          </a:xfrm>
        </p:grpSpPr>
        <p:pic>
          <p:nvPicPr>
            <p:cNvPr id="20" name="Picture 21" descr="SChema 4">
              <a:extLst>
                <a:ext uri="{FF2B5EF4-FFF2-40B4-BE49-F238E27FC236}">
                  <a16:creationId xmlns:a16="http://schemas.microsoft.com/office/drawing/2014/main" xmlns="" id="{5D4BAFAF-2EE2-4468-9600-C1EBA74BCA5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6786" r="15712"/>
            <a:stretch>
              <a:fillRect/>
            </a:stretch>
          </p:blipFill>
          <p:spPr bwMode="auto">
            <a:xfrm>
              <a:off x="1382" y="2704"/>
              <a:ext cx="3312" cy="1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3300"/>
                  </a:solidFill>
                  <a:miter lim="800000"/>
                  <a:headEnd/>
                  <a:tailEnd/>
                </a14:hiddenLine>
              </a:ext>
            </a:extLst>
          </p:spPr>
        </p:pic>
        <p:sp>
          <p:nvSpPr>
            <p:cNvPr id="21" name="Text Box 22">
              <a:extLst>
                <a:ext uri="{FF2B5EF4-FFF2-40B4-BE49-F238E27FC236}">
                  <a16:creationId xmlns:a16="http://schemas.microsoft.com/office/drawing/2014/main" xmlns="" id="{482BDBEF-406E-481F-A78B-AF7921436904}"/>
                </a:ext>
              </a:extLst>
            </p:cNvPr>
            <p:cNvSpPr txBox="1">
              <a:spLocks noChangeArrowheads="1"/>
            </p:cNvSpPr>
            <p:nvPr/>
          </p:nvSpPr>
          <p:spPr bwMode="auto">
            <a:xfrm>
              <a:off x="1381" y="3212"/>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22" name="Text Box 23">
              <a:extLst>
                <a:ext uri="{FF2B5EF4-FFF2-40B4-BE49-F238E27FC236}">
                  <a16:creationId xmlns:a16="http://schemas.microsoft.com/office/drawing/2014/main" xmlns="" id="{6347B4F9-ED16-4CC2-9DB2-6A1C97C4F36F}"/>
                </a:ext>
              </a:extLst>
            </p:cNvPr>
            <p:cNvSpPr txBox="1">
              <a:spLocks noChangeArrowheads="1"/>
            </p:cNvSpPr>
            <p:nvPr/>
          </p:nvSpPr>
          <p:spPr bwMode="auto">
            <a:xfrm>
              <a:off x="2426" y="2976"/>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23" name="Text Box 24">
              <a:extLst>
                <a:ext uri="{FF2B5EF4-FFF2-40B4-BE49-F238E27FC236}">
                  <a16:creationId xmlns:a16="http://schemas.microsoft.com/office/drawing/2014/main" xmlns="" id="{CC3C2D73-CD5A-4B1A-AFAD-8B14ED2D56C6}"/>
                </a:ext>
              </a:extLst>
            </p:cNvPr>
            <p:cNvSpPr txBox="1">
              <a:spLocks noChangeArrowheads="1"/>
            </p:cNvSpPr>
            <p:nvPr/>
          </p:nvSpPr>
          <p:spPr bwMode="auto">
            <a:xfrm>
              <a:off x="3560" y="3212"/>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24" name="Text Box 25">
              <a:extLst>
                <a:ext uri="{FF2B5EF4-FFF2-40B4-BE49-F238E27FC236}">
                  <a16:creationId xmlns:a16="http://schemas.microsoft.com/office/drawing/2014/main" xmlns="" id="{A67BB409-8A4E-4CC3-8355-717E02146365}"/>
                </a:ext>
              </a:extLst>
            </p:cNvPr>
            <p:cNvSpPr txBox="1">
              <a:spLocks noChangeArrowheads="1"/>
            </p:cNvSpPr>
            <p:nvPr/>
          </p:nvSpPr>
          <p:spPr bwMode="auto">
            <a:xfrm>
              <a:off x="4105" y="2849"/>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25" name="Text Box 26">
              <a:extLst>
                <a:ext uri="{FF2B5EF4-FFF2-40B4-BE49-F238E27FC236}">
                  <a16:creationId xmlns:a16="http://schemas.microsoft.com/office/drawing/2014/main" xmlns="" id="{1D307A98-89E7-48C5-AAB7-C98C1B5B5BCE}"/>
                </a:ext>
              </a:extLst>
            </p:cNvPr>
            <p:cNvSpPr txBox="1">
              <a:spLocks noChangeArrowheads="1"/>
            </p:cNvSpPr>
            <p:nvPr/>
          </p:nvSpPr>
          <p:spPr bwMode="auto">
            <a:xfrm>
              <a:off x="2069" y="3239"/>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a:t>
              </a:r>
            </a:p>
          </p:txBody>
        </p:sp>
        <p:sp>
          <p:nvSpPr>
            <p:cNvPr id="26" name="Text Box 27">
              <a:extLst>
                <a:ext uri="{FF2B5EF4-FFF2-40B4-BE49-F238E27FC236}">
                  <a16:creationId xmlns:a16="http://schemas.microsoft.com/office/drawing/2014/main" xmlns="" id="{8ABD3E76-0D9C-40D7-A9FD-3BC4C0A512F0}"/>
                </a:ext>
              </a:extLst>
            </p:cNvPr>
            <p:cNvSpPr txBox="1">
              <a:spLocks noChangeArrowheads="1"/>
            </p:cNvSpPr>
            <p:nvPr/>
          </p:nvSpPr>
          <p:spPr bwMode="auto">
            <a:xfrm>
              <a:off x="2735" y="3236"/>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2</a:t>
              </a:r>
            </a:p>
          </p:txBody>
        </p:sp>
      </p:grpSp>
      <p:grpSp>
        <p:nvGrpSpPr>
          <p:cNvPr id="3" name="Group 10">
            <a:extLst>
              <a:ext uri="{FF2B5EF4-FFF2-40B4-BE49-F238E27FC236}">
                <a16:creationId xmlns:a16="http://schemas.microsoft.com/office/drawing/2014/main" xmlns="" id="{2F6A55F0-9725-484F-BE5A-DBB25BA53EB2}"/>
              </a:ext>
            </a:extLst>
          </p:cNvPr>
          <p:cNvGrpSpPr>
            <a:grpSpLocks/>
          </p:cNvGrpSpPr>
          <p:nvPr/>
        </p:nvGrpSpPr>
        <p:grpSpPr bwMode="auto">
          <a:xfrm>
            <a:off x="1331168" y="3356992"/>
            <a:ext cx="6553200" cy="2641600"/>
            <a:chOff x="884" y="645"/>
            <a:chExt cx="4128" cy="1664"/>
          </a:xfrm>
        </p:grpSpPr>
        <p:pic>
          <p:nvPicPr>
            <p:cNvPr id="28" name="Picture 11" descr="Schema 3">
              <a:extLst>
                <a:ext uri="{FF2B5EF4-FFF2-40B4-BE49-F238E27FC236}">
                  <a16:creationId xmlns:a16="http://schemas.microsoft.com/office/drawing/2014/main" xmlns="" id="{0302D2D2-9D43-4F66-A4A2-79F54B3E805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4646" r="10001"/>
            <a:stretch>
              <a:fillRect/>
            </a:stretch>
          </p:blipFill>
          <p:spPr bwMode="auto">
            <a:xfrm>
              <a:off x="884" y="645"/>
              <a:ext cx="4128" cy="1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 Box 12">
              <a:extLst>
                <a:ext uri="{FF2B5EF4-FFF2-40B4-BE49-F238E27FC236}">
                  <a16:creationId xmlns:a16="http://schemas.microsoft.com/office/drawing/2014/main" xmlns="" id="{7FBCD879-147F-4485-939E-01A541AC6C55}"/>
                </a:ext>
              </a:extLst>
            </p:cNvPr>
            <p:cNvSpPr txBox="1">
              <a:spLocks noChangeArrowheads="1"/>
            </p:cNvSpPr>
            <p:nvPr/>
          </p:nvSpPr>
          <p:spPr bwMode="auto">
            <a:xfrm>
              <a:off x="1193" y="1220"/>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30" name="Text Box 13">
              <a:extLst>
                <a:ext uri="{FF2B5EF4-FFF2-40B4-BE49-F238E27FC236}">
                  <a16:creationId xmlns:a16="http://schemas.microsoft.com/office/drawing/2014/main" xmlns="" id="{58E5E12B-39AD-420F-AD2A-E5E479A30589}"/>
                </a:ext>
              </a:extLst>
            </p:cNvPr>
            <p:cNvSpPr txBox="1">
              <a:spLocks noChangeArrowheads="1"/>
            </p:cNvSpPr>
            <p:nvPr/>
          </p:nvSpPr>
          <p:spPr bwMode="auto">
            <a:xfrm>
              <a:off x="1978" y="1045"/>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31" name="Text Box 14">
              <a:extLst>
                <a:ext uri="{FF2B5EF4-FFF2-40B4-BE49-F238E27FC236}">
                  <a16:creationId xmlns:a16="http://schemas.microsoft.com/office/drawing/2014/main" xmlns="" id="{FF5CFEF2-A2E6-4FBF-AE8E-2F3B5A75787B}"/>
                </a:ext>
              </a:extLst>
            </p:cNvPr>
            <p:cNvSpPr txBox="1">
              <a:spLocks noChangeArrowheads="1"/>
            </p:cNvSpPr>
            <p:nvPr/>
          </p:nvSpPr>
          <p:spPr bwMode="auto">
            <a:xfrm>
              <a:off x="1961" y="1241"/>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a:t>
              </a:r>
            </a:p>
          </p:txBody>
        </p:sp>
        <p:sp>
          <p:nvSpPr>
            <p:cNvPr id="32" name="Text Box 15">
              <a:extLst>
                <a:ext uri="{FF2B5EF4-FFF2-40B4-BE49-F238E27FC236}">
                  <a16:creationId xmlns:a16="http://schemas.microsoft.com/office/drawing/2014/main" xmlns="" id="{ACA6A432-CD6E-4A4B-8228-56211D8F7865}"/>
                </a:ext>
              </a:extLst>
            </p:cNvPr>
            <p:cNvSpPr txBox="1">
              <a:spLocks noChangeArrowheads="1"/>
            </p:cNvSpPr>
            <p:nvPr/>
          </p:nvSpPr>
          <p:spPr bwMode="auto">
            <a:xfrm>
              <a:off x="3243" y="1232"/>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2</a:t>
              </a:r>
            </a:p>
          </p:txBody>
        </p:sp>
        <p:sp>
          <p:nvSpPr>
            <p:cNvPr id="33" name="Text Box 16">
              <a:extLst>
                <a:ext uri="{FF2B5EF4-FFF2-40B4-BE49-F238E27FC236}">
                  <a16:creationId xmlns:a16="http://schemas.microsoft.com/office/drawing/2014/main" xmlns="" id="{A6D4D1DD-4F46-4ABA-8A4A-85BC9C091DCC}"/>
                </a:ext>
              </a:extLst>
            </p:cNvPr>
            <p:cNvSpPr txBox="1">
              <a:spLocks noChangeArrowheads="1"/>
            </p:cNvSpPr>
            <p:nvPr/>
          </p:nvSpPr>
          <p:spPr bwMode="auto">
            <a:xfrm>
              <a:off x="2622" y="1534"/>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34" name="Text Box 17">
              <a:extLst>
                <a:ext uri="{FF2B5EF4-FFF2-40B4-BE49-F238E27FC236}">
                  <a16:creationId xmlns:a16="http://schemas.microsoft.com/office/drawing/2014/main" xmlns="" id="{5E99571A-3944-41F0-983D-06DAE06BCDF2}"/>
                </a:ext>
              </a:extLst>
            </p:cNvPr>
            <p:cNvSpPr txBox="1">
              <a:spLocks noChangeArrowheads="1"/>
            </p:cNvSpPr>
            <p:nvPr/>
          </p:nvSpPr>
          <p:spPr bwMode="auto">
            <a:xfrm>
              <a:off x="2880" y="1015"/>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100%</a:t>
              </a:r>
            </a:p>
          </p:txBody>
        </p:sp>
        <p:sp>
          <p:nvSpPr>
            <p:cNvPr id="35" name="Text Box 18">
              <a:extLst>
                <a:ext uri="{FF2B5EF4-FFF2-40B4-BE49-F238E27FC236}">
                  <a16:creationId xmlns:a16="http://schemas.microsoft.com/office/drawing/2014/main" xmlns="" id="{C5F5D62E-61FA-4081-9619-5314046920D2}"/>
                </a:ext>
              </a:extLst>
            </p:cNvPr>
            <p:cNvSpPr txBox="1">
              <a:spLocks noChangeArrowheads="1"/>
            </p:cNvSpPr>
            <p:nvPr/>
          </p:nvSpPr>
          <p:spPr bwMode="auto">
            <a:xfrm>
              <a:off x="3810" y="1529"/>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75%</a:t>
              </a:r>
            </a:p>
          </p:txBody>
        </p:sp>
        <p:sp>
          <p:nvSpPr>
            <p:cNvPr id="36" name="Text Box 19">
              <a:extLst>
                <a:ext uri="{FF2B5EF4-FFF2-40B4-BE49-F238E27FC236}">
                  <a16:creationId xmlns:a16="http://schemas.microsoft.com/office/drawing/2014/main" xmlns="" id="{125E5593-47B7-4846-840B-7818886B22CE}"/>
                </a:ext>
              </a:extLst>
            </p:cNvPr>
            <p:cNvSpPr txBox="1">
              <a:spLocks noChangeArrowheads="1"/>
            </p:cNvSpPr>
            <p:nvPr/>
          </p:nvSpPr>
          <p:spPr bwMode="auto">
            <a:xfrm>
              <a:off x="4241" y="845"/>
              <a:ext cx="36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bg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bg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bg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Times New Roman" panose="02020603050405020304" pitchFamily="18" charset="0"/>
                  <a:ea typeface="ＭＳ Ｐゴシック" panose="020B0600070205080204" pitchFamily="34" charset="-128"/>
                </a:defRPr>
              </a:lvl9pPr>
            </a:lstStyle>
            <a:p>
              <a:pPr algn="ctr" eaLnBrk="1" hangingPunct="1">
                <a:spcBef>
                  <a:spcPct val="50000"/>
                </a:spcBef>
                <a:buFontTx/>
                <a:buNone/>
              </a:pPr>
              <a:r>
                <a:rPr lang="it-IT" altLang="it-IT" sz="1200" b="1">
                  <a:solidFill>
                    <a:srgbClr val="000000"/>
                  </a:solidFill>
                </a:rPr>
                <a:t>75%</a:t>
              </a:r>
            </a:p>
          </p:txBody>
        </p:sp>
      </p:grpSp>
    </p:spTree>
    <p:extLst>
      <p:ext uri="{BB962C8B-B14F-4D97-AF65-F5344CB8AC3E}">
        <p14:creationId xmlns:p14="http://schemas.microsoft.com/office/powerpoint/2010/main" xmlns="" val="2649809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3085" y="764704"/>
            <a:ext cx="5046574" cy="523220"/>
          </a:xfrm>
          <a:prstGeom prst="rect">
            <a:avLst/>
          </a:prstGeom>
        </p:spPr>
        <p:txBody>
          <a:bodyPr wrap="none">
            <a:spAutoFit/>
          </a:bodyPr>
          <a:lstStyle/>
          <a:p>
            <a:r>
              <a:rPr lang="it-IT" sz="2800" b="1" dirty="0">
                <a:latin typeface="Century Gothic" panose="020B0502020202020204" pitchFamily="34" charset="0"/>
              </a:rPr>
              <a:t>ISCHEMIA ACUTA:  TERAPIA</a:t>
            </a:r>
            <a:r>
              <a:rPr lang="it-IT" sz="2800" dirty="0">
                <a:latin typeface="Century Gothic" panose="020B0502020202020204" pitchFamily="34" charset="0"/>
              </a:rPr>
              <a:t>  </a:t>
            </a:r>
          </a:p>
        </p:txBody>
      </p:sp>
      <p:sp>
        <p:nvSpPr>
          <p:cNvPr id="3" name="Rectangle 3"/>
          <p:cNvSpPr txBox="1">
            <a:spLocks noChangeArrowheads="1"/>
          </p:cNvSpPr>
          <p:nvPr/>
        </p:nvSpPr>
        <p:spPr>
          <a:xfrm>
            <a:off x="395536" y="1484784"/>
            <a:ext cx="8424936" cy="5113784"/>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it-IT" sz="2000" b="0" i="0" u="none" strike="noStrike" kern="1200" cap="none" spc="0" normalizeH="0" baseline="0" noProof="0" dirty="0">
                <a:ln>
                  <a:noFill/>
                </a:ln>
                <a:solidFill>
                  <a:srgbClr val="FF0000"/>
                </a:solidFill>
                <a:effectLst/>
                <a:uLnTx/>
                <a:uFillTx/>
                <a:latin typeface="Century Gothic" panose="020B0502020202020204" pitchFamily="34" charset="0"/>
              </a:rPr>
              <a:t>TERAPIA CHIRURGICA</a:t>
            </a: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 </a:t>
            </a:r>
          </a:p>
          <a:p>
            <a:pPr marL="1371600" lvl="2" indent="-457200">
              <a:lnSpc>
                <a:spcPct val="90000"/>
              </a:lnSpc>
              <a:spcBef>
                <a:spcPct val="20000"/>
              </a:spcBef>
              <a:buFont typeface="+mj-lt"/>
              <a:buAutoNum type="arabicPeriod"/>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Embolectomia</a:t>
            </a:r>
            <a:endParaRPr lang="it-IT" sz="2000" dirty="0">
              <a:latin typeface="Century Gothic" panose="020B0502020202020204" pitchFamily="34" charset="0"/>
            </a:endParaRPr>
          </a:p>
          <a:p>
            <a:pPr marL="1371600" lvl="2" indent="-457200">
              <a:lnSpc>
                <a:spcPct val="90000"/>
              </a:lnSpc>
              <a:spcBef>
                <a:spcPct val="20000"/>
              </a:spcBef>
              <a:buFont typeface="+mj-lt"/>
              <a:buAutoNum type="arabicPeriod"/>
              <a:defRPr/>
            </a:pPr>
            <a:r>
              <a:rPr kumimoji="0" lang="it-IT" sz="2000" b="0" i="0" u="none" strike="noStrike" kern="1200" cap="none" spc="0" normalizeH="0" baseline="0" noProof="0" dirty="0" err="1">
                <a:ln>
                  <a:noFill/>
                </a:ln>
                <a:solidFill>
                  <a:schemeClr val="tx1"/>
                </a:solidFill>
                <a:effectLst/>
                <a:uLnTx/>
                <a:uFillTx/>
                <a:latin typeface="Century Gothic" panose="020B0502020202020204" pitchFamily="34" charset="0"/>
              </a:rPr>
              <a:t>Tromboendarteriectomia</a:t>
            </a:r>
            <a:endParaRPr lang="it-IT" sz="2000" dirty="0">
              <a:latin typeface="Century Gothic" panose="020B0502020202020204" pitchFamily="34" charset="0"/>
            </a:endParaRPr>
          </a:p>
          <a:p>
            <a:pPr marL="1371600" lvl="2" indent="-457200">
              <a:lnSpc>
                <a:spcPct val="90000"/>
              </a:lnSpc>
              <a:spcBef>
                <a:spcPct val="20000"/>
              </a:spcBef>
              <a:buFont typeface="+mj-lt"/>
              <a:buAutoNum type="arabicPeriod"/>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By-pass</a:t>
            </a:r>
          </a:p>
          <a:p>
            <a:pPr marL="1371600" lvl="2" indent="-457200">
              <a:lnSpc>
                <a:spcPct val="90000"/>
              </a:lnSpc>
              <a:spcBef>
                <a:spcPct val="20000"/>
              </a:spcBef>
              <a:buFont typeface="+mj-lt"/>
              <a:buAutoNum type="arabicPeriod"/>
              <a:defRPr/>
            </a:pPr>
            <a:endPar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it-IT" sz="2000" b="0" i="0" u="none" strike="noStrike" kern="1200" cap="none" spc="0" normalizeH="0" baseline="0" noProof="0" dirty="0">
                <a:ln>
                  <a:noFill/>
                </a:ln>
                <a:solidFill>
                  <a:srgbClr val="FF0000"/>
                </a:solidFill>
                <a:effectLst/>
                <a:uLnTx/>
                <a:uFillTx/>
                <a:latin typeface="Century Gothic" panose="020B0502020202020204" pitchFamily="34" charset="0"/>
              </a:rPr>
              <a:t>TERAPIA TROMBOLITICA</a:t>
            </a: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 </a:t>
            </a:r>
          </a:p>
          <a:p>
            <a:pPr marL="1257300" lvl="2" indent="-342900">
              <a:lnSpc>
                <a:spcPct val="90000"/>
              </a:lnSpc>
              <a:spcBef>
                <a:spcPct val="20000"/>
              </a:spcBef>
              <a:buFont typeface="Courier New" panose="02070309020205020404" pitchFamily="49" charset="0"/>
              <a:buChar char="o"/>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Loco-regionale intrarteriosa</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it-IT" sz="2000" b="0" i="0" u="none" strike="noStrike" kern="1200" cap="none" spc="0" normalizeH="0" baseline="0" noProof="0" dirty="0">
                <a:ln>
                  <a:noFill/>
                </a:ln>
                <a:solidFill>
                  <a:srgbClr val="FF0000"/>
                </a:solidFill>
                <a:effectLst/>
                <a:uLnTx/>
                <a:uFillTx/>
                <a:latin typeface="Century Gothic" panose="020B0502020202020204" pitchFamily="34" charset="0"/>
              </a:rPr>
              <a:t>ASSOCIAZIONE </a:t>
            </a:r>
            <a:r>
              <a:rPr kumimoji="0" lang="it-IT" sz="2000" b="0" i="0" u="none" strike="noStrike" kern="1200" cap="none" spc="0" normalizeH="0" baseline="0" noProof="0" dirty="0" err="1">
                <a:ln>
                  <a:noFill/>
                </a:ln>
                <a:solidFill>
                  <a:srgbClr val="FF0000"/>
                </a:solidFill>
                <a:effectLst/>
                <a:uLnTx/>
                <a:uFillTx/>
                <a:latin typeface="Century Gothic" panose="020B0502020202020204" pitchFamily="34" charset="0"/>
              </a:rPr>
              <a:t>DI</a:t>
            </a:r>
            <a:r>
              <a:rPr kumimoji="0" lang="it-IT" sz="2000" b="0" i="0" u="none" strike="noStrike" kern="1200" cap="none" spc="0" normalizeH="0" baseline="0" noProof="0" dirty="0">
                <a:ln>
                  <a:noFill/>
                </a:ln>
                <a:solidFill>
                  <a:srgbClr val="FF0000"/>
                </a:solidFill>
                <a:effectLst/>
                <a:uLnTx/>
                <a:uFillTx/>
                <a:latin typeface="Century Gothic" panose="020B0502020202020204" pitchFamily="34" charset="0"/>
              </a:rPr>
              <a:t> ENTRAMBE</a:t>
            </a: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 </a:t>
            </a:r>
          </a:p>
          <a:p>
            <a:pPr marL="1257300" lvl="2" indent="-342900">
              <a:lnSpc>
                <a:spcPct val="90000"/>
              </a:lnSpc>
              <a:spcBef>
                <a:spcPct val="20000"/>
              </a:spcBef>
              <a:buFont typeface="Courier New" panose="02070309020205020404" pitchFamily="49" charset="0"/>
              <a:buChar char="o"/>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Trombolisi + chirurgia endovascolare</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it-IT" sz="2000" b="0" i="0" u="none" strike="noStrike" kern="1200" cap="none" spc="0" normalizeH="0" baseline="0" noProof="0" dirty="0">
                <a:ln>
                  <a:noFill/>
                </a:ln>
                <a:solidFill>
                  <a:srgbClr val="FF0000"/>
                </a:solidFill>
                <a:effectLst/>
                <a:uLnTx/>
                <a:uFillTx/>
                <a:latin typeface="Century Gothic" panose="020B0502020202020204" pitchFamily="34" charset="0"/>
              </a:rPr>
              <a:t>TERAPIA MEDICA </a:t>
            </a:r>
            <a:endPar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endParaRPr>
          </a:p>
          <a:p>
            <a:pPr marL="1257300" lvl="2" indent="-342900">
              <a:lnSpc>
                <a:spcPct val="90000"/>
              </a:lnSpc>
              <a:spcBef>
                <a:spcPct val="20000"/>
              </a:spcBef>
              <a:buFont typeface="Courier New" panose="02070309020205020404" pitchFamily="49" charset="0"/>
              <a:buChar char="o"/>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Mirata ad evitare la recidiva</a:t>
            </a:r>
          </a:p>
          <a:p>
            <a:pPr marL="1257300" lvl="2" indent="-342900">
              <a:lnSpc>
                <a:spcPct val="90000"/>
              </a:lnSpc>
              <a:spcBef>
                <a:spcPct val="20000"/>
              </a:spcBef>
              <a:buFont typeface="Courier New" panose="02070309020205020404" pitchFamily="49" charset="0"/>
              <a:buChar char="o"/>
              <a:defRPr/>
            </a:pPr>
            <a:r>
              <a:rPr kumimoji="0" lang="it-IT" sz="2000" b="0" i="0" u="none" strike="noStrike" kern="1200" cap="none" spc="0" normalizeH="0" baseline="0" noProof="0" dirty="0">
                <a:ln>
                  <a:noFill/>
                </a:ln>
                <a:solidFill>
                  <a:schemeClr val="tx1"/>
                </a:solidFill>
                <a:effectLst/>
                <a:uLnTx/>
                <a:uFillTx/>
                <a:latin typeface="Century Gothic" panose="020B0502020202020204" pitchFamily="34" charset="0"/>
              </a:rPr>
              <a:t>Trattamento della sindrome da rivascolarizzazione</a:t>
            </a:r>
          </a:p>
        </p:txBody>
      </p:sp>
      <p:pic>
        <p:nvPicPr>
          <p:cNvPr id="4" name="Immagine 3">
            <a:extLst>
              <a:ext uri="{FF2B5EF4-FFF2-40B4-BE49-F238E27FC236}">
                <a16:creationId xmlns:a16="http://schemas.microsoft.com/office/drawing/2014/main" xmlns="" id="{A0B0E4F8-27AB-4D29-9D14-602103A74979}"/>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764704"/>
            <a:ext cx="3916457" cy="95410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TERAPIA CHIRURGICA</a:t>
            </a:r>
          </a:p>
          <a:p>
            <a:r>
              <a:rPr lang="it-IT" sz="2800" b="1" dirty="0">
                <a:latin typeface="Century Gothic" panose="020B0502020202020204" pitchFamily="34" charset="0"/>
              </a:rPr>
              <a:t>  </a:t>
            </a:r>
            <a:r>
              <a:rPr lang="it-IT" sz="2800" b="1" dirty="0" err="1">
                <a:latin typeface="Century Gothic" panose="020B0502020202020204" pitchFamily="34" charset="0"/>
              </a:rPr>
              <a:t>Embolectomia</a:t>
            </a:r>
            <a:r>
              <a:rPr lang="it-IT" sz="2800" dirty="0">
                <a:latin typeface="Century Gothic" panose="020B0502020202020204" pitchFamily="34" charset="0"/>
              </a:rPr>
              <a:t>  </a:t>
            </a:r>
          </a:p>
        </p:txBody>
      </p:sp>
      <p:pic>
        <p:nvPicPr>
          <p:cNvPr id="3" name="Picture 4" descr="C:\Documents and Settings\Lepidi\Documenti\Grego\ischemia acuta\DSCN0004.JPG"/>
          <p:cNvPicPr>
            <a:picLocks noChangeAspect="1" noChangeArrowheads="1"/>
          </p:cNvPicPr>
          <p:nvPr/>
        </p:nvPicPr>
        <p:blipFill>
          <a:blip r:embed="rId3" cstate="print"/>
          <a:srcRect/>
          <a:stretch>
            <a:fillRect/>
          </a:stretch>
        </p:blipFill>
        <p:spPr bwMode="auto">
          <a:xfrm>
            <a:off x="179512" y="2060848"/>
            <a:ext cx="2800350" cy="3733800"/>
          </a:xfrm>
          <a:prstGeom prst="rect">
            <a:avLst/>
          </a:prstGeom>
          <a:ln>
            <a:noFill/>
          </a:ln>
          <a:effectLst>
            <a:outerShdw blurRad="292100" dist="139700" dir="2700000" algn="tl" rotWithShape="0">
              <a:srgbClr val="333333">
                <a:alpha val="65000"/>
              </a:srgbClr>
            </a:outerShdw>
          </a:effectLst>
        </p:spPr>
      </p:pic>
      <p:pic>
        <p:nvPicPr>
          <p:cNvPr id="4" name="Picture 5" descr="C:\Documents and Settings\Lepidi\Documenti\Grego\ischemia acuta\DSCN0007.JPG"/>
          <p:cNvPicPr>
            <a:picLocks noChangeAspect="1" noChangeArrowheads="1"/>
          </p:cNvPicPr>
          <p:nvPr/>
        </p:nvPicPr>
        <p:blipFill>
          <a:blip r:embed="rId4" cstate="print"/>
          <a:srcRect/>
          <a:stretch>
            <a:fillRect/>
          </a:stretch>
        </p:blipFill>
        <p:spPr bwMode="auto">
          <a:xfrm>
            <a:off x="3131840" y="2060848"/>
            <a:ext cx="2800350" cy="3733800"/>
          </a:xfrm>
          <a:prstGeom prst="rect">
            <a:avLst/>
          </a:prstGeom>
          <a:ln>
            <a:noFill/>
          </a:ln>
          <a:effectLst>
            <a:outerShdw blurRad="292100" dist="139700" dir="2700000" algn="tl" rotWithShape="0">
              <a:srgbClr val="333333">
                <a:alpha val="65000"/>
              </a:srgbClr>
            </a:outerShdw>
          </a:effectLst>
        </p:spPr>
      </p:pic>
      <p:pic>
        <p:nvPicPr>
          <p:cNvPr id="5" name="Picture 7" descr="C:\Documents and Settings\Lepidi\Documenti\Grego\ischemia acuta\DSCN0006.JPG"/>
          <p:cNvPicPr>
            <a:picLocks noChangeAspect="1" noChangeArrowheads="1"/>
          </p:cNvPicPr>
          <p:nvPr/>
        </p:nvPicPr>
        <p:blipFill>
          <a:blip r:embed="rId5" cstate="print"/>
          <a:srcRect/>
          <a:stretch>
            <a:fillRect/>
          </a:stretch>
        </p:blipFill>
        <p:spPr bwMode="auto">
          <a:xfrm>
            <a:off x="6156176" y="2060848"/>
            <a:ext cx="2800350" cy="3733800"/>
          </a:xfrm>
          <a:prstGeom prst="rect">
            <a:avLst/>
          </a:prstGeom>
          <a:ln>
            <a:noFill/>
          </a:ln>
          <a:effectLst>
            <a:outerShdw blurRad="292100" dist="139700" dir="2700000" algn="tl" rotWithShape="0">
              <a:srgbClr val="333333">
                <a:alpha val="65000"/>
              </a:srgbClr>
            </a:outerShdw>
          </a:effectLst>
        </p:spPr>
      </p:pic>
      <p:sp>
        <p:nvSpPr>
          <p:cNvPr id="6" name="Rettangolo 5"/>
          <p:cNvSpPr/>
          <p:nvPr/>
        </p:nvSpPr>
        <p:spPr>
          <a:xfrm>
            <a:off x="323528" y="5934670"/>
            <a:ext cx="8064896" cy="584775"/>
          </a:xfrm>
          <a:prstGeom prst="rect">
            <a:avLst/>
          </a:prstGeom>
        </p:spPr>
        <p:txBody>
          <a:bodyPr wrap="square">
            <a:spAutoFit/>
          </a:bodyPr>
          <a:lstStyle/>
          <a:p>
            <a:r>
              <a:rPr lang="it-IT" sz="1600" b="1" i="1" dirty="0" err="1"/>
              <a:t>Fogarty</a:t>
            </a:r>
            <a:r>
              <a:rPr lang="it-IT" sz="1600" i="1" dirty="0" err="1"/>
              <a:t>TJ</a:t>
            </a:r>
            <a:r>
              <a:rPr lang="it-IT" sz="1600" i="1" dirty="0"/>
              <a:t>.,</a:t>
            </a:r>
            <a:r>
              <a:rPr lang="it-IT" sz="1600" i="1" dirty="0" err="1"/>
              <a:t>Cranley</a:t>
            </a:r>
            <a:r>
              <a:rPr lang="it-IT" sz="1600" i="1" dirty="0"/>
              <a:t> </a:t>
            </a:r>
            <a:r>
              <a:rPr lang="it-IT" sz="1600" i="1" dirty="0" err="1"/>
              <a:t>JJ</a:t>
            </a:r>
            <a:r>
              <a:rPr lang="it-IT" sz="1600" i="1" dirty="0"/>
              <a:t>.,</a:t>
            </a:r>
            <a:r>
              <a:rPr lang="it-IT" sz="1600" i="1" dirty="0" err="1"/>
              <a:t>KrauseRJ</a:t>
            </a:r>
            <a:r>
              <a:rPr lang="it-IT" sz="1600" i="1" dirty="0"/>
              <a:t>. Et al. “A </a:t>
            </a:r>
            <a:r>
              <a:rPr lang="it-IT" sz="1600" i="1" dirty="0" err="1"/>
              <a:t>method</a:t>
            </a:r>
            <a:r>
              <a:rPr lang="it-IT" sz="1600" i="1" dirty="0"/>
              <a:t> for </a:t>
            </a:r>
            <a:r>
              <a:rPr lang="it-IT" sz="1600" i="1" dirty="0" err="1"/>
              <a:t>extraction</a:t>
            </a:r>
            <a:r>
              <a:rPr lang="it-IT" sz="1600" i="1" dirty="0"/>
              <a:t> of </a:t>
            </a:r>
            <a:r>
              <a:rPr lang="it-IT" sz="1600" i="1" dirty="0" err="1"/>
              <a:t>arterial</a:t>
            </a:r>
            <a:r>
              <a:rPr lang="it-IT" sz="1600" i="1" dirty="0"/>
              <a:t> emboli and </a:t>
            </a:r>
            <a:r>
              <a:rPr lang="it-IT" sz="1600" i="1" dirty="0" err="1"/>
              <a:t>thrombi</a:t>
            </a:r>
            <a:r>
              <a:rPr lang="it-IT" sz="1600" i="1" dirty="0"/>
              <a:t>” Surg.Gynecol.Obstet.116:241,1963</a:t>
            </a:r>
          </a:p>
        </p:txBody>
      </p:sp>
      <p:pic>
        <p:nvPicPr>
          <p:cNvPr id="7" name="Immagine 6">
            <a:extLst>
              <a:ext uri="{FF2B5EF4-FFF2-40B4-BE49-F238E27FC236}">
                <a16:creationId xmlns:a16="http://schemas.microsoft.com/office/drawing/2014/main" xmlns="" id="{5BD5DDDC-D472-4DEE-ADF2-B47D4A21851F}"/>
              </a:ext>
            </a:extLst>
          </p:cNvPr>
          <p:cNvPicPr>
            <a:picLocks noChangeAspect="1"/>
          </p:cNvPicPr>
          <p:nvPr/>
        </p:nvPicPr>
        <p:blipFill rotWithShape="1">
          <a:blip r:embed="rId6" cstate="print"/>
          <a:srcRect l="13348" t="-399" r="13348" b="89199"/>
          <a:stretch/>
        </p:blipFill>
        <p:spPr>
          <a:xfrm>
            <a:off x="0" y="-27384"/>
            <a:ext cx="9144000" cy="576063"/>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Documents and Settings\Lepidi\Documenti\Grego\ischemia acuta\trombosi a femorale comun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2133600"/>
            <a:ext cx="24257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descr="C:\Documents and Settings\Lepidi\Documenti\Grego\ischemia acuta\fig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0" y="2133600"/>
            <a:ext cx="222408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1" descr="C:\Documents and Settings\Lepidi\Documenti\Grego\ischemia acuta\fig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0" y="2133600"/>
            <a:ext cx="23463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2" descr="\\Dscmc-marchiafa\PALERMO\Nuova cartella\n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4573"/>
          <a:stretch>
            <a:fillRect/>
          </a:stretch>
        </p:blipFill>
        <p:spPr bwMode="auto">
          <a:xfrm>
            <a:off x="4384675" y="2133600"/>
            <a:ext cx="194786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3" descr="C:\Documents and Settings\Lepidi\Documenti\Grego\ischemia acuta\fig.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832475" y="2133600"/>
            <a:ext cx="30067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Immagine 7">
            <a:extLst>
              <a:ext uri="{FF2B5EF4-FFF2-40B4-BE49-F238E27FC236}">
                <a16:creationId xmlns:a16="http://schemas.microsoft.com/office/drawing/2014/main" xmlns="" id="{623F1212-59A9-4FEB-9DE2-FD3175F88E9A}"/>
              </a:ext>
            </a:extLst>
          </p:cNvPr>
          <p:cNvPicPr>
            <a:picLocks noChangeAspect="1"/>
          </p:cNvPicPr>
          <p:nvPr/>
        </p:nvPicPr>
        <p:blipFill rotWithShape="1">
          <a:blip r:embed="rId7" cstate="print"/>
          <a:srcRect l="13348" t="-399" r="13348" b="89199"/>
          <a:stretch/>
        </p:blipFill>
        <p:spPr>
          <a:xfrm>
            <a:off x="0" y="-27384"/>
            <a:ext cx="9144000" cy="576063"/>
          </a:xfrm>
          <a:prstGeom prst="rect">
            <a:avLst/>
          </a:prstGeom>
        </p:spPr>
      </p:pic>
      <p:sp>
        <p:nvSpPr>
          <p:cNvPr id="9" name="Rettangolo 8">
            <a:extLst>
              <a:ext uri="{FF2B5EF4-FFF2-40B4-BE49-F238E27FC236}">
                <a16:creationId xmlns:a16="http://schemas.microsoft.com/office/drawing/2014/main" xmlns="" id="{92ADFECE-B6C5-4005-9617-8348F5AA48BB}"/>
              </a:ext>
            </a:extLst>
          </p:cNvPr>
          <p:cNvSpPr/>
          <p:nvPr/>
        </p:nvSpPr>
        <p:spPr>
          <a:xfrm>
            <a:off x="179512" y="764704"/>
            <a:ext cx="3916457" cy="95410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TERAPIA CHIRURGICA</a:t>
            </a:r>
          </a:p>
          <a:p>
            <a:r>
              <a:rPr lang="it-IT" sz="2800" b="1" dirty="0">
                <a:latin typeface="Century Gothic" panose="020B0502020202020204" pitchFamily="34" charset="0"/>
              </a:rPr>
              <a:t>  </a:t>
            </a:r>
            <a:r>
              <a:rPr lang="it-IT" sz="2800" b="1" dirty="0" err="1">
                <a:latin typeface="Century Gothic" panose="020B0502020202020204" pitchFamily="34" charset="0"/>
              </a:rPr>
              <a:t>Embolectomia</a:t>
            </a:r>
            <a:r>
              <a:rPr lang="it-IT" sz="2800" dirty="0">
                <a:latin typeface="Century Gothic" panose="020B0502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8"/>
          <p:cNvGrpSpPr>
            <a:grpSpLocks/>
          </p:cNvGrpSpPr>
          <p:nvPr/>
        </p:nvGrpSpPr>
        <p:grpSpPr bwMode="auto">
          <a:xfrm>
            <a:off x="1403648" y="2060848"/>
            <a:ext cx="6629723" cy="2664296"/>
            <a:chOff x="786" y="672"/>
            <a:chExt cx="4403" cy="2256"/>
          </a:xfrm>
        </p:grpSpPr>
        <p:pic>
          <p:nvPicPr>
            <p:cNvPr id="8" name="Picture 4" descr="C:\Documents and Settings\Lepidi\Documenti\Grego\ischemia acuta\embolectomia carrefour aortico1.jpg"/>
            <p:cNvPicPr>
              <a:picLocks noChangeAspect="1" noChangeArrowheads="1"/>
            </p:cNvPicPr>
            <p:nvPr/>
          </p:nvPicPr>
          <p:blipFill>
            <a:blip r:embed="rId2" cstate="print"/>
            <a:srcRect/>
            <a:stretch>
              <a:fillRect/>
            </a:stretch>
          </p:blipFill>
          <p:spPr bwMode="auto">
            <a:xfrm>
              <a:off x="2936" y="672"/>
              <a:ext cx="2253" cy="2256"/>
            </a:xfrm>
            <a:prstGeom prst="rect">
              <a:avLst/>
            </a:prstGeom>
            <a:noFill/>
            <a:ln w="38100">
              <a:solidFill>
                <a:schemeClr val="tx2"/>
              </a:solidFill>
              <a:miter lim="800000"/>
              <a:headEnd/>
              <a:tailEnd/>
            </a:ln>
          </p:spPr>
        </p:pic>
        <p:pic>
          <p:nvPicPr>
            <p:cNvPr id="9" name="Picture 5" descr="C:\Documents and Settings\Lepidi\Documenti\Grego\ischemia acuta\embolectomia carrefour aortico2.jpg"/>
            <p:cNvPicPr>
              <a:picLocks noChangeAspect="1" noChangeArrowheads="1"/>
            </p:cNvPicPr>
            <p:nvPr/>
          </p:nvPicPr>
          <p:blipFill>
            <a:blip r:embed="rId3" cstate="print"/>
            <a:srcRect/>
            <a:stretch>
              <a:fillRect/>
            </a:stretch>
          </p:blipFill>
          <p:spPr bwMode="auto">
            <a:xfrm>
              <a:off x="786" y="672"/>
              <a:ext cx="2176" cy="2256"/>
            </a:xfrm>
            <a:prstGeom prst="rect">
              <a:avLst/>
            </a:prstGeom>
            <a:noFill/>
            <a:ln w="38100">
              <a:solidFill>
                <a:schemeClr val="tx2"/>
              </a:solidFill>
              <a:miter lim="800000"/>
              <a:headEnd/>
              <a:tailEnd/>
            </a:ln>
          </p:spPr>
        </p:pic>
      </p:grpSp>
      <p:pic>
        <p:nvPicPr>
          <p:cNvPr id="10" name="Picture 7" descr="C:\WINDOWS\Desktop\Prof. DERIU\Lezione AOAI\AGF TAA Gobbo.jpg"/>
          <p:cNvPicPr>
            <a:picLocks noChangeAspect="1" noChangeArrowheads="1"/>
          </p:cNvPicPr>
          <p:nvPr/>
        </p:nvPicPr>
        <p:blipFill>
          <a:blip r:embed="rId4" cstate="print"/>
          <a:srcRect/>
          <a:stretch>
            <a:fillRect/>
          </a:stretch>
        </p:blipFill>
        <p:spPr bwMode="auto">
          <a:xfrm>
            <a:off x="533400" y="4941168"/>
            <a:ext cx="1940508" cy="1728192"/>
          </a:xfrm>
          <a:prstGeom prst="rect">
            <a:avLst/>
          </a:prstGeom>
          <a:noFill/>
          <a:ln w="38100">
            <a:solidFill>
              <a:schemeClr val="tx2"/>
            </a:solidFill>
            <a:miter lim="800000"/>
            <a:headEnd/>
            <a:tailEnd/>
          </a:ln>
        </p:spPr>
      </p:pic>
      <p:sp>
        <p:nvSpPr>
          <p:cNvPr id="11" name="Rectangle 3"/>
          <p:cNvSpPr txBox="1">
            <a:spLocks noChangeArrowheads="1"/>
          </p:cNvSpPr>
          <p:nvPr/>
        </p:nvSpPr>
        <p:spPr>
          <a:xfrm>
            <a:off x="2555776" y="4941168"/>
            <a:ext cx="6359624" cy="1728192"/>
          </a:xfrm>
          <a:prstGeom prst="rect">
            <a:avLst/>
          </a:prstGeom>
        </p:spPr>
        <p:txBody>
          <a:body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it-IT" sz="1600" b="0" i="1" u="none" strike="noStrike" kern="1200" cap="none" spc="0" normalizeH="0" baseline="0" noProof="0" dirty="0">
                <a:ln>
                  <a:noFill/>
                </a:ln>
                <a:solidFill>
                  <a:schemeClr val="tx1"/>
                </a:solidFill>
                <a:effectLst/>
                <a:uLnTx/>
                <a:uFillTx/>
                <a:latin typeface="Century Gothic" panose="020B0502020202020204" pitchFamily="34" charset="0"/>
              </a:rPr>
              <a:t>       Nel caso di embolia del </a:t>
            </a:r>
            <a:r>
              <a:rPr kumimoji="0" lang="it-IT" sz="1600" b="0" i="1" u="none" strike="noStrike" kern="1200" cap="none" spc="0" normalizeH="0" baseline="0" noProof="0" dirty="0" err="1">
                <a:ln>
                  <a:noFill/>
                </a:ln>
                <a:solidFill>
                  <a:schemeClr val="tx1"/>
                </a:solidFill>
                <a:effectLst/>
                <a:uLnTx/>
                <a:uFillTx/>
                <a:latin typeface="Century Gothic" panose="020B0502020202020204" pitchFamily="34" charset="0"/>
              </a:rPr>
              <a:t>carrefour</a:t>
            </a:r>
            <a:r>
              <a:rPr kumimoji="0" lang="it-IT" sz="1600" b="0" i="1" u="none" strike="noStrike" kern="1200" cap="none" spc="0" normalizeH="0" baseline="0" noProof="0" dirty="0">
                <a:ln>
                  <a:noFill/>
                </a:ln>
                <a:solidFill>
                  <a:schemeClr val="tx1"/>
                </a:solidFill>
                <a:effectLst/>
                <a:uLnTx/>
                <a:uFillTx/>
                <a:latin typeface="Century Gothic" panose="020B0502020202020204" pitchFamily="34" charset="0"/>
              </a:rPr>
              <a:t> aortico, spesso si assiste alla trombosi acuta dell’aorta addominale sottorenale: il quadro clinico in questo ultimo caso, è gravato da un alto tasso di complicanze ischemiche a livello intestinale, essendo eluse contemporaneamente ed in maniera improvvisa sia le </a:t>
            </a:r>
            <a:r>
              <a:rPr kumimoji="0" lang="it-IT" sz="1600" b="0" i="1" u="none" strike="noStrike" kern="1200" cap="none" spc="0" normalizeH="0" baseline="0" noProof="0" dirty="0" err="1">
                <a:ln>
                  <a:noFill/>
                </a:ln>
                <a:solidFill>
                  <a:schemeClr val="tx1"/>
                </a:solidFill>
                <a:effectLst/>
                <a:uLnTx/>
                <a:uFillTx/>
                <a:latin typeface="Century Gothic" panose="020B0502020202020204" pitchFamily="34" charset="0"/>
              </a:rPr>
              <a:t>aa</a:t>
            </a:r>
            <a:r>
              <a:rPr kumimoji="0" lang="it-IT" sz="1600" b="0" i="1" u="none" strike="noStrike" kern="1200" cap="none" spc="0" normalizeH="0" baseline="0" noProof="0" dirty="0">
                <a:ln>
                  <a:noFill/>
                </a:ln>
                <a:solidFill>
                  <a:schemeClr val="tx1"/>
                </a:solidFill>
                <a:effectLst/>
                <a:uLnTx/>
                <a:uFillTx/>
                <a:latin typeface="Century Gothic" panose="020B0502020202020204" pitchFamily="34" charset="0"/>
              </a:rPr>
              <a:t>. ipogastriche che l’</a:t>
            </a:r>
            <a:r>
              <a:rPr kumimoji="0" lang="it-IT" sz="1600" b="0" i="1" u="none" strike="noStrike" kern="1200" cap="none" spc="0" normalizeH="0" baseline="0" noProof="0" dirty="0" err="1">
                <a:ln>
                  <a:noFill/>
                </a:ln>
                <a:solidFill>
                  <a:schemeClr val="tx1"/>
                </a:solidFill>
                <a:effectLst/>
                <a:uLnTx/>
                <a:uFillTx/>
                <a:latin typeface="Century Gothic" panose="020B0502020202020204" pitchFamily="34" charset="0"/>
              </a:rPr>
              <a:t>a.mesenterica</a:t>
            </a:r>
            <a:r>
              <a:rPr kumimoji="0" lang="it-IT" sz="1600" b="0" i="1" u="none" strike="noStrike" kern="1200" cap="none" spc="0" normalizeH="0" baseline="0" noProof="0" dirty="0">
                <a:ln>
                  <a:noFill/>
                </a:ln>
                <a:solidFill>
                  <a:schemeClr val="tx1"/>
                </a:solidFill>
                <a:effectLst/>
                <a:uLnTx/>
                <a:uFillTx/>
                <a:latin typeface="Century Gothic" panose="020B0502020202020204" pitchFamily="34" charset="0"/>
              </a:rPr>
              <a:t> inferiore. </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it-IT" b="0" i="1"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it-IT" b="0" i="1"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it-IT" b="0" i="1" u="none" strike="noStrike" kern="1200" cap="none" spc="0" normalizeH="0" baseline="0" noProof="0" dirty="0">
              <a:ln>
                <a:noFill/>
              </a:ln>
              <a:solidFill>
                <a:schemeClr val="tx1"/>
              </a:solidFill>
              <a:effectLst/>
              <a:uLnTx/>
              <a:uFillTx/>
              <a:latin typeface="+mn-lt"/>
              <a:ea typeface="+mn-ea"/>
              <a:cs typeface="+mn-cs"/>
            </a:endParaRPr>
          </a:p>
        </p:txBody>
      </p:sp>
      <p:pic>
        <p:nvPicPr>
          <p:cNvPr id="12" name="Immagine 11">
            <a:extLst>
              <a:ext uri="{FF2B5EF4-FFF2-40B4-BE49-F238E27FC236}">
                <a16:creationId xmlns:a16="http://schemas.microsoft.com/office/drawing/2014/main" xmlns="" id="{2376A4A7-4F65-4DD9-96BC-BE08CBFCFB81}"/>
              </a:ext>
            </a:extLst>
          </p:cNvPr>
          <p:cNvPicPr>
            <a:picLocks noChangeAspect="1"/>
          </p:cNvPicPr>
          <p:nvPr/>
        </p:nvPicPr>
        <p:blipFill rotWithShape="1">
          <a:blip r:embed="rId5" cstate="print"/>
          <a:srcRect l="13348" t="-399" r="13348" b="89199"/>
          <a:stretch/>
        </p:blipFill>
        <p:spPr>
          <a:xfrm>
            <a:off x="0" y="-27384"/>
            <a:ext cx="9144000" cy="576063"/>
          </a:xfrm>
          <a:prstGeom prst="rect">
            <a:avLst/>
          </a:prstGeom>
        </p:spPr>
      </p:pic>
      <p:sp>
        <p:nvSpPr>
          <p:cNvPr id="13" name="Rettangolo 12">
            <a:extLst>
              <a:ext uri="{FF2B5EF4-FFF2-40B4-BE49-F238E27FC236}">
                <a16:creationId xmlns:a16="http://schemas.microsoft.com/office/drawing/2014/main" xmlns="" id="{06A3AEC8-73F4-4CF6-A0F7-0ABB94F93B21}"/>
              </a:ext>
            </a:extLst>
          </p:cNvPr>
          <p:cNvSpPr/>
          <p:nvPr/>
        </p:nvSpPr>
        <p:spPr>
          <a:xfrm>
            <a:off x="179512" y="764704"/>
            <a:ext cx="6069290" cy="95410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TERAPIA CHIRURGICA</a:t>
            </a:r>
          </a:p>
          <a:p>
            <a:r>
              <a:rPr lang="it-IT" sz="2800" b="1" dirty="0">
                <a:latin typeface="Century Gothic" panose="020B0502020202020204" pitchFamily="34" charset="0"/>
              </a:rPr>
              <a:t>  Embolectomia</a:t>
            </a:r>
            <a:r>
              <a:rPr lang="it-IT" sz="2800" dirty="0">
                <a:latin typeface="Century Gothic" panose="020B0502020202020204" pitchFamily="34" charset="0"/>
              </a:rPr>
              <a:t> </a:t>
            </a:r>
            <a:r>
              <a:rPr lang="it-IT" sz="2800" b="1" dirty="0" err="1">
                <a:latin typeface="Century Gothic" panose="020B0502020202020204" pitchFamily="34" charset="0"/>
              </a:rPr>
              <a:t>carrefour</a:t>
            </a:r>
            <a:r>
              <a:rPr lang="it-IT" sz="2800" b="1" dirty="0">
                <a:latin typeface="Century Gothic" panose="020B0502020202020204" pitchFamily="34" charset="0"/>
              </a:rPr>
              <a:t> aortico</a:t>
            </a:r>
            <a:r>
              <a:rPr lang="it-IT" sz="2800" dirty="0">
                <a:latin typeface="Century Gothic" panose="020B0502020202020204" pitchFamily="34" charset="0"/>
              </a:rP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Documents and Settings\Lepidi\Documenti\Grego\ischemia acuta\ea + trombosi a femorale comune.JPG"/>
          <p:cNvPicPr>
            <a:picLocks noChangeAspect="1" noChangeArrowheads="1"/>
          </p:cNvPicPr>
          <p:nvPr/>
        </p:nvPicPr>
        <p:blipFill>
          <a:blip r:embed="rId2" cstate="print"/>
          <a:srcRect/>
          <a:stretch>
            <a:fillRect/>
          </a:stretch>
        </p:blipFill>
        <p:spPr bwMode="auto">
          <a:xfrm>
            <a:off x="179512" y="2852936"/>
            <a:ext cx="4392089"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6" descr="C:\Documents and Settings\Lepidi\Documenti\Grego\ischemia acuta\ea + trombosi a femorale comune1.jpg"/>
          <p:cNvPicPr>
            <a:picLocks noChangeAspect="1" noChangeArrowheads="1"/>
          </p:cNvPicPr>
          <p:nvPr/>
        </p:nvPicPr>
        <p:blipFill>
          <a:blip r:embed="rId3" cstate="print"/>
          <a:srcRect/>
          <a:stretch>
            <a:fillRect/>
          </a:stretch>
        </p:blipFill>
        <p:spPr bwMode="auto">
          <a:xfrm>
            <a:off x="4783448" y="2852936"/>
            <a:ext cx="4248743"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a:extLst>
              <a:ext uri="{FF2B5EF4-FFF2-40B4-BE49-F238E27FC236}">
                <a16:creationId xmlns:a16="http://schemas.microsoft.com/office/drawing/2014/main" xmlns="" id="{7ECE8139-A1B2-4966-B1AF-58BAA046C9EC}"/>
              </a:ext>
            </a:extLst>
          </p:cNvPr>
          <p:cNvPicPr>
            <a:picLocks noChangeAspect="1"/>
          </p:cNvPicPr>
          <p:nvPr/>
        </p:nvPicPr>
        <p:blipFill rotWithShape="1">
          <a:blip r:embed="rId4" cstate="print"/>
          <a:srcRect l="13348" t="-399" r="13348" b="89199"/>
          <a:stretch/>
        </p:blipFill>
        <p:spPr>
          <a:xfrm>
            <a:off x="0" y="-27384"/>
            <a:ext cx="9144000" cy="576063"/>
          </a:xfrm>
          <a:prstGeom prst="rect">
            <a:avLst/>
          </a:prstGeom>
        </p:spPr>
      </p:pic>
      <p:sp>
        <p:nvSpPr>
          <p:cNvPr id="6" name="Rettangolo 5">
            <a:extLst>
              <a:ext uri="{FF2B5EF4-FFF2-40B4-BE49-F238E27FC236}">
                <a16:creationId xmlns:a16="http://schemas.microsoft.com/office/drawing/2014/main" xmlns="" id="{AC21A0EC-6E72-4995-A187-9B853E7A1222}"/>
              </a:ext>
            </a:extLst>
          </p:cNvPr>
          <p:cNvSpPr/>
          <p:nvPr/>
        </p:nvSpPr>
        <p:spPr>
          <a:xfrm>
            <a:off x="179512" y="764704"/>
            <a:ext cx="5295039" cy="95410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TERAPIA CHIRURGICA</a:t>
            </a:r>
          </a:p>
          <a:p>
            <a:r>
              <a:rPr lang="it-IT" sz="2800" b="1" dirty="0">
                <a:latin typeface="Century Gothic" panose="020B0502020202020204" pitchFamily="34" charset="0"/>
              </a:rPr>
              <a:t>  Trombo-</a:t>
            </a:r>
            <a:r>
              <a:rPr lang="it-IT" sz="2800" b="1" dirty="0" err="1">
                <a:latin typeface="Century Gothic" panose="020B0502020202020204" pitchFamily="34" charset="0"/>
              </a:rPr>
              <a:t>endoarteriectomia</a:t>
            </a:r>
            <a:r>
              <a:rPr lang="it-IT" sz="2800" dirty="0">
                <a:latin typeface="Century Gothic" panose="020B0502020202020204" pitchFamily="34" charset="0"/>
              </a:rPr>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9" descr="DSCN0027"/>
          <p:cNvPicPr>
            <a:picLocks noChangeAspect="1" noChangeArrowheads="1"/>
          </p:cNvPicPr>
          <p:nvPr/>
        </p:nvPicPr>
        <p:blipFill>
          <a:blip r:embed="rId2" cstate="print"/>
          <a:srcRect/>
          <a:stretch>
            <a:fillRect/>
          </a:stretch>
        </p:blipFill>
        <p:spPr bwMode="auto">
          <a:xfrm>
            <a:off x="1403648" y="1916832"/>
            <a:ext cx="6172200" cy="4629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a:extLst>
              <a:ext uri="{FF2B5EF4-FFF2-40B4-BE49-F238E27FC236}">
                <a16:creationId xmlns:a16="http://schemas.microsoft.com/office/drawing/2014/main" xmlns="" id="{1FE5BF21-7D49-4947-887C-30C85B7819FA}"/>
              </a:ext>
            </a:extLst>
          </p:cNvPr>
          <p:cNvPicPr>
            <a:picLocks noChangeAspect="1"/>
          </p:cNvPicPr>
          <p:nvPr/>
        </p:nvPicPr>
        <p:blipFill rotWithShape="1">
          <a:blip r:embed="rId3" cstate="print"/>
          <a:srcRect l="13348" t="-399" r="13348" b="89199"/>
          <a:stretch/>
        </p:blipFill>
        <p:spPr>
          <a:xfrm>
            <a:off x="0" y="-27384"/>
            <a:ext cx="9144000" cy="576063"/>
          </a:xfrm>
          <a:prstGeom prst="rect">
            <a:avLst/>
          </a:prstGeom>
        </p:spPr>
      </p:pic>
      <p:sp>
        <p:nvSpPr>
          <p:cNvPr id="5" name="Rettangolo 4">
            <a:extLst>
              <a:ext uri="{FF2B5EF4-FFF2-40B4-BE49-F238E27FC236}">
                <a16:creationId xmlns:a16="http://schemas.microsoft.com/office/drawing/2014/main" xmlns="" id="{F9837713-58EB-42A2-AC9B-BF0CC56E8CEE}"/>
              </a:ext>
            </a:extLst>
          </p:cNvPr>
          <p:cNvSpPr/>
          <p:nvPr/>
        </p:nvSpPr>
        <p:spPr>
          <a:xfrm>
            <a:off x="179512" y="764704"/>
            <a:ext cx="3916457" cy="95410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TERAPIA CHIRURGICA</a:t>
            </a:r>
          </a:p>
          <a:p>
            <a:r>
              <a:rPr lang="it-IT" sz="2800" b="1" dirty="0">
                <a:latin typeface="Century Gothic" panose="020B0502020202020204" pitchFamily="34" charset="0"/>
              </a:rPr>
              <a:t>  Bypass</a:t>
            </a:r>
            <a:endParaRPr lang="it-IT" sz="2800" dirty="0">
              <a:latin typeface="Century Gothic" panose="020B0502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C:\Documents and Settings\Lepidi\Documenti\Grego\ischemia acuta\marella intraoperatorio\DSCN00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51460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descr="C:\Documents and Settings\Lepidi\Documenti\Grego\ischemia acuta\marella intraoperatorio\DSCN000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251460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3" descr="C:\Documents and Settings\Lepidi\Documenti\Grego\ischemia acuta\marella intraoperatorio\DSCN00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9200" y="2514600"/>
            <a:ext cx="4686300" cy="351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4" descr="C:\Documents and Settings\Lepidi\Documenti\Grego\ischemia acuta\marella intraoperatorio\DSCN000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05000" y="25336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5" descr="C:\Documents and Settings\Lepidi\Documenti\Grego\ischemia acuta\marella intraoperatorio\DSCN001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19400" y="2533650"/>
            <a:ext cx="46482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6" descr="C:\Documents and Settings\Lepidi\Documenti\Grego\ischemia acuta\marella intraoperatorio\DSCN001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29000" y="251460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7" descr="C:\Documents and Settings\Lepidi\Documenti\Grego\ischemia acuta\marella intraoperatorio\DSCN0014.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343400" y="251460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8" descr="C:\Documents and Settings\Lepidi\Documenti\Grego\ischemia acuta\Nuova cartella\marella1.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192963" y="2514600"/>
            <a:ext cx="1874837"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magine 14">
            <a:extLst>
              <a:ext uri="{FF2B5EF4-FFF2-40B4-BE49-F238E27FC236}">
                <a16:creationId xmlns:a16="http://schemas.microsoft.com/office/drawing/2014/main" xmlns="" id="{12DBEAFC-B533-427D-8D92-D8BD98A413BE}"/>
              </a:ext>
            </a:extLst>
          </p:cNvPr>
          <p:cNvPicPr>
            <a:picLocks noChangeAspect="1"/>
          </p:cNvPicPr>
          <p:nvPr/>
        </p:nvPicPr>
        <p:blipFill rotWithShape="1">
          <a:blip r:embed="rId10" cstate="print"/>
          <a:srcRect l="13348" t="-399" r="13348" b="89199"/>
          <a:stretch/>
        </p:blipFill>
        <p:spPr>
          <a:xfrm>
            <a:off x="0" y="-27384"/>
            <a:ext cx="9144000" cy="576063"/>
          </a:xfrm>
          <a:prstGeom prst="rect">
            <a:avLst/>
          </a:prstGeom>
        </p:spPr>
      </p:pic>
      <p:sp>
        <p:nvSpPr>
          <p:cNvPr id="16" name="Rettangolo 15">
            <a:extLst>
              <a:ext uri="{FF2B5EF4-FFF2-40B4-BE49-F238E27FC236}">
                <a16:creationId xmlns:a16="http://schemas.microsoft.com/office/drawing/2014/main" xmlns="" id="{9CED3975-F8CB-4F7C-8C97-DC2E4EB1BC79}"/>
              </a:ext>
            </a:extLst>
          </p:cNvPr>
          <p:cNvSpPr/>
          <p:nvPr/>
        </p:nvSpPr>
        <p:spPr>
          <a:xfrm>
            <a:off x="179512" y="764704"/>
            <a:ext cx="8496944" cy="126188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it-IT" sz="2800" dirty="0">
                <a:solidFill>
                  <a:srgbClr val="FF0000"/>
                </a:solidFill>
                <a:latin typeface="Century Gothic" panose="020B0502020202020204" pitchFamily="34" charset="0"/>
              </a:rPr>
              <a:t>TERAPIA CHIRURGICA</a:t>
            </a:r>
          </a:p>
          <a:p>
            <a:r>
              <a:rPr lang="it-IT" sz="2800" b="1" dirty="0">
                <a:latin typeface="Century Gothic" panose="020B0502020202020204" pitchFamily="34" charset="0"/>
              </a:rPr>
              <a:t>  </a:t>
            </a:r>
            <a:r>
              <a:rPr lang="it-IT" sz="2000" b="1" dirty="0">
                <a:latin typeface="Century Gothic" panose="020B0502020202020204" pitchFamily="34" charset="0"/>
              </a:rPr>
              <a:t>Quadro intraoperatorio di iniezione intrarteriosa accidentale di farmaco o stupefacenti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1+#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7"/>
          <p:cNvSpPr>
            <a:spLocks noGrp="1" noChangeArrowheads="1"/>
          </p:cNvSpPr>
          <p:nvPr>
            <p:ph type="body" idx="1"/>
          </p:nvPr>
        </p:nvSpPr>
        <p:spPr>
          <a:xfrm>
            <a:off x="152400" y="2143398"/>
            <a:ext cx="8610600" cy="3949898"/>
          </a:xfrm>
        </p:spPr>
        <p:txBody>
          <a:bodyPr>
            <a:normAutofit/>
          </a:bodyPr>
          <a:lstStyle/>
          <a:p>
            <a:pPr eaLnBrk="1" hangingPunct="1">
              <a:buFontTx/>
              <a:buNone/>
            </a:pPr>
            <a:r>
              <a:rPr lang="it-IT" altLang="it-IT" sz="2000" b="1" dirty="0">
                <a:latin typeface="Century Gothic" panose="020B0502020202020204" pitchFamily="34" charset="0"/>
              </a:rPr>
              <a:t>Agenti fibrinolitici</a:t>
            </a:r>
            <a:r>
              <a:rPr lang="it-IT" altLang="it-IT" sz="2000" dirty="0">
                <a:latin typeface="Century Gothic" panose="020B0502020202020204" pitchFamily="34" charset="0"/>
              </a:rPr>
              <a:t>: </a:t>
            </a:r>
          </a:p>
          <a:p>
            <a:pPr marL="457200" indent="-457200" eaLnBrk="1" hangingPunct="1">
              <a:buFont typeface="+mj-lt"/>
              <a:buAutoNum type="arabicPeriod"/>
            </a:pPr>
            <a:r>
              <a:rPr lang="it-IT" altLang="it-IT" sz="2000" dirty="0" err="1">
                <a:latin typeface="Century Gothic" panose="020B0502020202020204" pitchFamily="34" charset="0"/>
              </a:rPr>
              <a:t>Streptochinasi</a:t>
            </a:r>
            <a:endParaRPr lang="it-IT" altLang="it-IT" sz="2000" dirty="0">
              <a:latin typeface="Century Gothic" panose="020B0502020202020204" pitchFamily="34" charset="0"/>
            </a:endParaRPr>
          </a:p>
          <a:p>
            <a:pPr marL="457200" indent="-457200" eaLnBrk="1" hangingPunct="1">
              <a:buFont typeface="+mj-lt"/>
              <a:buAutoNum type="arabicPeriod"/>
            </a:pPr>
            <a:r>
              <a:rPr lang="it-IT" altLang="it-IT" sz="2000" dirty="0">
                <a:latin typeface="Century Gothic" panose="020B0502020202020204" pitchFamily="34" charset="0"/>
              </a:rPr>
              <a:t>Urochinasi</a:t>
            </a:r>
          </a:p>
          <a:p>
            <a:pPr marL="457200" indent="-457200" eaLnBrk="1" hangingPunct="1">
              <a:buFont typeface="+mj-lt"/>
              <a:buAutoNum type="arabicPeriod"/>
            </a:pPr>
            <a:r>
              <a:rPr lang="it-IT" altLang="it-IT" sz="2000" dirty="0">
                <a:latin typeface="Century Gothic" panose="020B0502020202020204" pitchFamily="34" charset="0"/>
              </a:rPr>
              <a:t>Attivatore tissutale del </a:t>
            </a:r>
            <a:r>
              <a:rPr lang="it-IT" altLang="it-IT" sz="2000" dirty="0" err="1">
                <a:latin typeface="Century Gothic" panose="020B0502020202020204" pitchFamily="34" charset="0"/>
              </a:rPr>
              <a:t>plasminogeno</a:t>
            </a:r>
            <a:endParaRPr lang="it-IT" altLang="it-IT" sz="2000" b="1" dirty="0">
              <a:latin typeface="Century Gothic" panose="020B0502020202020204" pitchFamily="34" charset="0"/>
            </a:endParaRPr>
          </a:p>
          <a:p>
            <a:pPr eaLnBrk="1" hangingPunct="1">
              <a:buFontTx/>
              <a:buNone/>
            </a:pPr>
            <a:endParaRPr lang="it-IT" altLang="it-IT" sz="2000" b="1" dirty="0">
              <a:latin typeface="Century Gothic" panose="020B0502020202020204" pitchFamily="34" charset="0"/>
            </a:endParaRPr>
          </a:p>
          <a:p>
            <a:pPr eaLnBrk="1" hangingPunct="1">
              <a:buFontTx/>
              <a:buNone/>
            </a:pPr>
            <a:r>
              <a:rPr lang="it-IT" altLang="it-IT" sz="2000" b="1" dirty="0">
                <a:latin typeface="Century Gothic" panose="020B0502020202020204" pitchFamily="34" charset="0"/>
              </a:rPr>
              <a:t>Tecnica della fibrinolisi: </a:t>
            </a:r>
            <a:r>
              <a:rPr lang="it-IT" altLang="it-IT" sz="2000" dirty="0">
                <a:latin typeface="Century Gothic" panose="020B0502020202020204" pitchFamily="34" charset="0"/>
              </a:rPr>
              <a:t>somministrazione intrarteriosa locoregionale, mediante catetere portato in prossimità dell’occlusione arteriosa, o all’interno del </a:t>
            </a:r>
            <a:r>
              <a:rPr lang="it-IT" altLang="it-IT" sz="2000" dirty="0" err="1">
                <a:latin typeface="Century Gothic" panose="020B0502020202020204" pitchFamily="34" charset="0"/>
              </a:rPr>
              <a:t>graft</a:t>
            </a:r>
            <a:r>
              <a:rPr lang="it-IT" altLang="it-IT" sz="2000" dirty="0">
                <a:latin typeface="Century Gothic" panose="020B0502020202020204" pitchFamily="34" charset="0"/>
              </a:rPr>
              <a:t> occluso.</a:t>
            </a:r>
          </a:p>
          <a:p>
            <a:pPr eaLnBrk="1" hangingPunct="1">
              <a:buFontTx/>
              <a:buNone/>
            </a:pPr>
            <a:r>
              <a:rPr lang="it-IT" altLang="it-IT" sz="2000" dirty="0">
                <a:latin typeface="Century Gothic" panose="020B0502020202020204" pitchFamily="34" charset="0"/>
              </a:rPr>
              <a:t>   			a. Catetere con unico foro terminale </a:t>
            </a:r>
          </a:p>
          <a:p>
            <a:pPr eaLnBrk="1" hangingPunct="1">
              <a:buFontTx/>
              <a:buNone/>
            </a:pPr>
            <a:r>
              <a:rPr lang="it-IT" altLang="it-IT" sz="2000" dirty="0">
                <a:latin typeface="Century Gothic" panose="020B0502020202020204" pitchFamily="34" charset="0"/>
              </a:rPr>
              <a:t>   			b. Catetere con vari fori laterali adeguati per la 			     tecnica </a:t>
            </a:r>
            <a:r>
              <a:rPr lang="it-IT" altLang="it-IT" sz="2000" dirty="0" err="1">
                <a:latin typeface="Century Gothic" panose="020B0502020202020204" pitchFamily="34" charset="0"/>
              </a:rPr>
              <a:t>pulse</a:t>
            </a:r>
            <a:r>
              <a:rPr lang="it-IT" altLang="it-IT" sz="2000" dirty="0">
                <a:latin typeface="Century Gothic" panose="020B0502020202020204" pitchFamily="34" charset="0"/>
              </a:rPr>
              <a:t>-spray.</a:t>
            </a:r>
          </a:p>
        </p:txBody>
      </p:sp>
      <p:graphicFrame>
        <p:nvGraphicFramePr>
          <p:cNvPr id="34820" name="Object 1028"/>
          <p:cNvGraphicFramePr>
            <a:graphicFrameLocks noChangeAspect="1"/>
          </p:cNvGraphicFramePr>
          <p:nvPr>
            <p:extLst>
              <p:ext uri="{D42A27DB-BD31-4B8C-83A1-F6EECF244321}">
                <p14:modId xmlns:p14="http://schemas.microsoft.com/office/powerpoint/2010/main" xmlns="" val="726817962"/>
              </p:ext>
            </p:extLst>
          </p:nvPr>
        </p:nvGraphicFramePr>
        <p:xfrm>
          <a:off x="4549664" y="620688"/>
          <a:ext cx="4400016" cy="2448273"/>
        </p:xfrm>
        <a:graphic>
          <a:graphicData uri="http://schemas.openxmlformats.org/presentationml/2006/ole">
            <p:oleObj spid="_x0000_s5134" name="Fotografia Photo Editor" r:id="rId3" imgW="20542857" imgH="11428571" progId="">
              <p:embed/>
            </p:oleObj>
          </a:graphicData>
        </a:graphic>
      </p:graphicFrame>
      <p:pic>
        <p:nvPicPr>
          <p:cNvPr id="5" name="Immagine 4">
            <a:extLst>
              <a:ext uri="{FF2B5EF4-FFF2-40B4-BE49-F238E27FC236}">
                <a16:creationId xmlns:a16="http://schemas.microsoft.com/office/drawing/2014/main" xmlns="" id="{1712AA5F-3639-4FB8-8E58-69ED915F775F}"/>
              </a:ext>
            </a:extLst>
          </p:cNvPr>
          <p:cNvPicPr>
            <a:picLocks noChangeAspect="1"/>
          </p:cNvPicPr>
          <p:nvPr/>
        </p:nvPicPr>
        <p:blipFill rotWithShape="1">
          <a:blip r:embed="rId4" cstate="print"/>
          <a:srcRect l="13348" t="-399" r="13348" b="89199"/>
          <a:stretch/>
        </p:blipFill>
        <p:spPr>
          <a:xfrm>
            <a:off x="0" y="-27384"/>
            <a:ext cx="9144000" cy="576063"/>
          </a:xfrm>
          <a:prstGeom prst="rect">
            <a:avLst/>
          </a:prstGeom>
        </p:spPr>
      </p:pic>
      <p:sp>
        <p:nvSpPr>
          <p:cNvPr id="6" name="Rettangolo 5">
            <a:extLst>
              <a:ext uri="{FF2B5EF4-FFF2-40B4-BE49-F238E27FC236}">
                <a16:creationId xmlns:a16="http://schemas.microsoft.com/office/drawing/2014/main" xmlns="" id="{3B310C64-E145-4510-A91A-7998D4567A70}"/>
              </a:ext>
            </a:extLst>
          </p:cNvPr>
          <p:cNvSpPr/>
          <p:nvPr/>
        </p:nvSpPr>
        <p:spPr>
          <a:xfrm>
            <a:off x="179512" y="764704"/>
            <a:ext cx="2225289"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TROMBOLISI</a:t>
            </a:r>
            <a:endParaRPr lang="it-IT" sz="2800" dirty="0">
              <a:latin typeface="Century Gothic" panose="020B0502020202020204" pitchFamily="34" charset="0"/>
            </a:endParaRPr>
          </a:p>
        </p:txBody>
      </p:sp>
    </p:spTree>
    <p:extLst>
      <p:ext uri="{BB962C8B-B14F-4D97-AF65-F5344CB8AC3E}">
        <p14:creationId xmlns:p14="http://schemas.microsoft.com/office/powerpoint/2010/main" xmlns="" val="26644548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35D2CA61-B6C4-437D-89BF-E6BCF7A66575}"/>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
        <p:nvSpPr>
          <p:cNvPr id="6" name="Rettangolo 5">
            <a:extLst>
              <a:ext uri="{FF2B5EF4-FFF2-40B4-BE49-F238E27FC236}">
                <a16:creationId xmlns:a16="http://schemas.microsoft.com/office/drawing/2014/main" xmlns="" id="{242D00A0-7BFC-454B-BF1D-483F5A5A792B}"/>
              </a:ext>
            </a:extLst>
          </p:cNvPr>
          <p:cNvSpPr/>
          <p:nvPr/>
        </p:nvSpPr>
        <p:spPr>
          <a:xfrm>
            <a:off x="179512" y="764704"/>
            <a:ext cx="7319632" cy="95410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it-IT" sz="2800" dirty="0">
                <a:solidFill>
                  <a:srgbClr val="FF0000"/>
                </a:solidFill>
                <a:latin typeface="Century Gothic" panose="020B0502020202020204" pitchFamily="34" charset="0"/>
              </a:rPr>
              <a:t>TROMBOLISI</a:t>
            </a:r>
          </a:p>
          <a:p>
            <a:r>
              <a:rPr lang="it-IT" sz="2800" b="1" dirty="0">
                <a:solidFill>
                  <a:schemeClr val="tx1"/>
                </a:solidFill>
                <a:latin typeface="Century Gothic" panose="020B0502020202020204" pitchFamily="34" charset="0"/>
              </a:rPr>
              <a:t>Controindicazioni alla terapia fibrinolitica</a:t>
            </a:r>
          </a:p>
        </p:txBody>
      </p:sp>
      <p:sp>
        <p:nvSpPr>
          <p:cNvPr id="3" name="CasellaDiTesto 2">
            <a:extLst>
              <a:ext uri="{FF2B5EF4-FFF2-40B4-BE49-F238E27FC236}">
                <a16:creationId xmlns:a16="http://schemas.microsoft.com/office/drawing/2014/main" xmlns="" id="{0BB9A8BE-E546-4379-B95F-41415D01E686}"/>
              </a:ext>
            </a:extLst>
          </p:cNvPr>
          <p:cNvSpPr txBox="1"/>
          <p:nvPr/>
        </p:nvSpPr>
        <p:spPr>
          <a:xfrm>
            <a:off x="179512" y="1844824"/>
            <a:ext cx="8712968" cy="212365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it-IT" sz="2400" b="1" dirty="0">
                <a:solidFill>
                  <a:srgbClr val="FF0000"/>
                </a:solidFill>
                <a:latin typeface="Century Gothic" panose="020B0502020202020204" pitchFamily="34" charset="0"/>
              </a:rPr>
              <a:t>ASSOLUTE</a:t>
            </a:r>
          </a:p>
          <a:p>
            <a:endParaRPr lang="it-IT" dirty="0">
              <a:latin typeface="Century Gothic" panose="020B0502020202020204" pitchFamily="34" charset="0"/>
            </a:endParaRPr>
          </a:p>
          <a:p>
            <a:pPr marL="342900" indent="-342900">
              <a:buAutoNum type="arabicParenR"/>
            </a:pPr>
            <a:r>
              <a:rPr lang="it-IT" dirty="0">
                <a:latin typeface="Century Gothic" panose="020B0502020202020204" pitchFamily="34" charset="0"/>
              </a:rPr>
              <a:t>Evento cerebrovascolare negli ultimi 3 mesi</a:t>
            </a:r>
          </a:p>
          <a:p>
            <a:pPr marL="342900" indent="-342900">
              <a:buAutoNum type="arabicParenR"/>
            </a:pPr>
            <a:r>
              <a:rPr lang="it-IT" dirty="0">
                <a:latin typeface="Century Gothic" panose="020B0502020202020204" pitchFamily="34" charset="0"/>
              </a:rPr>
              <a:t>Diatesi emorragica</a:t>
            </a:r>
          </a:p>
          <a:p>
            <a:pPr marL="342900" indent="-342900">
              <a:buAutoNum type="arabicParenR"/>
            </a:pPr>
            <a:r>
              <a:rPr lang="it-IT" dirty="0">
                <a:latin typeface="Century Gothic" panose="020B0502020202020204" pitchFamily="34" charset="0"/>
              </a:rPr>
              <a:t>Recente emorragia gastrointestinale</a:t>
            </a:r>
          </a:p>
          <a:p>
            <a:pPr marL="342900" indent="-342900">
              <a:buAutoNum type="arabicParenR"/>
            </a:pPr>
            <a:r>
              <a:rPr lang="it-IT" dirty="0">
                <a:latin typeface="Century Gothic" panose="020B0502020202020204" pitchFamily="34" charset="0"/>
              </a:rPr>
              <a:t>Neurochirurgica cranica o spinale negli ultimi 3 mesi</a:t>
            </a:r>
          </a:p>
          <a:p>
            <a:pPr marL="342900" indent="-342900">
              <a:buAutoNum type="arabicParenR"/>
            </a:pPr>
            <a:r>
              <a:rPr lang="it-IT" dirty="0">
                <a:latin typeface="Century Gothic" panose="020B0502020202020204" pitchFamily="34" charset="0"/>
              </a:rPr>
              <a:t>Recente trauma cranico</a:t>
            </a:r>
          </a:p>
        </p:txBody>
      </p:sp>
      <p:sp>
        <p:nvSpPr>
          <p:cNvPr id="7" name="CasellaDiTesto 6">
            <a:extLst>
              <a:ext uri="{FF2B5EF4-FFF2-40B4-BE49-F238E27FC236}">
                <a16:creationId xmlns:a16="http://schemas.microsoft.com/office/drawing/2014/main" xmlns="" id="{F2E5C34E-C3D4-41C2-9ED1-2EEE704D01CD}"/>
              </a:ext>
            </a:extLst>
          </p:cNvPr>
          <p:cNvSpPr txBox="1"/>
          <p:nvPr/>
        </p:nvSpPr>
        <p:spPr>
          <a:xfrm>
            <a:off x="179512" y="4063712"/>
            <a:ext cx="8712968"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2400" b="1" dirty="0">
                <a:solidFill>
                  <a:srgbClr val="002060"/>
                </a:solidFill>
                <a:latin typeface="Century Gothic" panose="020B0502020202020204" pitchFamily="34" charset="0"/>
              </a:rPr>
              <a:t>RELATIVE</a:t>
            </a:r>
          </a:p>
          <a:p>
            <a:endParaRPr lang="it-IT" dirty="0">
              <a:latin typeface="Century Gothic" panose="020B0502020202020204" pitchFamily="34" charset="0"/>
            </a:endParaRPr>
          </a:p>
          <a:p>
            <a:pPr marL="342900" indent="-342900">
              <a:buAutoNum type="arabicParenR"/>
            </a:pPr>
            <a:r>
              <a:rPr lang="it-IT" dirty="0">
                <a:latin typeface="Century Gothic" panose="020B0502020202020204" pitchFamily="34" charset="0"/>
              </a:rPr>
              <a:t>Recente intervento di chirurgica maggiore o trauma &lt; 10 gg</a:t>
            </a:r>
          </a:p>
          <a:p>
            <a:pPr marL="342900" indent="-342900">
              <a:buAutoNum type="arabicParenR"/>
            </a:pPr>
            <a:r>
              <a:rPr lang="it-IT" dirty="0">
                <a:latin typeface="Century Gothic" panose="020B0502020202020204" pitchFamily="34" charset="0"/>
              </a:rPr>
              <a:t>Ipertensione arteriosa severa mal controllabile</a:t>
            </a:r>
          </a:p>
          <a:p>
            <a:pPr marL="342900" indent="-342900">
              <a:buAutoNum type="arabicParenR"/>
            </a:pPr>
            <a:r>
              <a:rPr lang="it-IT" dirty="0">
                <a:latin typeface="Century Gothic" panose="020B0502020202020204" pitchFamily="34" charset="0"/>
              </a:rPr>
              <a:t>Trombo intracardiaco</a:t>
            </a:r>
          </a:p>
          <a:p>
            <a:pPr marL="342900" indent="-342900">
              <a:buAutoNum type="arabicParenR"/>
            </a:pPr>
            <a:r>
              <a:rPr lang="it-IT" dirty="0">
                <a:latin typeface="Century Gothic" panose="020B0502020202020204" pitchFamily="34" charset="0"/>
              </a:rPr>
              <a:t>Endocardite</a:t>
            </a:r>
          </a:p>
          <a:p>
            <a:pPr marL="342900" indent="-342900">
              <a:buAutoNum type="arabicParenR"/>
            </a:pPr>
            <a:r>
              <a:rPr lang="it-IT" dirty="0">
                <a:latin typeface="Century Gothic" panose="020B0502020202020204" pitchFamily="34" charset="0"/>
              </a:rPr>
              <a:t>Gravidanza</a:t>
            </a:r>
          </a:p>
          <a:p>
            <a:pPr marL="342900" indent="-342900">
              <a:buAutoNum type="arabicParenR"/>
            </a:pPr>
            <a:r>
              <a:rPr lang="it-IT" dirty="0">
                <a:latin typeface="Century Gothic" panose="020B0502020202020204" pitchFamily="34" charset="0"/>
              </a:rPr>
              <a:t>Insufficienza epatica medio-grave</a:t>
            </a:r>
          </a:p>
          <a:p>
            <a:pPr marL="342900" indent="-342900">
              <a:buAutoNum type="arabicParenR"/>
            </a:pPr>
            <a:r>
              <a:rPr lang="it-IT" dirty="0">
                <a:latin typeface="Century Gothic" panose="020B0502020202020204" pitchFamily="34" charset="0"/>
              </a:rPr>
              <a:t>Retinopatia emorragica o recente chirurgia oculare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52400" y="548680"/>
            <a:ext cx="8839200" cy="1143000"/>
          </a:xfrm>
          <a:prstGeom prst="rect">
            <a:avLst/>
          </a:prstGeom>
        </p:spPr>
        <p:txBody>
          <a:bodyPr>
            <a:normAutofit/>
          </a:bodyPr>
          <a:lstStyle/>
          <a:p>
            <a:pPr algn="l" eaLnBrk="1" hangingPunct="1"/>
            <a:r>
              <a:rPr lang="it-IT" altLang="it-IT" sz="2800" b="1" dirty="0">
                <a:latin typeface="Century Gothic" panose="020B0502020202020204" pitchFamily="34" charset="0"/>
              </a:rPr>
              <a:t>ISCHEMIA ACUTA  POST-TRAUMATICA</a:t>
            </a:r>
          </a:p>
        </p:txBody>
      </p:sp>
      <p:sp>
        <p:nvSpPr>
          <p:cNvPr id="37891" name="Rectangle 3"/>
          <p:cNvSpPr>
            <a:spLocks noGrp="1" noChangeArrowheads="1"/>
          </p:cNvSpPr>
          <p:nvPr>
            <p:ph type="body" idx="1"/>
          </p:nvPr>
        </p:nvSpPr>
        <p:spPr>
          <a:xfrm>
            <a:off x="179512" y="1484784"/>
            <a:ext cx="8856984" cy="5257800"/>
          </a:xfrm>
        </p:spPr>
        <p:txBody>
          <a:bodyPr>
            <a:normAutofit/>
          </a:bodyPr>
          <a:lstStyle/>
          <a:p>
            <a:pPr marL="0" indent="0" eaLnBrk="1" hangingPunct="1">
              <a:lnSpc>
                <a:spcPct val="80000"/>
              </a:lnSpc>
              <a:buNone/>
            </a:pPr>
            <a:r>
              <a:rPr lang="it-IT" altLang="it-IT" sz="2400" dirty="0">
                <a:latin typeface="Century Gothic" panose="020B0502020202020204" pitchFamily="34" charset="0"/>
              </a:rPr>
              <a:t>Ischemia acuta secondaria a lesioni arteriose da traumi </a:t>
            </a:r>
            <a:r>
              <a:rPr lang="it-IT" altLang="it-IT" sz="2400" b="1" dirty="0">
                <a:latin typeface="Century Gothic" panose="020B0502020202020204" pitchFamily="34" charset="0"/>
              </a:rPr>
              <a:t>aperti</a:t>
            </a:r>
            <a:r>
              <a:rPr lang="it-IT" altLang="it-IT" sz="2400" dirty="0">
                <a:latin typeface="Century Gothic" panose="020B0502020202020204" pitchFamily="34" charset="0"/>
              </a:rPr>
              <a:t>*</a:t>
            </a:r>
          </a:p>
          <a:p>
            <a:pPr marL="0" indent="0" eaLnBrk="1" hangingPunct="1">
              <a:lnSpc>
                <a:spcPct val="80000"/>
              </a:lnSpc>
              <a:buNone/>
            </a:pPr>
            <a:r>
              <a:rPr lang="it-IT" altLang="it-IT" sz="2400" dirty="0">
                <a:latin typeface="Century Gothic" panose="020B0502020202020204" pitchFamily="34" charset="0"/>
              </a:rPr>
              <a:t>1) 	traumatismo della strada **</a:t>
            </a:r>
          </a:p>
          <a:p>
            <a:pPr marL="0" indent="0" eaLnBrk="1" hangingPunct="1">
              <a:lnSpc>
                <a:spcPct val="80000"/>
              </a:lnSpc>
              <a:buNone/>
            </a:pPr>
            <a:r>
              <a:rPr lang="it-IT" altLang="it-IT" sz="2400" dirty="0">
                <a:latin typeface="Century Gothic" panose="020B0502020202020204" pitchFamily="34" charset="0"/>
              </a:rPr>
              <a:t>2) 	arma da fuoco</a:t>
            </a:r>
          </a:p>
          <a:p>
            <a:pPr marL="0" indent="0" eaLnBrk="1" hangingPunct="1">
              <a:lnSpc>
                <a:spcPct val="80000"/>
              </a:lnSpc>
              <a:buNone/>
            </a:pPr>
            <a:r>
              <a:rPr lang="it-IT" altLang="it-IT" sz="2400" dirty="0">
                <a:latin typeface="Century Gothic" panose="020B0502020202020204" pitchFamily="34" charset="0"/>
              </a:rPr>
              <a:t>3) 	arma da taglio</a:t>
            </a:r>
          </a:p>
          <a:p>
            <a:pPr eaLnBrk="1" hangingPunct="1">
              <a:lnSpc>
                <a:spcPct val="80000"/>
              </a:lnSpc>
              <a:buFontTx/>
              <a:buNone/>
            </a:pPr>
            <a:endParaRPr lang="it-IT" altLang="it-IT" sz="2400" dirty="0">
              <a:latin typeface="Century Gothic" panose="020B0502020202020204" pitchFamily="34" charset="0"/>
            </a:endParaRPr>
          </a:p>
          <a:p>
            <a:pPr marL="0" indent="0" eaLnBrk="1" hangingPunct="1">
              <a:lnSpc>
                <a:spcPct val="80000"/>
              </a:lnSpc>
              <a:buNone/>
            </a:pPr>
            <a:r>
              <a:rPr lang="it-IT" altLang="it-IT" sz="2400" dirty="0">
                <a:latin typeface="Century Gothic" panose="020B0502020202020204" pitchFamily="34" charset="0"/>
              </a:rPr>
              <a:t>Ischemia acuta secondaria a lesioni arteriose da traumi  </a:t>
            </a:r>
            <a:r>
              <a:rPr lang="it-IT" altLang="it-IT" sz="2400" b="1" dirty="0">
                <a:latin typeface="Century Gothic" panose="020B0502020202020204" pitchFamily="34" charset="0"/>
              </a:rPr>
              <a:t>chiusi</a:t>
            </a:r>
          </a:p>
          <a:p>
            <a:pPr marL="514350" indent="-514350" eaLnBrk="1" hangingPunct="1">
              <a:lnSpc>
                <a:spcPct val="80000"/>
              </a:lnSpc>
              <a:buFont typeface="+mj-lt"/>
              <a:buAutoNum type="alphaUcPeriod"/>
            </a:pPr>
            <a:r>
              <a:rPr lang="it-IT" altLang="it-IT" sz="2400" dirty="0">
                <a:latin typeface="Century Gothic" panose="020B0502020202020204" pitchFamily="34" charset="0"/>
              </a:rPr>
              <a:t>contusione diretta sull’asse vascolare</a:t>
            </a:r>
          </a:p>
          <a:p>
            <a:pPr marL="514350" indent="-514350" eaLnBrk="1" hangingPunct="1">
              <a:lnSpc>
                <a:spcPct val="80000"/>
              </a:lnSpc>
              <a:buFont typeface="+mj-lt"/>
              <a:buAutoNum type="alphaUcPeriod"/>
            </a:pPr>
            <a:r>
              <a:rPr lang="it-IT" altLang="it-IT" sz="2400" dirty="0">
                <a:latin typeface="Century Gothic" panose="020B0502020202020204" pitchFamily="34" charset="0"/>
              </a:rPr>
              <a:t>lesione indiretta da stiramento</a:t>
            </a:r>
          </a:p>
          <a:p>
            <a:pPr eaLnBrk="1" hangingPunct="1">
              <a:lnSpc>
                <a:spcPct val="80000"/>
              </a:lnSpc>
              <a:buFontTx/>
              <a:buNone/>
            </a:pPr>
            <a:endParaRPr lang="it-IT" altLang="it-IT" sz="2800" dirty="0">
              <a:latin typeface="Century Gothic" panose="020B0502020202020204" pitchFamily="34" charset="0"/>
            </a:endParaRPr>
          </a:p>
          <a:p>
            <a:pPr eaLnBrk="1" hangingPunct="1">
              <a:lnSpc>
                <a:spcPct val="80000"/>
              </a:lnSpc>
              <a:buFontTx/>
              <a:buNone/>
            </a:pPr>
            <a:r>
              <a:rPr lang="it-IT" altLang="it-IT" sz="1600" i="1" dirty="0">
                <a:latin typeface="Century Gothic" panose="020B0502020202020204" pitchFamily="34" charset="0"/>
              </a:rPr>
              <a:t>*    Tra i traumi aperti sono da considerare anche le lesioni iatrogene</a:t>
            </a:r>
          </a:p>
          <a:p>
            <a:pPr eaLnBrk="1" hangingPunct="1">
              <a:lnSpc>
                <a:spcPct val="80000"/>
              </a:lnSpc>
              <a:buFontTx/>
              <a:buNone/>
            </a:pPr>
            <a:r>
              <a:rPr lang="it-IT" altLang="it-IT" sz="1600" i="1" dirty="0">
                <a:latin typeface="Century Gothic" panose="020B0502020202020204" pitchFamily="34" charset="0"/>
              </a:rPr>
              <a:t>**   La traumatologia della strada  è spesso responsabile di lesioni complesse che comprendono contemporaneamente traumi aperti e chiusi.</a:t>
            </a:r>
          </a:p>
        </p:txBody>
      </p:sp>
      <p:pic>
        <p:nvPicPr>
          <p:cNvPr id="4" name="Immagine 3">
            <a:extLst>
              <a:ext uri="{FF2B5EF4-FFF2-40B4-BE49-F238E27FC236}">
                <a16:creationId xmlns:a16="http://schemas.microsoft.com/office/drawing/2014/main" xmlns="" id="{692D7785-6FB9-45F5-B5D9-55B21D3F6878}"/>
              </a:ext>
            </a:extLst>
          </p:cNvPr>
          <p:cNvPicPr>
            <a:picLocks noChangeAspect="1"/>
          </p:cNvPicPr>
          <p:nvPr/>
        </p:nvPicPr>
        <p:blipFill rotWithShape="1">
          <a:blip r:embed="rId2" cstate="print"/>
          <a:srcRect l="13348" t="-399" r="13348" b="89199"/>
          <a:stretch/>
        </p:blipFill>
        <p:spPr>
          <a:xfrm>
            <a:off x="0" y="-27384"/>
            <a:ext cx="9144000" cy="576063"/>
          </a:xfrm>
          <a:prstGeom prst="rect">
            <a:avLst/>
          </a:prstGeom>
        </p:spPr>
      </p:pic>
    </p:spTree>
    <p:extLst>
      <p:ext uri="{BB962C8B-B14F-4D97-AF65-F5344CB8AC3E}">
        <p14:creationId xmlns:p14="http://schemas.microsoft.com/office/powerpoint/2010/main" xmlns="" val="404519215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1304</TotalTime>
  <Words>3527</Words>
  <Application>Microsoft Office PowerPoint</Application>
  <PresentationFormat>Presentazione su schermo (4:3)</PresentationFormat>
  <Paragraphs>651</Paragraphs>
  <Slides>109</Slides>
  <Notes>10</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109</vt:i4>
      </vt:variant>
    </vt:vector>
  </HeadingPairs>
  <TitlesOfParts>
    <vt:vector size="112" baseType="lpstr">
      <vt:lpstr>Tema di Office</vt:lpstr>
      <vt:lpstr>Image</vt:lpstr>
      <vt:lpstr>Fotografia Photo Editor</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GRAFT: GREAT SAPHENOUS VEIN</vt:lpstr>
      <vt:lpstr>GRAFT: PTFE PROSTHESIS</vt:lpstr>
      <vt:lpstr>GRAFT: PTFE PROSTHESIS</vt:lpstr>
      <vt:lpstr>GRAFT: PTFE PROSTHESIS</vt:lpstr>
      <vt:lpstr>ENDOVASCULAR</vt:lpstr>
      <vt:lpstr>ENDOVASCULAR</vt:lpstr>
      <vt:lpstr>ENDOVASCULAR</vt:lpstr>
      <vt:lpstr>ENDOVASCULAR</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ISCHEMIA ACUTA  POST-TRAUMATICA</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FILIPPO GORGATTI</dc:creator>
  <cp:lastModifiedBy>AOUTS</cp:lastModifiedBy>
  <cp:revision>75</cp:revision>
  <dcterms:created xsi:type="dcterms:W3CDTF">2020-04-04T18:01:48Z</dcterms:created>
  <dcterms:modified xsi:type="dcterms:W3CDTF">2020-04-08T14:06:44Z</dcterms:modified>
</cp:coreProperties>
</file>