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56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slide" Target="slides/slide4.xml"/><Relationship Id="rId4" Type="http://schemas.openxmlformats.org/officeDocument/2006/relationships/slide" Target="slides/slide3.xml"/><Relationship Id="rId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B6A41488-D787-45FB-A2BF-F3CA65D8262C}" type="datetimeFigureOut">
              <a:rPr lang="it-IT" smtClean="0"/>
              <a:t>09/04/2020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DE226E5-2A1C-4C21-A11F-0B290A96466A}" type="slidenum">
              <a:rPr lang="it-IT" smtClean="0"/>
              <a:t>‹N›</a:t>
            </a:fld>
            <a:endParaRPr lang="it-IT"/>
          </a:p>
        </p:txBody>
      </p:sp>
    </p:spTree>
    <p:extLst>
      <p:ext uri="{BB962C8B-B14F-4D97-AF65-F5344CB8AC3E}">
        <p14:creationId xmlns:p14="http://schemas.microsoft.com/office/powerpoint/2010/main" val="1674987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6A41488-D787-45FB-A2BF-F3CA65D8262C}" type="datetimeFigureOut">
              <a:rPr lang="it-IT" smtClean="0"/>
              <a:t>09/04/2020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DE226E5-2A1C-4C21-A11F-0B290A96466A}" type="slidenum">
              <a:rPr lang="it-IT" smtClean="0"/>
              <a:t>‹N›</a:t>
            </a:fld>
            <a:endParaRPr lang="it-IT"/>
          </a:p>
        </p:txBody>
      </p:sp>
    </p:spTree>
    <p:extLst>
      <p:ext uri="{BB962C8B-B14F-4D97-AF65-F5344CB8AC3E}">
        <p14:creationId xmlns:p14="http://schemas.microsoft.com/office/powerpoint/2010/main" val="2068981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6A41488-D787-45FB-A2BF-F3CA65D8262C}" type="datetimeFigureOut">
              <a:rPr lang="it-IT" smtClean="0"/>
              <a:t>09/04/2020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DE226E5-2A1C-4C21-A11F-0B290A96466A}" type="slidenum">
              <a:rPr lang="it-IT" smtClean="0"/>
              <a:t>‹N›</a:t>
            </a:fld>
            <a:endParaRPr lang="it-IT"/>
          </a:p>
        </p:txBody>
      </p:sp>
    </p:spTree>
    <p:extLst>
      <p:ext uri="{BB962C8B-B14F-4D97-AF65-F5344CB8AC3E}">
        <p14:creationId xmlns:p14="http://schemas.microsoft.com/office/powerpoint/2010/main" val="2511822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B6A41488-D787-45FB-A2BF-F3CA65D8262C}" type="datetimeFigureOut">
              <a:rPr lang="it-IT" smtClean="0"/>
              <a:t>09/04/2020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DE226E5-2A1C-4C21-A11F-0B290A96466A}" type="slidenum">
              <a:rPr lang="it-IT" smtClean="0"/>
              <a:t>‹N›</a:t>
            </a:fld>
            <a:endParaRPr lang="it-IT"/>
          </a:p>
        </p:txBody>
      </p:sp>
    </p:spTree>
    <p:extLst>
      <p:ext uri="{BB962C8B-B14F-4D97-AF65-F5344CB8AC3E}">
        <p14:creationId xmlns:p14="http://schemas.microsoft.com/office/powerpoint/2010/main" val="3249916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Modifica gli stili del testo dello schema</a:t>
            </a:r>
          </a:p>
        </p:txBody>
      </p:sp>
      <p:sp>
        <p:nvSpPr>
          <p:cNvPr id="4" name="Segnaposto data 3"/>
          <p:cNvSpPr>
            <a:spLocks noGrp="1"/>
          </p:cNvSpPr>
          <p:nvPr>
            <p:ph type="dt" sz="half" idx="10"/>
          </p:nvPr>
        </p:nvSpPr>
        <p:spPr/>
        <p:txBody>
          <a:bodyPr/>
          <a:lstStyle/>
          <a:p>
            <a:fld id="{B6A41488-D787-45FB-A2BF-F3CA65D8262C}" type="datetimeFigureOut">
              <a:rPr lang="it-IT" smtClean="0"/>
              <a:t>09/04/2020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DE226E5-2A1C-4C21-A11F-0B290A96466A}" type="slidenum">
              <a:rPr lang="it-IT" smtClean="0"/>
              <a:t>‹N›</a:t>
            </a:fld>
            <a:endParaRPr lang="it-IT"/>
          </a:p>
        </p:txBody>
      </p:sp>
    </p:spTree>
    <p:extLst>
      <p:ext uri="{BB962C8B-B14F-4D97-AF65-F5344CB8AC3E}">
        <p14:creationId xmlns:p14="http://schemas.microsoft.com/office/powerpoint/2010/main" val="1089640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838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72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B6A41488-D787-45FB-A2BF-F3CA65D8262C}" type="datetimeFigureOut">
              <a:rPr lang="it-IT" smtClean="0"/>
              <a:t>09/04/2020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DE226E5-2A1C-4C21-A11F-0B290A96466A}" type="slidenum">
              <a:rPr lang="it-IT" smtClean="0"/>
              <a:t>‹N›</a:t>
            </a:fld>
            <a:endParaRPr lang="it-IT"/>
          </a:p>
        </p:txBody>
      </p:sp>
    </p:spTree>
    <p:extLst>
      <p:ext uri="{BB962C8B-B14F-4D97-AF65-F5344CB8AC3E}">
        <p14:creationId xmlns:p14="http://schemas.microsoft.com/office/powerpoint/2010/main" val="550365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B6A41488-D787-45FB-A2BF-F3CA65D8262C}" type="datetimeFigureOut">
              <a:rPr lang="it-IT" smtClean="0"/>
              <a:t>09/04/2020</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BDE226E5-2A1C-4C21-A11F-0B290A96466A}" type="slidenum">
              <a:rPr lang="it-IT" smtClean="0"/>
              <a:t>‹N›</a:t>
            </a:fld>
            <a:endParaRPr lang="it-IT"/>
          </a:p>
        </p:txBody>
      </p:sp>
    </p:spTree>
    <p:extLst>
      <p:ext uri="{BB962C8B-B14F-4D97-AF65-F5344CB8AC3E}">
        <p14:creationId xmlns:p14="http://schemas.microsoft.com/office/powerpoint/2010/main" val="852212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B6A41488-D787-45FB-A2BF-F3CA65D8262C}" type="datetimeFigureOut">
              <a:rPr lang="it-IT" smtClean="0"/>
              <a:t>09/04/2020</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BDE226E5-2A1C-4C21-A11F-0B290A96466A}" type="slidenum">
              <a:rPr lang="it-IT" smtClean="0"/>
              <a:t>‹N›</a:t>
            </a:fld>
            <a:endParaRPr lang="it-IT"/>
          </a:p>
        </p:txBody>
      </p:sp>
    </p:spTree>
    <p:extLst>
      <p:ext uri="{BB962C8B-B14F-4D97-AF65-F5344CB8AC3E}">
        <p14:creationId xmlns:p14="http://schemas.microsoft.com/office/powerpoint/2010/main" val="785743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6A41488-D787-45FB-A2BF-F3CA65D8262C}" type="datetimeFigureOut">
              <a:rPr lang="it-IT" smtClean="0"/>
              <a:t>09/04/2020</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BDE226E5-2A1C-4C21-A11F-0B290A96466A}" type="slidenum">
              <a:rPr lang="it-IT" smtClean="0"/>
              <a:t>‹N›</a:t>
            </a:fld>
            <a:endParaRPr lang="it-IT"/>
          </a:p>
        </p:txBody>
      </p:sp>
    </p:spTree>
    <p:extLst>
      <p:ext uri="{BB962C8B-B14F-4D97-AF65-F5344CB8AC3E}">
        <p14:creationId xmlns:p14="http://schemas.microsoft.com/office/powerpoint/2010/main" val="1512860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p>
            <a:fld id="{B6A41488-D787-45FB-A2BF-F3CA65D8262C}" type="datetimeFigureOut">
              <a:rPr lang="it-IT" smtClean="0"/>
              <a:t>09/04/2020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DE226E5-2A1C-4C21-A11F-0B290A96466A}" type="slidenum">
              <a:rPr lang="it-IT" smtClean="0"/>
              <a:t>‹N›</a:t>
            </a:fld>
            <a:endParaRPr lang="it-IT"/>
          </a:p>
        </p:txBody>
      </p:sp>
    </p:spTree>
    <p:extLst>
      <p:ext uri="{BB962C8B-B14F-4D97-AF65-F5344CB8AC3E}">
        <p14:creationId xmlns:p14="http://schemas.microsoft.com/office/powerpoint/2010/main" val="1484112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p>
            <a:fld id="{B6A41488-D787-45FB-A2BF-F3CA65D8262C}" type="datetimeFigureOut">
              <a:rPr lang="it-IT" smtClean="0"/>
              <a:t>09/04/2020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DE226E5-2A1C-4C21-A11F-0B290A96466A}" type="slidenum">
              <a:rPr lang="it-IT" smtClean="0"/>
              <a:t>‹N›</a:t>
            </a:fld>
            <a:endParaRPr lang="it-IT"/>
          </a:p>
        </p:txBody>
      </p:sp>
    </p:spTree>
    <p:extLst>
      <p:ext uri="{BB962C8B-B14F-4D97-AF65-F5344CB8AC3E}">
        <p14:creationId xmlns:p14="http://schemas.microsoft.com/office/powerpoint/2010/main" val="2888854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A41488-D787-45FB-A2BF-F3CA65D8262C}" type="datetimeFigureOut">
              <a:rPr lang="it-IT" smtClean="0"/>
              <a:t>09/04/2020</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E226E5-2A1C-4C21-A11F-0B290A96466A}" type="slidenum">
              <a:rPr lang="it-IT" smtClean="0"/>
              <a:t>‹N›</a:t>
            </a:fld>
            <a:endParaRPr lang="it-IT"/>
          </a:p>
        </p:txBody>
      </p:sp>
    </p:spTree>
    <p:extLst>
      <p:ext uri="{BB962C8B-B14F-4D97-AF65-F5344CB8AC3E}">
        <p14:creationId xmlns:p14="http://schemas.microsoft.com/office/powerpoint/2010/main" val="11083321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3853927" y="3848493"/>
            <a:ext cx="8301120" cy="2921756"/>
          </a:xfrm>
          <a:prstGeom prst="rect">
            <a:avLst/>
          </a:prstGeom>
        </p:spPr>
      </p:pic>
      <p:sp>
        <p:nvSpPr>
          <p:cNvPr id="2" name="CasellaDiTesto 1"/>
          <p:cNvSpPr txBox="1"/>
          <p:nvPr/>
        </p:nvSpPr>
        <p:spPr>
          <a:xfrm>
            <a:off x="295564" y="110836"/>
            <a:ext cx="11490036" cy="584775"/>
          </a:xfrm>
          <a:prstGeom prst="rect">
            <a:avLst/>
          </a:prstGeom>
          <a:noFill/>
        </p:spPr>
        <p:txBody>
          <a:bodyPr wrap="square" rtlCol="0">
            <a:spAutoFit/>
          </a:bodyPr>
          <a:lstStyle/>
          <a:p>
            <a:pPr algn="ctr"/>
            <a:r>
              <a:rPr lang="it-IT" sz="3200" b="1" dirty="0" smtClean="0"/>
              <a:t>Tabelle derivate – Viste</a:t>
            </a:r>
            <a:endParaRPr lang="it-IT" sz="3200" b="1" dirty="0"/>
          </a:p>
        </p:txBody>
      </p:sp>
      <p:sp>
        <p:nvSpPr>
          <p:cNvPr id="3" name="CasellaDiTesto 2"/>
          <p:cNvSpPr txBox="1"/>
          <p:nvPr/>
        </p:nvSpPr>
        <p:spPr>
          <a:xfrm>
            <a:off x="295564" y="785091"/>
            <a:ext cx="11490036" cy="5632311"/>
          </a:xfrm>
          <a:prstGeom prst="rect">
            <a:avLst/>
          </a:prstGeom>
          <a:noFill/>
        </p:spPr>
        <p:txBody>
          <a:bodyPr wrap="square" rtlCol="0">
            <a:spAutoFit/>
          </a:bodyPr>
          <a:lstStyle/>
          <a:p>
            <a:r>
              <a:rPr lang="it-IT" dirty="0" smtClean="0"/>
              <a:t>Abbiamo detto che una tabella derivata è una tabella con dati ricavati dalle tabelle principali del database.</a:t>
            </a:r>
          </a:p>
          <a:p>
            <a:r>
              <a:rPr lang="it-IT" dirty="0" smtClean="0"/>
              <a:t>Le </a:t>
            </a:r>
            <a:r>
              <a:rPr lang="it-IT" dirty="0"/>
              <a:t>viste sono </a:t>
            </a:r>
            <a:r>
              <a:rPr lang="it-IT" dirty="0" smtClean="0"/>
              <a:t>particolari tabelle derivate, sulle quali si possono costruire ulteriori </a:t>
            </a:r>
            <a:r>
              <a:rPr lang="it-IT" dirty="0" err="1" smtClean="0"/>
              <a:t>select</a:t>
            </a:r>
            <a:r>
              <a:rPr lang="it-IT" dirty="0" smtClean="0"/>
              <a:t>. Sono </a:t>
            </a:r>
            <a:r>
              <a:rPr lang="it-IT" b="1" dirty="0" smtClean="0"/>
              <a:t>tabelle </a:t>
            </a:r>
            <a:r>
              <a:rPr lang="it-IT" b="1" dirty="0"/>
              <a:t>virtuali</a:t>
            </a:r>
            <a:r>
              <a:rPr lang="it-IT" dirty="0"/>
              <a:t> contenenti dati provenienti da altre tabelle della base di </a:t>
            </a:r>
            <a:r>
              <a:rPr lang="it-IT" dirty="0" smtClean="0"/>
              <a:t>dati, che non vengono memorizzate del database. Si memorizza solamente il comando SQL che le crea e, all’apertura del DBMS (cioè quando il programma viene richiamato in memoria RAM), il software che gestisce il database le costruisce.</a:t>
            </a:r>
          </a:p>
          <a:p>
            <a:endParaRPr lang="it-IT" dirty="0"/>
          </a:p>
          <a:p>
            <a:r>
              <a:rPr lang="it-IT" dirty="0" smtClean="0"/>
              <a:t>Vediamo la sintassi del comando SQL che crea una vista dalla struttura esempio «Università»</a:t>
            </a:r>
          </a:p>
          <a:p>
            <a:r>
              <a:rPr lang="it-IT" b="1" dirty="0" smtClean="0"/>
              <a:t>CREATE VIEW </a:t>
            </a:r>
            <a:r>
              <a:rPr lang="it-IT" dirty="0" err="1" smtClean="0"/>
              <a:t>Docenti_CDL_DIP</a:t>
            </a:r>
            <a:r>
              <a:rPr lang="it-IT" dirty="0" smtClean="0"/>
              <a:t> (Nome, Cognome, CDL, Dipartimento) </a:t>
            </a:r>
          </a:p>
          <a:p>
            <a:r>
              <a:rPr lang="it-IT" b="1" dirty="0" smtClean="0"/>
              <a:t>AS SELECT </a:t>
            </a:r>
            <a:r>
              <a:rPr lang="it-IT" dirty="0" err="1" smtClean="0"/>
              <a:t>Docenti.Nome</a:t>
            </a:r>
            <a:r>
              <a:rPr lang="it-IT" dirty="0" smtClean="0"/>
              <a:t>, </a:t>
            </a:r>
            <a:r>
              <a:rPr lang="it-IT" dirty="0" err="1" smtClean="0"/>
              <a:t>Docenti.Cognome</a:t>
            </a:r>
            <a:r>
              <a:rPr lang="it-IT" dirty="0" smtClean="0"/>
              <a:t>, </a:t>
            </a:r>
            <a:r>
              <a:rPr lang="it-IT" dirty="0" err="1" smtClean="0"/>
              <a:t>Corsi_di_laurea.denominazione</a:t>
            </a:r>
            <a:r>
              <a:rPr lang="it-IT" dirty="0" smtClean="0"/>
              <a:t>, </a:t>
            </a:r>
            <a:r>
              <a:rPr lang="it-IT" dirty="0" err="1" smtClean="0"/>
              <a:t>Dipartimenti.Nome</a:t>
            </a:r>
            <a:r>
              <a:rPr lang="it-IT" dirty="0" smtClean="0"/>
              <a:t> </a:t>
            </a:r>
          </a:p>
          <a:p>
            <a:r>
              <a:rPr lang="it-IT" b="1" dirty="0" smtClean="0"/>
              <a:t>FROM</a:t>
            </a:r>
            <a:r>
              <a:rPr lang="it-IT" dirty="0" smtClean="0"/>
              <a:t> Docenti, </a:t>
            </a:r>
            <a:r>
              <a:rPr lang="it-IT" dirty="0" err="1" smtClean="0"/>
              <a:t>Sponda_doc_cdl</a:t>
            </a:r>
            <a:r>
              <a:rPr lang="it-IT" dirty="0" smtClean="0"/>
              <a:t>, </a:t>
            </a:r>
            <a:r>
              <a:rPr lang="it-IT" dirty="0" err="1" smtClean="0"/>
              <a:t>Corsi_di_laurea</a:t>
            </a:r>
            <a:r>
              <a:rPr lang="it-IT" dirty="0" smtClean="0"/>
              <a:t>, Dipartimenti</a:t>
            </a:r>
          </a:p>
          <a:p>
            <a:r>
              <a:rPr lang="it-IT" b="1" dirty="0" smtClean="0"/>
              <a:t>WHERE</a:t>
            </a:r>
            <a:r>
              <a:rPr lang="it-IT" dirty="0" smtClean="0"/>
              <a:t> </a:t>
            </a:r>
            <a:r>
              <a:rPr lang="it-IT" dirty="0" err="1" smtClean="0"/>
              <a:t>Docenti.Cd_dip</a:t>
            </a:r>
            <a:r>
              <a:rPr lang="it-IT" dirty="0" smtClean="0"/>
              <a:t> = </a:t>
            </a:r>
            <a:r>
              <a:rPr lang="it-IT" dirty="0" err="1" smtClean="0"/>
              <a:t>Dipartimenti.Cd_dip</a:t>
            </a:r>
            <a:endParaRPr lang="it-IT" dirty="0" smtClean="0"/>
          </a:p>
          <a:p>
            <a:r>
              <a:rPr lang="it-IT" b="1" dirty="0" smtClean="0"/>
              <a:t>AND</a:t>
            </a:r>
            <a:r>
              <a:rPr lang="it-IT" dirty="0" smtClean="0"/>
              <a:t> </a:t>
            </a:r>
            <a:r>
              <a:rPr lang="it-IT" dirty="0" err="1" smtClean="0"/>
              <a:t>Docenti.Cd_docente</a:t>
            </a:r>
            <a:r>
              <a:rPr lang="it-IT" dirty="0" smtClean="0"/>
              <a:t> = </a:t>
            </a:r>
          </a:p>
          <a:p>
            <a:r>
              <a:rPr lang="it-IT" dirty="0" err="1" smtClean="0"/>
              <a:t>Sponda_doc_cdl.cd_docente</a:t>
            </a:r>
            <a:endParaRPr lang="it-IT" dirty="0" smtClean="0"/>
          </a:p>
          <a:p>
            <a:r>
              <a:rPr lang="it-IT" b="1" dirty="0" smtClean="0"/>
              <a:t>AND</a:t>
            </a:r>
            <a:r>
              <a:rPr lang="it-IT" dirty="0" smtClean="0"/>
              <a:t> </a:t>
            </a:r>
            <a:r>
              <a:rPr lang="it-IT" dirty="0" err="1" smtClean="0"/>
              <a:t>Sponda_doc_cdl</a:t>
            </a:r>
            <a:r>
              <a:rPr lang="it-IT" dirty="0" smtClean="0"/>
              <a:t> = </a:t>
            </a:r>
          </a:p>
          <a:p>
            <a:r>
              <a:rPr lang="it-IT" dirty="0" err="1" smtClean="0"/>
              <a:t>Corsi_di_laurea.cd_cdl</a:t>
            </a:r>
            <a:endParaRPr lang="it-IT" dirty="0" smtClean="0"/>
          </a:p>
          <a:p>
            <a:endParaRPr lang="it-IT" dirty="0"/>
          </a:p>
          <a:p>
            <a:r>
              <a:rPr lang="it-IT" dirty="0" smtClean="0"/>
              <a:t>Con questo comando si è creata</a:t>
            </a:r>
          </a:p>
          <a:p>
            <a:r>
              <a:rPr lang="it-IT" dirty="0" smtClean="0"/>
              <a:t>La Vista dal nome «</a:t>
            </a:r>
            <a:r>
              <a:rPr lang="it-IT" dirty="0" err="1" smtClean="0"/>
              <a:t>Docenti_CDL_DIP</a:t>
            </a:r>
            <a:r>
              <a:rPr lang="it-IT" dirty="0" smtClean="0"/>
              <a:t>»</a:t>
            </a:r>
          </a:p>
          <a:p>
            <a:r>
              <a:rPr lang="it-IT" dirty="0" smtClean="0"/>
              <a:t>Che ha tre campi: Nome, Cognome,</a:t>
            </a:r>
          </a:p>
          <a:p>
            <a:r>
              <a:rPr lang="it-IT" dirty="0" smtClean="0"/>
              <a:t>Dipartimento.</a:t>
            </a:r>
            <a:endParaRPr lang="it-IT" dirty="0"/>
          </a:p>
        </p:txBody>
      </p:sp>
    </p:spTree>
    <p:extLst>
      <p:ext uri="{BB962C8B-B14F-4D97-AF65-F5344CB8AC3E}">
        <p14:creationId xmlns:p14="http://schemas.microsoft.com/office/powerpoint/2010/main" val="2245192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95564" y="110836"/>
            <a:ext cx="11490036" cy="584775"/>
          </a:xfrm>
          <a:prstGeom prst="rect">
            <a:avLst/>
          </a:prstGeom>
          <a:noFill/>
        </p:spPr>
        <p:txBody>
          <a:bodyPr wrap="square" rtlCol="0">
            <a:spAutoFit/>
          </a:bodyPr>
          <a:lstStyle/>
          <a:p>
            <a:pPr algn="ctr"/>
            <a:r>
              <a:rPr lang="it-IT" sz="3200" b="1" dirty="0" smtClean="0"/>
              <a:t>Tabelle derivate – Viste</a:t>
            </a:r>
            <a:endParaRPr lang="it-IT" sz="3200" b="1" dirty="0"/>
          </a:p>
        </p:txBody>
      </p:sp>
      <p:sp>
        <p:nvSpPr>
          <p:cNvPr id="3" name="CasellaDiTesto 2"/>
          <p:cNvSpPr txBox="1"/>
          <p:nvPr/>
        </p:nvSpPr>
        <p:spPr>
          <a:xfrm>
            <a:off x="295564" y="1416047"/>
            <a:ext cx="11490036" cy="4678204"/>
          </a:xfrm>
          <a:prstGeom prst="rect">
            <a:avLst/>
          </a:prstGeom>
          <a:noFill/>
        </p:spPr>
        <p:txBody>
          <a:bodyPr wrap="square" rtlCol="0">
            <a:spAutoFit/>
          </a:bodyPr>
          <a:lstStyle/>
          <a:p>
            <a:r>
              <a:rPr lang="it-IT" sz="2000" dirty="0" smtClean="0"/>
              <a:t>Sulla vista «</a:t>
            </a:r>
            <a:r>
              <a:rPr lang="it-IT" sz="2000" dirty="0" err="1" smtClean="0"/>
              <a:t>Docenti_CDL_DIP</a:t>
            </a:r>
            <a:r>
              <a:rPr lang="it-IT" sz="2000" dirty="0" smtClean="0"/>
              <a:t>» è possibile eseguire </a:t>
            </a:r>
            <a:r>
              <a:rPr lang="it-IT" sz="2000" dirty="0" err="1" smtClean="0"/>
              <a:t>query</a:t>
            </a:r>
            <a:r>
              <a:rPr lang="it-IT" sz="2000" dirty="0" smtClean="0"/>
              <a:t> che sono molto semplificate rispetto a quelle che si fanno sulle tavole di base, in quanto non c’è bisogno di specificare alcuna clausola di </a:t>
            </a:r>
            <a:r>
              <a:rPr lang="it-IT" sz="2000" dirty="0" err="1" smtClean="0"/>
              <a:t>Where</a:t>
            </a:r>
            <a:r>
              <a:rPr lang="it-IT" sz="2000" dirty="0" smtClean="0"/>
              <a:t> per evitare prodotti cartesiani (le clausole di </a:t>
            </a:r>
            <a:r>
              <a:rPr lang="it-IT" sz="2000" dirty="0" err="1" smtClean="0"/>
              <a:t>Where</a:t>
            </a:r>
            <a:r>
              <a:rPr lang="it-IT" sz="2000" dirty="0" smtClean="0"/>
              <a:t> sono già specificate nel comando DQL per creare la vista).</a:t>
            </a:r>
          </a:p>
          <a:p>
            <a:endParaRPr lang="it-IT" sz="2000" dirty="0" smtClean="0"/>
          </a:p>
          <a:p>
            <a:r>
              <a:rPr lang="it-IT" sz="2000" dirty="0" smtClean="0"/>
              <a:t>Ecco un esempio di </a:t>
            </a:r>
            <a:r>
              <a:rPr lang="it-IT" sz="2000" dirty="0" err="1" smtClean="0"/>
              <a:t>query</a:t>
            </a:r>
            <a:r>
              <a:rPr lang="it-IT" sz="2000" dirty="0" smtClean="0"/>
              <a:t> alla vista:</a:t>
            </a:r>
          </a:p>
          <a:p>
            <a:r>
              <a:rPr lang="it-IT" sz="2000" b="1" dirty="0" smtClean="0"/>
              <a:t>Select</a:t>
            </a:r>
            <a:r>
              <a:rPr lang="it-IT" sz="2000" dirty="0" smtClean="0"/>
              <a:t> </a:t>
            </a:r>
            <a:r>
              <a:rPr lang="it-IT" sz="2000" dirty="0" smtClean="0"/>
              <a:t>Nome, Cognome, CDL, Dipartimento</a:t>
            </a:r>
          </a:p>
          <a:p>
            <a:r>
              <a:rPr lang="it-IT" sz="2000" b="1" dirty="0" smtClean="0"/>
              <a:t>From</a:t>
            </a:r>
            <a:r>
              <a:rPr lang="it-IT" sz="2000" dirty="0" smtClean="0"/>
              <a:t> </a:t>
            </a:r>
            <a:r>
              <a:rPr lang="it-IT" sz="2000" dirty="0" err="1" smtClean="0"/>
              <a:t>Docenti_CDL_DIP</a:t>
            </a:r>
            <a:endParaRPr lang="it-IT" sz="2000" dirty="0" smtClean="0"/>
          </a:p>
          <a:p>
            <a:endParaRPr lang="it-IT" sz="2000" dirty="0"/>
          </a:p>
          <a:p>
            <a:r>
              <a:rPr lang="it-IT" sz="2000" dirty="0" smtClean="0"/>
              <a:t>Le viste permettono agli utenti di avere una visione personalizzata del DB, astratta dalla struttura logica del DB stesso</a:t>
            </a:r>
          </a:p>
          <a:p>
            <a:r>
              <a:rPr lang="it-IT" sz="2000" dirty="0" smtClean="0"/>
              <a:t>Inoltre semplificano la scrittura di </a:t>
            </a:r>
            <a:r>
              <a:rPr lang="it-IT" sz="2000" dirty="0" err="1" smtClean="0"/>
              <a:t>query</a:t>
            </a:r>
            <a:r>
              <a:rPr lang="it-IT" sz="2000" dirty="0" smtClean="0"/>
              <a:t> complesse.</a:t>
            </a:r>
          </a:p>
          <a:p>
            <a:endParaRPr lang="it-IT" sz="2000" dirty="0"/>
          </a:p>
          <a:p>
            <a:r>
              <a:rPr lang="it-IT" sz="2000" dirty="0" smtClean="0"/>
              <a:t>In </a:t>
            </a:r>
            <a:r>
              <a:rPr lang="it-IT" sz="2000" dirty="0" err="1" smtClean="0"/>
              <a:t>Ms</a:t>
            </a:r>
            <a:r>
              <a:rPr lang="it-IT" sz="2000" dirty="0" smtClean="0"/>
              <a:t> Access le </a:t>
            </a:r>
            <a:r>
              <a:rPr lang="it-IT" sz="2000" dirty="0" err="1" smtClean="0"/>
              <a:t>query</a:t>
            </a:r>
            <a:r>
              <a:rPr lang="it-IT" sz="2000" dirty="0" smtClean="0"/>
              <a:t> che vengono salvate con un nome sono di fatto una vista, sulla quale è già possibile fare ulteriori </a:t>
            </a:r>
            <a:r>
              <a:rPr lang="it-IT" sz="2000" dirty="0" err="1" smtClean="0"/>
              <a:t>query</a:t>
            </a:r>
            <a:r>
              <a:rPr lang="it-IT" sz="2000" dirty="0" smtClean="0"/>
              <a:t>.</a:t>
            </a:r>
          </a:p>
          <a:p>
            <a:endParaRPr lang="it-IT" dirty="0"/>
          </a:p>
        </p:txBody>
      </p:sp>
    </p:spTree>
    <p:extLst>
      <p:ext uri="{BB962C8B-B14F-4D97-AF65-F5344CB8AC3E}">
        <p14:creationId xmlns:p14="http://schemas.microsoft.com/office/powerpoint/2010/main" val="26817398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95564" y="110836"/>
            <a:ext cx="11490036" cy="584775"/>
          </a:xfrm>
          <a:prstGeom prst="rect">
            <a:avLst/>
          </a:prstGeom>
          <a:noFill/>
        </p:spPr>
        <p:txBody>
          <a:bodyPr wrap="square" rtlCol="0">
            <a:spAutoFit/>
          </a:bodyPr>
          <a:lstStyle/>
          <a:p>
            <a:pPr algn="ctr"/>
            <a:r>
              <a:rPr lang="it-IT" sz="3200" b="1" dirty="0" smtClean="0"/>
              <a:t>Tabelle derivate – Viste – in </a:t>
            </a:r>
            <a:r>
              <a:rPr lang="it-IT" sz="3200" b="1" dirty="0" err="1" smtClean="0"/>
              <a:t>Ms</a:t>
            </a:r>
            <a:r>
              <a:rPr lang="it-IT" sz="3200" b="1" dirty="0" smtClean="0"/>
              <a:t> Access</a:t>
            </a:r>
            <a:endParaRPr lang="it-IT" sz="3200" b="1" dirty="0"/>
          </a:p>
        </p:txBody>
      </p:sp>
      <p:pic>
        <p:nvPicPr>
          <p:cNvPr id="3" name="sld_8_film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17418" y="842818"/>
            <a:ext cx="10446327" cy="5876059"/>
          </a:xfrm>
          <a:prstGeom prst="rect">
            <a:avLst/>
          </a:prstGeom>
        </p:spPr>
      </p:pic>
    </p:spTree>
    <p:extLst>
      <p:ext uri="{BB962C8B-B14F-4D97-AF65-F5344CB8AC3E}">
        <p14:creationId xmlns:p14="http://schemas.microsoft.com/office/powerpoint/2010/main" val="40204018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58163">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95564" y="110836"/>
            <a:ext cx="11490036" cy="584775"/>
          </a:xfrm>
          <a:prstGeom prst="rect">
            <a:avLst/>
          </a:prstGeom>
          <a:noFill/>
        </p:spPr>
        <p:txBody>
          <a:bodyPr wrap="square" rtlCol="0">
            <a:spAutoFit/>
          </a:bodyPr>
          <a:lstStyle/>
          <a:p>
            <a:pPr algn="ctr"/>
            <a:r>
              <a:rPr lang="it-IT" sz="3200" b="1" dirty="0" smtClean="0"/>
              <a:t>Domini, Indici in </a:t>
            </a:r>
            <a:r>
              <a:rPr lang="it-IT" sz="3200" b="1" dirty="0" err="1" smtClean="0"/>
              <a:t>Ms</a:t>
            </a:r>
            <a:r>
              <a:rPr lang="it-IT" sz="3200" b="1" dirty="0" smtClean="0"/>
              <a:t> Access</a:t>
            </a:r>
            <a:endParaRPr lang="it-IT" sz="3200" b="1" dirty="0"/>
          </a:p>
        </p:txBody>
      </p:sp>
      <p:pic>
        <p:nvPicPr>
          <p:cNvPr id="3" name="sld_8_film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34291" y="695611"/>
            <a:ext cx="10612581" cy="5969577"/>
          </a:xfrm>
          <a:prstGeom prst="rect">
            <a:avLst/>
          </a:prstGeom>
        </p:spPr>
      </p:pic>
    </p:spTree>
    <p:extLst>
      <p:ext uri="{BB962C8B-B14F-4D97-AF65-F5344CB8AC3E}">
        <p14:creationId xmlns:p14="http://schemas.microsoft.com/office/powerpoint/2010/main" val="31853060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TotalTime>
  <Words>170</Words>
  <Application>Microsoft Office PowerPoint</Application>
  <PresentationFormat>Widescreen</PresentationFormat>
  <Paragraphs>31</Paragraphs>
  <Slides>4</Slides>
  <Notes>0</Notes>
  <HiddenSlides>0</HiddenSlides>
  <MMClips>2</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4</vt:i4>
      </vt:variant>
    </vt:vector>
  </HeadingPairs>
  <TitlesOfParts>
    <vt:vector size="8" baseType="lpstr">
      <vt:lpstr>Arial</vt:lpstr>
      <vt:lpstr>Calibri</vt:lpstr>
      <vt:lpstr>Calibri Light</vt:lpstr>
      <vt:lpstr>Tema di Office</vt:lpstr>
      <vt:lpstr>Presentazione standard di PowerPoint</vt:lpstr>
      <vt:lpstr>Presentazione standard di PowerPoint</vt:lpstr>
      <vt:lpstr>Presentazione standard di PowerPoint</vt:lpstr>
      <vt:lpstr>Presentazione standard di PowerPoint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Hewlett-Packard Company</dc:creator>
  <cp:lastModifiedBy>Hewlett-Packard Company</cp:lastModifiedBy>
  <cp:revision>14</cp:revision>
  <dcterms:created xsi:type="dcterms:W3CDTF">2020-04-09T14:46:31Z</dcterms:created>
  <dcterms:modified xsi:type="dcterms:W3CDTF">2020-04-09T16:07:42Z</dcterms:modified>
  <cp:contentStatus>Finale</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