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08/04/2020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1208" y="2487168"/>
            <a:ext cx="8138160" cy="3925824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/>
              <a:t>Pongono in dubbio gli effettivi vantaggi che i sistemi di politica sociale moderni sperimentati nel secolo passato possano apportare allo sviluppo socio-economico delle nazioni moderne.</a:t>
            </a:r>
          </a:p>
          <a:p>
            <a:pPr marL="0" indent="0" algn="just">
              <a:buNone/>
            </a:pPr>
            <a:r>
              <a:rPr lang="it-IT" sz="2000" dirty="0" smtClean="0"/>
              <a:t>La soluzione proposta è di </a:t>
            </a:r>
            <a:r>
              <a:rPr lang="it-IT" sz="2000" b="1" dirty="0" smtClean="0">
                <a:solidFill>
                  <a:srgbClr val="FF0000"/>
                </a:solidFill>
              </a:rPr>
              <a:t>promuovere lo sviluppo di meccanismi di beni e servizi di Welfare alternativi </a:t>
            </a:r>
            <a:r>
              <a:rPr lang="it-IT" sz="2000" dirty="0" smtClean="0"/>
              <a:t>rispetto a quelli consolidati e finalizzati a sgravare la spesa pubblica in modo significativo dalle sue componenti sociali.</a:t>
            </a:r>
          </a:p>
          <a:p>
            <a:pPr marL="0" indent="0" algn="just">
              <a:buNone/>
            </a:pPr>
            <a:r>
              <a:rPr lang="it-IT" sz="2000" dirty="0" smtClean="0"/>
              <a:t>Le istituzioni delle politiche sociali moderne sono considerate essere ormai strutturalmente inadatte.</a:t>
            </a:r>
          </a:p>
          <a:p>
            <a:pPr marL="0" indent="0" algn="just">
              <a:buNone/>
            </a:pPr>
            <a:r>
              <a:rPr lang="it-IT" sz="2000" dirty="0" smtClean="0"/>
              <a:t>Il filone ideologico di riferimento è quello della </a:t>
            </a:r>
            <a:r>
              <a:rPr lang="it-IT" sz="2000" b="1" dirty="0" smtClean="0">
                <a:solidFill>
                  <a:srgbClr val="FF0000"/>
                </a:solidFill>
              </a:rPr>
              <a:t>dottrina del «Washington </a:t>
            </a:r>
            <a:r>
              <a:rPr lang="it-IT" sz="2000" b="1" dirty="0" err="1" smtClean="0">
                <a:solidFill>
                  <a:srgbClr val="FF0000"/>
                </a:solidFill>
              </a:rPr>
              <a:t>consensus</a:t>
            </a:r>
            <a:r>
              <a:rPr lang="it-IT" sz="2000" b="1" dirty="0">
                <a:solidFill>
                  <a:srgbClr val="FF0000"/>
                </a:solidFill>
              </a:rPr>
              <a:t>»</a:t>
            </a:r>
            <a:r>
              <a:rPr lang="it-IT" sz="2000" dirty="0" smtClean="0"/>
              <a:t> che ispira all’azione politica liberista messa in pratica negli anni ‘80 e ‘90 dai governi repubblicani americani e dal partito conservatore inglese della signora Thatcher.</a:t>
            </a: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I liberalizzatori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5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6032" y="2603500"/>
            <a:ext cx="8449056" cy="4004564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 smtClean="0"/>
              <a:t>Si tratta di un </a:t>
            </a:r>
            <a:r>
              <a:rPr lang="it-IT" sz="2200" b="1" dirty="0" smtClean="0">
                <a:solidFill>
                  <a:srgbClr val="FF0000"/>
                </a:solidFill>
              </a:rPr>
              <a:t>insieme di programmi </a:t>
            </a:r>
            <a:r>
              <a:rPr lang="it-IT" sz="2200" dirty="0" smtClean="0"/>
              <a:t>che hanno come </a:t>
            </a:r>
            <a:r>
              <a:rPr lang="it-IT" sz="2200" b="1" dirty="0">
                <a:solidFill>
                  <a:srgbClr val="FF0000"/>
                </a:solidFill>
              </a:rPr>
              <a:t>finalità di incentivare le persone a lavorare e di svolgere un ruolo attivo nella società </a:t>
            </a:r>
            <a:r>
              <a:rPr lang="it-IT" sz="2200" dirty="0" smtClean="0"/>
              <a:t>piuttosto che essere destinatari passivi di misure e programmi di protezione sociale.</a:t>
            </a:r>
          </a:p>
          <a:p>
            <a:pPr marL="0" indent="0" algn="just">
              <a:buNone/>
            </a:pPr>
            <a:r>
              <a:rPr lang="it-IT" sz="2200" dirty="0" smtClean="0"/>
              <a:t>Partecipare al mercato del lavoro e </a:t>
            </a:r>
            <a:r>
              <a:rPr lang="it-IT" sz="2200" b="1" dirty="0">
                <a:solidFill>
                  <a:srgbClr val="FF0000"/>
                </a:solidFill>
              </a:rPr>
              <a:t>avere un lavoro retribuito </a:t>
            </a:r>
            <a:r>
              <a:rPr lang="it-IT" sz="2200" dirty="0" smtClean="0"/>
              <a:t>viene considerato come un sinonimo di </a:t>
            </a:r>
            <a:r>
              <a:rPr lang="it-IT" sz="2200" b="1" dirty="0">
                <a:solidFill>
                  <a:srgbClr val="FF0000"/>
                </a:solidFill>
              </a:rPr>
              <a:t>stato «socialmente attivo».</a:t>
            </a:r>
          </a:p>
          <a:p>
            <a:pPr marL="0" indent="0" algn="just">
              <a:buNone/>
            </a:pPr>
            <a:r>
              <a:rPr lang="it-IT" sz="2200" dirty="0" smtClean="0"/>
              <a:t>Le </a:t>
            </a:r>
            <a:r>
              <a:rPr lang="it-IT" sz="2200" b="1" dirty="0">
                <a:solidFill>
                  <a:srgbClr val="FF0000"/>
                </a:solidFill>
              </a:rPr>
              <a:t>principali strategie </a:t>
            </a:r>
            <a:r>
              <a:rPr lang="it-IT" sz="2200" dirty="0" smtClean="0"/>
              <a:t>perseguite per favorire l’attivazione sono le seguenti:</a:t>
            </a:r>
          </a:p>
          <a:p>
            <a:pPr algn="just">
              <a:buAutoNum type="alphaLcParenR"/>
            </a:pPr>
            <a:r>
              <a:rPr lang="it-IT" sz="2200" dirty="0" smtClean="0"/>
              <a:t>Le politiche attive del lavoro</a:t>
            </a:r>
          </a:p>
          <a:p>
            <a:pPr algn="just">
              <a:buAutoNum type="alphaLcParenR"/>
            </a:pPr>
            <a:r>
              <a:rPr lang="it-IT" sz="2200" dirty="0" smtClean="0"/>
              <a:t>Gli incentivi al lavoro</a:t>
            </a:r>
          </a:p>
          <a:p>
            <a:pPr algn="just">
              <a:buAutoNum type="alphaLcParenR"/>
            </a:pPr>
            <a:r>
              <a:rPr lang="it-IT" sz="2200" dirty="0" smtClean="0"/>
              <a:t>Le politiche di </a:t>
            </a:r>
            <a:r>
              <a:rPr lang="it-IT" sz="2200" dirty="0" err="1" smtClean="0"/>
              <a:t>workfare</a:t>
            </a:r>
            <a:endParaRPr lang="it-IT" sz="2200" dirty="0" smtClean="0"/>
          </a:p>
          <a:p>
            <a:pPr>
              <a:buAutoNum type="alphaLcParenR"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Le politiche di «attivazione»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1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5176" y="2389632"/>
            <a:ext cx="8339328" cy="4120896"/>
          </a:xfrm>
          <a:solidFill>
            <a:srgbClr val="99CC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/>
              <a:t>Avversano l’impostazione delle politiche sociali caratterizzate da un ruolo importante dello Stato nella produzione ed erogazione di beni e servizi di Welfare e </a:t>
            </a:r>
            <a:r>
              <a:rPr lang="it-IT" sz="2200" b="1" dirty="0" smtClean="0">
                <a:solidFill>
                  <a:srgbClr val="FF0000"/>
                </a:solidFill>
              </a:rPr>
              <a:t>propendono per i meccanismi di mercato come motori del benessere e del progresso.</a:t>
            </a:r>
          </a:p>
          <a:p>
            <a:pPr marL="0" indent="0" algn="just">
              <a:buNone/>
            </a:pPr>
            <a:r>
              <a:rPr lang="it-IT" sz="2200" dirty="0" smtClean="0"/>
              <a:t>Il problema delle politiche sociali non deve essere l’uguaglianza che ostacola la crescita economica e l’iniziativa individuale.</a:t>
            </a:r>
          </a:p>
          <a:p>
            <a:pPr marL="0" indent="0" algn="just">
              <a:buNone/>
            </a:pPr>
            <a:r>
              <a:rPr lang="it-IT" sz="2200" dirty="0" smtClean="0"/>
              <a:t>Le politiche di Welfare tradizionali contribuiscono a svolgere un </a:t>
            </a:r>
            <a:r>
              <a:rPr lang="it-IT" sz="2200" b="1" dirty="0" smtClean="0">
                <a:solidFill>
                  <a:srgbClr val="FF0000"/>
                </a:solidFill>
              </a:rPr>
              <a:t>processo di deresponsabilizzazione degli individui</a:t>
            </a:r>
            <a:r>
              <a:rPr lang="it-IT" sz="2200" dirty="0" smtClean="0"/>
              <a:t>, tendono a erodere l’autosufficienza e ad </a:t>
            </a:r>
            <a:r>
              <a:rPr lang="it-IT" sz="2200" b="1" dirty="0" smtClean="0">
                <a:solidFill>
                  <a:srgbClr val="FF0000"/>
                </a:solidFill>
              </a:rPr>
              <a:t>aumentare i processi di dipendenza e istituzionalizzazione</a:t>
            </a:r>
            <a:r>
              <a:rPr lang="it-IT" sz="2200" dirty="0" smtClean="0"/>
              <a:t>. La soluzione di una parte dei problemi personali viene delegata all’intervento dei programmi di protezione sociale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liberalizzatori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64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616" y="2304288"/>
            <a:ext cx="8567928" cy="4328160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/>
              <a:t>Il </a:t>
            </a:r>
            <a:r>
              <a:rPr lang="it-IT" sz="2200" b="1" dirty="0" smtClean="0">
                <a:solidFill>
                  <a:srgbClr val="FF0000"/>
                </a:solidFill>
              </a:rPr>
              <a:t>principio di base </a:t>
            </a:r>
            <a:r>
              <a:rPr lang="it-IT" sz="2200" dirty="0" smtClean="0"/>
              <a:t>dei consolidatori è quello di una </a:t>
            </a:r>
            <a:r>
              <a:rPr lang="it-IT" sz="2200" b="1" dirty="0">
                <a:solidFill>
                  <a:srgbClr val="FF0000"/>
                </a:solidFill>
              </a:rPr>
              <a:t>critica esplicita </a:t>
            </a:r>
            <a:r>
              <a:rPr lang="it-IT" sz="2200" b="1" dirty="0" smtClean="0">
                <a:solidFill>
                  <a:srgbClr val="FF0000"/>
                </a:solidFill>
              </a:rPr>
              <a:t>e diretta </a:t>
            </a:r>
            <a:r>
              <a:rPr lang="it-IT" sz="2200" b="1" dirty="0">
                <a:solidFill>
                  <a:srgbClr val="FF0000"/>
                </a:solidFill>
              </a:rPr>
              <a:t>al</a:t>
            </a:r>
            <a:r>
              <a:rPr lang="it-IT" sz="2200" b="1" dirty="0" smtClean="0">
                <a:solidFill>
                  <a:srgbClr val="FF0000"/>
                </a:solidFill>
              </a:rPr>
              <a:t> pensiero liberalizzatore.</a:t>
            </a:r>
          </a:p>
          <a:p>
            <a:pPr marL="0" indent="0" algn="just">
              <a:buNone/>
            </a:pPr>
            <a:r>
              <a:rPr lang="it-IT" sz="2200" dirty="0" smtClean="0"/>
              <a:t>Per i consolidatori </a:t>
            </a:r>
            <a:r>
              <a:rPr lang="it-IT" sz="2200" b="1" dirty="0">
                <a:solidFill>
                  <a:srgbClr val="FF0000"/>
                </a:solidFill>
              </a:rPr>
              <a:t>il tema dell’uguaglianza </a:t>
            </a:r>
            <a:r>
              <a:rPr lang="it-IT" sz="2200" dirty="0" smtClean="0"/>
              <a:t>diventa la </a:t>
            </a:r>
            <a:r>
              <a:rPr lang="it-IT" sz="2200" b="1" dirty="0">
                <a:solidFill>
                  <a:srgbClr val="FF0000"/>
                </a:solidFill>
              </a:rPr>
              <a:t>chiave di lettura per individuare le distorsioni degli attuali meccanismi dello sviluppo economico </a:t>
            </a:r>
            <a:r>
              <a:rPr lang="it-IT" sz="2200" dirty="0" smtClean="0"/>
              <a:t>che incrementano utili e profitti destinati a pochi e generano ineguaglianza, insicurezza e povertà per molti.</a:t>
            </a:r>
          </a:p>
          <a:p>
            <a:pPr marL="0" indent="0" algn="just">
              <a:buNone/>
            </a:pPr>
            <a:r>
              <a:rPr lang="it-IT" sz="2200" dirty="0" smtClean="0"/>
              <a:t>Per i consolidatori </a:t>
            </a:r>
            <a:r>
              <a:rPr lang="it-IT" sz="2200" b="1" dirty="0">
                <a:solidFill>
                  <a:srgbClr val="FF0000"/>
                </a:solidFill>
              </a:rPr>
              <a:t>il tema centrale delle politiche sociali rimane la redistribuzione delle risorse</a:t>
            </a:r>
            <a:r>
              <a:rPr lang="it-IT" sz="2200" dirty="0" smtClean="0"/>
              <a:t> che, per sua natura, può essere solo </a:t>
            </a:r>
            <a:r>
              <a:rPr lang="it-IT" sz="2200" b="1" dirty="0">
                <a:solidFill>
                  <a:srgbClr val="FF0000"/>
                </a:solidFill>
              </a:rPr>
              <a:t>garantita dallo Stato</a:t>
            </a:r>
            <a:r>
              <a:rPr lang="it-IT" sz="2200" dirty="0" smtClean="0"/>
              <a:t>.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0000"/>
                </a:solidFill>
              </a:rPr>
              <a:t>I costi delle politiche sociali </a:t>
            </a:r>
            <a:r>
              <a:rPr lang="it-IT" sz="2200" dirty="0" smtClean="0"/>
              <a:t>sono considerati come </a:t>
            </a:r>
            <a:r>
              <a:rPr lang="it-IT" sz="2200" b="1" dirty="0">
                <a:solidFill>
                  <a:srgbClr val="FF0000"/>
                </a:solidFill>
              </a:rPr>
              <a:t>l’altra faccia del costo dei diritti </a:t>
            </a:r>
            <a:r>
              <a:rPr lang="it-IT" sz="2200" dirty="0" smtClean="0"/>
              <a:t>e non come un peso che limita lo sviluppo economico e l’emancipazione imprenditoriale.</a:t>
            </a:r>
            <a:endParaRPr lang="it-IT" sz="2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I consolidatori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86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9184" y="2353056"/>
            <a:ext cx="8659368" cy="43891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/>
              <a:t>Il </a:t>
            </a:r>
            <a:r>
              <a:rPr lang="it-IT" sz="2200" b="1" dirty="0" smtClean="0">
                <a:solidFill>
                  <a:srgbClr val="FF0000"/>
                </a:solidFill>
              </a:rPr>
              <a:t>pensiero riformista </a:t>
            </a:r>
            <a:r>
              <a:rPr lang="it-IT" sz="2200" dirty="0" smtClean="0"/>
              <a:t>si colloca in una </a:t>
            </a:r>
            <a:r>
              <a:rPr lang="it-IT" sz="2200" b="1" dirty="0">
                <a:solidFill>
                  <a:srgbClr val="FF0000"/>
                </a:solidFill>
              </a:rPr>
              <a:t>posizione intermedia </a:t>
            </a:r>
            <a:r>
              <a:rPr lang="it-IT" sz="2200" dirty="0" smtClean="0"/>
              <a:t>tra quelle dei liberalizzatori e dei consolidatori.</a:t>
            </a:r>
          </a:p>
          <a:p>
            <a:pPr marL="0" indent="0" algn="just">
              <a:buNone/>
            </a:pPr>
            <a:r>
              <a:rPr lang="it-IT" sz="2200" dirty="0" smtClean="0"/>
              <a:t>Essi cercano di individuare </a:t>
            </a:r>
            <a:r>
              <a:rPr lang="it-IT" sz="2200" b="1" dirty="0">
                <a:solidFill>
                  <a:srgbClr val="FF0000"/>
                </a:solidFill>
              </a:rPr>
              <a:t>modelli di politica sociale capaci di conciliare i principi di giustizia con quelli di libertà</a:t>
            </a:r>
            <a:r>
              <a:rPr lang="it-IT" sz="2200" dirty="0" smtClean="0"/>
              <a:t> riconoscendo la necessità di introdurre </a:t>
            </a:r>
            <a:r>
              <a:rPr lang="it-IT" sz="2200" b="1" dirty="0">
                <a:solidFill>
                  <a:srgbClr val="FF0000"/>
                </a:solidFill>
              </a:rPr>
              <a:t>elementi di selettività delle prestazioni e di responsabilizzazione degli individui verso se stessi e il bene comune.</a:t>
            </a:r>
          </a:p>
          <a:p>
            <a:pPr marL="0" indent="0" algn="just">
              <a:buNone/>
            </a:pPr>
            <a:r>
              <a:rPr lang="it-IT" sz="2200" dirty="0" smtClean="0"/>
              <a:t>L’</a:t>
            </a:r>
            <a:r>
              <a:rPr lang="it-IT" sz="2200" b="1" dirty="0">
                <a:solidFill>
                  <a:srgbClr val="FF0000"/>
                </a:solidFill>
              </a:rPr>
              <a:t>obiettivo</a:t>
            </a:r>
            <a:r>
              <a:rPr lang="it-IT" sz="2200" dirty="0" smtClean="0"/>
              <a:t> dei riformisti è quello di </a:t>
            </a:r>
            <a:r>
              <a:rPr lang="it-IT" sz="2200" b="1" dirty="0">
                <a:solidFill>
                  <a:srgbClr val="FF0000"/>
                </a:solidFill>
              </a:rPr>
              <a:t>rilanciare e  ricostruire un’idea di senso civico ed etica della solidarietà.</a:t>
            </a:r>
          </a:p>
          <a:p>
            <a:pPr marL="0" indent="0" algn="just">
              <a:buNone/>
            </a:pPr>
            <a:r>
              <a:rPr lang="it-IT" sz="2200" dirty="0" smtClean="0"/>
              <a:t>Credono alla funzione di giustizia ed equità della politica sociale.</a:t>
            </a:r>
          </a:p>
          <a:p>
            <a:pPr marL="0" indent="0" algn="just">
              <a:buNone/>
            </a:pPr>
            <a:r>
              <a:rPr lang="it-IT" sz="2200" dirty="0" smtClean="0"/>
              <a:t>I riformisti sono orientati a individuare soluzioni economicamente, socialmente e politicamente sostenibili di ammodernamento della politica sociale.</a:t>
            </a:r>
            <a:endParaRPr lang="it-IT" sz="2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I riformisti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9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4632" y="2603500"/>
            <a:ext cx="8193024" cy="393141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La stagione delle riforme iniziata negli anni ‘90 è stata caratterizzata nei paesi occidentali da </a:t>
            </a:r>
            <a:r>
              <a:rPr lang="it-IT" sz="2400" b="1" dirty="0" smtClean="0">
                <a:solidFill>
                  <a:srgbClr val="FF0000"/>
                </a:solidFill>
              </a:rPr>
              <a:t>molteplici tentativi di cambiamento</a:t>
            </a:r>
            <a:r>
              <a:rPr lang="it-IT" sz="2400" dirty="0" smtClean="0"/>
              <a:t>.</a:t>
            </a:r>
          </a:p>
          <a:p>
            <a:pPr marL="0" indent="0" algn="just">
              <a:buNone/>
            </a:pPr>
            <a:r>
              <a:rPr lang="it-IT" sz="2400" dirty="0" smtClean="0"/>
              <a:t>Ci sono state diverse ondate di riforma.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Le </a:t>
            </a:r>
            <a:r>
              <a:rPr lang="it-IT" sz="2400" b="1" dirty="0" smtClean="0">
                <a:solidFill>
                  <a:srgbClr val="FF0000"/>
                </a:solidFill>
              </a:rPr>
              <a:t>principali linee di riforma </a:t>
            </a:r>
            <a:r>
              <a:rPr lang="it-IT" sz="2400" dirty="0" smtClean="0"/>
              <a:t>sono:</a:t>
            </a:r>
          </a:p>
          <a:p>
            <a:pPr algn="just">
              <a:buAutoNum type="alphaLcParenR"/>
            </a:pPr>
            <a:r>
              <a:rPr lang="it-IT" sz="2400" dirty="0" smtClean="0"/>
              <a:t>Le politiche di contenimento dei costi</a:t>
            </a:r>
          </a:p>
          <a:p>
            <a:pPr algn="just">
              <a:buAutoNum type="alphaLcParenR"/>
            </a:pPr>
            <a:r>
              <a:rPr lang="it-IT" sz="2400" dirty="0" smtClean="0"/>
              <a:t>Le politiche di «attivazione»</a:t>
            </a:r>
          </a:p>
          <a:p>
            <a:pPr algn="just">
              <a:buAutoNum type="alphaLcParenR"/>
            </a:pPr>
            <a:r>
              <a:rPr lang="it-IT" sz="2400" dirty="0" smtClean="0"/>
              <a:t>Lo sviluppo di un’economia mista di servizi.</a:t>
            </a:r>
          </a:p>
          <a:p>
            <a:pPr>
              <a:buAutoNum type="alphaLcParenR"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6215" y="973668"/>
            <a:ext cx="7912025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Le linee di fondo dei processi di riforma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9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0896" y="2365248"/>
            <a:ext cx="8449056" cy="4242816"/>
          </a:xfrm>
          <a:solidFill>
            <a:srgbClr val="99FF66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/>
              <a:t>Il principale sforzo di tutti i governi nazionali a partire dagli anni ‘90 è stato indirizzato al </a:t>
            </a:r>
            <a:r>
              <a:rPr lang="it-IT" sz="2200" b="1" dirty="0" smtClean="0">
                <a:solidFill>
                  <a:srgbClr val="FF0000"/>
                </a:solidFill>
              </a:rPr>
              <a:t>contenimento dei costi del Welfare</a:t>
            </a:r>
            <a:r>
              <a:rPr lang="it-IT" sz="2200" dirty="0" smtClean="0"/>
              <a:t>.</a:t>
            </a:r>
          </a:p>
          <a:p>
            <a:pPr marL="0" indent="0" algn="just">
              <a:buNone/>
            </a:pPr>
            <a:r>
              <a:rPr lang="it-IT" sz="2200" dirty="0" smtClean="0"/>
              <a:t>L’esigenza pressante è stata quella di </a:t>
            </a:r>
            <a:r>
              <a:rPr lang="it-IT" sz="2200" b="1" dirty="0">
                <a:solidFill>
                  <a:srgbClr val="FF0000"/>
                </a:solidFill>
              </a:rPr>
              <a:t>ridurre la spesa sociale</a:t>
            </a:r>
            <a:r>
              <a:rPr lang="it-IT" sz="2200" dirty="0" smtClean="0"/>
              <a:t>.</a:t>
            </a:r>
          </a:p>
          <a:p>
            <a:pPr marL="0" indent="0" algn="just">
              <a:buNone/>
            </a:pPr>
            <a:r>
              <a:rPr lang="it-IT" sz="2200" dirty="0" smtClean="0"/>
              <a:t>Il tema dei costi del Welfare è diventato </a:t>
            </a:r>
            <a:r>
              <a:rPr lang="it-IT" sz="2200" b="1" dirty="0">
                <a:solidFill>
                  <a:srgbClr val="FF0000"/>
                </a:solidFill>
              </a:rPr>
              <a:t>l’obiettivo di tutte le coalizioni di governo dei paesi occidentali.</a:t>
            </a:r>
          </a:p>
          <a:p>
            <a:pPr marL="0" indent="0" algn="just">
              <a:buNone/>
            </a:pPr>
            <a:r>
              <a:rPr lang="it-IT" sz="2200" dirty="0" smtClean="0"/>
              <a:t>Le politiche di contenimento dei costi sono state attuate attraverso </a:t>
            </a:r>
            <a:r>
              <a:rPr lang="it-IT" sz="2200" b="1" dirty="0">
                <a:solidFill>
                  <a:srgbClr val="FF0000"/>
                </a:solidFill>
              </a:rPr>
              <a:t>tre strategie:</a:t>
            </a:r>
          </a:p>
          <a:p>
            <a:pPr algn="just">
              <a:buAutoNum type="alphaLcParenR"/>
            </a:pPr>
            <a:r>
              <a:rPr lang="it-IT" sz="2200" dirty="0" smtClean="0"/>
              <a:t>La limitazione dei criteri di accesso alle prestazioni</a:t>
            </a:r>
          </a:p>
          <a:p>
            <a:pPr algn="just">
              <a:buAutoNum type="alphaLcParenR"/>
            </a:pPr>
            <a:r>
              <a:rPr lang="it-IT" sz="2200" dirty="0" smtClean="0"/>
              <a:t>La razionalizzazione dei sistemi di gestione</a:t>
            </a:r>
          </a:p>
          <a:p>
            <a:pPr algn="just">
              <a:buAutoNum type="alphaLcParenR"/>
            </a:pPr>
            <a:r>
              <a:rPr lang="it-IT" sz="2200" dirty="0" smtClean="0"/>
              <a:t>L’aumento della contribuzione da parte dei destinatari</a:t>
            </a:r>
            <a:endParaRPr lang="it-IT" sz="2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480" y="973668"/>
            <a:ext cx="8247888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Le politiche di contenimento dei costi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1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744" y="2499360"/>
            <a:ext cx="8586216" cy="4072128"/>
          </a:xfrm>
          <a:solidFill>
            <a:schemeClr val="bg2">
              <a:lumMod val="75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2200" dirty="0" smtClean="0"/>
              <a:t>Questa strategia </a:t>
            </a:r>
            <a:r>
              <a:rPr lang="it-IT" sz="2200" b="1" dirty="0" smtClean="0">
                <a:solidFill>
                  <a:srgbClr val="FF0000"/>
                </a:solidFill>
              </a:rPr>
              <a:t>mira soprattutto a ridurre la platea degli aventi diritto alle prestazioni di Welfare</a:t>
            </a:r>
            <a:r>
              <a:rPr lang="it-IT" sz="2200" dirty="0" smtClean="0"/>
              <a:t>.</a:t>
            </a:r>
          </a:p>
          <a:p>
            <a:pPr marL="0" indent="0" algn="just">
              <a:buNone/>
            </a:pPr>
            <a:r>
              <a:rPr lang="it-IT" sz="2200" dirty="0" smtClean="0"/>
              <a:t>Può essere realizzata </a:t>
            </a:r>
            <a:r>
              <a:rPr lang="it-IT" sz="2200" b="1" dirty="0" smtClean="0">
                <a:solidFill>
                  <a:srgbClr val="FF0000"/>
                </a:solidFill>
              </a:rPr>
              <a:t>riducendo in modo generalizzato e selettivo il grado di copertura assicurativa e riducendo l’offerta gratuita di beni e servizi</a:t>
            </a:r>
            <a:r>
              <a:rPr lang="it-IT" sz="2200" dirty="0" smtClean="0"/>
              <a:t>.</a:t>
            </a:r>
          </a:p>
          <a:p>
            <a:pPr marL="0" indent="0" algn="just">
              <a:buNone/>
            </a:pPr>
            <a:r>
              <a:rPr lang="it-IT" sz="2200" dirty="0" smtClean="0"/>
              <a:t>Il problema al quale ha cercato di rispondere è quello della bassa selettività dei programmi di Welfare e del loro progressivo scivolamento distributivo.</a:t>
            </a:r>
          </a:p>
          <a:p>
            <a:pPr marL="0" indent="0" algn="just">
              <a:buNone/>
            </a:pPr>
            <a:r>
              <a:rPr lang="it-IT" sz="2200" dirty="0" smtClean="0"/>
              <a:t>A partire dagli anni ‘90 si è assistito a un </a:t>
            </a:r>
            <a:r>
              <a:rPr lang="it-IT" sz="2200" b="1" dirty="0">
                <a:solidFill>
                  <a:srgbClr val="FF0000"/>
                </a:solidFill>
              </a:rPr>
              <a:t>restringimento progressivo dei parametri che ha portato a un aumento di selettività delle politiche sociali</a:t>
            </a:r>
            <a:r>
              <a:rPr lang="it-IT" sz="2200" dirty="0" smtClean="0"/>
              <a:t>.</a:t>
            </a:r>
          </a:p>
          <a:p>
            <a:pPr marL="0" indent="0" algn="just">
              <a:buNone/>
            </a:pPr>
            <a:r>
              <a:rPr lang="it-IT" sz="2200" dirty="0" smtClean="0"/>
              <a:t>In particolare si è diffuso il </a:t>
            </a:r>
            <a:r>
              <a:rPr lang="it-IT" sz="2200" b="1" dirty="0">
                <a:solidFill>
                  <a:srgbClr val="FF0000"/>
                </a:solidFill>
              </a:rPr>
              <a:t>sistema basato sulla cosiddetta prova dei mezzi</a:t>
            </a:r>
            <a:r>
              <a:rPr lang="it-IT" sz="2200" dirty="0" smtClean="0"/>
              <a:t>.</a:t>
            </a:r>
            <a:endParaRPr lang="it-IT" sz="2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0040" y="973668"/>
            <a:ext cx="8449056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La limitazione dei criteri di accesso alle prestazioni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4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3192" y="2462784"/>
            <a:ext cx="8622792" cy="42550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/>
              <a:t>Questa strategia si è basata sull’introduzione di nuovi sistemi gestionali all’interno della pubblica amministrazione e degli apparati pubblici orientati al </a:t>
            </a:r>
            <a:r>
              <a:rPr lang="it-IT" sz="2200" b="1" dirty="0" smtClean="0">
                <a:solidFill>
                  <a:srgbClr val="FF0000"/>
                </a:solidFill>
              </a:rPr>
              <a:t>controllo di gestione, al raggiungimento di risultati e alla massimizzazione del principio di efficienza.</a:t>
            </a:r>
          </a:p>
          <a:p>
            <a:pPr marL="0" indent="0" algn="just">
              <a:buNone/>
            </a:pPr>
            <a:r>
              <a:rPr lang="it-IT" sz="2200" dirty="0" smtClean="0"/>
              <a:t>L’orientamento alla gestione manageriale della pubblica amministrazione è stato fortemente supportato e sponsorizzato tra la fine deli anni ‘80 e gli inizi degli anni ‘90 dai principali organismi internazionali.</a:t>
            </a:r>
          </a:p>
          <a:p>
            <a:pPr marL="0" indent="0" algn="just">
              <a:buNone/>
            </a:pPr>
            <a:r>
              <a:rPr lang="it-IT" sz="2200" dirty="0" smtClean="0"/>
              <a:t>Il termine per denotare questa corrente di pensiero è </a:t>
            </a:r>
            <a:r>
              <a:rPr lang="it-IT" sz="2200" b="1" dirty="0" smtClean="0">
                <a:solidFill>
                  <a:srgbClr val="FF0000"/>
                </a:solidFill>
              </a:rPr>
              <a:t>New Public Management (</a:t>
            </a:r>
            <a:r>
              <a:rPr lang="it-IT" sz="2200" b="1" dirty="0" err="1" smtClean="0">
                <a:solidFill>
                  <a:srgbClr val="FF0000"/>
                </a:solidFill>
              </a:rPr>
              <a:t>Npm</a:t>
            </a:r>
            <a:r>
              <a:rPr lang="it-IT" sz="2200" b="1" dirty="0" smtClean="0">
                <a:solidFill>
                  <a:srgbClr val="FF0000"/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it-IT" sz="2200" dirty="0" smtClean="0"/>
              <a:t>Il </a:t>
            </a:r>
            <a:r>
              <a:rPr lang="it-IT" sz="2200" dirty="0" err="1" smtClean="0"/>
              <a:t>Npm</a:t>
            </a:r>
            <a:r>
              <a:rPr lang="it-IT" sz="2200" dirty="0" smtClean="0"/>
              <a:t> si propone di </a:t>
            </a:r>
            <a:r>
              <a:rPr lang="it-IT" sz="2200" b="1" dirty="0" smtClean="0">
                <a:solidFill>
                  <a:srgbClr val="FF0000"/>
                </a:solidFill>
              </a:rPr>
              <a:t>attuare un allineamento di condotta tra unità pubbliche e private attraverso l’introduzione di forme e tecniche di gestione di tipo privatistico</a:t>
            </a:r>
            <a:r>
              <a:rPr lang="it-IT" sz="2200" dirty="0" smtClean="0"/>
              <a:t>.</a:t>
            </a:r>
            <a:endParaRPr lang="it-IT" sz="2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6215" y="973668"/>
            <a:ext cx="7619417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La razionalizzazione dei sistemi di gestione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4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3464" y="2401824"/>
            <a:ext cx="8513064" cy="4108704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 smtClean="0"/>
              <a:t>Sono state </a:t>
            </a:r>
            <a:r>
              <a:rPr lang="it-IT" sz="2000" b="1" dirty="0" smtClean="0">
                <a:solidFill>
                  <a:srgbClr val="FF0000"/>
                </a:solidFill>
              </a:rPr>
              <a:t>introdotte quote di compartecipazione alla spesa per i beneficiari di alcune prestazioni</a:t>
            </a:r>
            <a:r>
              <a:rPr lang="it-IT" sz="2000" dirty="0" smtClean="0"/>
              <a:t> come, ad esempio, quelle specialistiche</a:t>
            </a:r>
          </a:p>
          <a:p>
            <a:pPr marL="0" indent="0" algn="just">
              <a:buNone/>
            </a:pPr>
            <a:r>
              <a:rPr lang="it-IT" sz="2000" dirty="0" smtClean="0"/>
              <a:t>In generale, i criteri di calcolo delle quote di compartecipazione tengono conto del </a:t>
            </a:r>
            <a:r>
              <a:rPr lang="it-IT" sz="2000" b="1" dirty="0" smtClean="0">
                <a:solidFill>
                  <a:srgbClr val="FF0000"/>
                </a:solidFill>
              </a:rPr>
              <a:t>reddito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r>
              <a:rPr lang="it-IT" sz="2000" dirty="0" smtClean="0"/>
              <a:t>L’obiettivo è quello di </a:t>
            </a:r>
            <a:r>
              <a:rPr lang="it-IT" sz="2000" b="1" dirty="0" smtClean="0">
                <a:solidFill>
                  <a:srgbClr val="FF0000"/>
                </a:solidFill>
              </a:rPr>
              <a:t>introdurre elementi di maggiore equità tra i destinatari delle prestazioni </a:t>
            </a:r>
            <a:r>
              <a:rPr lang="it-IT" sz="2000" dirty="0" smtClean="0"/>
              <a:t>richiedendo a coloro che dispongono di maggiori risorse economiche di contribuire con risorse proprie al finanziamento delle prestazioni di cui sono beneficiari.</a:t>
            </a:r>
          </a:p>
          <a:p>
            <a:pPr marL="0" indent="0" algn="just">
              <a:buNone/>
            </a:pPr>
            <a:r>
              <a:rPr lang="it-IT" sz="2000" dirty="0" smtClean="0"/>
              <a:t>Lo scopo di questa strategia è quello di </a:t>
            </a:r>
            <a:r>
              <a:rPr lang="it-IT" sz="2000" b="1" dirty="0" smtClean="0">
                <a:solidFill>
                  <a:srgbClr val="FF0000"/>
                </a:solidFill>
              </a:rPr>
              <a:t>aumentare lo stock di risorse disponibili per il finanziamento delle politiche sociali.</a:t>
            </a:r>
          </a:p>
          <a:p>
            <a:pPr marL="0" indent="0" algn="just">
              <a:buNone/>
            </a:pPr>
            <a:r>
              <a:rPr lang="it-IT" sz="2000" dirty="0" smtClean="0"/>
              <a:t>Si è cercato inoltre di </a:t>
            </a:r>
            <a:r>
              <a:rPr lang="it-IT" sz="2000" b="1" dirty="0" smtClean="0">
                <a:solidFill>
                  <a:srgbClr val="FF0000"/>
                </a:solidFill>
              </a:rPr>
              <a:t>aumentare </a:t>
            </a:r>
            <a:r>
              <a:rPr lang="it-IT" sz="2000" dirty="0" smtClean="0"/>
              <a:t>attraverso questa strategia </a:t>
            </a:r>
            <a:r>
              <a:rPr lang="it-IT" sz="2000" b="1" dirty="0" smtClean="0">
                <a:solidFill>
                  <a:srgbClr val="FF0000"/>
                </a:solidFill>
              </a:rPr>
              <a:t>il livello di razionalità di fruizione dei beni e servizi.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6215" y="973668"/>
            <a:ext cx="774743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La contribuzione da parte dei destinatari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697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1040</Words>
  <Application>Microsoft Office PowerPoint</Application>
  <PresentationFormat>Presentazione su schermo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Onde</vt:lpstr>
      <vt:lpstr>I liberalizzatori</vt:lpstr>
      <vt:lpstr>I liberalizzatori</vt:lpstr>
      <vt:lpstr>I consolidatori</vt:lpstr>
      <vt:lpstr>I riformisti</vt:lpstr>
      <vt:lpstr>Le linee di fondo dei processi di riforma</vt:lpstr>
      <vt:lpstr>Le politiche di contenimento dei costi</vt:lpstr>
      <vt:lpstr>La limitazione dei criteri di accesso alle prestazioni</vt:lpstr>
      <vt:lpstr>La razionalizzazione dei sistemi di gestione</vt:lpstr>
      <vt:lpstr>La contribuzione da parte dei destinatari</vt:lpstr>
      <vt:lpstr>Le politiche di «attivazione»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liberalizzatori</dc:title>
  <dc:creator>Rosemary</dc:creator>
  <cp:lastModifiedBy>Rosemary</cp:lastModifiedBy>
  <cp:revision>1</cp:revision>
  <dcterms:created xsi:type="dcterms:W3CDTF">2020-04-09T04:08:03Z</dcterms:created>
  <dcterms:modified xsi:type="dcterms:W3CDTF">2020-04-09T04:10:19Z</dcterms:modified>
</cp:coreProperties>
</file>