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339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19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29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3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475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84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78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21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510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951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540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19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0326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209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828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3661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6AAD-BC7E-40CB-962D-4642D07156F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F-56C4-4ED0-8DB2-004B2A32807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3314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6AAD-BC7E-40CB-962D-4642D07156F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F-56C4-4ED0-8DB2-004B2A32807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8212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6AAD-BC7E-40CB-962D-4642D07156F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F-56C4-4ED0-8DB2-004B2A32807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111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6AAD-BC7E-40CB-962D-4642D07156F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F-56C4-4ED0-8DB2-004B2A32807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6779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6AAD-BC7E-40CB-962D-4642D07156F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F-56C4-4ED0-8DB2-004B2A32807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4049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6AAD-BC7E-40CB-962D-4642D07156F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F-56C4-4ED0-8DB2-004B2A32807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493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6AAD-BC7E-40CB-962D-4642D07156F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F-56C4-4ED0-8DB2-004B2A32807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99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482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6AAD-BC7E-40CB-962D-4642D07156F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F-56C4-4ED0-8DB2-004B2A32807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3452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6AAD-BC7E-40CB-962D-4642D07156F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F-56C4-4ED0-8DB2-004B2A32807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8808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6AAD-BC7E-40CB-962D-4642D07156F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F-56C4-4ED0-8DB2-004B2A32807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275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6AAD-BC7E-40CB-962D-4642D07156F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F-56C4-4ED0-8DB2-004B2A32807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0089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014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8176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7318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1334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481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69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6326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7927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8278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6859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4339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9686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9219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036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3069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689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1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65085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7595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8874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950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7189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2634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50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32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43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36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39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4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60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46AAD-BC7E-40CB-962D-4642D07156F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2316F-56C4-4ED0-8DB2-004B2A32807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48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52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21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t-IT" dirty="0" smtClean="0"/>
              <a:t>CULTURA E COMUNICAZIONE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/>
          </a:bodyPr>
          <a:lstStyle/>
          <a:p>
            <a:r>
              <a:rPr lang="it-IT" sz="2400" dirty="0" smtClean="0"/>
              <a:t>L’</a:t>
            </a:r>
            <a:r>
              <a:rPr lang="it-IT" sz="2200" dirty="0" smtClean="0"/>
              <a:t> «altro» ha sempre margini di opacità e sfugge agli sforzi di comprensione e interiorizzazione</a:t>
            </a:r>
          </a:p>
          <a:p>
            <a:r>
              <a:rPr lang="it-IT" sz="2200" dirty="0" smtClean="0"/>
              <a:t>Edward T. Hall sostiene che «la comunicazione costituisce il cuore della vita e della cultura stessa».</a:t>
            </a:r>
          </a:p>
          <a:p>
            <a:r>
              <a:rPr lang="it-IT" sz="2200" dirty="0" smtClean="0"/>
              <a:t>La cultura non sopravvive se non è comunicata: è un insieme di segni dotati di significato che si esprime in </a:t>
            </a:r>
            <a:r>
              <a:rPr lang="it-IT" sz="2200" dirty="0" smtClean="0"/>
              <a:t>pratiche </a:t>
            </a:r>
            <a:r>
              <a:rPr lang="it-IT" sz="2200" dirty="0" smtClean="0"/>
              <a:t>comunicative (riti, creazione di simboli, rappresentazioni collettive…)</a:t>
            </a:r>
          </a:p>
          <a:p>
            <a:r>
              <a:rPr lang="it-IT" sz="2200" b="1" dirty="0" smtClean="0"/>
              <a:t>LA COMUNICAZIONE DÀ </a:t>
            </a:r>
            <a:r>
              <a:rPr lang="it-IT" sz="2200" b="1" dirty="0" smtClean="0"/>
              <a:t>VISIBILITÀ </a:t>
            </a:r>
            <a:r>
              <a:rPr lang="it-IT" sz="2200" b="1" dirty="0" smtClean="0"/>
              <a:t>ALLA CULTURA</a:t>
            </a:r>
          </a:p>
          <a:p>
            <a:r>
              <a:rPr lang="it-IT" sz="2200" dirty="0" smtClean="0"/>
              <a:t>La cultura sopravvive grazie all’apprendimento della lingua, attraverso modalità verbali e non verbali di approvazione e disapprovazione, trasmissione di modelli condivisi e appropriati</a:t>
            </a:r>
          </a:p>
          <a:p>
            <a:r>
              <a:rPr lang="it-IT" sz="2200" dirty="0" smtClean="0"/>
              <a:t>Nella trasmissione la cultura tuttavia subisce interpretazioni e contaminazioni. Si trasforma.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932039" y="64923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38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780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it-IT" sz="3100" dirty="0" smtClean="0"/>
              <a:t>EVOLUZIONE STORICA E CULTURALE DEI SISTEMI DI COMUNICAZIONE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sz="31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832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1900" b="1" dirty="0" smtClean="0"/>
              <a:t>PRIME COMUNICAZIONI UNO-MOLTI</a:t>
            </a:r>
            <a:r>
              <a:rPr lang="it-IT" sz="1900" dirty="0" smtClean="0"/>
              <a:t>: </a:t>
            </a:r>
            <a:r>
              <a:rPr lang="it-IT" sz="1900" dirty="0"/>
              <a:t>cerimonie religiose, politiche, feste, processioni, esecuzioni</a:t>
            </a:r>
            <a:r>
              <a:rPr lang="it-IT" sz="1900" dirty="0" smtClean="0"/>
              <a:t>…</a:t>
            </a:r>
          </a:p>
          <a:p>
            <a:pPr marL="0" indent="0">
              <a:buNone/>
            </a:pPr>
            <a:r>
              <a:rPr lang="it-IT" sz="1900" dirty="0" smtClean="0"/>
              <a:t>L’oralità domina sulla scrittura e l’</a:t>
            </a:r>
            <a:r>
              <a:rPr lang="it-IT" sz="1900" b="1" dirty="0" smtClean="0"/>
              <a:t>udito </a:t>
            </a:r>
            <a:r>
              <a:rPr lang="it-IT" sz="1900" dirty="0" smtClean="0"/>
              <a:t>sulla vista                                       </a:t>
            </a:r>
            <a:r>
              <a:rPr lang="it-IT" sz="2100" b="1" dirty="0" smtClean="0"/>
              <a:t>CULTURE ORALI</a:t>
            </a:r>
            <a:endParaRPr lang="it-IT" sz="2100" b="1" dirty="0"/>
          </a:p>
          <a:p>
            <a:endParaRPr lang="it-IT" sz="1900" dirty="0" smtClean="0"/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endParaRPr lang="it-IT" sz="1800" dirty="0" smtClean="0"/>
          </a:p>
          <a:p>
            <a:pPr marL="0" indent="0">
              <a:buNone/>
            </a:pPr>
            <a:endParaRPr lang="it-IT" sz="1800" b="1" dirty="0" smtClean="0"/>
          </a:p>
          <a:p>
            <a:pPr marL="0" indent="0">
              <a:buNone/>
            </a:pPr>
            <a:endParaRPr lang="it-IT" sz="1800" b="1" dirty="0" smtClean="0"/>
          </a:p>
          <a:p>
            <a:pPr marL="0" indent="0">
              <a:buNone/>
            </a:pPr>
            <a:endParaRPr lang="it-IT" sz="1900" b="1" dirty="0" smtClean="0"/>
          </a:p>
          <a:p>
            <a:pPr marL="0" indent="0">
              <a:buNone/>
            </a:pPr>
            <a:r>
              <a:rPr lang="it-IT" sz="1900" b="1" dirty="0" smtClean="0"/>
              <a:t>SCRITTURA</a:t>
            </a:r>
            <a:r>
              <a:rPr lang="it-IT" sz="1900" dirty="0"/>
              <a:t>: </a:t>
            </a:r>
            <a:r>
              <a:rPr lang="it-IT" sz="1900" dirty="0" err="1"/>
              <a:t>decollettivizza</a:t>
            </a:r>
            <a:r>
              <a:rPr lang="it-IT" sz="1900" dirty="0"/>
              <a:t>, detribalizza, </a:t>
            </a:r>
            <a:r>
              <a:rPr lang="it-IT" sz="1900" b="1" dirty="0"/>
              <a:t>fa emergere una coscienza </a:t>
            </a:r>
            <a:r>
              <a:rPr lang="it-IT" sz="1900" b="1" dirty="0" smtClean="0"/>
              <a:t>individuale</a:t>
            </a:r>
          </a:p>
          <a:p>
            <a:pPr marL="0" indent="0">
              <a:buNone/>
            </a:pPr>
            <a:r>
              <a:rPr lang="it-IT" sz="1900" b="1" dirty="0" smtClean="0"/>
              <a:t>La vista primeggia sull’udito </a:t>
            </a:r>
          </a:p>
          <a:p>
            <a:pPr marL="0" indent="0">
              <a:buNone/>
            </a:pPr>
            <a:endParaRPr lang="it-IT" sz="1900" b="1" dirty="0"/>
          </a:p>
          <a:p>
            <a:pPr marL="0" indent="0">
              <a:buNone/>
            </a:pPr>
            <a:r>
              <a:rPr lang="it-IT" sz="1900" b="1" dirty="0" smtClean="0"/>
              <a:t>                                                                                                                                </a:t>
            </a:r>
            <a:r>
              <a:rPr lang="it-IT" sz="2100" b="1" dirty="0" smtClean="0"/>
              <a:t>CULTURE ALFABETICHE</a:t>
            </a:r>
            <a:r>
              <a:rPr lang="it-IT" sz="1900" b="1" dirty="0" smtClean="0"/>
              <a:t>                                                                                </a:t>
            </a:r>
            <a:endParaRPr lang="it-IT" sz="1900" b="1" dirty="0"/>
          </a:p>
          <a:p>
            <a:pPr marL="0" indent="0">
              <a:buNone/>
            </a:pPr>
            <a:endParaRPr lang="it-IT" sz="1800" b="1" dirty="0" smtClean="0"/>
          </a:p>
          <a:p>
            <a:pPr marL="0" indent="0">
              <a:buNone/>
            </a:pPr>
            <a:endParaRPr lang="it-IT" sz="1800" b="1" dirty="0"/>
          </a:p>
          <a:p>
            <a:pPr marL="0" indent="0">
              <a:buNone/>
            </a:pPr>
            <a:endParaRPr lang="it-IT" sz="1800" b="1" dirty="0" smtClean="0"/>
          </a:p>
          <a:p>
            <a:pPr marL="0" indent="0">
              <a:buNone/>
            </a:pPr>
            <a:endParaRPr lang="it-IT" sz="1800" b="1" dirty="0" smtClean="0"/>
          </a:p>
          <a:p>
            <a:pPr marL="0" indent="0">
              <a:buNone/>
            </a:pPr>
            <a:r>
              <a:rPr lang="it-IT" sz="1900" b="1" dirty="0" smtClean="0"/>
              <a:t>STAMPA</a:t>
            </a:r>
            <a:r>
              <a:rPr lang="it-IT" sz="1900" dirty="0" smtClean="0"/>
              <a:t> </a:t>
            </a:r>
            <a:r>
              <a:rPr lang="it-IT" sz="1900" dirty="0"/>
              <a:t>– Gutenberg, 1450 (Bibbia delle 36 </a:t>
            </a:r>
            <a:r>
              <a:rPr lang="it-IT" sz="1900" dirty="0" smtClean="0"/>
              <a:t>linee); 1455 </a:t>
            </a:r>
            <a:r>
              <a:rPr lang="it-IT" sz="1900" dirty="0"/>
              <a:t>(Bibbia delle 42 linee) – </a:t>
            </a:r>
            <a:r>
              <a:rPr lang="it-IT" sz="1900" b="1" dirty="0"/>
              <a:t>amplifica gli effetti della scrittura</a:t>
            </a:r>
          </a:p>
          <a:p>
            <a:endParaRPr lang="it-IT" sz="1900" dirty="0"/>
          </a:p>
          <a:p>
            <a:pPr marL="0" indent="0">
              <a:buNone/>
            </a:pPr>
            <a:r>
              <a:rPr lang="it-IT" sz="2100" b="1" dirty="0" smtClean="0"/>
              <a:t>COMUNICAZIONI DI MASSA. </a:t>
            </a:r>
            <a:r>
              <a:rPr lang="it-IT" sz="2100" dirty="0" smtClean="0"/>
              <a:t>Mutano </a:t>
            </a:r>
            <a:r>
              <a:rPr lang="it-IT" sz="2100" dirty="0"/>
              <a:t>i seguenti processi e rapporti:</a:t>
            </a:r>
          </a:p>
          <a:p>
            <a:r>
              <a:rPr lang="it-IT" sz="2100" dirty="0"/>
              <a:t>Riproducibilità tecnica e serialità (W. Benjamin, </a:t>
            </a:r>
            <a:r>
              <a:rPr lang="it-IT" sz="2100" i="1" dirty="0"/>
              <a:t>L’opera d’arte nell’epoca della sua riproducibilità tecnica</a:t>
            </a:r>
            <a:r>
              <a:rPr lang="it-IT" sz="2100" dirty="0"/>
              <a:t>, 1936)</a:t>
            </a:r>
          </a:p>
          <a:p>
            <a:r>
              <a:rPr lang="it-IT" sz="2100" dirty="0"/>
              <a:t>Rapporto pubblico/privato (personalizzazione, miniaturizzazione)</a:t>
            </a:r>
          </a:p>
          <a:p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3" y="1484784"/>
            <a:ext cx="194360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0" y="3650207"/>
            <a:ext cx="1500187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63303"/>
            <a:ext cx="1387029" cy="1187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61866"/>
            <a:ext cx="1352033" cy="1162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reccia a destra 3"/>
          <p:cNvSpPr/>
          <p:nvPr/>
        </p:nvSpPr>
        <p:spPr>
          <a:xfrm>
            <a:off x="4427984" y="11247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5" y="3424399"/>
            <a:ext cx="1071954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810000"/>
            <a:ext cx="1828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4572000" y="6488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39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32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rgbClr val="5E9EFF">
                <a:alpha val="36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200" dirty="0" smtClean="0"/>
              <a:t>PITTOGRAMMI, IDEOGRAMMI</a:t>
            </a:r>
            <a:br>
              <a:rPr lang="it-IT" sz="2200" dirty="0" smtClean="0"/>
            </a:b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200" dirty="0"/>
              <a:t/>
            </a:r>
            <a:br>
              <a:rPr lang="it-IT" sz="2200" dirty="0"/>
            </a:br>
            <a:r>
              <a:rPr lang="it-IT" sz="2200" dirty="0" smtClean="0"/>
              <a:t>ASTRAZIONE, </a:t>
            </a:r>
            <a:r>
              <a:rPr lang="it-IT" sz="2200" dirty="0" smtClean="0"/>
              <a:t>LINEARITÀ</a:t>
            </a:r>
            <a:endParaRPr lang="it-IT" sz="22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64" y="1735134"/>
            <a:ext cx="3600400" cy="2165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443219"/>
            <a:ext cx="3437083" cy="28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23528" y="3878614"/>
            <a:ext cx="49141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PITTOGRAMMI PRIMITIVI SUMERI (</a:t>
            </a:r>
            <a:r>
              <a:rPr lang="it-IT" dirty="0" err="1">
                <a:solidFill>
                  <a:prstClr val="black"/>
                </a:solidFill>
              </a:rPr>
              <a:t>ca</a:t>
            </a:r>
            <a:r>
              <a:rPr lang="it-IT" dirty="0">
                <a:solidFill>
                  <a:prstClr val="black"/>
                </a:solidFill>
              </a:rPr>
              <a:t>. 3000 A. C.)</a:t>
            </a:r>
          </a:p>
          <a:p>
            <a:r>
              <a:rPr lang="it-IT" dirty="0">
                <a:solidFill>
                  <a:prstClr val="black"/>
                </a:solidFill>
              </a:rPr>
              <a:t>Ricostruzione delle diverse fasi della scrittura </a:t>
            </a:r>
          </a:p>
          <a:p>
            <a:r>
              <a:rPr lang="it-IT" dirty="0">
                <a:solidFill>
                  <a:prstClr val="black"/>
                </a:solidFill>
              </a:rPr>
              <a:t>cuneiforme:</a:t>
            </a:r>
          </a:p>
          <a:p>
            <a:pPr marL="342900" indent="-342900">
              <a:buFontTx/>
              <a:buAutoNum type="arabicPeriod"/>
            </a:pPr>
            <a:r>
              <a:rPr lang="it-IT" dirty="0">
                <a:solidFill>
                  <a:prstClr val="black"/>
                </a:solidFill>
              </a:rPr>
              <a:t>Testa di bue</a:t>
            </a:r>
          </a:p>
          <a:p>
            <a:pPr marL="342900" indent="-342900">
              <a:buFontTx/>
              <a:buAutoNum type="arabicPeriod"/>
            </a:pPr>
            <a:r>
              <a:rPr lang="it-IT" dirty="0">
                <a:solidFill>
                  <a:prstClr val="black"/>
                </a:solidFill>
              </a:rPr>
              <a:t>Triangolo pubico – «donna»</a:t>
            </a:r>
          </a:p>
          <a:p>
            <a:pPr marL="342900" indent="-342900">
              <a:buFontTx/>
              <a:buAutoNum type="arabicPeriod"/>
            </a:pPr>
            <a:r>
              <a:rPr lang="it-IT" dirty="0">
                <a:solidFill>
                  <a:prstClr val="black"/>
                </a:solidFill>
              </a:rPr>
              <a:t>Combinazione: donna e montagne – «donne straniere, schiave»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988840"/>
            <a:ext cx="445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1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2633198"/>
            <a:ext cx="342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2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05664" y="33147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3</a:t>
            </a:r>
            <a:endParaRPr lang="it-IT" dirty="0">
              <a:solidFill>
                <a:prstClr val="black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365104"/>
            <a:ext cx="2088232" cy="2461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Freccia in giù 10"/>
          <p:cNvSpPr/>
          <p:nvPr/>
        </p:nvSpPr>
        <p:spPr>
          <a:xfrm>
            <a:off x="4329684" y="646992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499992" y="65253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40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95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CENTRALITÀ E ORIGINE DELLA COMUNICAZIONE INTERCULTURALE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4785395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Approda come campo di studi organico dopo la II guerra mondiale</a:t>
            </a:r>
          </a:p>
          <a:p>
            <a:endParaRPr lang="it-IT" dirty="0" smtClean="0"/>
          </a:p>
          <a:p>
            <a:r>
              <a:rPr lang="it-IT" dirty="0" smtClean="0"/>
              <a:t>Il Dipartimento di </a:t>
            </a:r>
            <a:r>
              <a:rPr lang="it-IT" dirty="0"/>
              <a:t>Stato U.S.A fonda il </a:t>
            </a:r>
            <a:r>
              <a:rPr lang="it-IT" i="1" dirty="0" err="1"/>
              <a:t>Foreign</a:t>
            </a:r>
            <a:r>
              <a:rPr lang="it-IT" i="1" dirty="0"/>
              <a:t> Service </a:t>
            </a:r>
            <a:r>
              <a:rPr lang="it-IT" i="1" dirty="0" err="1"/>
              <a:t>Institute</a:t>
            </a:r>
            <a:endParaRPr lang="it-IT" i="1" dirty="0"/>
          </a:p>
          <a:p>
            <a:endParaRPr lang="it-IT" dirty="0" smtClean="0"/>
          </a:p>
          <a:p>
            <a:r>
              <a:rPr lang="it-IT" dirty="0" smtClean="0"/>
              <a:t>L’Università </a:t>
            </a:r>
            <a:r>
              <a:rPr lang="it-IT" dirty="0"/>
              <a:t>di Chicago è la sede del primo </a:t>
            </a:r>
            <a:r>
              <a:rPr lang="it-IT" dirty="0" err="1"/>
              <a:t>Dip</a:t>
            </a:r>
            <a:r>
              <a:rPr lang="it-IT" dirty="0"/>
              <a:t>. Di Sociologia degli Stati Uniti fondato nel </a:t>
            </a:r>
            <a:r>
              <a:rPr lang="it-IT" dirty="0" err="1"/>
              <a:t>nel</a:t>
            </a:r>
            <a:r>
              <a:rPr lang="it-IT" dirty="0"/>
              <a:t> 1892. Studio della diversità culturale e della devianza sociale nelle metropoli: </a:t>
            </a:r>
            <a:r>
              <a:rPr lang="it-IT" dirty="0" smtClean="0"/>
              <a:t>lo studio condotto da </a:t>
            </a:r>
            <a:r>
              <a:rPr lang="it-IT" b="1" dirty="0" smtClean="0"/>
              <a:t>William </a:t>
            </a:r>
            <a:r>
              <a:rPr lang="it-IT" b="1" dirty="0"/>
              <a:t>Thomas </a:t>
            </a:r>
            <a:r>
              <a:rPr lang="it-IT" dirty="0"/>
              <a:t>e</a:t>
            </a:r>
            <a:r>
              <a:rPr lang="it-IT" b="1" dirty="0"/>
              <a:t> Florian </a:t>
            </a:r>
            <a:r>
              <a:rPr lang="it-IT" b="1" dirty="0" err="1" smtClean="0"/>
              <a:t>Znaniecki</a:t>
            </a:r>
            <a:r>
              <a:rPr lang="it-IT" dirty="0" smtClean="0"/>
              <a:t>, </a:t>
            </a:r>
            <a:r>
              <a:rPr lang="it-IT" i="1" dirty="0" smtClean="0"/>
              <a:t>Il </a:t>
            </a:r>
            <a:r>
              <a:rPr lang="it-IT" i="1" dirty="0"/>
              <a:t>contadino polacco in Europa e in </a:t>
            </a:r>
            <a:r>
              <a:rPr lang="it-IT" i="1" dirty="0" smtClean="0"/>
              <a:t>America</a:t>
            </a:r>
            <a:r>
              <a:rPr lang="it-IT" dirty="0" smtClean="0"/>
              <a:t>, </a:t>
            </a:r>
            <a:r>
              <a:rPr lang="it-IT" dirty="0"/>
              <a:t>1920 inaugura un filone importante</a:t>
            </a:r>
          </a:p>
          <a:p>
            <a:endParaRPr lang="it-IT" dirty="0" smtClean="0"/>
          </a:p>
          <a:p>
            <a:r>
              <a:rPr lang="it-IT" dirty="0" smtClean="0"/>
              <a:t>Piani </a:t>
            </a:r>
            <a:r>
              <a:rPr lang="it-IT" dirty="0"/>
              <a:t>di sostegno economico e alleanze strategiche con </a:t>
            </a:r>
            <a:r>
              <a:rPr lang="it-IT" dirty="0" smtClean="0"/>
              <a:t>i </a:t>
            </a:r>
            <a:r>
              <a:rPr lang="it-IT" dirty="0"/>
              <a:t>Paesi del Sudamerica, Africa e Asia: </a:t>
            </a:r>
            <a:r>
              <a:rPr lang="it-IT" b="1" dirty="0"/>
              <a:t>AID</a:t>
            </a:r>
            <a:r>
              <a:rPr lang="it-IT" dirty="0"/>
              <a:t> </a:t>
            </a:r>
            <a:r>
              <a:rPr lang="it-IT" i="1" dirty="0"/>
              <a:t>Agency for International Development</a:t>
            </a:r>
          </a:p>
          <a:p>
            <a:endParaRPr lang="it-IT" b="1" dirty="0" smtClean="0"/>
          </a:p>
          <a:p>
            <a:r>
              <a:rPr lang="it-IT" b="1" dirty="0" smtClean="0"/>
              <a:t>Molte </a:t>
            </a:r>
            <a:r>
              <a:rPr lang="it-IT" b="1" dirty="0"/>
              <a:t>iniziative fallirono ‘50 – ’60</a:t>
            </a:r>
            <a:r>
              <a:rPr lang="it-IT" dirty="0"/>
              <a:t>: finanziamenti tecnologici, alfabetizzazione, costruzione infrastrutture, incremento produttività agricola, centrali idroelettriche, miglioramento condizioni igieniche…</a:t>
            </a:r>
          </a:p>
          <a:p>
            <a:r>
              <a:rPr lang="it-IT" b="1" dirty="0"/>
              <a:t>Perché?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644008" y="6488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41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769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t-IT" dirty="0"/>
              <a:t>Il </a:t>
            </a:r>
            <a:r>
              <a:rPr lang="it-IT" i="1" dirty="0" err="1"/>
              <a:t>Foreign</a:t>
            </a:r>
            <a:r>
              <a:rPr lang="it-IT" i="1" dirty="0"/>
              <a:t> Service </a:t>
            </a:r>
            <a:r>
              <a:rPr lang="it-IT" i="1" dirty="0" err="1"/>
              <a:t>Institute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472608"/>
          </a:xfrm>
        </p:spPr>
        <p:txBody>
          <a:bodyPr>
            <a:normAutofit/>
          </a:bodyPr>
          <a:lstStyle/>
          <a:p>
            <a:r>
              <a:rPr lang="it-IT" sz="2800" dirty="0"/>
              <a:t>Nel 1946 Il Congresso approvò il </a:t>
            </a:r>
            <a:r>
              <a:rPr lang="it-IT" sz="2800" i="1" dirty="0" err="1"/>
              <a:t>Foreign</a:t>
            </a:r>
            <a:r>
              <a:rPr lang="it-IT" sz="2800" i="1" dirty="0"/>
              <a:t> Service </a:t>
            </a:r>
            <a:r>
              <a:rPr lang="it-IT" sz="2800" i="1" dirty="0" err="1"/>
              <a:t>Act</a:t>
            </a:r>
            <a:r>
              <a:rPr lang="it-IT" sz="2800" i="1" dirty="0"/>
              <a:t> </a:t>
            </a:r>
            <a:r>
              <a:rPr lang="it-IT" sz="2800" dirty="0"/>
              <a:t>che sanciva la costituzione del FSI entro il </a:t>
            </a:r>
            <a:r>
              <a:rPr lang="it-IT" sz="2800" dirty="0" err="1"/>
              <a:t>Dip</a:t>
            </a:r>
            <a:r>
              <a:rPr lang="it-IT" sz="2800" dirty="0"/>
              <a:t>. </a:t>
            </a:r>
            <a:r>
              <a:rPr lang="it-IT" sz="2800" dirty="0" smtClean="0"/>
              <a:t>di </a:t>
            </a:r>
            <a:r>
              <a:rPr lang="it-IT" sz="2800" dirty="0"/>
              <a:t>Stato.</a:t>
            </a:r>
          </a:p>
          <a:p>
            <a:r>
              <a:rPr lang="it-IT" sz="2800" dirty="0"/>
              <a:t>Fine: provvedere alla </a:t>
            </a:r>
            <a:r>
              <a:rPr lang="it-IT" sz="2800" b="1" dirty="0"/>
              <a:t>formazione del personale diplomatico e tecnico</a:t>
            </a:r>
          </a:p>
          <a:p>
            <a:r>
              <a:rPr lang="it-IT" sz="2800" dirty="0"/>
              <a:t>Linguisti, antropologi, docenti madrelingua, esperti delle sfumature </a:t>
            </a:r>
            <a:r>
              <a:rPr lang="it-IT" sz="2800" dirty="0" smtClean="0"/>
              <a:t>del </a:t>
            </a:r>
            <a:r>
              <a:rPr lang="it-IT" sz="2800" b="1" dirty="0" smtClean="0"/>
              <a:t>linguaggio non verbale</a:t>
            </a:r>
            <a:endParaRPr lang="it-IT" sz="2800" dirty="0"/>
          </a:p>
          <a:p>
            <a:r>
              <a:rPr lang="it-IT" sz="2800" dirty="0" smtClean="0"/>
              <a:t>L’antropologo </a:t>
            </a:r>
            <a:r>
              <a:rPr lang="it-IT" sz="2800" b="1" dirty="0" smtClean="0"/>
              <a:t>Edward </a:t>
            </a:r>
            <a:r>
              <a:rPr lang="it-IT" sz="2800" b="1" dirty="0" err="1" smtClean="0"/>
              <a:t>Twitchell</a:t>
            </a:r>
            <a:r>
              <a:rPr lang="it-IT" sz="2800" b="1" dirty="0" smtClean="0"/>
              <a:t> Hall </a:t>
            </a:r>
            <a:r>
              <a:rPr lang="it-IT" sz="2800" dirty="0" smtClean="0"/>
              <a:t>(1914-2009)</a:t>
            </a:r>
            <a:r>
              <a:rPr lang="it-IT" sz="2800" b="1" dirty="0" smtClean="0"/>
              <a:t> </a:t>
            </a:r>
            <a:r>
              <a:rPr lang="it-IT" sz="2800" dirty="0"/>
              <a:t>ne fece parte dal 1951 al 1959</a:t>
            </a:r>
          </a:p>
          <a:p>
            <a:r>
              <a:rPr lang="it-IT" sz="2800" i="1" dirty="0" smtClean="0"/>
              <a:t>Il </a:t>
            </a:r>
            <a:r>
              <a:rPr lang="it-IT" sz="2800" i="1" dirty="0"/>
              <a:t>linguaggio </a:t>
            </a:r>
            <a:r>
              <a:rPr lang="it-IT" sz="2800" i="1" dirty="0" smtClean="0"/>
              <a:t>silenzioso </a:t>
            </a:r>
            <a:r>
              <a:rPr lang="it-IT" sz="2800" dirty="0" smtClean="0"/>
              <a:t>(1959) </a:t>
            </a:r>
            <a:r>
              <a:rPr lang="it-IT" sz="2800" i="1" dirty="0" smtClean="0"/>
              <a:t>e La dimensione nascosta </a:t>
            </a:r>
            <a:r>
              <a:rPr lang="it-IT" sz="2800" dirty="0" smtClean="0"/>
              <a:t>(1966) sono i testi fondativi </a:t>
            </a:r>
            <a:r>
              <a:rPr lang="it-IT" sz="2800" dirty="0"/>
              <a:t>della nuova disciplina 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572000" y="65253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42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21222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494</Words>
  <Application>Microsoft Office PowerPoint</Application>
  <PresentationFormat>Presentazione su schermo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1_Tema di Office</vt:lpstr>
      <vt:lpstr>2_Tema di Office</vt:lpstr>
      <vt:lpstr>3_Tema di Office</vt:lpstr>
      <vt:lpstr>4_Tema di Office</vt:lpstr>
      <vt:lpstr>5_Tema di Office</vt:lpstr>
      <vt:lpstr>CULTURA E COMUNICAZIONE</vt:lpstr>
      <vt:lpstr>EVOLUZIONE STORICA E CULTURALE DEI SISTEMI DI COMUNICAZIONE </vt:lpstr>
      <vt:lpstr>  PITTOGRAMMI, IDEOGRAMMI   ASTRAZIONE, LINEARITÀ</vt:lpstr>
      <vt:lpstr>CENTRALITÀ E ORIGINE DELLA COMUNICAZIONE INTERCULTURALE</vt:lpstr>
      <vt:lpstr>Il Foreign Service Institute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 E COMUNICAZIONE</dc:title>
  <dc:creator>Elena</dc:creator>
  <cp:lastModifiedBy>Elena</cp:lastModifiedBy>
  <cp:revision>1</cp:revision>
  <dcterms:created xsi:type="dcterms:W3CDTF">2020-04-11T12:07:33Z</dcterms:created>
  <dcterms:modified xsi:type="dcterms:W3CDTF">2020-04-11T12:27:10Z</dcterms:modified>
</cp:coreProperties>
</file>