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58" r:id="rId3"/>
    <p:sldId id="257" r:id="rId4"/>
    <p:sldId id="259" r:id="rId5"/>
    <p:sldId id="260" r:id="rId6"/>
    <p:sldId id="261" r:id="rId7"/>
    <p:sldId id="262" r:id="rId8"/>
    <p:sldId id="263" r:id="rId9"/>
    <p:sldId id="264" r:id="rId10"/>
  </p:sldIdLst>
  <p:sldSz cx="9144000" cy="6858000" type="screen4x3"/>
  <p:notesSz cx="6886575" cy="96234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2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2988360" cy="480600"/>
          </a:xfrm>
          <a:prstGeom prst="rect">
            <a:avLst/>
          </a:prstGeom>
          <a:noFill/>
          <a:ln>
            <a:noFill/>
          </a:ln>
        </p:spPr>
        <p:txBody>
          <a:bodyPr vert="horz" wrap="none" lIns="90000" tIns="45000" rIns="90000" bIns="45000"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it-IT" sz="1400" b="0" i="0" u="none" strike="noStrike" cap="none" baseline="0">
              <a:ln>
                <a:noFill/>
              </a:ln>
              <a:solidFill>
                <a:srgbClr val="000000"/>
              </a:solidFill>
              <a:latin typeface="Times New Roman" pitchFamily="18"/>
              <a:ea typeface="DejaVu Sans" pitchFamily="2"/>
              <a:cs typeface="DejaVu Sans" pitchFamily="2"/>
            </a:endParaRPr>
          </a:p>
        </p:txBody>
      </p:sp>
      <p:sp>
        <p:nvSpPr>
          <p:cNvPr id="3" name="Segnaposto data 2"/>
          <p:cNvSpPr txBox="1">
            <a:spLocks noGrp="1"/>
          </p:cNvSpPr>
          <p:nvPr>
            <p:ph type="dt" sz="quarter" idx="1"/>
          </p:nvPr>
        </p:nvSpPr>
        <p:spPr>
          <a:xfrm>
            <a:off x="3898080" y="0"/>
            <a:ext cx="2988360" cy="480600"/>
          </a:xfrm>
          <a:prstGeom prst="rect">
            <a:avLst/>
          </a:prstGeom>
          <a:noFill/>
          <a:ln>
            <a:noFill/>
          </a:ln>
        </p:spPr>
        <p:txBody>
          <a:bodyPr vert="horz" wrap="none" lIns="90000" tIns="45000" rIns="90000" bIns="45000"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it-IT" sz="1400" b="0" i="0" u="none" strike="noStrike" cap="none" baseline="0">
              <a:ln>
                <a:noFill/>
              </a:ln>
              <a:solidFill>
                <a:srgbClr val="000000"/>
              </a:solidFill>
              <a:latin typeface="Times New Roman" pitchFamily="18"/>
              <a:ea typeface="DejaVu Sans" pitchFamily="2"/>
              <a:cs typeface="DejaVu Sans" pitchFamily="2"/>
            </a:endParaRPr>
          </a:p>
        </p:txBody>
      </p:sp>
      <p:sp>
        <p:nvSpPr>
          <p:cNvPr id="4" name="Segnaposto piè di pagina 3"/>
          <p:cNvSpPr txBox="1">
            <a:spLocks noGrp="1"/>
          </p:cNvSpPr>
          <p:nvPr>
            <p:ph type="ftr" sz="quarter" idx="2"/>
          </p:nvPr>
        </p:nvSpPr>
        <p:spPr>
          <a:xfrm>
            <a:off x="0" y="9141840"/>
            <a:ext cx="2988360" cy="480600"/>
          </a:xfrm>
          <a:prstGeom prst="rect">
            <a:avLst/>
          </a:prstGeom>
          <a:noFill/>
          <a:ln>
            <a:noFill/>
          </a:ln>
        </p:spPr>
        <p:txBody>
          <a:bodyPr vert="horz" wrap="none" lIns="90000" tIns="45000" rIns="90000" bIns="45000" anchor="b"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endParaRPr lang="it-IT" sz="1400" b="0" i="0" u="none" strike="noStrike" cap="none" baseline="0">
              <a:ln>
                <a:noFill/>
              </a:ln>
              <a:solidFill>
                <a:srgbClr val="000000"/>
              </a:solidFill>
              <a:latin typeface="Times New Roman" pitchFamily="18"/>
              <a:ea typeface="DejaVu Sans" pitchFamily="2"/>
              <a:cs typeface="DejaVu Sans" pitchFamily="2"/>
            </a:endParaRPr>
          </a:p>
        </p:txBody>
      </p:sp>
      <p:sp>
        <p:nvSpPr>
          <p:cNvPr id="5" name="Segnaposto numero diapositiva 4"/>
          <p:cNvSpPr txBox="1">
            <a:spLocks noGrp="1"/>
          </p:cNvSpPr>
          <p:nvPr>
            <p:ph type="sldNum" sz="quarter" idx="3"/>
          </p:nvPr>
        </p:nvSpPr>
        <p:spPr>
          <a:xfrm>
            <a:off x="3898080" y="9141840"/>
            <a:ext cx="2988360" cy="480600"/>
          </a:xfrm>
          <a:prstGeom prst="rect">
            <a:avLst/>
          </a:prstGeom>
          <a:noFill/>
          <a:ln>
            <a:noFill/>
          </a:ln>
        </p:spPr>
        <p:txBody>
          <a:bodyPr vert="horz" wrap="none" lIns="90000" tIns="45000" rIns="90000" bIns="450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400"/>
            </a:pPr>
            <a:fld id="{5A5BC9E1-9E03-42B1-B02E-A2A13960EB8C}" type="slidenum">
              <a:t>‹N›</a:t>
            </a:fld>
            <a:endParaRPr lang="it-IT" sz="1400" b="0" i="0" u="none" strike="noStrike" cap="none" baseline="0">
              <a:ln>
                <a:noFill/>
              </a:ln>
              <a:solidFill>
                <a:srgbClr val="000000"/>
              </a:solidFill>
              <a:latin typeface="Times New Roman" pitchFamily="18"/>
              <a:ea typeface="DejaVu Sans" pitchFamily="2"/>
              <a:cs typeface="DejaVu Sans" pitchFamily="2"/>
            </a:endParaRPr>
          </a:p>
        </p:txBody>
      </p:sp>
    </p:spTree>
    <p:extLst>
      <p:ext uri="{BB962C8B-B14F-4D97-AF65-F5344CB8AC3E}">
        <p14:creationId xmlns:p14="http://schemas.microsoft.com/office/powerpoint/2010/main" val="2943473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ttangolo 1"/>
          <p:cNvSpPr>
            <a:spLocks noMove="1" noResize="1"/>
          </p:cNvSpPr>
          <p:nvPr/>
        </p:nvSpPr>
        <p:spPr>
          <a:xfrm>
            <a:off x="0" y="0"/>
            <a:ext cx="6886800" cy="9622800"/>
          </a:xfrm>
          <a:prstGeom prst="rect">
            <a:avLst/>
          </a:prstGeom>
          <a:solidFill>
            <a:srgbClr val="FFFFFF"/>
          </a:solidFill>
          <a:ln cap="sq">
            <a:noFill/>
            <a:prstDash val="solid"/>
          </a:ln>
        </p:spPr>
        <p:txBody>
          <a:bodyPr vert="horz" wrap="none" lIns="90000" tIns="45000" rIns="90000" bIns="45000" anchor="ctr" anchorCtr="1"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3" name="Figura a mano libera 2"/>
          <p:cNvSpPr/>
          <p:nvPr/>
        </p:nvSpPr>
        <p:spPr>
          <a:xfrm>
            <a:off x="0" y="0"/>
            <a:ext cx="6886440" cy="962352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4" name="Figura a mano libera 3"/>
          <p:cNvSpPr/>
          <p:nvPr/>
        </p:nvSpPr>
        <p:spPr>
          <a:xfrm>
            <a:off x="0" y="0"/>
            <a:ext cx="6886440" cy="9623520"/>
          </a:xfrm>
          <a:custGeom>
            <a:avLst>
              <a:gd name="f0" fmla="val 4"/>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5" name="Segnaposto immagine diapositiva 4"/>
          <p:cNvSpPr>
            <a:spLocks noGrp="1" noRot="1" noChangeAspect="1"/>
          </p:cNvSpPr>
          <p:nvPr>
            <p:ph type="sldImg" idx="2"/>
          </p:nvPr>
        </p:nvSpPr>
        <p:spPr>
          <a:xfrm>
            <a:off x="-360" y="731519"/>
            <a:ext cx="360" cy="360"/>
          </a:xfrm>
          <a:prstGeom prst="rect">
            <a:avLst/>
          </a:prstGeom>
          <a:noFill/>
          <a:ln>
            <a:noFill/>
            <a:prstDash val="solid"/>
          </a:ln>
        </p:spPr>
      </p:sp>
      <p:sp>
        <p:nvSpPr>
          <p:cNvPr id="6" name="Segnaposto note 5"/>
          <p:cNvSpPr txBox="1">
            <a:spLocks noGrp="1"/>
          </p:cNvSpPr>
          <p:nvPr>
            <p:ph type="body" sz="quarter" idx="3"/>
          </p:nvPr>
        </p:nvSpPr>
        <p:spPr>
          <a:xfrm>
            <a:off x="689040" y="4570560"/>
            <a:ext cx="5503679" cy="4324320"/>
          </a:xfrm>
          <a:prstGeom prst="rect">
            <a:avLst/>
          </a:prstGeom>
          <a:noFill/>
          <a:ln>
            <a:noFill/>
          </a:ln>
        </p:spPr>
        <p:txBody>
          <a:bodyPr vert="horz" lIns="0" tIns="0" rIns="0" bIns="0" compatLnSpc="1"/>
          <a:lstStyle/>
          <a:p>
            <a:endParaRPr lang="it-IT"/>
          </a:p>
        </p:txBody>
      </p:sp>
    </p:spTree>
    <p:extLst>
      <p:ext uri="{BB962C8B-B14F-4D97-AF65-F5344CB8AC3E}">
        <p14:creationId xmlns:p14="http://schemas.microsoft.com/office/powerpoint/2010/main" val="3499999449"/>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it-IT" sz="1200" b="0" i="0" u="none" strike="noStrike" cap="none" baseline="0">
        <a:ln>
          <a:noFill/>
        </a:ln>
        <a:solidFill>
          <a:srgbClr val="000000"/>
        </a:solidFill>
        <a:highlight>
          <a:scrgbClr r="0" g="0" b="0">
            <a:alpha val="0"/>
          </a:scrgbClr>
        </a:highlight>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799"/>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5799" y="4343400"/>
            <a:ext cx="5486399" cy="411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799"/>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5799" y="4343400"/>
            <a:ext cx="5486399" cy="411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4" name="Figura a mano libera 3"/>
          <p:cNvSpPr/>
          <p:nvPr/>
        </p:nvSpPr>
        <p:spPr>
          <a:xfrm>
            <a:off x="3884759" y="8685360"/>
            <a:ext cx="2971800"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1">
            <a:noAutofit/>
          </a:bodyPr>
          <a:lstStyle/>
          <a:p>
            <a:pPr marL="0" marR="0" lvl="0" indent="0" algn="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fld id="{88B22AEB-15AA-44F0-B5F0-6932D9D5FA5D}" type="slidenum">
              <a:t>2</a:t>
            </a:fld>
            <a:endParaRPr lang="en-GB" sz="1200" b="0" i="0" u="none" strike="noStrike" cap="none" baseline="0">
              <a:ln>
                <a:noFill/>
              </a:ln>
              <a:solidFill>
                <a:srgbClr val="000000"/>
              </a:solidFill>
              <a:latin typeface="Times New Roman" pitchFamily="18"/>
              <a:ea typeface="DejaVu Sans" pitchFamily="2"/>
              <a:cs typeface="DejaVu Sans" pitchFamily="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0" y="731838"/>
            <a:ext cx="1588" cy="1587"/>
          </a:xfrm>
        </p:spPr>
        <p:style>
          <a:lnRef idx="2">
            <a:schemeClr val="accent1">
              <a:shade val="50000"/>
            </a:schemeClr>
          </a:lnRef>
          <a:fillRef idx="1">
            <a:schemeClr val="accent1"/>
          </a:fillRef>
          <a:effectRef idx="0">
            <a:schemeClr val="accent1"/>
          </a:effectRef>
          <a:fontRef idx="minor">
            <a:schemeClr val="lt1"/>
          </a:fontRef>
        </p:style>
      </p:sp>
      <p:sp>
        <p:nvSpPr>
          <p:cNvPr id="3" name="CasellaDiTesto 2"/>
          <p:cNvSpPr txBox="1"/>
          <p:nvPr/>
        </p:nvSpPr>
        <p:spPr>
          <a:xfrm>
            <a:off x="688679" y="4570560"/>
            <a:ext cx="5505480" cy="4325760"/>
          </a:xfrm>
          <a:prstGeom prst="rect">
            <a:avLst/>
          </a:prstGeom>
          <a:noFill/>
          <a:ln>
            <a:noFill/>
          </a:ln>
        </p:spPr>
        <p:txBody>
          <a:bodyPr vert="horz" wrap="none" lIns="90000" tIns="46800" rIns="90000" bIns="46800" anchor="ctr" anchorCtr="0" compatLnSpc="1">
            <a:noAutofit/>
          </a:bodyPr>
          <a:lstStyle/>
          <a:p>
            <a:pPr marL="0" marR="0" lvl="0" indent="0" algn="l" rtl="0" hangingPunct="0">
              <a:lnSpc>
                <a:spcPct val="100000"/>
              </a:lnSpc>
              <a:spcBef>
                <a:spcPts val="44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1200" b="0" i="0" u="none" strike="noStrike" cap="none" baseline="0">
              <a:ln>
                <a:noFill/>
              </a:ln>
              <a:solidFill>
                <a:srgbClr val="000000"/>
              </a:solidFill>
              <a:highlight>
                <a:scrgbClr r="0" g="0" b="0">
                  <a:alpha val="0"/>
                </a:scrgbClr>
              </a:highlight>
              <a:latin typeface="Times New Roman" pitchFamily="18"/>
              <a:ea typeface="Droid Sans Fallback" pitchFamily="2"/>
              <a:cs typeface="FreeSans" pitchFamily="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5799" y="4343400"/>
            <a:ext cx="5486399" cy="411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200" b="0" i="0" u="none" strike="noStrike" cap="none" baseline="0">
                <a:ln>
                  <a:noFill/>
                </a:ln>
                <a:solidFill>
                  <a:srgbClr val="000000"/>
                </a:solidFill>
                <a:latin typeface="Times New Roman" pitchFamily="18"/>
                <a:ea typeface="Droid Sans Fallback" pitchFamily="2"/>
                <a:cs typeface="Droid Sans Fallback" pitchFamily="2"/>
              </a:rPr>
              <a:t>http://www.gisdevelopment.net/application/health/overview/images/image1.jpg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38225" y="731838"/>
            <a:ext cx="4810125" cy="3608387"/>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9040" y="4570560"/>
            <a:ext cx="5508720" cy="433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38225" y="731838"/>
            <a:ext cx="4810125" cy="3608387"/>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9040" y="4570560"/>
            <a:ext cx="5508720" cy="433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38225" y="731838"/>
            <a:ext cx="4810125" cy="3608387"/>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9040" y="4570560"/>
            <a:ext cx="5508720" cy="433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38225" y="731838"/>
            <a:ext cx="4810125" cy="3608387"/>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9040" y="4570560"/>
            <a:ext cx="5508720" cy="433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38225" y="731838"/>
            <a:ext cx="4810125" cy="3608387"/>
          </a:xfrm>
        </p:spPr>
        <p:style>
          <a:lnRef idx="2">
            <a:schemeClr val="accent1">
              <a:shade val="50000"/>
            </a:schemeClr>
          </a:lnRef>
          <a:fillRef idx="1">
            <a:schemeClr val="accent1"/>
          </a:fillRef>
          <a:effectRef idx="0">
            <a:schemeClr val="accent1"/>
          </a:effectRef>
          <a:fontRef idx="minor">
            <a:schemeClr val="lt1"/>
          </a:fontRef>
        </p:style>
      </p:sp>
      <p:sp>
        <p:nvSpPr>
          <p:cNvPr id="3" name="Figura a mano libera 2"/>
          <p:cNvSpPr/>
          <p:nvPr/>
        </p:nvSpPr>
        <p:spPr>
          <a:xfrm>
            <a:off x="689040" y="4570560"/>
            <a:ext cx="5508720" cy="4330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34C93320-0E4D-4951-A9E6-FA6FEC32E4CE}" type="slidenum">
              <a:t>‹N›</a:t>
            </a:fld>
            <a:endParaRPr lang="en-US"/>
          </a:p>
        </p:txBody>
      </p:sp>
    </p:spTree>
    <p:extLst>
      <p:ext uri="{BB962C8B-B14F-4D97-AF65-F5344CB8AC3E}">
        <p14:creationId xmlns:p14="http://schemas.microsoft.com/office/powerpoint/2010/main" val="721373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FC128F4B-B6EE-4066-AA57-2E5751D3DFD5}" type="slidenum">
              <a:t>‹N›</a:t>
            </a:fld>
            <a:endParaRPr lang="en-US"/>
          </a:p>
        </p:txBody>
      </p:sp>
    </p:spTree>
    <p:extLst>
      <p:ext uri="{BB962C8B-B14F-4D97-AF65-F5344CB8AC3E}">
        <p14:creationId xmlns:p14="http://schemas.microsoft.com/office/powerpoint/2010/main" val="3070463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1925" y="463550"/>
            <a:ext cx="1941513" cy="603885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463550"/>
            <a:ext cx="5673725" cy="6038850"/>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4E7DAB99-954F-475D-A53F-B2E045F7DC17}" type="slidenum">
              <a:t>‹N›</a:t>
            </a:fld>
            <a:endParaRPr lang="en-US"/>
          </a:p>
        </p:txBody>
      </p:sp>
    </p:spTree>
    <p:extLst>
      <p:ext uri="{BB962C8B-B14F-4D97-AF65-F5344CB8AC3E}">
        <p14:creationId xmlns:p14="http://schemas.microsoft.com/office/powerpoint/2010/main" val="2258556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524387D7-1D2F-4D69-B107-596DEB0F618B}" type="slidenum">
              <a:t>‹N›</a:t>
            </a:fld>
            <a:endParaRPr lang="en-US"/>
          </a:p>
        </p:txBody>
      </p:sp>
    </p:spTree>
    <p:extLst>
      <p:ext uri="{BB962C8B-B14F-4D97-AF65-F5344CB8AC3E}">
        <p14:creationId xmlns:p14="http://schemas.microsoft.com/office/powerpoint/2010/main" val="2852916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pPr lvl="0"/>
            <a:endParaRPr lang="en-US"/>
          </a:p>
        </p:txBody>
      </p:sp>
      <p:sp>
        <p:nvSpPr>
          <p:cNvPr id="5" name="Segnaposto piè di pagina 4"/>
          <p:cNvSpPr>
            <a:spLocks noGrp="1"/>
          </p:cNvSpPr>
          <p:nvPr>
            <p:ph type="ftr" sz="quarter" idx="11"/>
          </p:nvPr>
        </p:nvSpPr>
        <p:spPr/>
        <p:txBody>
          <a:bodyPr/>
          <a:lstStyle/>
          <a:p>
            <a:pPr lvl="0"/>
            <a:endParaRPr lang="en-US"/>
          </a:p>
        </p:txBody>
      </p:sp>
      <p:sp>
        <p:nvSpPr>
          <p:cNvPr id="6" name="Segnaposto numero diapositiva 5"/>
          <p:cNvSpPr>
            <a:spLocks noGrp="1"/>
          </p:cNvSpPr>
          <p:nvPr>
            <p:ph type="sldNum" sz="quarter" idx="12"/>
          </p:nvPr>
        </p:nvSpPr>
        <p:spPr/>
        <p:txBody>
          <a:bodyPr/>
          <a:lstStyle/>
          <a:p>
            <a:pPr lvl="0"/>
            <a:fld id="{BF67798D-B374-43CB-B301-0B3A859B68D7}" type="slidenum">
              <a:t>‹N›</a:t>
            </a:fld>
            <a:endParaRPr lang="en-US"/>
          </a:p>
        </p:txBody>
      </p:sp>
    </p:spTree>
    <p:extLst>
      <p:ext uri="{BB962C8B-B14F-4D97-AF65-F5344CB8AC3E}">
        <p14:creationId xmlns:p14="http://schemas.microsoft.com/office/powerpoint/2010/main" val="2458440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06825" cy="45212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5025" y="1981200"/>
            <a:ext cx="3808413" cy="4521200"/>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lvl="0"/>
            <a:endParaRPr lang="en-US"/>
          </a:p>
        </p:txBody>
      </p:sp>
      <p:sp>
        <p:nvSpPr>
          <p:cNvPr id="6" name="Segnaposto piè di pagina 5"/>
          <p:cNvSpPr>
            <a:spLocks noGrp="1"/>
          </p:cNvSpPr>
          <p:nvPr>
            <p:ph type="ftr" sz="quarter" idx="11"/>
          </p:nvPr>
        </p:nvSpPr>
        <p:spPr/>
        <p:txBody>
          <a:bodyPr/>
          <a:lstStyle/>
          <a:p>
            <a:pPr lvl="0"/>
            <a:endParaRPr lang="en-US"/>
          </a:p>
        </p:txBody>
      </p:sp>
      <p:sp>
        <p:nvSpPr>
          <p:cNvPr id="7" name="Segnaposto numero diapositiva 6"/>
          <p:cNvSpPr>
            <a:spLocks noGrp="1"/>
          </p:cNvSpPr>
          <p:nvPr>
            <p:ph type="sldNum" sz="quarter" idx="12"/>
          </p:nvPr>
        </p:nvSpPr>
        <p:spPr/>
        <p:txBody>
          <a:bodyPr/>
          <a:lstStyle/>
          <a:p>
            <a:pPr lvl="0"/>
            <a:fld id="{447F5E2F-CEA8-4142-BFAD-9EDB749DDAE1}" type="slidenum">
              <a:t>‹N›</a:t>
            </a:fld>
            <a:endParaRPr lang="en-US"/>
          </a:p>
        </p:txBody>
      </p:sp>
    </p:spTree>
    <p:extLst>
      <p:ext uri="{BB962C8B-B14F-4D97-AF65-F5344CB8AC3E}">
        <p14:creationId xmlns:p14="http://schemas.microsoft.com/office/powerpoint/2010/main" val="464372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lvl="0"/>
            <a:endParaRPr lang="en-US"/>
          </a:p>
        </p:txBody>
      </p:sp>
      <p:sp>
        <p:nvSpPr>
          <p:cNvPr id="8" name="Segnaposto piè di pagina 7"/>
          <p:cNvSpPr>
            <a:spLocks noGrp="1"/>
          </p:cNvSpPr>
          <p:nvPr>
            <p:ph type="ftr" sz="quarter" idx="11"/>
          </p:nvPr>
        </p:nvSpPr>
        <p:spPr/>
        <p:txBody>
          <a:bodyPr/>
          <a:lstStyle/>
          <a:p>
            <a:pPr lvl="0"/>
            <a:endParaRPr lang="en-US"/>
          </a:p>
        </p:txBody>
      </p:sp>
      <p:sp>
        <p:nvSpPr>
          <p:cNvPr id="9" name="Segnaposto numero diapositiva 8"/>
          <p:cNvSpPr>
            <a:spLocks noGrp="1"/>
          </p:cNvSpPr>
          <p:nvPr>
            <p:ph type="sldNum" sz="quarter" idx="12"/>
          </p:nvPr>
        </p:nvSpPr>
        <p:spPr/>
        <p:txBody>
          <a:bodyPr/>
          <a:lstStyle/>
          <a:p>
            <a:pPr lvl="0"/>
            <a:fld id="{2AE70434-898F-474C-B725-6D9F90826652}" type="slidenum">
              <a:t>‹N›</a:t>
            </a:fld>
            <a:endParaRPr lang="en-US"/>
          </a:p>
        </p:txBody>
      </p:sp>
    </p:spTree>
    <p:extLst>
      <p:ext uri="{BB962C8B-B14F-4D97-AF65-F5344CB8AC3E}">
        <p14:creationId xmlns:p14="http://schemas.microsoft.com/office/powerpoint/2010/main" val="252141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lvl="0"/>
            <a:endParaRPr lang="en-US"/>
          </a:p>
        </p:txBody>
      </p:sp>
      <p:sp>
        <p:nvSpPr>
          <p:cNvPr id="4" name="Segnaposto piè di pagina 3"/>
          <p:cNvSpPr>
            <a:spLocks noGrp="1"/>
          </p:cNvSpPr>
          <p:nvPr>
            <p:ph type="ftr" sz="quarter" idx="11"/>
          </p:nvPr>
        </p:nvSpPr>
        <p:spPr/>
        <p:txBody>
          <a:bodyPr/>
          <a:lstStyle/>
          <a:p>
            <a:pPr lvl="0"/>
            <a:endParaRPr lang="en-US"/>
          </a:p>
        </p:txBody>
      </p:sp>
      <p:sp>
        <p:nvSpPr>
          <p:cNvPr id="5" name="Segnaposto numero diapositiva 4"/>
          <p:cNvSpPr>
            <a:spLocks noGrp="1"/>
          </p:cNvSpPr>
          <p:nvPr>
            <p:ph type="sldNum" sz="quarter" idx="12"/>
          </p:nvPr>
        </p:nvSpPr>
        <p:spPr/>
        <p:txBody>
          <a:bodyPr/>
          <a:lstStyle/>
          <a:p>
            <a:pPr lvl="0"/>
            <a:fld id="{73BFB297-0971-4D54-9A80-2E2119B9D67B}" type="slidenum">
              <a:t>‹N›</a:t>
            </a:fld>
            <a:endParaRPr lang="en-US"/>
          </a:p>
        </p:txBody>
      </p:sp>
    </p:spTree>
    <p:extLst>
      <p:ext uri="{BB962C8B-B14F-4D97-AF65-F5344CB8AC3E}">
        <p14:creationId xmlns:p14="http://schemas.microsoft.com/office/powerpoint/2010/main" val="189484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en-US"/>
          </a:p>
        </p:txBody>
      </p:sp>
      <p:sp>
        <p:nvSpPr>
          <p:cNvPr id="3" name="Segnaposto piè di pagina 2"/>
          <p:cNvSpPr>
            <a:spLocks noGrp="1"/>
          </p:cNvSpPr>
          <p:nvPr>
            <p:ph type="ftr" sz="quarter" idx="11"/>
          </p:nvPr>
        </p:nvSpPr>
        <p:spPr/>
        <p:txBody>
          <a:bodyPr/>
          <a:lstStyle/>
          <a:p>
            <a:pPr lvl="0"/>
            <a:endParaRPr lang="en-US"/>
          </a:p>
        </p:txBody>
      </p:sp>
      <p:sp>
        <p:nvSpPr>
          <p:cNvPr id="4" name="Segnaposto numero diapositiva 3"/>
          <p:cNvSpPr>
            <a:spLocks noGrp="1"/>
          </p:cNvSpPr>
          <p:nvPr>
            <p:ph type="sldNum" sz="quarter" idx="12"/>
          </p:nvPr>
        </p:nvSpPr>
        <p:spPr/>
        <p:txBody>
          <a:bodyPr/>
          <a:lstStyle/>
          <a:p>
            <a:pPr lvl="0"/>
            <a:fld id="{56FA275E-F357-41D9-86C1-64DD2B03DC9D}" type="slidenum">
              <a:t>‹N›</a:t>
            </a:fld>
            <a:endParaRPr lang="en-US"/>
          </a:p>
        </p:txBody>
      </p:sp>
    </p:spTree>
    <p:extLst>
      <p:ext uri="{BB962C8B-B14F-4D97-AF65-F5344CB8AC3E}">
        <p14:creationId xmlns:p14="http://schemas.microsoft.com/office/powerpoint/2010/main" val="315518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pPr lvl="0"/>
            <a:endParaRPr lang="en-US"/>
          </a:p>
        </p:txBody>
      </p:sp>
      <p:sp>
        <p:nvSpPr>
          <p:cNvPr id="6" name="Segnaposto piè di pagina 5"/>
          <p:cNvSpPr>
            <a:spLocks noGrp="1"/>
          </p:cNvSpPr>
          <p:nvPr>
            <p:ph type="ftr" sz="quarter" idx="11"/>
          </p:nvPr>
        </p:nvSpPr>
        <p:spPr/>
        <p:txBody>
          <a:bodyPr/>
          <a:lstStyle/>
          <a:p>
            <a:pPr lvl="0"/>
            <a:endParaRPr lang="en-US"/>
          </a:p>
        </p:txBody>
      </p:sp>
      <p:sp>
        <p:nvSpPr>
          <p:cNvPr id="7" name="Segnaposto numero diapositiva 6"/>
          <p:cNvSpPr>
            <a:spLocks noGrp="1"/>
          </p:cNvSpPr>
          <p:nvPr>
            <p:ph type="sldNum" sz="quarter" idx="12"/>
          </p:nvPr>
        </p:nvSpPr>
        <p:spPr/>
        <p:txBody>
          <a:bodyPr/>
          <a:lstStyle/>
          <a:p>
            <a:pPr lvl="0"/>
            <a:fld id="{2999171C-992E-47A6-889C-7384B7B679D7}" type="slidenum">
              <a:t>‹N›</a:t>
            </a:fld>
            <a:endParaRPr lang="en-US"/>
          </a:p>
        </p:txBody>
      </p:sp>
    </p:spTree>
    <p:extLst>
      <p:ext uri="{BB962C8B-B14F-4D97-AF65-F5344CB8AC3E}">
        <p14:creationId xmlns:p14="http://schemas.microsoft.com/office/powerpoint/2010/main" val="2007670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pPr lvl="0"/>
            <a:endParaRPr lang="en-US"/>
          </a:p>
        </p:txBody>
      </p:sp>
      <p:sp>
        <p:nvSpPr>
          <p:cNvPr id="6" name="Segnaposto piè di pagina 5"/>
          <p:cNvSpPr>
            <a:spLocks noGrp="1"/>
          </p:cNvSpPr>
          <p:nvPr>
            <p:ph type="ftr" sz="quarter" idx="11"/>
          </p:nvPr>
        </p:nvSpPr>
        <p:spPr/>
        <p:txBody>
          <a:bodyPr/>
          <a:lstStyle/>
          <a:p>
            <a:pPr lvl="0"/>
            <a:endParaRPr lang="en-US"/>
          </a:p>
        </p:txBody>
      </p:sp>
      <p:sp>
        <p:nvSpPr>
          <p:cNvPr id="7" name="Segnaposto numero diapositiva 6"/>
          <p:cNvSpPr>
            <a:spLocks noGrp="1"/>
          </p:cNvSpPr>
          <p:nvPr>
            <p:ph type="sldNum" sz="quarter" idx="12"/>
          </p:nvPr>
        </p:nvSpPr>
        <p:spPr/>
        <p:txBody>
          <a:bodyPr/>
          <a:lstStyle/>
          <a:p>
            <a:pPr lvl="0"/>
            <a:fld id="{D24CDA13-A316-473F-BE1B-E25E77A1830B}" type="slidenum">
              <a:t>‹N›</a:t>
            </a:fld>
            <a:endParaRPr lang="en-US"/>
          </a:p>
        </p:txBody>
      </p:sp>
    </p:spTree>
    <p:extLst>
      <p:ext uri="{BB962C8B-B14F-4D97-AF65-F5344CB8AC3E}">
        <p14:creationId xmlns:p14="http://schemas.microsoft.com/office/powerpoint/2010/main" val="135048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685440" y="463320"/>
            <a:ext cx="7767720" cy="1430280"/>
          </a:xfrm>
          <a:prstGeom prst="rect">
            <a:avLst/>
          </a:prstGeom>
          <a:noFill/>
          <a:ln>
            <a:noFill/>
          </a:ln>
        </p:spPr>
        <p:txBody>
          <a:bodyPr vert="horz" lIns="90000" tIns="46800" rIns="90000" bIns="46800" anchor="ctr" anchorCtr="0" compatLnSpc="1"/>
          <a:lstStyle/>
          <a:p>
            <a:endParaRPr lang="it-IT"/>
          </a:p>
        </p:txBody>
      </p:sp>
      <p:sp>
        <p:nvSpPr>
          <p:cNvPr id="3" name="Segnaposto testo 2"/>
          <p:cNvSpPr txBox="1">
            <a:spLocks noGrp="1"/>
          </p:cNvSpPr>
          <p:nvPr>
            <p:ph type="body" idx="1"/>
          </p:nvPr>
        </p:nvSpPr>
        <p:spPr>
          <a:xfrm>
            <a:off x="685440" y="1980720"/>
            <a:ext cx="7767720" cy="4521240"/>
          </a:xfrm>
          <a:prstGeom prst="rect">
            <a:avLst/>
          </a:prstGeom>
          <a:noFill/>
          <a:ln>
            <a:noFill/>
          </a:ln>
        </p:spPr>
        <p:txBody>
          <a:bodyPr vert="horz" lIns="90000" tIns="46800" rIns="90000" bIns="46800" anchor="t" anchorCtr="0" compatLnSpc="1">
            <a:no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txBox="1">
            <a:spLocks noGrp="1"/>
          </p:cNvSpPr>
          <p:nvPr>
            <p:ph type="dt" sz="half" idx="2"/>
          </p:nvPr>
        </p:nvSpPr>
        <p:spPr>
          <a:xfrm>
            <a:off x="685799" y="6248520"/>
            <a:ext cx="1900080" cy="452160"/>
          </a:xfrm>
          <a:prstGeom prst="rect">
            <a:avLst/>
          </a:prstGeom>
          <a:noFill/>
          <a:ln>
            <a:noFill/>
          </a:ln>
        </p:spPr>
        <p:txBody>
          <a:bodyPr vert="horz" wrap="square" lIns="90000" tIns="46800" rIns="90000" bIns="46800" anchor="t"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2400" b="0" i="0" u="none" strike="noStrike" baseline="0">
                <a:solidFill>
                  <a:srgbClr val="000000"/>
                </a:solidFill>
                <a:latin typeface="Times New Roman" pitchFamily="18"/>
                <a:ea typeface="DejaVu Sans" pitchFamily="2"/>
                <a:cs typeface="DejaVu Sans" pitchFamily="2"/>
              </a:defRPr>
            </a:lvl1pPr>
          </a:lstStyle>
          <a:p>
            <a:pPr lvl="0"/>
            <a:endParaRPr lang="en-US"/>
          </a:p>
        </p:txBody>
      </p:sp>
      <p:sp>
        <p:nvSpPr>
          <p:cNvPr id="5" name="Segnaposto piè di pagina 4"/>
          <p:cNvSpPr txBox="1">
            <a:spLocks noGrp="1"/>
          </p:cNvSpPr>
          <p:nvPr>
            <p:ph type="ftr" sz="quarter" idx="3"/>
          </p:nvPr>
        </p:nvSpPr>
        <p:spPr>
          <a:xfrm>
            <a:off x="3124079" y="6248520"/>
            <a:ext cx="2890800" cy="452160"/>
          </a:xfrm>
          <a:prstGeom prst="rect">
            <a:avLst/>
          </a:prstGeom>
          <a:noFill/>
          <a:ln>
            <a:noFill/>
          </a:ln>
        </p:spPr>
        <p:txBody>
          <a:bodyPr vert="horz" wrap="square" lIns="90000" tIns="46800" rIns="90000" bIns="46800" anchor="t"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2400" b="0" i="0" u="none" strike="noStrike" baseline="0">
                <a:solidFill>
                  <a:srgbClr val="000000"/>
                </a:solidFill>
                <a:latin typeface="Times New Roman" pitchFamily="18"/>
                <a:ea typeface="DejaVu Sans" pitchFamily="2"/>
                <a:cs typeface="DejaVu Sans" pitchFamily="2"/>
              </a:defRPr>
            </a:lvl1pPr>
          </a:lstStyle>
          <a:p>
            <a:pPr lvl="0"/>
            <a:endParaRPr lang="en-US"/>
          </a:p>
        </p:txBody>
      </p:sp>
      <p:sp>
        <p:nvSpPr>
          <p:cNvPr id="6" name="Segnaposto numero diapositiva 5"/>
          <p:cNvSpPr txBox="1">
            <a:spLocks noGrp="1"/>
          </p:cNvSpPr>
          <p:nvPr>
            <p:ph type="sldNum" sz="quarter" idx="4"/>
          </p:nvPr>
        </p:nvSpPr>
        <p:spPr>
          <a:xfrm>
            <a:off x="6552719" y="6248520"/>
            <a:ext cx="1900440" cy="452160"/>
          </a:xfrm>
          <a:prstGeom prst="rect">
            <a:avLst/>
          </a:prstGeom>
          <a:noFill/>
          <a:ln>
            <a:noFill/>
          </a:ln>
        </p:spPr>
        <p:txBody>
          <a:bodyPr vert="horz" wrap="square" lIns="90000" tIns="46800" rIns="90000" bIns="46800" anchor="t" anchorCtr="0" compatLnSpc="1">
            <a:noAutofit/>
          </a:bodyPr>
          <a:lstStyle>
            <a:lvl1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en-US" sz="2400" b="0" i="0" u="none" strike="noStrike" baseline="0">
                <a:solidFill>
                  <a:srgbClr val="000000"/>
                </a:solidFill>
                <a:latin typeface="Times New Roman" pitchFamily="18"/>
                <a:ea typeface="DejaVu Sans" pitchFamily="2"/>
                <a:cs typeface="DejaVu Sans" pitchFamily="2"/>
              </a:defRPr>
            </a:lvl1pPr>
          </a:lstStyle>
          <a:p>
            <a:pPr lvl="0"/>
            <a:fld id="{E78E0445-5DF5-42D7-9D32-1C0CD5B686E3}" type="slidenum">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lang="it-IT" sz="4400" b="0" i="0" u="none" strike="noStrike" cap="none" baseline="0">
          <a:ln>
            <a:noFill/>
          </a:ln>
          <a:solidFill>
            <a:srgbClr val="000000"/>
          </a:solidFill>
          <a:highlight>
            <a:scrgbClr r="0" g="0" b="0">
              <a:alpha val="0"/>
            </a:scrgbClr>
          </a:highlight>
          <a:latin typeface="Times New Roman" pitchFamily="18"/>
          <a:ea typeface="DejaVu Sans" pitchFamily="2"/>
          <a:cs typeface="DejaVu Sans" pitchFamily="2"/>
        </a:defRPr>
      </a:lvl1pPr>
    </p:titleStyle>
    <p:bodyStyle>
      <a:lvl1pPr marL="342720" marR="0" indent="-342720" algn="l" rtl="0" hangingPunct="0">
        <a:lnSpc>
          <a:spcPct val="100000"/>
        </a:lnSpc>
        <a:spcBef>
          <a:spcPts val="799"/>
        </a:spcBef>
        <a:spcAft>
          <a:spcPts val="0"/>
        </a:spcAft>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it-IT" sz="3200" b="0" i="0" u="none" strike="noStrike" cap="none" baseline="0">
          <a:ln>
            <a:noFill/>
          </a:ln>
          <a:solidFill>
            <a:srgbClr val="000000"/>
          </a:solidFill>
          <a:highlight>
            <a:scrgbClr r="0" g="0" b="0">
              <a:alpha val="0"/>
            </a:scrgbClr>
          </a:highlight>
          <a:latin typeface="Times New Roman" pitchFamily="18"/>
          <a:ea typeface="DejaVu Sans" pitchFamily="2"/>
          <a:cs typeface="DejaVu San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8.emf"/><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Figura a mano libera 1"/>
          <p:cNvSpPr/>
          <p:nvPr/>
        </p:nvSpPr>
        <p:spPr>
          <a:xfrm>
            <a:off x="457200" y="274680"/>
            <a:ext cx="82296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3" name="Figura a mano libera 2"/>
          <p:cNvSpPr/>
          <p:nvPr/>
        </p:nvSpPr>
        <p:spPr>
          <a:xfrm>
            <a:off x="109440" y="2015999"/>
            <a:ext cx="4570560" cy="2357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noAutofit/>
          </a:bodyPr>
          <a:lstStyle/>
          <a:p>
            <a:pPr marL="342720" marR="0" lvl="0" indent="-339840" algn="l"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John Snow è considerato il padre della moderna epidemiologia. Egli è stato un pioniere dell'utilizzo della cartografia per lo studio della diffusione di una malattia infettiva.</a:t>
            </a:r>
          </a:p>
          <a:p>
            <a:pPr marL="342720" marR="0" lvl="0" indent="-339840" algn="l"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Nella metà del XIX secolo il modo in cui il colera si diffondeva fra i soggetti era ancora poco conosciuto.</a:t>
            </a:r>
          </a:p>
          <a:p>
            <a:pPr marL="342720" marR="0" lvl="0" indent="-339840" algn="l"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Ciò determinava purtroppo gravi epidemie nei centri urbani, cresciuti in modo esponenziale durante la rivoluzione industriale in Inghilterra.</a:t>
            </a:r>
          </a:p>
          <a:p>
            <a:pPr marL="341280" marR="0" lvl="0" indent="-339840" algn="l" rtl="0" hangingPunct="0">
              <a:lnSpc>
                <a:spcPct val="100000"/>
              </a:lnSpc>
              <a:spcBef>
                <a:spcPts val="448"/>
              </a:spcBef>
              <a:spcAft>
                <a:spcPts val="0"/>
              </a:spcAft>
              <a:buNone/>
              <a:tabLst>
                <a:tab pos="341280" algn="l"/>
                <a:tab pos="790199" algn="l"/>
                <a:tab pos="1239479" algn="l"/>
                <a:tab pos="1688760" algn="l"/>
                <a:tab pos="2138040" algn="l"/>
                <a:tab pos="2587320" algn="l"/>
                <a:tab pos="3036600" algn="l"/>
                <a:tab pos="3485880" algn="l"/>
                <a:tab pos="3935160" algn="l"/>
                <a:tab pos="4384439" algn="l"/>
                <a:tab pos="4833720" algn="l"/>
                <a:tab pos="5282999" algn="l"/>
                <a:tab pos="5732280" algn="l"/>
                <a:tab pos="6181560" algn="l"/>
                <a:tab pos="6630840" algn="l"/>
                <a:tab pos="7080120" algn="l"/>
                <a:tab pos="7529400" algn="l"/>
                <a:tab pos="7978680" algn="l"/>
                <a:tab pos="8427959" algn="l"/>
                <a:tab pos="8877240" algn="l"/>
                <a:tab pos="9326520" algn="l"/>
              </a:tabLst>
            </a:pPr>
            <a:endParaRPr lang="en-GB" sz="1800" b="0" i="0" u="none" strike="noStrike" cap="none" baseline="0">
              <a:ln>
                <a:noFill/>
              </a:ln>
              <a:solidFill>
                <a:srgbClr val="000000"/>
              </a:solidFill>
              <a:latin typeface="Times New Roman" pitchFamily="18"/>
              <a:ea typeface="DejaVu Sans" pitchFamily="2"/>
              <a:cs typeface="DejaVu Sans" pitchFamily="2"/>
            </a:endParaRPr>
          </a:p>
        </p:txBody>
      </p:sp>
      <p:pic>
        <p:nvPicPr>
          <p:cNvPr id="4" name="Immagin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543640" y="2057400"/>
            <a:ext cx="2448000" cy="3917880"/>
          </a:xfrm>
          <a:prstGeom prst="rect">
            <a:avLst/>
          </a:prstGeom>
          <a:noFill/>
          <a:ln>
            <a:noFill/>
          </a:ln>
        </p:spPr>
      </p:pic>
      <p:sp>
        <p:nvSpPr>
          <p:cNvPr id="5" name="Figura a mano libera 4"/>
          <p:cNvSpPr/>
          <p:nvPr/>
        </p:nvSpPr>
        <p:spPr>
          <a:xfrm>
            <a:off x="144360" y="1368360"/>
            <a:ext cx="8858520" cy="73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marL="0" marR="0" lvl="0" indent="0" algn="just"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1400" b="0" i="0" u="none" strike="noStrike" cap="none" baseline="0">
                <a:ln>
                  <a:noFill/>
                </a:ln>
                <a:solidFill>
                  <a:srgbClr val="000000"/>
                </a:solidFill>
                <a:latin typeface="Times New Roman" pitchFamily="18"/>
                <a:ea typeface="DejaVu Sans" pitchFamily="2"/>
                <a:cs typeface="DejaVu Sans" pitchFamily="2"/>
              </a:rPr>
              <a:t>Si tratta di una storia che esemplifica il contributo che i GIS possono fornire alla scienza, soprattutto come metodo di indagine.</a:t>
            </a:r>
          </a:p>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400" b="0" i="0" u="none" strike="noStrike" cap="none" baseline="0">
              <a:ln>
                <a:noFill/>
              </a:ln>
              <a:solidFill>
                <a:srgbClr val="000000"/>
              </a:solidFill>
              <a:latin typeface="Times New Roman" pitchFamily="18"/>
              <a:ea typeface="DejaVu Sans" pitchFamily="2"/>
              <a:cs typeface="DejaVu Sans" pitchFamily="2"/>
            </a:endParaRPr>
          </a:p>
        </p:txBody>
      </p:sp>
      <p:sp>
        <p:nvSpPr>
          <p:cNvPr id="6" name="Figura a mano libera 5"/>
          <p:cNvSpPr/>
          <p:nvPr/>
        </p:nvSpPr>
        <p:spPr>
          <a:xfrm>
            <a:off x="71280" y="114480"/>
            <a:ext cx="8915399" cy="1187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2400" b="0" i="0" u="none" strike="noStrike" cap="none" baseline="0">
                <a:ln>
                  <a:noFill/>
                </a:ln>
                <a:solidFill>
                  <a:srgbClr val="000000"/>
                </a:solidFill>
                <a:latin typeface="Times New Roman" pitchFamily="18"/>
                <a:ea typeface="DejaVu Sans" pitchFamily="2"/>
                <a:cs typeface="DejaVu Sans" pitchFamily="2"/>
              </a:rPr>
              <a:t>Cosa c'entrano la Cartografia e i Sistemi Informativi Geografici (GIS) con il dott. John Snow e l'epidemia di colera del 1854 a Broad Street (Londra)?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Figura a mano libera 1"/>
          <p:cNvSpPr/>
          <p:nvPr/>
        </p:nvSpPr>
        <p:spPr>
          <a:xfrm>
            <a:off x="457200" y="274680"/>
            <a:ext cx="82296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ctr" anchorCtr="0" compatLnSpc="1">
            <a:noAutofit/>
          </a:bodyPr>
          <a:lstStyle/>
          <a:p>
            <a:pPr marL="0" marR="0" lvl="0" indent="0" algn="ctr"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GB" sz="4400" b="0" i="0" u="none" strike="noStrike" cap="none" baseline="0">
                <a:ln>
                  <a:noFill/>
                </a:ln>
                <a:solidFill>
                  <a:srgbClr val="000000"/>
                </a:solidFill>
                <a:latin typeface="Times New Roman" pitchFamily="18"/>
                <a:ea typeface="DejaVu Sans" pitchFamily="2"/>
                <a:cs typeface="DejaVu Sans" pitchFamily="2"/>
              </a:rPr>
              <a:t>Il Dottor John Snow e i GIS</a:t>
            </a:r>
          </a:p>
        </p:txBody>
      </p:sp>
      <p:sp>
        <p:nvSpPr>
          <p:cNvPr id="3" name="Figura a mano libera 2"/>
          <p:cNvSpPr/>
          <p:nvPr/>
        </p:nvSpPr>
        <p:spPr>
          <a:xfrm>
            <a:off x="457200" y="1224000"/>
            <a:ext cx="5591160" cy="4902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marL="342720" marR="0" lvl="0" indent="-339840" algn="just"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John Snow era convinto che il colera si trasmettesse attraverso l'acqua inquinata piuttosto che l'aria.</a:t>
            </a:r>
          </a:p>
          <a:p>
            <a:pPr marL="342720" marR="0" lvl="0" indent="-339840" algn="just"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Aveva notato che l'epidemia del 1854 a Londra era concentrata nei pressi di Broad Street, ove era situata una fontana pubblica.</a:t>
            </a:r>
          </a:p>
          <a:p>
            <a:pPr marL="342720" marR="0" lvl="0" indent="-339840" algn="just"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Riportò sulla carta di Londra che mostrava la localizzazione delle fontane pubbliche cittadine i casi di colera (attraverso un rettangolo).</a:t>
            </a:r>
          </a:p>
          <a:p>
            <a:pPr marL="342720" marR="0" lvl="0" indent="-339840" algn="just"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Le anomalie, costituite da persone che abitavano lontano dalla fontana ed erano stati infettate, furono spiegate dal fatto che si trattava di individui che avevano bevuto quell'acqua (studenti di passaggio, gente che andava li per il fatto che l'acqua era più fresca, ecc).</a:t>
            </a:r>
          </a:p>
          <a:p>
            <a:pPr marL="342720" marR="0" lvl="0" indent="-339840" algn="just" rtl="0" hangingPunct="0">
              <a:lnSpc>
                <a:spcPct val="100000"/>
              </a:lnSpc>
              <a:spcBef>
                <a:spcPts val="448"/>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Fu tolto il rubinetto e l'epidemia migliorò. Poi fu scoperta la presenza di un pozzo nero vicino alla fontana che aveva contaminato l'acqua.</a:t>
            </a:r>
          </a:p>
          <a:p>
            <a:pPr marL="0" marR="0" lvl="0" indent="0" algn="l" rtl="0" hangingPunct="0">
              <a:lnSpc>
                <a:spcPct val="100000"/>
              </a:lnSpc>
              <a:spcBef>
                <a:spcPts val="44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cap="none" baseline="0">
              <a:ln>
                <a:noFill/>
              </a:ln>
              <a:solidFill>
                <a:srgbClr val="000000"/>
              </a:solidFill>
              <a:latin typeface="Times New Roman" pitchFamily="18"/>
              <a:ea typeface="DejaVu Sans" pitchFamily="2"/>
              <a:cs typeface="DejaVu Sans" pitchFamily="2"/>
            </a:endParaRPr>
          </a:p>
        </p:txBody>
      </p:sp>
      <p:pic>
        <p:nvPicPr>
          <p:cNvPr id="4" name="Immagin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572160" y="4183199"/>
            <a:ext cx="1428840" cy="1531800"/>
          </a:xfrm>
          <a:prstGeom prst="rect">
            <a:avLst/>
          </a:prstGeom>
          <a:noFill/>
          <a:ln>
            <a:noFill/>
          </a:ln>
        </p:spPr>
      </p:pic>
      <p:pic>
        <p:nvPicPr>
          <p:cNvPr id="5" name="Immagine 4">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500880" y="1785960"/>
            <a:ext cx="1571399" cy="15717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1659741" y="186813"/>
            <a:ext cx="6903720" cy="6551640"/>
          </a:xfrm>
          <a:prstGeom prst="rect">
            <a:avLst/>
          </a:prstGeom>
          <a:noFill/>
          <a:ln>
            <a:noFill/>
          </a:ln>
        </p:spPr>
      </p:pic>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424835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Figura a mano libera 1"/>
          <p:cNvSpPr/>
          <p:nvPr/>
        </p:nvSpPr>
        <p:spPr>
          <a:xfrm>
            <a:off x="457200" y="274680"/>
            <a:ext cx="8229600" cy="1143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3" name="Figura a mano libera 2"/>
          <p:cNvSpPr/>
          <p:nvPr/>
        </p:nvSpPr>
        <p:spPr>
          <a:xfrm>
            <a:off x="189000" y="262080"/>
            <a:ext cx="8380440" cy="2114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1">
            <a:noAutofit/>
          </a:bodyPr>
          <a:lstStyle/>
          <a:p>
            <a:pPr marL="342720" marR="0" lvl="0" indent="-339840" algn="just" rtl="0" hangingPunct="0">
              <a:lnSpc>
                <a:spcPct val="100000"/>
              </a:lnSpc>
              <a:spcBef>
                <a:spcPts val="0"/>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A Londra in Broadwick street si trova oggi un modello della famosa fontana senza rubinetto, davanti al pub John Snow (curiosamente J. Snow era astemio).</a:t>
            </a:r>
          </a:p>
          <a:p>
            <a:pPr marL="342720" marR="0" lvl="0" indent="-339840" algn="just" rtl="0" hangingPunct="0">
              <a:lnSpc>
                <a:spcPct val="100000"/>
              </a:lnSpc>
              <a:spcBef>
                <a:spcPts val="0"/>
              </a:spcBef>
              <a:spcAft>
                <a:spcPts val="0"/>
              </a:spcAft>
              <a:buNone/>
              <a:tabLst>
                <a:tab pos="342720" algn="l"/>
                <a:tab pos="791639" algn="l"/>
                <a:tab pos="1240919" algn="l"/>
                <a:tab pos="1690200" algn="l"/>
                <a:tab pos="2139480" algn="l"/>
                <a:tab pos="2588760" algn="l"/>
                <a:tab pos="3038040" algn="l"/>
                <a:tab pos="3487320" algn="l"/>
                <a:tab pos="3936600" algn="l"/>
                <a:tab pos="4385879" algn="l"/>
                <a:tab pos="4835160" algn="l"/>
                <a:tab pos="5284439" algn="l"/>
                <a:tab pos="5733720" algn="l"/>
                <a:tab pos="6183000" algn="l"/>
                <a:tab pos="6632280" algn="l"/>
                <a:tab pos="7081560" algn="l"/>
                <a:tab pos="7530840" algn="l"/>
                <a:tab pos="7980120" algn="l"/>
                <a:tab pos="8429399" algn="l"/>
                <a:tab pos="8878680" algn="l"/>
                <a:tab pos="9327960" algn="l"/>
              </a:tabLst>
            </a:pPr>
            <a:r>
              <a:rPr lang="en-GB" sz="1800" b="0" i="0" u="none" strike="noStrike" cap="none" baseline="0">
                <a:ln>
                  <a:noFill/>
                </a:ln>
                <a:solidFill>
                  <a:srgbClr val="000000"/>
                </a:solidFill>
                <a:latin typeface="Times New Roman" pitchFamily="18"/>
                <a:ea typeface="DejaVu Sans" pitchFamily="2"/>
                <a:cs typeface="DejaVu Sans" pitchFamily="2"/>
              </a:rPr>
              <a:t> Si può vedere anche il posto dove era situata la vera fontana.</a:t>
            </a:r>
          </a:p>
          <a:p>
            <a:pPr marL="0" marR="0" lvl="0" indent="0" algn="l" rtl="0" hangingPunct="0">
              <a:lnSpc>
                <a:spcPct val="100000"/>
              </a:lnSpc>
              <a:spcBef>
                <a:spcPts val="448"/>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n-GB" sz="1800" b="0" i="0" u="none" strike="noStrike" cap="none" baseline="0">
              <a:ln>
                <a:noFill/>
              </a:ln>
              <a:solidFill>
                <a:srgbClr val="000000"/>
              </a:solidFill>
              <a:latin typeface="Times New Roman" pitchFamily="18"/>
              <a:ea typeface="DejaVu Sans" pitchFamily="2"/>
              <a:cs typeface="DejaVu Sans" pitchFamily="2"/>
            </a:endParaRPr>
          </a:p>
        </p:txBody>
      </p:sp>
      <p:pic>
        <p:nvPicPr>
          <p:cNvPr id="4" name="Immagine 3">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4348080" y="1224000"/>
            <a:ext cx="2635200" cy="4390920"/>
          </a:xfrm>
          <a:prstGeom prst="rect">
            <a:avLst/>
          </a:prstGeom>
          <a:noFill/>
          <a:ln>
            <a:noFill/>
          </a:ln>
        </p:spPr>
      </p:pic>
      <p:pic>
        <p:nvPicPr>
          <p:cNvPr id="5" name="Immagine 4">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503280" y="1224000"/>
            <a:ext cx="3600360" cy="3816359"/>
          </a:xfrm>
          <a:prstGeom prst="rect">
            <a:avLst/>
          </a:prstGeom>
          <a:noFill/>
          <a:ln>
            <a:noFill/>
          </a:ln>
        </p:spPr>
      </p:pic>
      <p:sp>
        <p:nvSpPr>
          <p:cNvPr id="6" name="Figura a mano libera 5"/>
          <p:cNvSpPr/>
          <p:nvPr/>
        </p:nvSpPr>
        <p:spPr>
          <a:xfrm>
            <a:off x="33480" y="5688000"/>
            <a:ext cx="9254880" cy="11145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noAutofit/>
          </a:bodyPr>
          <a:lstStyle/>
          <a:p>
            <a:pPr marL="0" marR="0" lvl="0" indent="0" algn="l" rtl="0" hangingPunct="0">
              <a:lnSpc>
                <a:spcPct val="100000"/>
              </a:lnSpc>
              <a:spcBef>
                <a:spcPts val="4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600" b="0" i="0" u="none" strike="noStrike" cap="none" baseline="0">
                <a:ln>
                  <a:noFill/>
                </a:ln>
                <a:solidFill>
                  <a:srgbClr val="000000"/>
                </a:solidFill>
                <a:latin typeface="Times New Roman" pitchFamily="18"/>
                <a:ea typeface="DejaVu Sans" pitchFamily="2"/>
                <a:cs typeface="DejaVu Sans" pitchFamily="2"/>
              </a:rPr>
              <a:t>John Snow fece quello che oggi si chiama analisi spaziale (o del territorio), creò una carta tematica che permise di capire la natura di un fenomeno attraverso l'evidenzaella sua diffusione sul territorio.</a:t>
            </a:r>
          </a:p>
          <a:p>
            <a:pPr marL="0" marR="0" lvl="0" indent="0" algn="l" rtl="0" hangingPunct="0">
              <a:lnSpc>
                <a:spcPct val="100000"/>
              </a:lnSpc>
              <a:spcBef>
                <a:spcPts val="4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1600" b="0" i="0" u="none" strike="noStrike" cap="none" baseline="0">
                <a:ln>
                  <a:noFill/>
                </a:ln>
                <a:solidFill>
                  <a:srgbClr val="000000"/>
                </a:solidFill>
                <a:latin typeface="Times New Roman" pitchFamily="18"/>
                <a:ea typeface="DejaVu Sans" pitchFamily="2"/>
                <a:cs typeface="DejaVu Sans" pitchFamily="2"/>
              </a:rPr>
              <a:t>All'epoca, il colera non era considerato da un punto di vista geografico. Il solo fatto di farlo contribuì molto alla sua conoscenza.</a:t>
            </a:r>
          </a:p>
        </p:txBody>
      </p:sp>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92103" y="301306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685799" y="250320"/>
            <a:ext cx="7772400" cy="1250999"/>
          </a:xfrm>
        </p:spPr>
        <p:txBody>
          <a:bodyPr wrap="square">
            <a:noAutofit/>
          </a:bodyPr>
          <a:lstStyle/>
          <a:p>
            <a:pPr lvl="0"/>
            <a:r>
              <a:rPr lang="en-US" dirty="0"/>
              <a:t>GIS</a:t>
            </a:r>
            <a:br>
              <a:rPr lang="en-US" dirty="0"/>
            </a:br>
            <a:r>
              <a:rPr lang="en-US" sz="3200" dirty="0" smtClean="0"/>
              <a:t>Sistema </a:t>
            </a:r>
            <a:r>
              <a:rPr lang="en-US" sz="3200" dirty="0"/>
              <a:t>di </a:t>
            </a:r>
            <a:r>
              <a:rPr lang="en-US" sz="3200" dirty="0" err="1"/>
              <a:t>Informazione</a:t>
            </a:r>
            <a:r>
              <a:rPr lang="en-US" sz="3200" dirty="0"/>
              <a:t> </a:t>
            </a:r>
            <a:r>
              <a:rPr lang="en-US" sz="3200" dirty="0" err="1"/>
              <a:t>Geografica</a:t>
            </a:r>
            <a:endParaRPr lang="en-US" sz="3200" dirty="0"/>
          </a:p>
        </p:txBody>
      </p:sp>
      <p:sp>
        <p:nvSpPr>
          <p:cNvPr id="3" name="Segnaposto testo 2"/>
          <p:cNvSpPr txBox="1">
            <a:spLocks noGrp="1"/>
          </p:cNvSpPr>
          <p:nvPr>
            <p:ph type="body" idx="4294967295"/>
          </p:nvPr>
        </p:nvSpPr>
        <p:spPr>
          <a:xfrm>
            <a:off x="685799" y="1636950"/>
            <a:ext cx="7772400" cy="4832675"/>
          </a:xfrm>
        </p:spPr>
        <p:txBody>
          <a:bodyPr wrap="square"/>
          <a:lstStyle/>
          <a:p>
            <a:pPr marL="0" lv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dirty="0" smtClean="0"/>
              <a:t> Sistema </a:t>
            </a:r>
            <a:r>
              <a:rPr lang="en-US" dirty="0"/>
              <a:t>= </a:t>
            </a:r>
            <a:r>
              <a:rPr lang="en-US" dirty="0" err="1"/>
              <a:t>insieme</a:t>
            </a:r>
            <a:r>
              <a:rPr lang="en-US" dirty="0"/>
              <a:t> di </a:t>
            </a:r>
            <a:r>
              <a:rPr lang="en-US" dirty="0" err="1"/>
              <a:t>parti</a:t>
            </a:r>
            <a:r>
              <a:rPr lang="en-US" dirty="0"/>
              <a:t> </a:t>
            </a:r>
            <a:r>
              <a:rPr lang="en-US" dirty="0" err="1"/>
              <a:t>interagenti</a:t>
            </a:r>
            <a:endParaRPr lang="en-US" dirty="0"/>
          </a:p>
          <a:p>
            <a:pPr marL="0" lvl="0" indent="0">
              <a:lnSpc>
                <a:spcPct val="110000"/>
              </a:lnSpc>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dirty="0" smtClean="0"/>
              <a:t> </a:t>
            </a:r>
            <a:r>
              <a:rPr lang="en-US" dirty="0" err="1" smtClean="0"/>
              <a:t>Informazione</a:t>
            </a:r>
            <a:r>
              <a:rPr lang="en-US" dirty="0" smtClean="0"/>
              <a:t> </a:t>
            </a:r>
            <a:r>
              <a:rPr lang="en-US" dirty="0"/>
              <a:t>= </a:t>
            </a:r>
            <a:r>
              <a:rPr lang="en-US" dirty="0" err="1"/>
              <a:t>dati</a:t>
            </a:r>
            <a:r>
              <a:rPr lang="en-US" dirty="0"/>
              <a:t> + </a:t>
            </a:r>
            <a:r>
              <a:rPr lang="en-US" dirty="0" err="1"/>
              <a:t>interpretazione</a:t>
            </a:r>
            <a:endParaRPr lang="en-US" dirty="0"/>
          </a:p>
          <a:p>
            <a:pPr marL="1143000" lvl="0" indent="-223920">
              <a:spcBef>
                <a:spcPts val="598"/>
              </a:spcBef>
              <a:tabLst>
                <a:tab pos="1143000" algn="l"/>
                <a:tab pos="1249200" algn="l"/>
                <a:tab pos="1698480" algn="l"/>
                <a:tab pos="2147760" algn="l"/>
                <a:tab pos="2597040" algn="l"/>
                <a:tab pos="3046320" algn="l"/>
                <a:tab pos="3495600" algn="l"/>
                <a:tab pos="3944880" algn="l"/>
                <a:tab pos="4394159" algn="l"/>
                <a:tab pos="4843440" algn="l"/>
                <a:tab pos="5292719" algn="l"/>
                <a:tab pos="5741640" algn="l"/>
                <a:tab pos="6190920" algn="l"/>
                <a:tab pos="6640200" algn="l"/>
                <a:tab pos="7089480" algn="l"/>
                <a:tab pos="7538759" algn="l"/>
                <a:tab pos="7988040" algn="l"/>
                <a:tab pos="8437319" algn="l"/>
                <a:tab pos="8886600" algn="l"/>
                <a:tab pos="9335880" algn="l"/>
                <a:tab pos="9785160" algn="l"/>
              </a:tabLst>
            </a:pPr>
            <a:r>
              <a:rPr lang="en-US" dirty="0" err="1"/>
              <a:t>dati</a:t>
            </a:r>
            <a:r>
              <a:rPr lang="en-US" dirty="0"/>
              <a:t> = </a:t>
            </a:r>
            <a:r>
              <a:rPr lang="en-US" dirty="0" err="1"/>
              <a:t>informazioni</a:t>
            </a:r>
            <a:r>
              <a:rPr lang="en-US" dirty="0"/>
              <a:t> </a:t>
            </a:r>
            <a:r>
              <a:rPr lang="en-US" dirty="0" err="1"/>
              <a:t>codificate</a:t>
            </a:r>
            <a:r>
              <a:rPr lang="en-US" dirty="0"/>
              <a:t> per </a:t>
            </a:r>
            <a:r>
              <a:rPr lang="en-US" dirty="0" err="1"/>
              <a:t>essere</a:t>
            </a:r>
            <a:r>
              <a:rPr lang="en-US" dirty="0"/>
              <a:t> </a:t>
            </a:r>
            <a:r>
              <a:rPr lang="en-US" dirty="0" err="1"/>
              <a:t>immesse</a:t>
            </a:r>
            <a:r>
              <a:rPr lang="en-US" dirty="0"/>
              <a:t> </a:t>
            </a:r>
            <a:r>
              <a:rPr lang="en-US" dirty="0" err="1"/>
              <a:t>nell’elaboratore</a:t>
            </a:r>
            <a:endParaRPr lang="en-US" dirty="0"/>
          </a:p>
          <a:p>
            <a:pPr marL="0" lvl="0" indent="0">
              <a:lnSpc>
                <a:spcPct val="110000"/>
              </a:lnSpc>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dirty="0" smtClean="0"/>
              <a:t> </a:t>
            </a:r>
            <a:r>
              <a:rPr lang="en-US" dirty="0" err="1" smtClean="0"/>
              <a:t>Geografica</a:t>
            </a:r>
            <a:r>
              <a:rPr lang="en-US" dirty="0" smtClean="0"/>
              <a:t> </a:t>
            </a:r>
            <a:r>
              <a:rPr lang="en-US" dirty="0"/>
              <a:t>= </a:t>
            </a:r>
            <a:r>
              <a:rPr lang="en-US" dirty="0" err="1"/>
              <a:t>riferita</a:t>
            </a:r>
            <a:r>
              <a:rPr lang="en-US" dirty="0"/>
              <a:t> al </a:t>
            </a:r>
            <a:r>
              <a:rPr lang="en-US" dirty="0" err="1"/>
              <a:t>territorio</a:t>
            </a:r>
            <a:r>
              <a:rPr lang="en-US" dirty="0"/>
              <a:t> </a:t>
            </a:r>
            <a:r>
              <a:rPr lang="en-US" dirty="0" err="1" smtClean="0"/>
              <a:t>informazione</a:t>
            </a:r>
            <a:r>
              <a:rPr lang="en-US" dirty="0" smtClean="0"/>
              <a:t> </a:t>
            </a:r>
            <a:r>
              <a:rPr lang="en-US" dirty="0" err="1"/>
              <a:t>georeferenziata</a:t>
            </a:r>
            <a:r>
              <a:rPr lang="en-US" dirty="0"/>
              <a:t> o </a:t>
            </a:r>
            <a:r>
              <a:rPr lang="en-US" dirty="0" err="1" smtClean="0"/>
              <a:t>georeferenziabile</a:t>
            </a:r>
            <a:r>
              <a:rPr lang="en-US" dirty="0"/>
              <a:t> </a:t>
            </a:r>
            <a:endParaRPr lang="en-US" dirty="0" smtClean="0"/>
          </a:p>
          <a:p>
            <a:pPr marL="0" lvl="0" indent="0">
              <a:lnSpc>
                <a:spcPct val="110000"/>
              </a:lnSpc>
              <a:buClr>
                <a:srgbClr val="000000"/>
              </a:buClr>
              <a:buSzPct val="100000"/>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b="1" dirty="0" err="1" smtClean="0">
                <a:solidFill>
                  <a:srgbClr val="FF0000"/>
                </a:solidFill>
              </a:rPr>
              <a:t>georeferenziare</a:t>
            </a:r>
            <a:r>
              <a:rPr lang="en-US" dirty="0" smtClean="0"/>
              <a:t> </a:t>
            </a:r>
            <a:r>
              <a:rPr lang="en-US" dirty="0"/>
              <a:t>= </a:t>
            </a:r>
            <a:r>
              <a:rPr lang="en-US" dirty="0" err="1"/>
              <a:t>posizionare</a:t>
            </a:r>
            <a:r>
              <a:rPr lang="en-US" dirty="0"/>
              <a:t> </a:t>
            </a:r>
            <a:r>
              <a:rPr lang="en-US" dirty="0" err="1"/>
              <a:t>su</a:t>
            </a:r>
            <a:r>
              <a:rPr lang="en-US" dirty="0"/>
              <a:t> di </a:t>
            </a:r>
            <a:r>
              <a:rPr lang="en-US" dirty="0" err="1"/>
              <a:t>una</a:t>
            </a:r>
            <a:r>
              <a:rPr lang="en-US" dirty="0"/>
              <a:t> carta</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4619" y="430734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685799" y="463680"/>
            <a:ext cx="7772400" cy="1434960"/>
          </a:xfrm>
        </p:spPr>
        <p:txBody>
          <a:bodyPr wrap="square">
            <a:noAutofit/>
          </a:bodyPr>
          <a:lstStyle/>
          <a:p>
            <a:pPr lvl="0"/>
            <a:r>
              <a:rPr lang="it-IT"/>
              <a:t>SISTEMI DI INFORMAZIONE GEOGRAFICA</a:t>
            </a:r>
          </a:p>
        </p:txBody>
      </p:sp>
      <p:sp>
        <p:nvSpPr>
          <p:cNvPr id="3" name="Segnaposto testo 2"/>
          <p:cNvSpPr txBox="1">
            <a:spLocks noGrp="1"/>
          </p:cNvSpPr>
          <p:nvPr>
            <p:ph type="body" idx="4294967295"/>
          </p:nvPr>
        </p:nvSpPr>
        <p:spPr>
          <a:xfrm>
            <a:off x="685799" y="1981080"/>
            <a:ext cx="7772400" cy="4114800"/>
          </a:xfrm>
        </p:spPr>
        <p:txBody>
          <a:bodyPr wrap="square"/>
          <a:lstStyle/>
          <a:p>
            <a:pPr marL="0" lv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a:t>Una tecnologia che impiega strumenti informatici che trattano dati spaziali</a:t>
            </a:r>
          </a:p>
          <a:p>
            <a:pPr marL="0" lv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a:t>Un sistema informativo</a:t>
            </a:r>
          </a:p>
          <a:p>
            <a:pPr marL="0" lv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a:t>Una scienza</a:t>
            </a:r>
          </a:p>
          <a:p>
            <a:pPr marL="0" lv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a:t>Un affare economico di ragguardevoli dimensioni</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3613" y="308814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685799" y="609120"/>
            <a:ext cx="7772400" cy="1143000"/>
          </a:xfrm>
        </p:spPr>
        <p:txBody>
          <a:bodyPr wrap="square">
            <a:noAutofit/>
          </a:bodyPr>
          <a:lstStyle/>
          <a:p>
            <a:pPr lvl="0"/>
            <a:r>
              <a:rPr lang="en-US"/>
              <a:t>GIS</a:t>
            </a:r>
          </a:p>
        </p:txBody>
      </p:sp>
      <p:sp>
        <p:nvSpPr>
          <p:cNvPr id="3" name="Segnaposto testo 2"/>
          <p:cNvSpPr txBox="1">
            <a:spLocks noGrp="1"/>
          </p:cNvSpPr>
          <p:nvPr>
            <p:ph type="body" idx="4294967295"/>
          </p:nvPr>
        </p:nvSpPr>
        <p:spPr>
          <a:xfrm>
            <a:off x="685799" y="1981080"/>
            <a:ext cx="7772400" cy="4114800"/>
          </a:xfrm>
        </p:spPr>
        <p:txBody>
          <a:bodyPr wrap="square"/>
          <a:lstStyle/>
          <a:p>
            <a:pPr marL="0" lv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dirty="0"/>
              <a:t>Sistema di hardware, software, </a:t>
            </a:r>
            <a:r>
              <a:rPr lang="en-US" dirty="0" err="1"/>
              <a:t>dati</a:t>
            </a:r>
            <a:r>
              <a:rPr lang="en-US" dirty="0"/>
              <a:t>, </a:t>
            </a:r>
            <a:r>
              <a:rPr lang="en-US" dirty="0" err="1"/>
              <a:t>persone</a:t>
            </a:r>
            <a:r>
              <a:rPr lang="en-US" dirty="0"/>
              <a:t> per </a:t>
            </a:r>
            <a:r>
              <a:rPr lang="en-US" dirty="0" err="1"/>
              <a:t>raccogliere</a:t>
            </a:r>
            <a:r>
              <a:rPr lang="en-US" dirty="0"/>
              <a:t>, </a:t>
            </a:r>
            <a:r>
              <a:rPr lang="en-US" dirty="0" err="1"/>
              <a:t>registrare</a:t>
            </a:r>
            <a:r>
              <a:rPr lang="en-US" dirty="0"/>
              <a:t>, </a:t>
            </a:r>
            <a:r>
              <a:rPr lang="en-US" dirty="0" err="1"/>
              <a:t>analizzare</a:t>
            </a:r>
            <a:r>
              <a:rPr lang="en-US" dirty="0"/>
              <a:t> e </a:t>
            </a:r>
            <a:r>
              <a:rPr lang="en-US" dirty="0" err="1"/>
              <a:t>distribuire</a:t>
            </a:r>
            <a:r>
              <a:rPr lang="en-US" dirty="0"/>
              <a:t> </a:t>
            </a:r>
            <a:r>
              <a:rPr lang="en-US" dirty="0" err="1"/>
              <a:t>informazioni</a:t>
            </a:r>
            <a:r>
              <a:rPr lang="en-US" dirty="0"/>
              <a:t> </a:t>
            </a:r>
            <a:r>
              <a:rPr lang="en-US" dirty="0" err="1"/>
              <a:t>sulle</a:t>
            </a:r>
            <a:r>
              <a:rPr lang="en-US" dirty="0"/>
              <a:t> </a:t>
            </a:r>
            <a:r>
              <a:rPr lang="en-US" dirty="0" err="1"/>
              <a:t>aree</a:t>
            </a:r>
            <a:r>
              <a:rPr lang="en-US" dirty="0"/>
              <a:t> del </a:t>
            </a:r>
            <a:r>
              <a:rPr lang="en-US" dirty="0" err="1"/>
              <a:t>pianeta</a:t>
            </a:r>
            <a:r>
              <a:rPr lang="en-US" dirty="0"/>
              <a:t> terra (Chrisman, 1997).</a:t>
            </a:r>
          </a:p>
          <a:p>
            <a:pPr marL="0" lvl="0" indent="0">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dirty="0"/>
              <a:t>Sistema </a:t>
            </a:r>
            <a:r>
              <a:rPr lang="en-US" dirty="0" err="1"/>
              <a:t>contenente</a:t>
            </a:r>
            <a:r>
              <a:rPr lang="en-US" dirty="0"/>
              <a:t> </a:t>
            </a:r>
            <a:r>
              <a:rPr lang="en-US" dirty="0" err="1"/>
              <a:t>dati</a:t>
            </a:r>
            <a:r>
              <a:rPr lang="en-US" dirty="0"/>
              <a:t> </a:t>
            </a:r>
            <a:r>
              <a:rPr lang="en-US" dirty="0" err="1"/>
              <a:t>georeferenziabili</a:t>
            </a:r>
            <a:r>
              <a:rPr lang="en-US" dirty="0"/>
              <a:t> </a:t>
            </a:r>
            <a:r>
              <a:rPr lang="en-US" dirty="0" err="1"/>
              <a:t>che</a:t>
            </a:r>
            <a:r>
              <a:rPr lang="en-US" dirty="0"/>
              <a:t> </a:t>
            </a:r>
            <a:r>
              <a:rPr lang="en-US" dirty="0" err="1"/>
              <a:t>possono</a:t>
            </a:r>
            <a:r>
              <a:rPr lang="en-US" dirty="0"/>
              <a:t> </a:t>
            </a:r>
            <a:r>
              <a:rPr lang="en-US" dirty="0" err="1"/>
              <a:t>essere</a:t>
            </a:r>
            <a:r>
              <a:rPr lang="en-US" dirty="0"/>
              <a:t> </a:t>
            </a:r>
            <a:r>
              <a:rPr lang="en-US" dirty="0" err="1"/>
              <a:t>analizzati</a:t>
            </a:r>
            <a:r>
              <a:rPr lang="en-US" dirty="0"/>
              <a:t> e </a:t>
            </a:r>
            <a:r>
              <a:rPr lang="en-US" dirty="0" err="1"/>
              <a:t>trasformati</a:t>
            </a:r>
            <a:r>
              <a:rPr lang="en-US" dirty="0"/>
              <a:t> in </a:t>
            </a:r>
            <a:r>
              <a:rPr lang="en-US" dirty="0" err="1"/>
              <a:t>informazioni</a:t>
            </a:r>
            <a:r>
              <a:rPr lang="en-US" dirty="0"/>
              <a:t> per un </a:t>
            </a:r>
            <a:r>
              <a:rPr lang="en-US" dirty="0" err="1"/>
              <a:t>determinato</a:t>
            </a:r>
            <a:r>
              <a:rPr lang="en-US" dirty="0"/>
              <a:t> </a:t>
            </a:r>
            <a:r>
              <a:rPr lang="en-US" dirty="0" err="1"/>
              <a:t>scopo</a:t>
            </a:r>
            <a:r>
              <a:rPr lang="en-US" dirty="0"/>
              <a:t> o </a:t>
            </a:r>
            <a:r>
              <a:rPr lang="en-US" dirty="0" err="1"/>
              <a:t>applicazione</a:t>
            </a:r>
            <a:r>
              <a:rPr lang="en-US" dirty="0"/>
              <a:t> (Parent, 1991).</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21600" y="568948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685799" y="609120"/>
            <a:ext cx="7772400" cy="1143000"/>
          </a:xfrm>
        </p:spPr>
        <p:txBody>
          <a:bodyPr wrap="square">
            <a:noAutofit/>
          </a:bodyPr>
          <a:lstStyle/>
          <a:p>
            <a:pPr lvl="0"/>
            <a:r>
              <a:rPr lang="en-US" sz="4800"/>
              <a:t>Componenti di un GIS</a:t>
            </a:r>
          </a:p>
        </p:txBody>
      </p:sp>
      <p:sp>
        <p:nvSpPr>
          <p:cNvPr id="3" name="Segnaposto testo 2"/>
          <p:cNvSpPr txBox="1">
            <a:spLocks noGrp="1"/>
          </p:cNvSpPr>
          <p:nvPr>
            <p:ph type="body" idx="4294967295"/>
          </p:nvPr>
        </p:nvSpPr>
        <p:spPr>
          <a:xfrm>
            <a:off x="685799" y="2666880"/>
            <a:ext cx="7772400" cy="2438640"/>
          </a:xfrm>
        </p:spPr>
        <p:txBody>
          <a:bodyPr wrap="square"/>
          <a:lstStyle/>
          <a:p>
            <a:pPr marL="0" lvl="0" indent="0">
              <a:spcBef>
                <a:spcPts val="899"/>
              </a:spcBef>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3600"/>
              <a:t>Hardware (unità centrale + periferiche)</a:t>
            </a:r>
          </a:p>
          <a:p>
            <a:pPr marL="0" lvl="0" indent="0">
              <a:spcBef>
                <a:spcPts val="899"/>
              </a:spcBef>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3600"/>
              <a:t>Software</a:t>
            </a:r>
          </a:p>
          <a:p>
            <a:pPr marL="0" lvl="0" indent="0">
              <a:spcBef>
                <a:spcPts val="899"/>
              </a:spcBef>
              <a:buClr>
                <a:srgbClr val="000000"/>
              </a:buClr>
              <a:buSzPct val="100000"/>
              <a:buFont typeface="Times New Roman" pitchFamily="18"/>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pPr>
            <a:r>
              <a:rPr lang="en-US" sz="3600"/>
              <a:t>Contesto organizzativo</a:t>
            </a:r>
          </a:p>
        </p:txBody>
      </p:sp>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4013" y="437617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graphicFrame>
        <p:nvGraphicFramePr>
          <p:cNvPr id="2" name="Oggetto 1"/>
          <p:cNvGraphicFramePr/>
          <p:nvPr/>
        </p:nvGraphicFramePr>
        <p:xfrm>
          <a:off x="1754280" y="1473119"/>
          <a:ext cx="6092640" cy="4064040"/>
        </p:xfrm>
        <a:graphic>
          <a:graphicData uri="http://schemas.openxmlformats.org/presentationml/2006/ole">
            <mc:AlternateContent xmlns:mc="http://schemas.openxmlformats.org/markup-compatibility/2006">
              <mc:Choice xmlns:v="urn:schemas-microsoft-com:vml" Requires="v">
                <p:oleObj spid="_x0000_s1041" r:id="rId6" imgW="6103013" imgH="4069771" progId="">
                  <p:embed/>
                </p:oleObj>
              </mc:Choice>
              <mc:Fallback>
                <p:oleObj r:id="rId6" imgW="6103013" imgH="4069771" progId="">
                  <p:embed/>
                  <p:pic>
                    <p:nvPicPr>
                      <p:cNvPr id="0" name=""/>
                      <p:cNvPicPr/>
                      <p:nvPr/>
                    </p:nvPicPr>
                    <p:blipFill>
                      <a:blip r:embed="rId7"/>
                      <a:stretch>
                        <a:fillRect/>
                      </a:stretch>
                    </p:blipFill>
                    <p:spPr>
                      <a:xfrm>
                        <a:off x="1754280" y="1473119"/>
                        <a:ext cx="6092640" cy="4064040"/>
                      </a:xfrm>
                      <a:prstGeom prst="rect">
                        <a:avLst/>
                      </a:prstGeom>
                      <a:noFill/>
                      <a:ln>
                        <a:noFill/>
                      </a:ln>
                    </p:spPr>
                  </p:pic>
                </p:oleObj>
              </mc:Fallback>
            </mc:AlternateContent>
          </a:graphicData>
        </a:graphic>
      </p:graphicFrame>
      <p:grpSp>
        <p:nvGrpSpPr>
          <p:cNvPr id="3" name="Gruppo 2"/>
          <p:cNvGrpSpPr/>
          <p:nvPr/>
        </p:nvGrpSpPr>
        <p:grpSpPr>
          <a:xfrm>
            <a:off x="1649341" y="1030319"/>
            <a:ext cx="5506739" cy="4147922"/>
            <a:chOff x="1649341" y="1030319"/>
            <a:chExt cx="5506739" cy="4147922"/>
          </a:xfrm>
        </p:grpSpPr>
        <p:sp>
          <p:nvSpPr>
            <p:cNvPr id="4" name="Figura a mano libera 3"/>
            <p:cNvSpPr/>
            <p:nvPr/>
          </p:nvSpPr>
          <p:spPr>
            <a:xfrm>
              <a:off x="1792080" y="1030319"/>
              <a:ext cx="5364000" cy="2404800"/>
            </a:xfrm>
            <a:custGeom>
              <a:avLst/>
              <a:gdLst>
                <a:gd name="f0" fmla="val 0"/>
                <a:gd name="f1" fmla="val 9997"/>
                <a:gd name="f2" fmla="val 19988"/>
                <a:gd name="f3" fmla="val 19994"/>
              </a:gdLst>
              <a:ahLst/>
              <a:cxnLst>
                <a:cxn ang="3cd4">
                  <a:pos x="hc" y="t"/>
                </a:cxn>
                <a:cxn ang="0">
                  <a:pos x="r" y="vc"/>
                </a:cxn>
                <a:cxn ang="cd4">
                  <a:pos x="hc" y="b"/>
                </a:cxn>
                <a:cxn ang="cd2">
                  <a:pos x="l" y="vc"/>
                </a:cxn>
              </a:cxnLst>
              <a:rect l="l" t="t" r="r" b="b"/>
              <a:pathLst>
                <a:path w="20000" h="20000">
                  <a:moveTo>
                    <a:pt x="f1" y="f0"/>
                  </a:moveTo>
                  <a:lnTo>
                    <a:pt x="f0" y="f2"/>
                  </a:lnTo>
                  <a:lnTo>
                    <a:pt x="f3" y="f2"/>
                  </a:lnTo>
                  <a:lnTo>
                    <a:pt x="f1" y="f0"/>
                  </a:lnTo>
                  <a:close/>
                </a:path>
              </a:pathLst>
            </a:custGeom>
            <a:solidFill>
              <a:srgbClr val="DDDDDD"/>
            </a:solidFill>
            <a:ln w="25560">
              <a:solidFill>
                <a:srgbClr val="000000"/>
              </a:solidFill>
              <a:prstDash val="solid"/>
              <a:round/>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5" name="Figura a mano libera 4"/>
            <p:cNvSpPr/>
            <p:nvPr/>
          </p:nvSpPr>
          <p:spPr>
            <a:xfrm rot="1740000">
              <a:off x="1649341" y="1241292"/>
              <a:ext cx="1475999" cy="854639"/>
            </a:xfrm>
            <a:custGeom>
              <a:avLst>
                <a:gd name="f0" fmla="val 15820"/>
                <a:gd name="f1" fmla="val 6997"/>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DDDDDD"/>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sp>
          <p:nvSpPr>
            <p:cNvPr id="6" name="Figura a mano libera 5"/>
            <p:cNvSpPr/>
            <p:nvPr/>
          </p:nvSpPr>
          <p:spPr>
            <a:xfrm rot="5400000">
              <a:off x="3957661" y="3965221"/>
              <a:ext cx="1377720" cy="1048319"/>
            </a:xfrm>
            <a:custGeom>
              <a:avLst>
                <a:gd name="f0" fmla="val 15144"/>
                <a:gd name="f1" fmla="val 6099"/>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DDDDDD"/>
            </a:solidFill>
            <a:ln w="9360">
              <a:solidFill>
                <a:srgbClr val="000000"/>
              </a:solidFill>
              <a:prstDash val="solid"/>
              <a:miter/>
            </a:ln>
          </p:spPr>
          <p:txBody>
            <a:bodyPr vert="horz" wrap="none" lIns="90000" tIns="46800" rIns="90000" bIns="46800" anchor="ctr" anchorCtr="0" compatLnSpc="1">
              <a:noAutofit/>
            </a:bodyPr>
            <a:lstStyle/>
            <a:p>
              <a:pPr marL="0" marR="0" lvl="0" indent="0" algn="l" rtl="0" hangingPunct="0">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it-IT" sz="2400" b="0" i="0" u="none" strike="noStrike" cap="none" baseline="0">
                <a:ln>
                  <a:noFill/>
                </a:ln>
                <a:solidFill>
                  <a:srgbClr val="000000"/>
                </a:solidFill>
                <a:latin typeface="Times New Roman" pitchFamily="18"/>
                <a:ea typeface="DejaVu Sans" pitchFamily="2"/>
                <a:cs typeface="DejaVu Sans" pitchFamily="2"/>
              </a:endParaRPr>
            </a:p>
          </p:txBody>
        </p:sp>
      </p:grpSp>
      <p:sp>
        <p:nvSpPr>
          <p:cNvPr id="7" name="Figura a mano libera 6"/>
          <p:cNvSpPr/>
          <p:nvPr/>
        </p:nvSpPr>
        <p:spPr>
          <a:xfrm>
            <a:off x="3809880" y="2362320"/>
            <a:ext cx="15242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000000"/>
            </a:solidFill>
            <a:prstDash val="solid"/>
            <a:miter/>
          </a:ln>
        </p:spPr>
        <p:txBody>
          <a:bodyPr vert="horz" wrap="square" lIns="90000" tIns="46800" rIns="90000" bIns="46800" anchor="t" anchorCtr="0" compatLnSpc="1">
            <a:spAutoFit/>
          </a:bodyPr>
          <a:lstStyle/>
          <a:p>
            <a:pPr marL="0" marR="0" lvl="0" indent="0" algn="ctr" rtl="0" hangingPunct="0">
              <a:lnSpc>
                <a:spcPct val="100000"/>
              </a:lnSpc>
              <a:spcBef>
                <a:spcPts val="15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400" b="0" i="0" u="none" strike="noStrike" cap="none" baseline="0">
                <a:ln>
                  <a:noFill/>
                </a:ln>
                <a:solidFill>
                  <a:srgbClr val="000000"/>
                </a:solidFill>
                <a:latin typeface="Times New Roman" pitchFamily="18"/>
                <a:ea typeface="DejaVu Sans" pitchFamily="2"/>
                <a:cs typeface="DejaVu Sans" pitchFamily="2"/>
              </a:rPr>
              <a:t>GIS</a:t>
            </a:r>
          </a:p>
        </p:txBody>
      </p:sp>
      <p:sp>
        <p:nvSpPr>
          <p:cNvPr id="8" name="Figura a mano libera 7"/>
          <p:cNvSpPr/>
          <p:nvPr/>
        </p:nvSpPr>
        <p:spPr>
          <a:xfrm>
            <a:off x="3657600" y="533520"/>
            <a:ext cx="21337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w="9360">
            <a:solidFill>
              <a:srgbClr val="000000"/>
            </a:solidFill>
            <a:prstDash val="solid"/>
            <a:miter/>
          </a:ln>
        </p:spPr>
        <p:txBody>
          <a:bodyPr vert="horz" wrap="square" lIns="90000" tIns="46800" rIns="90000" bIns="46800" anchor="t" anchorCtr="0" compatLnSpc="1">
            <a:spAutoFit/>
          </a:bodyPr>
          <a:lstStyle/>
          <a:p>
            <a:pPr marL="0" marR="0" lvl="0" indent="0" algn="ctr" rtl="0" hangingPunct="0">
              <a:lnSpc>
                <a:spcPct val="100000"/>
              </a:lnSpc>
              <a:spcBef>
                <a:spcPts val="15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400" b="0" i="0" u="none" strike="noStrike" cap="none" baseline="0">
                <a:ln>
                  <a:noFill/>
                </a:ln>
                <a:solidFill>
                  <a:srgbClr val="000000"/>
                </a:solidFill>
                <a:latin typeface="Times New Roman" pitchFamily="18"/>
                <a:ea typeface="DejaVu Sans" pitchFamily="2"/>
                <a:cs typeface="DejaVu Sans" pitchFamily="2"/>
              </a:rPr>
              <a:t>Gestione Dati</a:t>
            </a:r>
          </a:p>
        </p:txBody>
      </p:sp>
      <p:sp>
        <p:nvSpPr>
          <p:cNvPr id="9" name="Figura a mano libera 8"/>
          <p:cNvSpPr/>
          <p:nvPr/>
        </p:nvSpPr>
        <p:spPr>
          <a:xfrm>
            <a:off x="1219320" y="3800520"/>
            <a:ext cx="15238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w="9360">
            <a:solidFill>
              <a:srgbClr val="000000"/>
            </a:solidFill>
            <a:prstDash val="solid"/>
            <a:miter/>
          </a:ln>
        </p:spPr>
        <p:txBody>
          <a:bodyPr vert="horz" wrap="square" lIns="90000" tIns="46800" rIns="90000" bIns="46800" anchor="t" anchorCtr="0" compatLnSpc="1">
            <a:spAutoFit/>
          </a:bodyPr>
          <a:lstStyle/>
          <a:p>
            <a:pPr marL="0" marR="0" lvl="0" indent="0" algn="ctr" rtl="0" hangingPunct="0">
              <a:lnSpc>
                <a:spcPct val="100000"/>
              </a:lnSpc>
              <a:spcBef>
                <a:spcPts val="15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400" b="0" i="0" u="none" strike="noStrike" cap="none" baseline="0">
                <a:ln>
                  <a:noFill/>
                </a:ln>
                <a:solidFill>
                  <a:srgbClr val="000000"/>
                </a:solidFill>
                <a:latin typeface="Times New Roman" pitchFamily="18"/>
                <a:ea typeface="DejaVu Sans" pitchFamily="2"/>
                <a:cs typeface="DejaVu Sans" pitchFamily="2"/>
              </a:rPr>
              <a:t>Grafica</a:t>
            </a:r>
          </a:p>
        </p:txBody>
      </p:sp>
      <p:sp>
        <p:nvSpPr>
          <p:cNvPr id="10" name="Figura a mano libera 9"/>
          <p:cNvSpPr/>
          <p:nvPr/>
        </p:nvSpPr>
        <p:spPr>
          <a:xfrm>
            <a:off x="6095880" y="3809880"/>
            <a:ext cx="22100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w="9360">
            <a:solidFill>
              <a:srgbClr val="000000"/>
            </a:solidFill>
            <a:prstDash val="solid"/>
            <a:miter/>
          </a:ln>
        </p:spPr>
        <p:txBody>
          <a:bodyPr vert="horz" wrap="square" lIns="90000" tIns="46800" rIns="90000" bIns="46800" anchor="t" anchorCtr="0" compatLnSpc="1">
            <a:spAutoFit/>
          </a:bodyPr>
          <a:lstStyle/>
          <a:p>
            <a:pPr marL="0" marR="0" lvl="0" indent="0" algn="ctr" rtl="0" hangingPunct="0">
              <a:lnSpc>
                <a:spcPct val="100000"/>
              </a:lnSpc>
              <a:spcBef>
                <a:spcPts val="15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en-US" sz="2400" b="0" i="0" u="none" strike="noStrike" cap="none" baseline="0">
                <a:ln>
                  <a:noFill/>
                </a:ln>
                <a:solidFill>
                  <a:srgbClr val="000000"/>
                </a:solidFill>
                <a:latin typeface="Times New Roman" pitchFamily="18"/>
                <a:ea typeface="DejaVu Sans" pitchFamily="2"/>
                <a:cs typeface="DejaVu Sans" pitchFamily="2"/>
              </a:rPr>
              <a:t>Analisi Spaziali</a:t>
            </a:r>
          </a:p>
        </p:txBody>
      </p:sp>
      <p:sp>
        <p:nvSpPr>
          <p:cNvPr id="11" name="Figura a mano libera 10"/>
          <p:cNvSpPr/>
          <p:nvPr/>
        </p:nvSpPr>
        <p:spPr>
          <a:xfrm>
            <a:off x="685799" y="762120"/>
            <a:ext cx="19051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w="9360">
            <a:solidFill>
              <a:srgbClr val="000000"/>
            </a:solidFill>
            <a:prstDash val="solid"/>
            <a:miter/>
          </a:ln>
        </p:spPr>
        <p:txBody>
          <a:bodyPr vert="horz" wrap="square" lIns="90000" tIns="46800" rIns="90000" bIns="46800" anchor="t" anchorCtr="0" compatLnSpc="1">
            <a:spAutoFit/>
          </a:bodyPr>
          <a:lstStyle/>
          <a:p>
            <a:pPr marL="0" marR="0" lvl="0" indent="0" algn="ctr" rtl="0" hangingPunct="0">
              <a:lnSpc>
                <a:spcPct val="100000"/>
              </a:lnSpc>
              <a:spcBef>
                <a:spcPts val="15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it-IT" sz="2400" b="1" i="0" u="none" strike="noStrike" cap="none" baseline="0">
                <a:ln>
                  <a:noFill/>
                </a:ln>
                <a:solidFill>
                  <a:srgbClr val="000000"/>
                </a:solidFill>
                <a:latin typeface="Times New Roman" pitchFamily="18"/>
                <a:ea typeface="DejaVu Sans" pitchFamily="2"/>
                <a:cs typeface="DejaVu Sans" pitchFamily="2"/>
              </a:rPr>
              <a:t>Data Input</a:t>
            </a:r>
          </a:p>
        </p:txBody>
      </p:sp>
      <p:sp>
        <p:nvSpPr>
          <p:cNvPr id="12" name="Figura a mano libera 11"/>
          <p:cNvSpPr/>
          <p:nvPr/>
        </p:nvSpPr>
        <p:spPr>
          <a:xfrm>
            <a:off x="4114800" y="5562720"/>
            <a:ext cx="15238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w="9360">
            <a:solidFill>
              <a:srgbClr val="000000"/>
            </a:solidFill>
            <a:prstDash val="solid"/>
            <a:miter/>
          </a:ln>
        </p:spPr>
        <p:txBody>
          <a:bodyPr vert="horz" wrap="square" lIns="90000" tIns="46800" rIns="90000" bIns="46800" anchor="t" anchorCtr="0" compatLnSpc="1">
            <a:spAutoFit/>
          </a:bodyPr>
          <a:lstStyle/>
          <a:p>
            <a:pPr marL="0" marR="0" lvl="0" indent="0" algn="ctr" rtl="0" hangingPunct="0">
              <a:lnSpc>
                <a:spcPct val="100000"/>
              </a:lnSpc>
              <a:spcBef>
                <a:spcPts val="150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it-IT" sz="2400" b="1" i="0" u="none" strike="noStrike" cap="none" baseline="0">
                <a:ln>
                  <a:noFill/>
                </a:ln>
                <a:solidFill>
                  <a:srgbClr val="000000"/>
                </a:solidFill>
                <a:latin typeface="Times New Roman" pitchFamily="18"/>
                <a:ea typeface="DejaVu Sans" pitchFamily="2"/>
                <a:cs typeface="DejaVu Sans" pitchFamily="2"/>
              </a:rPr>
              <a:t>Output</a:t>
            </a:r>
          </a:p>
        </p:txBody>
      </p:sp>
      <p:pic>
        <p:nvPicPr>
          <p:cNvPr id="13" name="Segnale acust. regist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095100" y="1447558"/>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66" fill="hold"/>
                                        <p:tgtEl>
                                          <p:spTgt spid="13"/>
                                        </p:tgtEl>
                                      </p:cBhvr>
                                    </p:cmd>
                                  </p:childTnLst>
                                </p:cTn>
                              </p:par>
                            </p:childTnLst>
                          </p:cTn>
                        </p:par>
                      </p:childTnLst>
                    </p:cTn>
                  </p:par>
                </p:childTnLst>
              </p:cTn>
              <p:nextCondLst>
                <p:cond evt="onClick" delay="0">
                  <p:tgtEl>
                    <p:spTgt spid="13"/>
                  </p:tgtEl>
                </p:cond>
              </p:nextCondLst>
            </p:seq>
            <p:audio>
              <p:cMediaNode vol="36735">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510</Words>
  <Application>Microsoft Office PowerPoint</Application>
  <PresentationFormat>Presentazione su schermo (4:3)</PresentationFormat>
  <Paragraphs>41</Paragraphs>
  <Slides>9</Slides>
  <Notes>9</Notes>
  <HiddenSlides>0</HiddenSlides>
  <MMClips>7</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0</vt:i4>
      </vt:variant>
      <vt:variant>
        <vt:lpstr>Titoli diapositive</vt:lpstr>
      </vt:variant>
      <vt:variant>
        <vt:i4>9</vt:i4>
      </vt:variant>
    </vt:vector>
  </HeadingPairs>
  <TitlesOfParts>
    <vt:vector size="16" baseType="lpstr">
      <vt:lpstr>Arial</vt:lpstr>
      <vt:lpstr>Calibri</vt:lpstr>
      <vt:lpstr>DejaVu Sans</vt:lpstr>
      <vt:lpstr>Droid Sans Fallback</vt:lpstr>
      <vt:lpstr>FreeSans</vt:lpstr>
      <vt:lpstr>Times New Roman</vt:lpstr>
      <vt:lpstr>Default</vt:lpstr>
      <vt:lpstr>Presentazione standard di PowerPoint</vt:lpstr>
      <vt:lpstr>Presentazione standard di PowerPoint</vt:lpstr>
      <vt:lpstr>Presentazione standard di PowerPoint</vt:lpstr>
      <vt:lpstr>Presentazione standard di PowerPoint</vt:lpstr>
      <vt:lpstr>GIS Sistema di Informazione Geografica</vt:lpstr>
      <vt:lpstr>SISTEMI DI INFORMAZIONE GEOGRAFICA</vt:lpstr>
      <vt:lpstr>GIS</vt:lpstr>
      <vt:lpstr>Componenti di un GIS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Sistemi di Informazione Geografica</dc:title>
  <dc:creator>afavretto</dc:creator>
  <cp:lastModifiedBy>Hewlett-Packard Company</cp:lastModifiedBy>
  <cp:revision>64</cp:revision>
  <cp:lastPrinted>2015-04-27T09:57:02Z</cp:lastPrinted>
  <dcterms:modified xsi:type="dcterms:W3CDTF">2020-04-13T15:17:28Z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