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5" r:id="rId3"/>
    <p:sldId id="264" r:id="rId4"/>
    <p:sldId id="258" r:id="rId5"/>
    <p:sldId id="259" r:id="rId6"/>
    <p:sldId id="260" r:id="rId7"/>
    <p:sldId id="261" r:id="rId8"/>
    <p:sldId id="263" r:id="rId9"/>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58002260-ADC3-46EB-AA32-C85C52904C33}" type="datetimeFigureOut">
              <a:rPr lang="it-IT" smtClean="0"/>
              <a:t>14/04/2020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A4FD709-F549-47C9-8A05-C641BA174CC7}" type="slidenum">
              <a:rPr lang="it-IT" smtClean="0"/>
              <a:t>‹N›</a:t>
            </a:fld>
            <a:endParaRPr lang="it-IT"/>
          </a:p>
        </p:txBody>
      </p:sp>
    </p:spTree>
    <p:extLst>
      <p:ext uri="{BB962C8B-B14F-4D97-AF65-F5344CB8AC3E}">
        <p14:creationId xmlns:p14="http://schemas.microsoft.com/office/powerpoint/2010/main" val="24883729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58002260-ADC3-46EB-AA32-C85C52904C33}" type="datetimeFigureOut">
              <a:rPr lang="it-IT" smtClean="0"/>
              <a:t>14/04/2020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A4FD709-F549-47C9-8A05-C641BA174CC7}" type="slidenum">
              <a:rPr lang="it-IT" smtClean="0"/>
              <a:t>‹N›</a:t>
            </a:fld>
            <a:endParaRPr lang="it-IT"/>
          </a:p>
        </p:txBody>
      </p:sp>
    </p:spTree>
    <p:extLst>
      <p:ext uri="{BB962C8B-B14F-4D97-AF65-F5344CB8AC3E}">
        <p14:creationId xmlns:p14="http://schemas.microsoft.com/office/powerpoint/2010/main" val="341196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58002260-ADC3-46EB-AA32-C85C52904C33}" type="datetimeFigureOut">
              <a:rPr lang="it-IT" smtClean="0"/>
              <a:t>14/04/2020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A4FD709-F549-47C9-8A05-C641BA174CC7}" type="slidenum">
              <a:rPr lang="it-IT" smtClean="0"/>
              <a:t>‹N›</a:t>
            </a:fld>
            <a:endParaRPr lang="it-IT"/>
          </a:p>
        </p:txBody>
      </p:sp>
    </p:spTree>
    <p:extLst>
      <p:ext uri="{BB962C8B-B14F-4D97-AF65-F5344CB8AC3E}">
        <p14:creationId xmlns:p14="http://schemas.microsoft.com/office/powerpoint/2010/main" val="19093254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58002260-ADC3-46EB-AA32-C85C52904C33}" type="datetimeFigureOut">
              <a:rPr lang="it-IT" smtClean="0"/>
              <a:t>14/04/2020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A4FD709-F549-47C9-8A05-C641BA174CC7}" type="slidenum">
              <a:rPr lang="it-IT" smtClean="0"/>
              <a:t>‹N›</a:t>
            </a:fld>
            <a:endParaRPr lang="it-IT"/>
          </a:p>
        </p:txBody>
      </p:sp>
    </p:spTree>
    <p:extLst>
      <p:ext uri="{BB962C8B-B14F-4D97-AF65-F5344CB8AC3E}">
        <p14:creationId xmlns:p14="http://schemas.microsoft.com/office/powerpoint/2010/main" val="2700896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58002260-ADC3-46EB-AA32-C85C52904C33}" type="datetimeFigureOut">
              <a:rPr lang="it-IT" smtClean="0"/>
              <a:t>14/04/2020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A4FD709-F549-47C9-8A05-C641BA174CC7}" type="slidenum">
              <a:rPr lang="it-IT" smtClean="0"/>
              <a:t>‹N›</a:t>
            </a:fld>
            <a:endParaRPr lang="it-IT"/>
          </a:p>
        </p:txBody>
      </p:sp>
    </p:spTree>
    <p:extLst>
      <p:ext uri="{BB962C8B-B14F-4D97-AF65-F5344CB8AC3E}">
        <p14:creationId xmlns:p14="http://schemas.microsoft.com/office/powerpoint/2010/main" val="141889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58002260-ADC3-46EB-AA32-C85C52904C33}" type="datetimeFigureOut">
              <a:rPr lang="it-IT" smtClean="0"/>
              <a:t>14/04/2020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6A4FD709-F549-47C9-8A05-C641BA174CC7}" type="slidenum">
              <a:rPr lang="it-IT" smtClean="0"/>
              <a:t>‹N›</a:t>
            </a:fld>
            <a:endParaRPr lang="it-IT"/>
          </a:p>
        </p:txBody>
      </p:sp>
    </p:spTree>
    <p:extLst>
      <p:ext uri="{BB962C8B-B14F-4D97-AF65-F5344CB8AC3E}">
        <p14:creationId xmlns:p14="http://schemas.microsoft.com/office/powerpoint/2010/main" val="5706076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58002260-ADC3-46EB-AA32-C85C52904C33}" type="datetimeFigureOut">
              <a:rPr lang="it-IT" smtClean="0"/>
              <a:t>14/04/2020</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6A4FD709-F549-47C9-8A05-C641BA174CC7}" type="slidenum">
              <a:rPr lang="it-IT" smtClean="0"/>
              <a:t>‹N›</a:t>
            </a:fld>
            <a:endParaRPr lang="it-IT"/>
          </a:p>
        </p:txBody>
      </p:sp>
    </p:spTree>
    <p:extLst>
      <p:ext uri="{BB962C8B-B14F-4D97-AF65-F5344CB8AC3E}">
        <p14:creationId xmlns:p14="http://schemas.microsoft.com/office/powerpoint/2010/main" val="4163413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58002260-ADC3-46EB-AA32-C85C52904C33}" type="datetimeFigureOut">
              <a:rPr lang="it-IT" smtClean="0"/>
              <a:t>14/04/2020</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6A4FD709-F549-47C9-8A05-C641BA174CC7}" type="slidenum">
              <a:rPr lang="it-IT" smtClean="0"/>
              <a:t>‹N›</a:t>
            </a:fld>
            <a:endParaRPr lang="it-IT"/>
          </a:p>
        </p:txBody>
      </p:sp>
    </p:spTree>
    <p:extLst>
      <p:ext uri="{BB962C8B-B14F-4D97-AF65-F5344CB8AC3E}">
        <p14:creationId xmlns:p14="http://schemas.microsoft.com/office/powerpoint/2010/main" val="34515014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58002260-ADC3-46EB-AA32-C85C52904C33}" type="datetimeFigureOut">
              <a:rPr lang="it-IT" smtClean="0"/>
              <a:t>14/04/2020</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6A4FD709-F549-47C9-8A05-C641BA174CC7}" type="slidenum">
              <a:rPr lang="it-IT" smtClean="0"/>
              <a:t>‹N›</a:t>
            </a:fld>
            <a:endParaRPr lang="it-IT"/>
          </a:p>
        </p:txBody>
      </p:sp>
    </p:spTree>
    <p:extLst>
      <p:ext uri="{BB962C8B-B14F-4D97-AF65-F5344CB8AC3E}">
        <p14:creationId xmlns:p14="http://schemas.microsoft.com/office/powerpoint/2010/main" val="32371838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58002260-ADC3-46EB-AA32-C85C52904C33}" type="datetimeFigureOut">
              <a:rPr lang="it-IT" smtClean="0"/>
              <a:t>14/04/2020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6A4FD709-F549-47C9-8A05-C641BA174CC7}" type="slidenum">
              <a:rPr lang="it-IT" smtClean="0"/>
              <a:t>‹N›</a:t>
            </a:fld>
            <a:endParaRPr lang="it-IT"/>
          </a:p>
        </p:txBody>
      </p:sp>
    </p:spTree>
    <p:extLst>
      <p:ext uri="{BB962C8B-B14F-4D97-AF65-F5344CB8AC3E}">
        <p14:creationId xmlns:p14="http://schemas.microsoft.com/office/powerpoint/2010/main" val="3957321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58002260-ADC3-46EB-AA32-C85C52904C33}" type="datetimeFigureOut">
              <a:rPr lang="it-IT" smtClean="0"/>
              <a:t>14/04/2020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6A4FD709-F549-47C9-8A05-C641BA174CC7}" type="slidenum">
              <a:rPr lang="it-IT" smtClean="0"/>
              <a:t>‹N›</a:t>
            </a:fld>
            <a:endParaRPr lang="it-IT"/>
          </a:p>
        </p:txBody>
      </p:sp>
    </p:spTree>
    <p:extLst>
      <p:ext uri="{BB962C8B-B14F-4D97-AF65-F5344CB8AC3E}">
        <p14:creationId xmlns:p14="http://schemas.microsoft.com/office/powerpoint/2010/main" val="1875232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002260-ADC3-46EB-AA32-C85C52904C33}" type="datetimeFigureOut">
              <a:rPr lang="it-IT" smtClean="0"/>
              <a:t>14/04/2020</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4FD709-F549-47C9-8A05-C641BA174CC7}" type="slidenum">
              <a:rPr lang="it-IT" smtClean="0"/>
              <a:t>‹N›</a:t>
            </a:fld>
            <a:endParaRPr lang="it-IT"/>
          </a:p>
        </p:txBody>
      </p:sp>
    </p:spTree>
    <p:extLst>
      <p:ext uri="{BB962C8B-B14F-4D97-AF65-F5344CB8AC3E}">
        <p14:creationId xmlns:p14="http://schemas.microsoft.com/office/powerpoint/2010/main" val="38081621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323528" y="332656"/>
            <a:ext cx="8712968" cy="5632311"/>
          </a:xfrm>
          <a:prstGeom prst="rect">
            <a:avLst/>
          </a:prstGeom>
        </p:spPr>
        <p:txBody>
          <a:bodyPr wrap="square">
            <a:spAutoFit/>
          </a:bodyPr>
          <a:lstStyle/>
          <a:p>
            <a:r>
              <a:rPr lang="en-US" dirty="0" smtClean="0"/>
              <a:t>IEEE TRANSACTIONS ON VISUALIZATION AND COMPUTER GRAPHICS, VOL. 20, NO. 12, DECEMBER 2014 2211 1077-2626 © 2014 IEEE. </a:t>
            </a:r>
          </a:p>
          <a:p>
            <a:endParaRPr lang="en-US" dirty="0"/>
          </a:p>
          <a:p>
            <a:r>
              <a:rPr lang="en-US" dirty="0" smtClean="0"/>
              <a:t>The Persuasive Power of Data Visualization </a:t>
            </a:r>
          </a:p>
          <a:p>
            <a:endParaRPr lang="en-US" dirty="0"/>
          </a:p>
          <a:p>
            <a:r>
              <a:rPr lang="en-US" dirty="0" err="1" smtClean="0"/>
              <a:t>Anshul</a:t>
            </a:r>
            <a:r>
              <a:rPr lang="en-US" dirty="0" smtClean="0"/>
              <a:t> </a:t>
            </a:r>
            <a:r>
              <a:rPr lang="en-US" dirty="0" err="1" smtClean="0"/>
              <a:t>Vikram</a:t>
            </a:r>
            <a:r>
              <a:rPr lang="en-US" dirty="0" smtClean="0"/>
              <a:t> Pandey, Anjali </a:t>
            </a:r>
            <a:r>
              <a:rPr lang="en-US" dirty="0" err="1" smtClean="0"/>
              <a:t>Manivannan</a:t>
            </a:r>
            <a:r>
              <a:rPr lang="en-US" dirty="0" smtClean="0"/>
              <a:t>, </a:t>
            </a:r>
            <a:r>
              <a:rPr lang="en-US" dirty="0" err="1" smtClean="0"/>
              <a:t>Oded</a:t>
            </a:r>
            <a:r>
              <a:rPr lang="en-US" dirty="0" smtClean="0"/>
              <a:t> Nov, Margaret Satterthwaite, and Enrico </a:t>
            </a:r>
            <a:r>
              <a:rPr lang="en-US" dirty="0" err="1" smtClean="0"/>
              <a:t>Bertini</a:t>
            </a:r>
            <a:r>
              <a:rPr lang="en-US" dirty="0" smtClean="0"/>
              <a:t>, </a:t>
            </a:r>
          </a:p>
          <a:p>
            <a:endParaRPr lang="en-US" dirty="0"/>
          </a:p>
          <a:p>
            <a:r>
              <a:rPr lang="en-US" dirty="0" smtClean="0"/>
              <a:t>visualization has been used extensively to inform users. However, little research has been done to examine the effects of data visualization in influencing users or in making a message more persuasive. In this study, we present experimental research to fill this gap and present an evidence-based analysis of persuasive visualization. We built on persuasion research from psychology and user interfaces literature in order to explore the persuasive effects of visualization. In this experimental study we define the circumstances under which data visualization can make a message more persuasive, propose hypotheses, and perform quantitative and qualitative analyses on studies conducted to test these hypotheses. We compare visual treatments with data presented through </a:t>
            </a:r>
            <a:r>
              <a:rPr lang="en-US" dirty="0" err="1" smtClean="0"/>
              <a:t>barcharts</a:t>
            </a:r>
            <a:r>
              <a:rPr lang="en-US" dirty="0" smtClean="0"/>
              <a:t> and </a:t>
            </a:r>
            <a:r>
              <a:rPr lang="en-US" dirty="0" err="1" smtClean="0"/>
              <a:t>linecharts</a:t>
            </a:r>
            <a:r>
              <a:rPr lang="en-US" dirty="0" smtClean="0"/>
              <a:t> on the one hand, treatments with data presented through tables on the other, and then evaluate their persuasiveness. The findings represent a first step in exploring the effectiveness of persuasive visualization</a:t>
            </a:r>
            <a:endParaRPr lang="it-IT" dirty="0"/>
          </a:p>
        </p:txBody>
      </p:sp>
    </p:spTree>
    <p:extLst>
      <p:ext uri="{BB962C8B-B14F-4D97-AF65-F5344CB8AC3E}">
        <p14:creationId xmlns:p14="http://schemas.microsoft.com/office/powerpoint/2010/main" val="41499180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467544" y="908720"/>
            <a:ext cx="6390456" cy="3139321"/>
          </a:xfrm>
          <a:prstGeom prst="rect">
            <a:avLst/>
          </a:prstGeom>
        </p:spPr>
        <p:txBody>
          <a:bodyPr wrap="square">
            <a:spAutoFit/>
          </a:bodyPr>
          <a:lstStyle/>
          <a:p>
            <a:r>
              <a:rPr lang="it-IT" dirty="0"/>
              <a:t> </a:t>
            </a:r>
          </a:p>
          <a:p>
            <a:r>
              <a:rPr lang="it-IT" dirty="0"/>
              <a:t>Ai partecipanti viene dato un </a:t>
            </a:r>
            <a:r>
              <a:rPr lang="it-IT" dirty="0" err="1"/>
              <a:t>un</a:t>
            </a:r>
            <a:r>
              <a:rPr lang="it-IT" dirty="0"/>
              <a:t> paragrafo introduttivo, poi un questionario di attitudine con il quale vengono classificati in una di 3 posizioni</a:t>
            </a:r>
            <a:r>
              <a:rPr lang="it-IT" dirty="0" smtClean="0"/>
              <a:t>:</a:t>
            </a:r>
          </a:p>
          <a:p>
            <a:endParaRPr lang="it-IT" dirty="0"/>
          </a:p>
          <a:p>
            <a:pPr lvl="0"/>
            <a:r>
              <a:rPr lang="it-IT" dirty="0"/>
              <a:t>NP polarizzati negativamente</a:t>
            </a:r>
          </a:p>
          <a:p>
            <a:pPr lvl="0"/>
            <a:r>
              <a:rPr lang="it-IT" dirty="0"/>
              <a:t>NWP neutrali</a:t>
            </a:r>
          </a:p>
          <a:p>
            <a:pPr lvl="0"/>
            <a:r>
              <a:rPr lang="it-IT" dirty="0"/>
              <a:t>PP polarizzati </a:t>
            </a:r>
            <a:r>
              <a:rPr lang="it-IT" dirty="0" smtClean="0"/>
              <a:t>positivamente</a:t>
            </a:r>
          </a:p>
          <a:p>
            <a:pPr lvl="0"/>
            <a:endParaRPr lang="it-IT" dirty="0"/>
          </a:p>
          <a:p>
            <a:r>
              <a:rPr lang="it-IT" dirty="0"/>
              <a:t>Scala </a:t>
            </a:r>
            <a:r>
              <a:rPr lang="it-IT" dirty="0" err="1"/>
              <a:t>lickert</a:t>
            </a:r>
            <a:r>
              <a:rPr lang="it-IT" dirty="0"/>
              <a:t> 7 punti Fino a che punto sei d’accordo che… abbassare le tasse federali aumenta I lavori?</a:t>
            </a:r>
          </a:p>
        </p:txBody>
      </p:sp>
    </p:spTree>
    <p:extLst>
      <p:ext uri="{BB962C8B-B14F-4D97-AF65-F5344CB8AC3E}">
        <p14:creationId xmlns:p14="http://schemas.microsoft.com/office/powerpoint/2010/main" val="30184536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1028343"/>
            <a:ext cx="8820472" cy="3139321"/>
          </a:xfrm>
          <a:prstGeom prst="rect">
            <a:avLst/>
          </a:prstGeom>
        </p:spPr>
        <p:txBody>
          <a:bodyPr wrap="square">
            <a:spAutoFit/>
          </a:bodyPr>
          <a:lstStyle/>
          <a:p>
            <a:r>
              <a:rPr lang="en-US" dirty="0"/>
              <a:t>VG  I videogame </a:t>
            </a:r>
            <a:r>
              <a:rPr lang="en-US" dirty="0" err="1"/>
              <a:t>violenti</a:t>
            </a:r>
            <a:r>
              <a:rPr lang="en-US" dirty="0"/>
              <a:t> non </a:t>
            </a:r>
            <a:r>
              <a:rPr lang="en-US" dirty="0" err="1"/>
              <a:t>aumenta</a:t>
            </a:r>
            <a:r>
              <a:rPr lang="en-US" dirty="0"/>
              <a:t> la </a:t>
            </a:r>
            <a:r>
              <a:rPr lang="en-US" dirty="0" err="1"/>
              <a:t>violenza</a:t>
            </a:r>
            <a:r>
              <a:rPr lang="en-US" dirty="0"/>
              <a:t> </a:t>
            </a:r>
            <a:r>
              <a:rPr lang="en-US" dirty="0" err="1"/>
              <a:t>giovanile</a:t>
            </a:r>
            <a:r>
              <a:rPr lang="en-US" dirty="0"/>
              <a:t>) </a:t>
            </a:r>
            <a:endParaRPr lang="en-US" dirty="0" smtClean="0"/>
          </a:p>
          <a:p>
            <a:endParaRPr lang="en-US" dirty="0"/>
          </a:p>
          <a:p>
            <a:r>
              <a:rPr lang="en-US" dirty="0" smtClean="0"/>
              <a:t>A </a:t>
            </a:r>
            <a:r>
              <a:rPr lang="en-US" dirty="0"/>
              <a:t>video game is an electronic game that involves human interaction with a user interface to generate visual feedback on a video device. Controversies over video games center on debates around video game content and the potential for it to negatively impact player attitude and behavior. Since the early 1980s, video games have </a:t>
            </a:r>
            <a:r>
              <a:rPr lang="en-US" dirty="0" smtClean="0"/>
              <a:t>become </a:t>
            </a:r>
            <a:r>
              <a:rPr lang="en-US" dirty="0"/>
              <a:t>part of the political discourse with advocates emphasizing their nature as an expressive medium (protected under the freedom of speech laws of many countries), and detractors promoting various theories that video games are harmful for society and thus subject to legislative oversight and restrictions. </a:t>
            </a:r>
            <a:endParaRPr lang="en-US" dirty="0" smtClean="0"/>
          </a:p>
          <a:p>
            <a:r>
              <a:rPr lang="it-IT" dirty="0" err="1" smtClean="0"/>
              <a:t>Sources</a:t>
            </a:r>
            <a:r>
              <a:rPr lang="it-IT" dirty="0" smtClean="0"/>
              <a:t> </a:t>
            </a:r>
            <a:r>
              <a:rPr lang="it-IT" dirty="0"/>
              <a:t>: Wikipedia</a:t>
            </a:r>
          </a:p>
        </p:txBody>
      </p:sp>
    </p:spTree>
    <p:extLst>
      <p:ext uri="{BB962C8B-B14F-4D97-AF65-F5344CB8AC3E}">
        <p14:creationId xmlns:p14="http://schemas.microsoft.com/office/powerpoint/2010/main" val="11596554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7585" y="944563"/>
            <a:ext cx="6800354" cy="55268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287422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268760"/>
            <a:ext cx="9094256" cy="37444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252214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3782" y="1196753"/>
            <a:ext cx="6905082" cy="37895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704137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804877"/>
            <a:ext cx="9144000" cy="1694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191351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p:cNvPicPr/>
          <p:nvPr/>
        </p:nvPicPr>
        <p:blipFill>
          <a:blip r:embed="rId2">
            <a:extLst>
              <a:ext uri="{28A0092B-C50C-407E-A947-70E740481C1C}">
                <a14:useLocalDpi xmlns:a14="http://schemas.microsoft.com/office/drawing/2010/main" val="0"/>
              </a:ext>
            </a:extLst>
          </a:blip>
          <a:srcRect/>
          <a:stretch>
            <a:fillRect/>
          </a:stretch>
        </p:blipFill>
        <p:spPr bwMode="auto">
          <a:xfrm>
            <a:off x="1043608" y="836712"/>
            <a:ext cx="5547692" cy="3344763"/>
          </a:xfrm>
          <a:prstGeom prst="rect">
            <a:avLst/>
          </a:prstGeom>
          <a:noFill/>
          <a:ln>
            <a:noFill/>
          </a:ln>
        </p:spPr>
      </p:pic>
      <p:sp>
        <p:nvSpPr>
          <p:cNvPr id="3" name="CasellaDiTesto 2"/>
          <p:cNvSpPr txBox="1"/>
          <p:nvPr/>
        </p:nvSpPr>
        <p:spPr>
          <a:xfrm>
            <a:off x="1403648" y="4293096"/>
            <a:ext cx="3456384" cy="1200329"/>
          </a:xfrm>
          <a:prstGeom prst="rect">
            <a:avLst/>
          </a:prstGeom>
          <a:noFill/>
        </p:spPr>
        <p:txBody>
          <a:bodyPr wrap="square" rtlCol="0">
            <a:spAutoFit/>
          </a:bodyPr>
          <a:lstStyle/>
          <a:p>
            <a:r>
              <a:rPr lang="it-IT" dirty="0" smtClean="0"/>
              <a:t>Per i soggetti molto polarizzati sono più efficaci le tabelle</a:t>
            </a:r>
          </a:p>
          <a:p>
            <a:r>
              <a:rPr lang="it-IT" dirty="0" smtClean="0"/>
              <a:t>Per i soggetti poco polarizzati sono più efficaci i grafici </a:t>
            </a:r>
            <a:r>
              <a:rPr lang="it-IT" smtClean="0"/>
              <a:t>a barre</a:t>
            </a:r>
            <a:endParaRPr lang="it-IT"/>
          </a:p>
        </p:txBody>
      </p:sp>
    </p:spTree>
    <p:extLst>
      <p:ext uri="{BB962C8B-B14F-4D97-AF65-F5344CB8AC3E}">
        <p14:creationId xmlns:p14="http://schemas.microsoft.com/office/powerpoint/2010/main" val="959687682"/>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187</TotalTime>
  <Words>343</Words>
  <Application>Microsoft Office PowerPoint</Application>
  <PresentationFormat>Presentazione su schermo (4:3)</PresentationFormat>
  <Paragraphs>21</Paragraphs>
  <Slides>8</Slides>
  <Notes>0</Notes>
  <HiddenSlides>0</HiddenSlides>
  <MMClips>0</MMClips>
  <ScaleCrop>false</ScaleCrop>
  <HeadingPairs>
    <vt:vector size="4" baseType="variant">
      <vt:variant>
        <vt:lpstr>Tema</vt:lpstr>
      </vt:variant>
      <vt:variant>
        <vt:i4>1</vt:i4>
      </vt:variant>
      <vt:variant>
        <vt:lpstr>Titoli diapositive</vt:lpstr>
      </vt:variant>
      <vt:variant>
        <vt:i4>8</vt:i4>
      </vt:variant>
    </vt:vector>
  </HeadingPairs>
  <TitlesOfParts>
    <vt:vector size="9" baseType="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Acer</dc:creator>
  <cp:lastModifiedBy>Acer</cp:lastModifiedBy>
  <cp:revision>5</cp:revision>
  <dcterms:created xsi:type="dcterms:W3CDTF">2020-04-13T13:42:32Z</dcterms:created>
  <dcterms:modified xsi:type="dcterms:W3CDTF">2020-04-14T08:52:40Z</dcterms:modified>
</cp:coreProperties>
</file>