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8"/>
  </p:notesMasterIdLst>
  <p:sldIdLst>
    <p:sldId id="257" r:id="rId2"/>
    <p:sldId id="503" r:id="rId3"/>
    <p:sldId id="331" r:id="rId4"/>
    <p:sldId id="334" r:id="rId5"/>
    <p:sldId id="427" r:id="rId6"/>
    <p:sldId id="428" r:id="rId7"/>
    <p:sldId id="261" r:id="rId8"/>
    <p:sldId id="345" r:id="rId9"/>
    <p:sldId id="262" r:id="rId10"/>
    <p:sldId id="420" r:id="rId11"/>
    <p:sldId id="510" r:id="rId12"/>
    <p:sldId id="351" r:id="rId13"/>
    <p:sldId id="511" r:id="rId14"/>
    <p:sldId id="512" r:id="rId15"/>
    <p:sldId id="269" r:id="rId16"/>
    <p:sldId id="326" r:id="rId17"/>
    <p:sldId id="274" r:id="rId18"/>
    <p:sldId id="275" r:id="rId19"/>
    <p:sldId id="278" r:id="rId20"/>
    <p:sldId id="396" r:id="rId21"/>
    <p:sldId id="282" r:id="rId22"/>
    <p:sldId id="513" r:id="rId23"/>
    <p:sldId id="347" r:id="rId24"/>
    <p:sldId id="276" r:id="rId25"/>
    <p:sldId id="288" r:id="rId26"/>
    <p:sldId id="283" r:id="rId27"/>
    <p:sldId id="514" r:id="rId28"/>
    <p:sldId id="352" r:id="rId29"/>
    <p:sldId id="348" r:id="rId30"/>
    <p:sldId id="349" r:id="rId31"/>
    <p:sldId id="285" r:id="rId32"/>
    <p:sldId id="286" r:id="rId33"/>
    <p:sldId id="322" r:id="rId34"/>
    <p:sldId id="294" r:id="rId35"/>
    <p:sldId id="321" r:id="rId36"/>
    <p:sldId id="289" r:id="rId37"/>
    <p:sldId id="311" r:id="rId38"/>
    <p:sldId id="312" r:id="rId39"/>
    <p:sldId id="313" r:id="rId40"/>
    <p:sldId id="317" r:id="rId41"/>
    <p:sldId id="309" r:id="rId42"/>
    <p:sldId id="310" r:id="rId43"/>
    <p:sldId id="315" r:id="rId44"/>
    <p:sldId id="319" r:id="rId45"/>
    <p:sldId id="323" r:id="rId46"/>
    <p:sldId id="358" r:id="rId47"/>
    <p:sldId id="504" r:id="rId48"/>
    <p:sldId id="424" r:id="rId49"/>
    <p:sldId id="425" r:id="rId50"/>
    <p:sldId id="436" r:id="rId51"/>
    <p:sldId id="515" r:id="rId52"/>
    <p:sldId id="451" r:id="rId53"/>
    <p:sldId id="339" r:id="rId54"/>
    <p:sldId id="445" r:id="rId55"/>
    <p:sldId id="448" r:id="rId56"/>
    <p:sldId id="385" r:id="rId57"/>
    <p:sldId id="387" r:id="rId58"/>
    <p:sldId id="406" r:id="rId59"/>
    <p:sldId id="379" r:id="rId60"/>
    <p:sldId id="380" r:id="rId61"/>
    <p:sldId id="389" r:id="rId62"/>
    <p:sldId id="453" r:id="rId63"/>
    <p:sldId id="454" r:id="rId64"/>
    <p:sldId id="381" r:id="rId65"/>
    <p:sldId id="390" r:id="rId66"/>
    <p:sldId id="458" r:id="rId67"/>
    <p:sldId id="391" r:id="rId68"/>
    <p:sldId id="460" r:id="rId69"/>
    <p:sldId id="394" r:id="rId70"/>
    <p:sldId id="508" r:id="rId71"/>
    <p:sldId id="363" r:id="rId72"/>
    <p:sldId id="341" r:id="rId73"/>
    <p:sldId id="371" r:id="rId74"/>
    <p:sldId id="373" r:id="rId75"/>
    <p:sldId id="372" r:id="rId76"/>
    <p:sldId id="505" r:id="rId77"/>
    <p:sldId id="506" r:id="rId78"/>
    <p:sldId id="444" r:id="rId79"/>
    <p:sldId id="507" r:id="rId80"/>
    <p:sldId id="337" r:id="rId81"/>
    <p:sldId id="344" r:id="rId82"/>
    <p:sldId id="449" r:id="rId83"/>
    <p:sldId id="267" r:id="rId84"/>
    <p:sldId id="366" r:id="rId85"/>
    <p:sldId id="407" r:id="rId86"/>
    <p:sldId id="268" r:id="rId87"/>
    <p:sldId id="509" r:id="rId88"/>
    <p:sldId id="346" r:id="rId89"/>
    <p:sldId id="364" r:id="rId90"/>
    <p:sldId id="365" r:id="rId91"/>
    <p:sldId id="359" r:id="rId92"/>
    <p:sldId id="361" r:id="rId93"/>
    <p:sldId id="353" r:id="rId94"/>
    <p:sldId id="354" r:id="rId95"/>
    <p:sldId id="409" r:id="rId96"/>
    <p:sldId id="350" r:id="rId97"/>
    <p:sldId id="413" r:id="rId98"/>
    <p:sldId id="414" r:id="rId99"/>
    <p:sldId id="415" r:id="rId100"/>
    <p:sldId id="410" r:id="rId101"/>
    <p:sldId id="442" r:id="rId102"/>
    <p:sldId id="408" r:id="rId103"/>
    <p:sldId id="401" r:id="rId104"/>
    <p:sldId id="402" r:id="rId105"/>
    <p:sldId id="450" r:id="rId106"/>
    <p:sldId id="491" r:id="rId107"/>
    <p:sldId id="492" r:id="rId108"/>
    <p:sldId id="493" r:id="rId109"/>
    <p:sldId id="500" r:id="rId110"/>
    <p:sldId id="501" r:id="rId111"/>
    <p:sldId id="502" r:id="rId112"/>
    <p:sldId id="494" r:id="rId113"/>
    <p:sldId id="495" r:id="rId114"/>
    <p:sldId id="496" r:id="rId115"/>
    <p:sldId id="497" r:id="rId116"/>
    <p:sldId id="498" r:id="rId1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68" autoAdjust="0"/>
    <p:restoredTop sz="94562" autoAdjust="0"/>
  </p:normalViewPr>
  <p:slideViewPr>
    <p:cSldViewPr>
      <p:cViewPr varScale="1">
        <p:scale>
          <a:sx n="108" d="100"/>
          <a:sy n="108" d="100"/>
        </p:scale>
        <p:origin x="186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91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notesMaster" Target="notesMasters/notesMaster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presProps" Target="presProps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theme" Target="theme/theme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mai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5"/>
                <c:pt idx="0">
                  <c:v>scrivere messaggi  offensivi</c:v>
                </c:pt>
                <c:pt idx="1">
                  <c:v>pubblicare info vita privatadi qualcuno/a</c:v>
                </c:pt>
                <c:pt idx="2">
                  <c:v>escludere/emarginare</c:v>
                </c:pt>
                <c:pt idx="3">
                  <c:v>pubblicare immagini private </c:v>
                </c:pt>
                <c:pt idx="4">
                  <c:v>fingere di essere qualcuno/a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49.1</c:v>
                </c:pt>
                <c:pt idx="1">
                  <c:v>46.5</c:v>
                </c:pt>
                <c:pt idx="2">
                  <c:v>71.900000000000006</c:v>
                </c:pt>
                <c:pt idx="3">
                  <c:v>63.3</c:v>
                </c:pt>
                <c:pt idx="4">
                  <c:v>74.5</c:v>
                </c:pt>
                <c:pt idx="5">
                  <c:v>83.1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05-1147-B57C-023F0C709CE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poche volte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5"/>
                <c:pt idx="0">
                  <c:v>scrivere messaggi  offensivi</c:v>
                </c:pt>
                <c:pt idx="1">
                  <c:v>pubblicare info vita privatadi qualcuno/a</c:v>
                </c:pt>
                <c:pt idx="2">
                  <c:v>escludere/emarginare</c:v>
                </c:pt>
                <c:pt idx="3">
                  <c:v>pubblicare immagini private </c:v>
                </c:pt>
                <c:pt idx="4">
                  <c:v>fingere di essere qualcuno/a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30.6</c:v>
                </c:pt>
                <c:pt idx="1">
                  <c:v>33</c:v>
                </c:pt>
                <c:pt idx="2">
                  <c:v>18.5</c:v>
                </c:pt>
                <c:pt idx="3">
                  <c:v>26</c:v>
                </c:pt>
                <c:pt idx="4">
                  <c:v>16.600000000000001</c:v>
                </c:pt>
                <c:pt idx="5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05-1147-B57C-023F0C709CE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qualche volta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5"/>
                <c:pt idx="0">
                  <c:v>scrivere messaggi  offensivi</c:v>
                </c:pt>
                <c:pt idx="1">
                  <c:v>pubblicare info vita privatadi qualcuno/a</c:v>
                </c:pt>
                <c:pt idx="2">
                  <c:v>escludere/emarginare</c:v>
                </c:pt>
                <c:pt idx="3">
                  <c:v>pubblicare immagini private </c:v>
                </c:pt>
                <c:pt idx="4">
                  <c:v>fingere di essere qualcuno/a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12.3</c:v>
                </c:pt>
                <c:pt idx="1">
                  <c:v>12.8</c:v>
                </c:pt>
                <c:pt idx="2">
                  <c:v>6.1</c:v>
                </c:pt>
                <c:pt idx="3">
                  <c:v>7.9</c:v>
                </c:pt>
                <c:pt idx="4">
                  <c:v>5.2</c:v>
                </c:pt>
                <c:pt idx="5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05-1147-B57C-023F0C709CE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spesso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5"/>
                <c:pt idx="0">
                  <c:v>scrivere messaggi  offensivi</c:v>
                </c:pt>
                <c:pt idx="1">
                  <c:v>pubblicare info vita privatadi qualcuno/a</c:v>
                </c:pt>
                <c:pt idx="2">
                  <c:v>escludere/emarginare</c:v>
                </c:pt>
                <c:pt idx="3">
                  <c:v>pubblicare immagini private </c:v>
                </c:pt>
                <c:pt idx="4">
                  <c:v>fingere di essere qualcuno/a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4.8</c:v>
                </c:pt>
                <c:pt idx="1">
                  <c:v>5.3</c:v>
                </c:pt>
                <c:pt idx="2">
                  <c:v>2.2000000000000002</c:v>
                </c:pt>
                <c:pt idx="3">
                  <c:v>1.5</c:v>
                </c:pt>
                <c:pt idx="4">
                  <c:v>2.4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205-1147-B57C-023F0C709CE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sempre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5"/>
                <c:pt idx="0">
                  <c:v>scrivere messaggi  offensivi</c:v>
                </c:pt>
                <c:pt idx="1">
                  <c:v>pubblicare info vita privatadi qualcuno/a</c:v>
                </c:pt>
                <c:pt idx="2">
                  <c:v>escludere/emarginare</c:v>
                </c:pt>
                <c:pt idx="3">
                  <c:v>pubblicare immagini private </c:v>
                </c:pt>
                <c:pt idx="4">
                  <c:v>fingere di essere qualcuno/a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1</c:v>
                </c:pt>
                <c:pt idx="1">
                  <c:v>1.9</c:v>
                </c:pt>
                <c:pt idx="2">
                  <c:v>0.70000000000000007</c:v>
                </c:pt>
                <c:pt idx="3">
                  <c:v>0.5</c:v>
                </c:pt>
                <c:pt idx="4">
                  <c:v>0.70000000000000007</c:v>
                </c:pt>
                <c:pt idx="5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205-1147-B57C-023F0C709C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0310784"/>
        <c:axId val="180312320"/>
      </c:barChart>
      <c:catAx>
        <c:axId val="180310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0312320"/>
        <c:crosses val="autoZero"/>
        <c:auto val="1"/>
        <c:lblAlgn val="ctr"/>
        <c:lblOffset val="100"/>
        <c:noMultiLvlLbl val="0"/>
      </c:catAx>
      <c:valAx>
        <c:axId val="180312320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031078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nessuno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scrivere messaggi  offensivi</c:v>
                </c:pt>
                <c:pt idx="1">
                  <c:v>pubblicare info vita privatadi qualcuno/a</c:v>
                </c:pt>
                <c:pt idx="2">
                  <c:v>escludere/emarginare</c:v>
                </c:pt>
                <c:pt idx="3">
                  <c:v>pubblicare immagini private </c:v>
                </c:pt>
                <c:pt idx="4">
                  <c:v>fingere di essere qualcuno/a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45.9</c:v>
                </c:pt>
                <c:pt idx="1">
                  <c:v>49.8</c:v>
                </c:pt>
                <c:pt idx="2">
                  <c:v>32.200000000000003</c:v>
                </c:pt>
                <c:pt idx="3">
                  <c:v>32.200000000000003</c:v>
                </c:pt>
                <c:pt idx="4">
                  <c:v>59.3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12-774E-B717-E3E539705FA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pochi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scrivere messaggi  offensivi</c:v>
                </c:pt>
                <c:pt idx="1">
                  <c:v>pubblicare info vita privatadi qualcuno/a</c:v>
                </c:pt>
                <c:pt idx="2">
                  <c:v>escludere/emarginare</c:v>
                </c:pt>
                <c:pt idx="3">
                  <c:v>pubblicare immagini private </c:v>
                </c:pt>
                <c:pt idx="4">
                  <c:v>fingere di essere qualcuno/a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34</c:v>
                </c:pt>
                <c:pt idx="1">
                  <c:v>31.9</c:v>
                </c:pt>
                <c:pt idx="2">
                  <c:v>41.4</c:v>
                </c:pt>
                <c:pt idx="3">
                  <c:v>41.4</c:v>
                </c:pt>
                <c:pt idx="4">
                  <c:v>27.9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12-774E-B717-E3E539705FA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abbastanza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scrivere messaggi  offensivi</c:v>
                </c:pt>
                <c:pt idx="1">
                  <c:v>pubblicare info vita privatadi qualcuno/a</c:v>
                </c:pt>
                <c:pt idx="2">
                  <c:v>escludere/emarginare</c:v>
                </c:pt>
                <c:pt idx="3">
                  <c:v>pubblicare immagini private </c:v>
                </c:pt>
                <c:pt idx="4">
                  <c:v>fingere di essere qualcuno/a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11.4</c:v>
                </c:pt>
                <c:pt idx="1">
                  <c:v>10.7</c:v>
                </c:pt>
                <c:pt idx="2">
                  <c:v>16.7</c:v>
                </c:pt>
                <c:pt idx="3">
                  <c:v>16.7</c:v>
                </c:pt>
                <c:pt idx="4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12-774E-B717-E3E539705FA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molti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scrivere messaggi  offensivi</c:v>
                </c:pt>
                <c:pt idx="1">
                  <c:v>pubblicare info vita privatadi qualcuno/a</c:v>
                </c:pt>
                <c:pt idx="2">
                  <c:v>escludere/emarginare</c:v>
                </c:pt>
                <c:pt idx="3">
                  <c:v>pubblicare immagini private </c:v>
                </c:pt>
                <c:pt idx="4">
                  <c:v>fingere di essere qualcuno/a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5.7</c:v>
                </c:pt>
                <c:pt idx="1">
                  <c:v>4.4000000000000004</c:v>
                </c:pt>
                <c:pt idx="2">
                  <c:v>6.5</c:v>
                </c:pt>
                <c:pt idx="3">
                  <c:v>6.5</c:v>
                </c:pt>
                <c:pt idx="4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12-774E-B717-E3E539705FA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tutti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scrivere messaggi  offensivi</c:v>
                </c:pt>
                <c:pt idx="1">
                  <c:v>pubblicare info vita privatadi qualcuno/a</c:v>
                </c:pt>
                <c:pt idx="2">
                  <c:v>escludere/emarginare</c:v>
                </c:pt>
                <c:pt idx="3">
                  <c:v>pubblicare immagini private </c:v>
                </c:pt>
                <c:pt idx="4">
                  <c:v>fingere di essere qualcuno/a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1.7</c:v>
                </c:pt>
                <c:pt idx="1">
                  <c:v>1.3</c:v>
                </c:pt>
                <c:pt idx="2">
                  <c:v>1.4</c:v>
                </c:pt>
                <c:pt idx="3">
                  <c:v>1.4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12-774E-B717-E3E539705F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822656"/>
        <c:axId val="146824192"/>
      </c:barChart>
      <c:catAx>
        <c:axId val="146822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46824192"/>
        <c:crosses val="autoZero"/>
        <c:auto val="1"/>
        <c:lblAlgn val="ctr"/>
        <c:lblOffset val="100"/>
        <c:noMultiLvlLbl val="0"/>
      </c:catAx>
      <c:valAx>
        <c:axId val="146824192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682265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Sì, è legale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Rubare le credenziali di qualcuni/a</c:v>
                </c:pt>
                <c:pt idx="1">
                  <c:v>Pubblicare notizie false su qualcuno/a</c:v>
                </c:pt>
                <c:pt idx="2">
                  <c:v>Molestare qualcuno/a con ripetuti messaggi di minaccia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5.7</c:v>
                </c:pt>
                <c:pt idx="1">
                  <c:v>11.1</c:v>
                </c:pt>
                <c:pt idx="2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F1-C24F-8911-862C00C2FB7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No, non è legale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Rubare le credenziali di qualcuni/a</c:v>
                </c:pt>
                <c:pt idx="1">
                  <c:v>Pubblicare notizie false su qualcuno/a</c:v>
                </c:pt>
                <c:pt idx="2">
                  <c:v>Molestare qualcuno/a con ripetuti messaggi di minaccia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93.3</c:v>
                </c:pt>
                <c:pt idx="1">
                  <c:v>87.8</c:v>
                </c:pt>
                <c:pt idx="2">
                  <c:v>90.8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F1-C24F-8911-862C00C2FB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0840320"/>
        <c:axId val="180841856"/>
      </c:barChart>
      <c:catAx>
        <c:axId val="180840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0841856"/>
        <c:crosses val="autoZero"/>
        <c:auto val="1"/>
        <c:lblAlgn val="ctr"/>
        <c:lblOffset val="100"/>
        <c:noMultiLvlLbl val="0"/>
      </c:catAx>
      <c:valAx>
        <c:axId val="1808418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084032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 niente gravi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Rubare le credenziali di qualcuni/a</c:v>
                </c:pt>
                <c:pt idx="1">
                  <c:v>Pubblicare notizie false su qualcuno/a</c:v>
                </c:pt>
                <c:pt idx="2">
                  <c:v>Molestare qualcuno/a con ripetuti messaggi di minaccia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1.8</c:v>
                </c:pt>
                <c:pt idx="1">
                  <c:v>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1C-D245-B59B-04D48EC03FB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 po' gravi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Rubare le credenziali di qualcuni/a</c:v>
                </c:pt>
                <c:pt idx="1">
                  <c:v>Pubblicare notizie false su qualcuno/a</c:v>
                </c:pt>
                <c:pt idx="2">
                  <c:v>Molestare qualcuno/a con ripetuti messaggi di minaccia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3.2</c:v>
                </c:pt>
                <c:pt idx="1">
                  <c:v>4.5999999999999996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1C-D245-B59B-04D48EC03FB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Abbastanza gravi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Rubare le credenziali di qualcuni/a</c:v>
                </c:pt>
                <c:pt idx="1">
                  <c:v>Pubblicare notizie false su qualcuno/a</c:v>
                </c:pt>
                <c:pt idx="2">
                  <c:v>Molestare qualcuno/a con ripetuti messaggi di minaccia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22.2</c:v>
                </c:pt>
                <c:pt idx="1">
                  <c:v>31.6</c:v>
                </c:pt>
                <c:pt idx="2">
                  <c:v>20.7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1C-D245-B59B-04D48EC03FB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Molto gravi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Rubare le credenziali di qualcuni/a</c:v>
                </c:pt>
                <c:pt idx="1">
                  <c:v>Pubblicare notizie false su qualcuno/a</c:v>
                </c:pt>
                <c:pt idx="2">
                  <c:v>Molestare qualcuno/a con ripetuti messaggi di minaccia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71.599999999999994</c:v>
                </c:pt>
                <c:pt idx="1">
                  <c:v>60.4</c:v>
                </c:pt>
                <c:pt idx="2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D1C-D245-B59B-04D48EC03F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0975488"/>
        <c:axId val="180977024"/>
      </c:barChart>
      <c:catAx>
        <c:axId val="180975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0977024"/>
        <c:crosses val="autoZero"/>
        <c:auto val="1"/>
        <c:lblAlgn val="ctr"/>
        <c:lblOffset val="100"/>
        <c:noMultiLvlLbl val="0"/>
      </c:catAx>
      <c:valAx>
        <c:axId val="180977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097548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mai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ricevere messaggi offensivi</c:v>
                </c:pt>
                <c:pt idx="1">
                  <c:v>veder pubbblicate info vita privata</c:v>
                </c:pt>
                <c:pt idx="2">
                  <c:v>essere escluso/emarginato</c:v>
                </c:pt>
                <c:pt idx="3">
                  <c:v>vederepubblicate immagini private di qualcuno/a</c:v>
                </c:pt>
                <c:pt idx="4">
                  <c:v>fingere di essere qualcuno/a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49.1</c:v>
                </c:pt>
                <c:pt idx="1">
                  <c:v>68.599999999999994</c:v>
                </c:pt>
                <c:pt idx="2">
                  <c:v>65.099999999999994</c:v>
                </c:pt>
                <c:pt idx="3">
                  <c:v>60.9</c:v>
                </c:pt>
                <c:pt idx="4">
                  <c:v>85.4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95-C249-86EA-F0F3F6C31BC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poche volte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ricevere messaggi offensivi</c:v>
                </c:pt>
                <c:pt idx="1">
                  <c:v>veder pubbblicate info vita privata</c:v>
                </c:pt>
                <c:pt idx="2">
                  <c:v>essere escluso/emarginato</c:v>
                </c:pt>
                <c:pt idx="3">
                  <c:v>vederepubblicate immagini private di qualcuno/a</c:v>
                </c:pt>
                <c:pt idx="4">
                  <c:v>fingere di essere qualcuno/a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30.6</c:v>
                </c:pt>
                <c:pt idx="1">
                  <c:v>20.6</c:v>
                </c:pt>
                <c:pt idx="2">
                  <c:v>23</c:v>
                </c:pt>
                <c:pt idx="3">
                  <c:v>24.5</c:v>
                </c:pt>
                <c:pt idx="4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95-C249-86EA-F0F3F6C31BC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qualche volta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ricevere messaggi offensivi</c:v>
                </c:pt>
                <c:pt idx="1">
                  <c:v>veder pubbblicate info vita privata</c:v>
                </c:pt>
                <c:pt idx="2">
                  <c:v>essere escluso/emarginato</c:v>
                </c:pt>
                <c:pt idx="3">
                  <c:v>vederepubblicate immagini private di qualcuno/a</c:v>
                </c:pt>
                <c:pt idx="4">
                  <c:v>fingere di essere qualcuno/a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12.3</c:v>
                </c:pt>
                <c:pt idx="1">
                  <c:v>6.8</c:v>
                </c:pt>
                <c:pt idx="2">
                  <c:v>6.9</c:v>
                </c:pt>
                <c:pt idx="3">
                  <c:v>8.8000000000000007</c:v>
                </c:pt>
                <c:pt idx="4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95-C249-86EA-F0F3F6C31BC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spesso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ricevere messaggi offensivi</c:v>
                </c:pt>
                <c:pt idx="1">
                  <c:v>veder pubbblicate info vita privata</c:v>
                </c:pt>
                <c:pt idx="2">
                  <c:v>essere escluso/emarginato</c:v>
                </c:pt>
                <c:pt idx="3">
                  <c:v>vederepubblicate immagini private di qualcuno/a</c:v>
                </c:pt>
                <c:pt idx="4">
                  <c:v>fingere di essere qualcuno/a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4.8</c:v>
                </c:pt>
                <c:pt idx="1">
                  <c:v>1.6</c:v>
                </c:pt>
                <c:pt idx="2">
                  <c:v>2.5</c:v>
                </c:pt>
                <c:pt idx="3">
                  <c:v>2.9</c:v>
                </c:pt>
                <c:pt idx="4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95-C249-86EA-F0F3F6C31BC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sempre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ricevere messaggi offensivi</c:v>
                </c:pt>
                <c:pt idx="1">
                  <c:v>veder pubbblicate info vita privata</c:v>
                </c:pt>
                <c:pt idx="2">
                  <c:v>essere escluso/emarginato</c:v>
                </c:pt>
                <c:pt idx="3">
                  <c:v>vederepubblicate immagini private di qualcuno/a</c:v>
                </c:pt>
                <c:pt idx="4">
                  <c:v>fingere di essere qualcuno/a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1</c:v>
                </c:pt>
                <c:pt idx="1">
                  <c:v>0.30000000000000004</c:v>
                </c:pt>
                <c:pt idx="2">
                  <c:v>0.70000000000000007</c:v>
                </c:pt>
                <c:pt idx="3">
                  <c:v>1</c:v>
                </c:pt>
                <c:pt idx="4">
                  <c:v>0.30000000000000004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795-C249-86EA-F0F3F6C31B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1038080"/>
        <c:axId val="181052160"/>
      </c:barChart>
      <c:catAx>
        <c:axId val="181038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1052160"/>
        <c:crosses val="autoZero"/>
        <c:auto val="1"/>
        <c:lblAlgn val="ctr"/>
        <c:lblOffset val="100"/>
        <c:noMultiLvlLbl val="0"/>
      </c:catAx>
      <c:valAx>
        <c:axId val="181052160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10380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mai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leggere messaggi offensivi</c:v>
                </c:pt>
                <c:pt idx="1">
                  <c:v>leggere info vita privata</c:v>
                </c:pt>
                <c:pt idx="2">
                  <c:v>vedere escludere/emarginare</c:v>
                </c:pt>
                <c:pt idx="3">
                  <c:v>vedere pubblicate foto</c:v>
                </c:pt>
                <c:pt idx="4">
                  <c:v>vedere fingere di essere qualcuno/a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11.9</c:v>
                </c:pt>
                <c:pt idx="1">
                  <c:v>32.9</c:v>
                </c:pt>
                <c:pt idx="2">
                  <c:v>22</c:v>
                </c:pt>
                <c:pt idx="3">
                  <c:v>29.7</c:v>
                </c:pt>
                <c:pt idx="4">
                  <c:v>52.2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81-3E4E-94C2-43722E5130C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poche volte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leggere messaggi offensivi</c:v>
                </c:pt>
                <c:pt idx="1">
                  <c:v>leggere info vita privata</c:v>
                </c:pt>
                <c:pt idx="2">
                  <c:v>vedere escludere/emarginare</c:v>
                </c:pt>
                <c:pt idx="3">
                  <c:v>vedere pubblicate foto</c:v>
                </c:pt>
                <c:pt idx="4">
                  <c:v>vedere fingere di essere qualcuno/a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24.6</c:v>
                </c:pt>
                <c:pt idx="1">
                  <c:v>32</c:v>
                </c:pt>
                <c:pt idx="2">
                  <c:v>34.700000000000003</c:v>
                </c:pt>
                <c:pt idx="3">
                  <c:v>33.4</c:v>
                </c:pt>
                <c:pt idx="4">
                  <c:v>28.9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81-3E4E-94C2-43722E5130C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qualche volta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leggere messaggi offensivi</c:v>
                </c:pt>
                <c:pt idx="1">
                  <c:v>leggere info vita privata</c:v>
                </c:pt>
                <c:pt idx="2">
                  <c:v>vedere escludere/emarginare</c:v>
                </c:pt>
                <c:pt idx="3">
                  <c:v>vedere pubblicate foto</c:v>
                </c:pt>
                <c:pt idx="4">
                  <c:v>vedere fingere di essere qualcuno/a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32.300000000000011</c:v>
                </c:pt>
                <c:pt idx="1">
                  <c:v>21.1</c:v>
                </c:pt>
                <c:pt idx="2">
                  <c:v>26.3</c:v>
                </c:pt>
                <c:pt idx="3">
                  <c:v>21.7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81-3E4E-94C2-43722E5130C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spesso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leggere messaggi offensivi</c:v>
                </c:pt>
                <c:pt idx="1">
                  <c:v>leggere info vita privata</c:v>
                </c:pt>
                <c:pt idx="2">
                  <c:v>vedere escludere/emarginare</c:v>
                </c:pt>
                <c:pt idx="3">
                  <c:v>vedere pubblicate foto</c:v>
                </c:pt>
                <c:pt idx="4">
                  <c:v>vedere fingere di essere qualcuno/a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24.6</c:v>
                </c:pt>
                <c:pt idx="1">
                  <c:v>10.1</c:v>
                </c:pt>
                <c:pt idx="2">
                  <c:v>13.6</c:v>
                </c:pt>
                <c:pt idx="3">
                  <c:v>11</c:v>
                </c:pt>
                <c:pt idx="4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C81-3E4E-94C2-43722E5130C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sempre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leggere messaggi offensivi</c:v>
                </c:pt>
                <c:pt idx="1">
                  <c:v>leggere info vita privata</c:v>
                </c:pt>
                <c:pt idx="2">
                  <c:v>vedere escludere/emarginare</c:v>
                </c:pt>
                <c:pt idx="3">
                  <c:v>vedere pubblicate foto</c:v>
                </c:pt>
                <c:pt idx="4">
                  <c:v>vedere fingere di essere qualcuno/a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4.9000000000000004</c:v>
                </c:pt>
                <c:pt idx="1">
                  <c:v>1.9000000000000001</c:v>
                </c:pt>
                <c:pt idx="2">
                  <c:v>1.4</c:v>
                </c:pt>
                <c:pt idx="3">
                  <c:v>2.1</c:v>
                </c:pt>
                <c:pt idx="4">
                  <c:v>0.70000000000000007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C81-3E4E-94C2-43722E5130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1140864"/>
        <c:axId val="181150848"/>
      </c:barChart>
      <c:catAx>
        <c:axId val="181140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1150848"/>
        <c:crosses val="autoZero"/>
        <c:auto val="1"/>
        <c:lblAlgn val="ctr"/>
        <c:lblOffset val="100"/>
        <c:noMultiLvlLbl val="0"/>
      </c:catAx>
      <c:valAx>
        <c:axId val="181150848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11408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84B82-398B-476E-A4BC-00C41BA1CC16}" type="datetimeFigureOut">
              <a:rPr lang="it-IT" smtClean="0"/>
              <a:pPr/>
              <a:t>09/05/19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A8E5F-3908-4E90-8290-174D1E0FAEF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7053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FE769-3249-4127-BBC8-92E57C58DAA3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FE769-3249-4127-BBC8-92E57C58DAA3}" type="slidenum">
              <a:rPr lang="it-IT" smtClean="0"/>
              <a:pPr/>
              <a:t>67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FE769-3249-4127-BBC8-92E57C58DAA3}" type="slidenum">
              <a:rPr lang="it-IT" smtClean="0"/>
              <a:pPr/>
              <a:t>68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9729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FE769-3249-4127-BBC8-92E57C58DAA3}" type="slidenum">
              <a:rPr lang="it-IT" smtClean="0"/>
              <a:pPr/>
              <a:t>69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PROGETTO</a:t>
            </a:r>
            <a:r>
              <a:rPr lang="it-IT" baseline="0" dirty="0"/>
              <a:t> APPROVATO DAL COMITATO ETICO DI ATENEO IN DATA 20/02/2017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FE769-3249-4127-BBC8-92E57C58DAA3}" type="slidenum">
              <a:rPr lang="it-IT" smtClean="0"/>
              <a:pPr/>
              <a:t>76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13095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referenze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A8E5F-3908-4E90-8290-174D1E0FAEF9}" type="slidenum">
              <a:rPr lang="it-IT" smtClean="0"/>
              <a:pPr/>
              <a:t>83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64865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A8E5F-3908-4E90-8290-174D1E0FAEF9}" type="slidenum">
              <a:rPr lang="it-IT" smtClean="0"/>
              <a:pPr/>
              <a:t>97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24201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Significativo solo a media</a:t>
            </a:r>
            <a:r>
              <a:rPr lang="it-IT" baseline="0" dirty="0"/>
              <a:t> e alta tipicità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A8E5F-3908-4E90-8290-174D1E0FAEF9}" type="slidenum">
              <a:rPr lang="it-IT" smtClean="0"/>
              <a:pPr/>
              <a:t>99</a:t>
            </a:fld>
            <a:endParaRPr 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Slide</a:t>
            </a:r>
            <a:r>
              <a:rPr lang="it-IT" baseline="0" dirty="0"/>
              <a:t> con giornali in cui sono  pubblicati le ricerche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FE769-3249-4127-BBC8-92E57C58DAA3}" type="slidenum">
              <a:rPr lang="it-IT" smtClean="0"/>
              <a:pPr/>
              <a:t>107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23191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FE769-3249-4127-BBC8-92E57C58DAA3}" type="slidenum">
              <a:rPr lang="it-IT" smtClean="0"/>
              <a:pPr/>
              <a:t>109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9230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FE769-3249-4127-BBC8-92E57C58DAA3}" type="slidenum">
              <a:rPr lang="it-IT" smtClean="0"/>
              <a:pPr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0128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FE769-3249-4127-BBC8-92E57C58DAA3}" type="slidenum">
              <a:rPr lang="it-IT" smtClean="0"/>
              <a:pPr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4658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FE769-3249-4127-BBC8-92E57C58DAA3}" type="slidenum">
              <a:rPr lang="it-IT" smtClean="0"/>
              <a:pPr/>
              <a:t>52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6244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Specificare cyber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A8E5F-3908-4E90-8290-174D1E0FAEF9}" type="slidenum">
              <a:rPr lang="it-IT" smtClean="0"/>
              <a:pPr/>
              <a:t>56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5478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FE769-3249-4127-BBC8-92E57C58DAA3}" type="slidenum">
              <a:rPr lang="it-IT" smtClean="0"/>
              <a:pPr/>
              <a:t>62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25619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FE769-3249-4127-BBC8-92E57C58DAA3}" type="slidenum">
              <a:rPr lang="it-IT" smtClean="0"/>
              <a:pPr/>
              <a:t>64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FE769-3249-4127-BBC8-92E57C58DAA3}" type="slidenum">
              <a:rPr lang="it-IT" smtClean="0"/>
              <a:pPr/>
              <a:t>65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FE769-3249-4127-BBC8-92E57C58DAA3}" type="slidenum">
              <a:rPr lang="it-IT" smtClean="0"/>
              <a:pPr/>
              <a:t>66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501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0A44-A4E9-47CF-AA03-5AA74121F1AC}" type="datetimeFigureOut">
              <a:rPr lang="it-IT" smtClean="0"/>
              <a:pPr/>
              <a:t>09/05/19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D93FF-DC0E-4B92-91A8-808523EF517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0A44-A4E9-47CF-AA03-5AA74121F1AC}" type="datetimeFigureOut">
              <a:rPr lang="it-IT" smtClean="0"/>
              <a:pPr/>
              <a:t>09/05/19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D93FF-DC0E-4B92-91A8-808523EF517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0A44-A4E9-47CF-AA03-5AA74121F1AC}" type="datetimeFigureOut">
              <a:rPr lang="it-IT" smtClean="0"/>
              <a:pPr/>
              <a:t>09/05/19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D93FF-DC0E-4B92-91A8-808523EF517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0A44-A4E9-47CF-AA03-5AA74121F1AC}" type="datetimeFigureOut">
              <a:rPr lang="it-IT" smtClean="0"/>
              <a:pPr/>
              <a:t>09/05/19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D93FF-DC0E-4B92-91A8-808523EF517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0A44-A4E9-47CF-AA03-5AA74121F1AC}" type="datetimeFigureOut">
              <a:rPr lang="it-IT" smtClean="0"/>
              <a:pPr/>
              <a:t>09/05/19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D93FF-DC0E-4B92-91A8-808523EF517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0A44-A4E9-47CF-AA03-5AA74121F1AC}" type="datetimeFigureOut">
              <a:rPr lang="it-IT" smtClean="0"/>
              <a:pPr/>
              <a:t>09/05/19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D93FF-DC0E-4B92-91A8-808523EF517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0A44-A4E9-47CF-AA03-5AA74121F1AC}" type="datetimeFigureOut">
              <a:rPr lang="it-IT" smtClean="0"/>
              <a:pPr/>
              <a:t>09/05/19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D93FF-DC0E-4B92-91A8-808523EF517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0A44-A4E9-47CF-AA03-5AA74121F1AC}" type="datetimeFigureOut">
              <a:rPr lang="it-IT" smtClean="0"/>
              <a:pPr/>
              <a:t>09/05/19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D93FF-DC0E-4B92-91A8-808523EF517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0A44-A4E9-47CF-AA03-5AA74121F1AC}" type="datetimeFigureOut">
              <a:rPr lang="it-IT" smtClean="0"/>
              <a:pPr/>
              <a:t>09/05/19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D93FF-DC0E-4B92-91A8-808523EF517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0A44-A4E9-47CF-AA03-5AA74121F1AC}" type="datetimeFigureOut">
              <a:rPr lang="it-IT" smtClean="0"/>
              <a:pPr/>
              <a:t>09/05/19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D93FF-DC0E-4B92-91A8-808523EF517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0A44-A4E9-47CF-AA03-5AA74121F1AC}" type="datetimeFigureOut">
              <a:rPr lang="it-IT" smtClean="0"/>
              <a:pPr/>
              <a:t>09/05/19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D93FF-DC0E-4B92-91A8-808523EF517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F0A44-A4E9-47CF-AA03-5AA74121F1AC}" type="datetimeFigureOut">
              <a:rPr lang="it-IT" smtClean="0"/>
              <a:pPr/>
              <a:t>09/05/19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D93FF-DC0E-4B92-91A8-808523EF517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700808"/>
            <a:ext cx="8784976" cy="2118097"/>
          </a:xfrm>
        </p:spPr>
        <p:txBody>
          <a:bodyPr>
            <a:normAutofit fontScale="90000"/>
          </a:bodyPr>
          <a:lstStyle/>
          <a:p>
            <a:br>
              <a:rPr lang="it-IT" b="1" dirty="0"/>
            </a:br>
            <a:br>
              <a:rPr lang="it-IT" b="1" dirty="0"/>
            </a:br>
            <a:r>
              <a:rPr lang="it-IT" sz="4000" b="1" dirty="0"/>
              <a:t>Una ricerca empirica sul </a:t>
            </a:r>
            <a:r>
              <a:rPr lang="it-IT" sz="4000" b="1" dirty="0" err="1"/>
              <a:t>cyberbullismo</a:t>
            </a:r>
            <a:r>
              <a:rPr lang="it-IT" sz="4000" b="1" dirty="0"/>
              <a:t> in adolescenza funzionale ad un programma di intervento di comunità</a:t>
            </a:r>
            <a:br>
              <a:rPr lang="en-US" b="1" dirty="0"/>
            </a:br>
            <a:endParaRPr lang="it-IT" sz="31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313" y="4394970"/>
            <a:ext cx="8892480" cy="1968624"/>
          </a:xfrm>
        </p:spPr>
        <p:txBody>
          <a:bodyPr>
            <a:normAutofit/>
          </a:bodyPr>
          <a:lstStyle/>
          <a:p>
            <a:endParaRPr lang="it-IT" sz="2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b="1" dirty="0"/>
              <a:t>Ricerche  nazionali e internazionali su cyberbullismo</a:t>
            </a:r>
            <a:endParaRPr lang="it-IT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23528" y="2132856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PERSONALI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23528" y="2906712"/>
            <a:ext cx="4040188" cy="3951288"/>
          </a:xfrm>
        </p:spPr>
        <p:txBody>
          <a:bodyPr/>
          <a:lstStyle/>
          <a:p>
            <a:r>
              <a:rPr lang="it-IT" dirty="0"/>
              <a:t>GENERE</a:t>
            </a:r>
          </a:p>
          <a:p>
            <a:r>
              <a:rPr lang="it-IT" dirty="0"/>
              <a:t>ETÀ</a:t>
            </a:r>
          </a:p>
          <a:p>
            <a:r>
              <a:rPr lang="it-IT" dirty="0"/>
              <a:t>ASPETTI DI PERSONALITÀ</a:t>
            </a:r>
          </a:p>
          <a:p>
            <a:r>
              <a:rPr lang="it-IT" dirty="0"/>
              <a:t>STATI PSICOLOGICI</a:t>
            </a:r>
          </a:p>
          <a:p>
            <a:r>
              <a:rPr lang="it-IT" dirty="0"/>
              <a:t>RENDIMENTO SCOLASTICO</a:t>
            </a:r>
          </a:p>
          <a:p>
            <a:r>
              <a:rPr lang="it-IT" dirty="0"/>
              <a:t>STATUS SOCIO-ECONOMICO</a:t>
            </a:r>
          </a:p>
          <a:p>
            <a:r>
              <a:rPr lang="it-IT" dirty="0"/>
              <a:t>UTILIZZO DELLA TECNOLOGIA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4008" y="2132856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SITUAZIONALI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2000" y="2906712"/>
            <a:ext cx="4041775" cy="3951288"/>
          </a:xfrm>
        </p:spPr>
        <p:txBody>
          <a:bodyPr/>
          <a:lstStyle/>
          <a:p>
            <a:r>
              <a:rPr lang="it-IT" dirty="0"/>
              <a:t>RETI SOCIALI</a:t>
            </a:r>
          </a:p>
          <a:p>
            <a:r>
              <a:rPr lang="it-IT" dirty="0"/>
              <a:t>SUPPORTO FAMILIARE</a:t>
            </a:r>
          </a:p>
          <a:p>
            <a:r>
              <a:rPr lang="it-IT" dirty="0"/>
              <a:t>CLIMA SCOLASTICO</a:t>
            </a:r>
          </a:p>
          <a:p>
            <a:r>
              <a:rPr lang="it-IT" dirty="0"/>
              <a:t>IL GRUPPO DEI PARI</a:t>
            </a:r>
          </a:p>
          <a:p>
            <a:endParaRPr lang="it-IT" dirty="0"/>
          </a:p>
          <a:p>
            <a:pPr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9" name="TextBox 8"/>
          <p:cNvSpPr txBox="1"/>
          <p:nvPr/>
        </p:nvSpPr>
        <p:spPr>
          <a:xfrm>
            <a:off x="827584" y="1373867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Fattori che promuovono/prevengono la messa in atto di comportamenti di cyberbullismo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Risultati:</a:t>
            </a:r>
            <a:br>
              <a:rPr lang="it-IT" b="1" dirty="0"/>
            </a:br>
            <a:r>
              <a:rPr lang="it-IT" b="1" dirty="0"/>
              <a:t>Influenza informativa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2600" dirty="0"/>
          </a:p>
          <a:p>
            <a:r>
              <a:rPr lang="it-IT" sz="2400" dirty="0"/>
              <a:t>Più la norma dei pari prescrive comportamenti di cyberbullismo, più il/la partecipante mette in atto tali comportamenti;</a:t>
            </a:r>
          </a:p>
          <a:p>
            <a:r>
              <a:rPr lang="it-IT" sz="2400" dirty="0"/>
              <a:t>Questa relazione è in parte mitigata dalle conoscenze relative a ciò che è legale/illegale nel web;</a:t>
            </a:r>
          </a:p>
          <a:p>
            <a:r>
              <a:rPr lang="it-IT" sz="2400" dirty="0"/>
              <a:t> Il possesso delle conoscenze relative a ciò che è legale/illegale nel web riduce, ma non cancella, l’influenza della norma dei pari sul comportamento del/della partecipante</a:t>
            </a:r>
          </a:p>
          <a:p>
            <a:endParaRPr lang="it-IT" sz="2400" dirty="0"/>
          </a:p>
          <a:p>
            <a:pPr>
              <a:buNone/>
            </a:pPr>
            <a:endParaRPr lang="it-IT" sz="2600" dirty="0"/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4739735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Risultati:</a:t>
            </a:r>
            <a:br>
              <a:rPr lang="it-IT" b="1" dirty="0"/>
            </a:br>
            <a:r>
              <a:rPr lang="it-IT" b="1" dirty="0"/>
              <a:t>Influenza dell’identità sociale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600" dirty="0"/>
          </a:p>
          <a:p>
            <a:r>
              <a:rPr lang="it-IT" sz="2400" dirty="0"/>
              <a:t>Più la norma dei pari prescrive comportamenti di cyberbullismo, più il/la partecipante mette in atto tali comportamenti</a:t>
            </a:r>
          </a:p>
          <a:p>
            <a:pPr marL="0" indent="0">
              <a:buNone/>
            </a:pPr>
            <a:r>
              <a:rPr lang="it-IT" sz="2400" dirty="0"/>
              <a:t>  	- tanto più è identificato/a con il gruppo dei pari </a:t>
            </a:r>
          </a:p>
          <a:p>
            <a:pPr marL="0" indent="0">
              <a:buNone/>
            </a:pPr>
            <a:r>
              <a:rPr lang="it-IT" sz="2400" dirty="0"/>
              <a:t>	- tanto più è centrale all’interno del gruppo dei pari</a:t>
            </a:r>
          </a:p>
          <a:p>
            <a:pPr>
              <a:buNone/>
            </a:pPr>
            <a:endParaRPr lang="it-IT" sz="2600" dirty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Risultati Ancillari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sz="2600" dirty="0"/>
              <a:t>Le ragazze mettono in atto meno comportamenti legati al cyberbullismo rispetto i ragazzi;</a:t>
            </a:r>
          </a:p>
          <a:p>
            <a:pPr lvl="0"/>
            <a:r>
              <a:rPr lang="it-IT" sz="2600" dirty="0"/>
              <a:t>Chi è vittima di comportamenti di cyberbullismo è anche attore di comportamenti di cyberbullismo;</a:t>
            </a:r>
          </a:p>
          <a:p>
            <a:pPr lvl="0"/>
            <a:r>
              <a:rPr lang="it-IT" sz="2600" dirty="0"/>
              <a:t>Chi è assiste a comportamenti di cyberbullismo è anche attore di comportamenti di cyberbullismo;</a:t>
            </a:r>
          </a:p>
          <a:p>
            <a:pPr lvl="0"/>
            <a:r>
              <a:rPr lang="it-IT" sz="2600" dirty="0"/>
              <a:t>Maggiore è l’utilizzo di smartphone e internet, maggiore è la probabilità di metter in atto comportamenti legati al cyberbullismo</a:t>
            </a:r>
          </a:p>
        </p:txBody>
      </p:sp>
    </p:spTree>
    <p:extLst>
      <p:ext uri="{BB962C8B-B14F-4D97-AF65-F5344CB8AC3E}">
        <p14:creationId xmlns:p14="http://schemas.microsoft.com/office/powerpoint/2010/main" val="1212631780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7"/>
            <a:ext cx="8229600" cy="1143000"/>
          </a:xfrm>
        </p:spPr>
        <p:txBody>
          <a:bodyPr>
            <a:normAutofit/>
          </a:bodyPr>
          <a:lstStyle/>
          <a:p>
            <a:r>
              <a:rPr lang="it-IT" b="1" dirty="0"/>
              <a:t>Discussione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it-IT" sz="2800" dirty="0"/>
              <a:t>Norme sociali di comportamento: </a:t>
            </a:r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r>
              <a:rPr lang="it-IT" sz="2800" dirty="0"/>
              <a:t>Potenziare le conoscenze legislative legate alle buone pratiche</a:t>
            </a:r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755576" y="3284984"/>
            <a:ext cx="2376264" cy="10801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Norme sociali legate al cyberbullismo</a:t>
            </a:r>
          </a:p>
        </p:txBody>
      </p:sp>
      <p:sp>
        <p:nvSpPr>
          <p:cNvPr id="5" name="Rettangolo 4"/>
          <p:cNvSpPr/>
          <p:nvPr/>
        </p:nvSpPr>
        <p:spPr>
          <a:xfrm>
            <a:off x="5796136" y="3284984"/>
            <a:ext cx="2376264" cy="10801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Comportamenti di cyberbullismo</a:t>
            </a:r>
          </a:p>
        </p:txBody>
      </p:sp>
      <p:sp>
        <p:nvSpPr>
          <p:cNvPr id="10" name="Rettangolo 9"/>
          <p:cNvSpPr/>
          <p:nvPr/>
        </p:nvSpPr>
        <p:spPr>
          <a:xfrm>
            <a:off x="3275856" y="2060848"/>
            <a:ext cx="2376264" cy="10801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Influenza Informativa</a:t>
            </a:r>
          </a:p>
        </p:txBody>
      </p:sp>
      <p:sp>
        <p:nvSpPr>
          <p:cNvPr id="11" name="Freccia curva 10"/>
          <p:cNvSpPr/>
          <p:nvPr/>
        </p:nvSpPr>
        <p:spPr>
          <a:xfrm>
            <a:off x="1979712" y="2348880"/>
            <a:ext cx="936104" cy="720080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3" name="Freccia curva 12"/>
          <p:cNvSpPr/>
          <p:nvPr/>
        </p:nvSpPr>
        <p:spPr>
          <a:xfrm rot="3810456">
            <a:off x="5909508" y="2354055"/>
            <a:ext cx="974310" cy="747026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35201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it-IT" b="1" dirty="0"/>
              <a:t>Discussione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it-IT" sz="2800" dirty="0"/>
              <a:t>Norme sociali di comportamento: </a:t>
            </a:r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r>
              <a:rPr lang="it-IT" sz="2800" dirty="0"/>
              <a:t>Azione sulla norma (modifica) </a:t>
            </a:r>
            <a:r>
              <a:rPr lang="mr-IN" sz="2800" dirty="0"/>
              <a:t>–</a:t>
            </a:r>
            <a:r>
              <a:rPr lang="it-IT" sz="2800" dirty="0"/>
              <a:t> Azione sui membri centrali (</a:t>
            </a:r>
            <a:r>
              <a:rPr lang="it-IT" sz="2800" dirty="0" err="1"/>
              <a:t>peer</a:t>
            </a:r>
            <a:r>
              <a:rPr lang="it-IT" sz="2800" dirty="0"/>
              <a:t> </a:t>
            </a:r>
            <a:r>
              <a:rPr lang="it-IT" sz="2800" dirty="0" err="1"/>
              <a:t>education</a:t>
            </a:r>
            <a:r>
              <a:rPr lang="it-IT" sz="2800" dirty="0"/>
              <a:t>)</a:t>
            </a:r>
          </a:p>
          <a:p>
            <a:endParaRPr lang="it-IT" sz="2800" dirty="0"/>
          </a:p>
          <a:p>
            <a:endParaRPr 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755576" y="3284984"/>
            <a:ext cx="2376264" cy="10801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  <a:p>
            <a:pPr algn="ctr"/>
            <a:r>
              <a:rPr lang="it-IT" dirty="0"/>
              <a:t>Norme sociali legate al cyberbullismo</a:t>
            </a:r>
          </a:p>
          <a:p>
            <a:pPr algn="ctr"/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5796136" y="3284984"/>
            <a:ext cx="2376264" cy="10801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Comportamenti di cyberbullismo</a:t>
            </a:r>
          </a:p>
        </p:txBody>
      </p:sp>
      <p:sp>
        <p:nvSpPr>
          <p:cNvPr id="10" name="Rettangolo 9"/>
          <p:cNvSpPr/>
          <p:nvPr/>
        </p:nvSpPr>
        <p:spPr>
          <a:xfrm>
            <a:off x="3275856" y="2060848"/>
            <a:ext cx="2376264" cy="10801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Influenza Identità Sociale</a:t>
            </a:r>
          </a:p>
        </p:txBody>
      </p:sp>
      <p:sp>
        <p:nvSpPr>
          <p:cNvPr id="11" name="Freccia curva 10"/>
          <p:cNvSpPr/>
          <p:nvPr/>
        </p:nvSpPr>
        <p:spPr>
          <a:xfrm>
            <a:off x="1979712" y="2348880"/>
            <a:ext cx="936104" cy="720080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3" name="Freccia curva 12"/>
          <p:cNvSpPr/>
          <p:nvPr/>
        </p:nvSpPr>
        <p:spPr>
          <a:xfrm rot="3810456">
            <a:off x="5909508" y="2354055"/>
            <a:ext cx="974310" cy="747026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13453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5F13FD-400D-4E75-85C4-6D92537E4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Discussione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A5ECE460-2DFC-4A29-AAE6-55BE8A57DF1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5" y="1916832"/>
            <a:ext cx="6336000" cy="41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32562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pPr algn="ctr">
              <a:buNone/>
            </a:pPr>
            <a:r>
              <a:rPr lang="it-IT" sz="3600" dirty="0"/>
              <a:t> </a:t>
            </a:r>
            <a:r>
              <a:rPr lang="it-IT" sz="3600" b="1" dirty="0"/>
              <a:t>RICERCA CON STUDENTI UNIVERSITARI</a:t>
            </a:r>
          </a:p>
        </p:txBody>
      </p:sp>
    </p:spTree>
    <p:extLst>
      <p:ext uri="{BB962C8B-B14F-4D97-AF65-F5344CB8AC3E}">
        <p14:creationId xmlns:p14="http://schemas.microsoft.com/office/powerpoint/2010/main" val="3077745277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OBIETTIVI GENERALI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514350" indent="-514350">
              <a:buFont typeface="Arial" pitchFamily="34" charset="0"/>
              <a:buAutoNum type="arabicParenR"/>
            </a:pPr>
            <a:r>
              <a:rPr lang="it-IT" dirty="0"/>
              <a:t>verificare le proprietà psicometriche degli strumenti in un contesto italiano</a:t>
            </a:r>
          </a:p>
          <a:p>
            <a:pPr marL="514350" indent="-514350">
              <a:buFont typeface="Arial" pitchFamily="34" charset="0"/>
              <a:buAutoNum type="arabicParenR"/>
            </a:pPr>
            <a:endParaRPr lang="it-IT" dirty="0"/>
          </a:p>
          <a:p>
            <a:pPr marL="514350" indent="-514350">
              <a:buAutoNum type="arabicParenR"/>
            </a:pPr>
            <a:r>
              <a:rPr lang="it-IT" dirty="0"/>
              <a:t>testare il modello dell’influenza sociale sui comportamenti di cyberbullismo</a:t>
            </a:r>
          </a:p>
          <a:p>
            <a:pPr marL="514350" indent="-514350">
              <a:buAutoNum type="arabi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788071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PROCEDURA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N = 166 studenti e studentesse (M = 57, F = 109) dell’Università di Trieste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Range età: 18-28 anni (</a:t>
            </a:r>
            <a:r>
              <a:rPr lang="it-IT" i="1" dirty="0"/>
              <a:t>M</a:t>
            </a:r>
            <a:r>
              <a:rPr lang="it-IT" dirty="0"/>
              <a:t> = 20.05, </a:t>
            </a:r>
            <a:r>
              <a:rPr lang="it-IT" i="1" dirty="0"/>
              <a:t>SD</a:t>
            </a:r>
            <a:r>
              <a:rPr lang="it-IT" dirty="0"/>
              <a:t> = 1.32)</a:t>
            </a:r>
          </a:p>
        </p:txBody>
      </p:sp>
    </p:spTree>
    <p:extLst>
      <p:ext uri="{BB962C8B-B14F-4D97-AF65-F5344CB8AC3E}">
        <p14:creationId xmlns:p14="http://schemas.microsoft.com/office/powerpoint/2010/main" val="2020036777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INDICATORI del QUESTIONARIO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sz="2800" b="1" dirty="0"/>
              <a:t>Auto-valutazione dei comportamenti relativi al cyberbullismo:</a:t>
            </a:r>
          </a:p>
          <a:p>
            <a:r>
              <a:rPr lang="it-IT" sz="2600" dirty="0"/>
              <a:t>ATTORE: mettere in atto comportamenti di cyberbullismo </a:t>
            </a:r>
          </a:p>
          <a:p>
            <a:pPr>
              <a:buNone/>
            </a:pPr>
            <a:r>
              <a:rPr lang="it-IT" sz="2600" dirty="0"/>
              <a:t>	</a:t>
            </a:r>
            <a:r>
              <a:rPr lang="it-IT" sz="2800" i="1" dirty="0"/>
              <a:t>In questo ultimo anno, quante volte ti è capitato di scrivere messaggi offensivi e/o volgari a qualcuno/a attraverso smartphone (es. sms, whatsapp), email (es. mailing list) e/o su social network (es. Facebook, Instagram, Snapchat?</a:t>
            </a:r>
            <a:endParaRPr lang="it-IT" sz="2600" i="1" dirty="0"/>
          </a:p>
          <a:p>
            <a:pPr>
              <a:buNone/>
            </a:pPr>
            <a:endParaRPr lang="it-IT" sz="2600" dirty="0"/>
          </a:p>
          <a:p>
            <a:pPr>
              <a:buNone/>
            </a:pPr>
            <a:r>
              <a:rPr lang="it-IT" sz="2800" b="1" dirty="0"/>
              <a:t>Costrutti sociali relativi al sé</a:t>
            </a:r>
            <a:br>
              <a:rPr lang="it-IT" sz="2800" b="1" dirty="0"/>
            </a:br>
            <a:r>
              <a:rPr lang="it-IT" sz="2600" dirty="0"/>
              <a:t>• identificazione con il gruppo dei pari</a:t>
            </a:r>
          </a:p>
          <a:p>
            <a:pPr>
              <a:buNone/>
            </a:pPr>
            <a:r>
              <a:rPr lang="it-IT" sz="2600" dirty="0"/>
              <a:t> 	• centralità rispetto al gruppo</a:t>
            </a:r>
          </a:p>
          <a:p>
            <a:pPr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1513413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Ricerche sul </a:t>
            </a:r>
            <a:r>
              <a:rPr lang="it-IT" b="1" dirty="0" err="1"/>
              <a:t>cyberbullismo</a:t>
            </a:r>
            <a:br>
              <a:rPr lang="it-IT" b="1" dirty="0"/>
            </a:br>
            <a:r>
              <a:rPr lang="it-IT" b="1" u="sng" dirty="0"/>
              <a:t>genere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Alcuni studi hanno dimostrato che i ragazzi più delle ragazze sono agenti di cyberbullismo. No differenze su vittima (e.g., Li, 2006).</a:t>
            </a:r>
          </a:p>
          <a:p>
            <a:r>
              <a:rPr lang="it-IT" dirty="0"/>
              <a:t>Alcuni studi hanno dimostrato che i ragazzi più delle ragazze sono agenti di cyberbullismo. Le ragazze più vittime che i ragazzi (e.g.,Wang et al.,2009).</a:t>
            </a:r>
          </a:p>
        </p:txBody>
      </p:sp>
    </p:spTree>
    <p:extLst>
      <p:ext uri="{BB962C8B-B14F-4D97-AF65-F5344CB8AC3E}">
        <p14:creationId xmlns:p14="http://schemas.microsoft.com/office/powerpoint/2010/main" val="138831224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INDICATORI del QUESTIONARIO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sz="2800" b="1" dirty="0"/>
              <a:t>valutazione di fattori relativi al contesto</a:t>
            </a:r>
            <a:endParaRPr lang="it-IT" sz="2800" dirty="0"/>
          </a:p>
          <a:p>
            <a:pPr>
              <a:buNone/>
            </a:pPr>
            <a:r>
              <a:rPr lang="it-IT" sz="2800" dirty="0"/>
              <a:t>	• </a:t>
            </a:r>
            <a:r>
              <a:rPr lang="it-IT" sz="2600" dirty="0"/>
              <a:t>norme condivise all'interno del gruppo dei pari in relazione a comportamenti di cyberbullismo </a:t>
            </a:r>
          </a:p>
          <a:p>
            <a:pPr>
              <a:buNone/>
            </a:pPr>
            <a:r>
              <a:rPr lang="it-IT" sz="2200" dirty="0"/>
              <a:t>	</a:t>
            </a:r>
            <a:r>
              <a:rPr lang="it-IT" sz="2200" i="1" dirty="0"/>
              <a:t>Quanti tra i tuoi amici pensano che sia accettabile inviare messaggi offensivi e/o volgari a qualcuno/a attraverso smartphone (es. sms, whatsapp), email (es. mailing list) e/o su social network (es. Facebook, Instagram, Snapchat)?</a:t>
            </a:r>
          </a:p>
          <a:p>
            <a:pPr>
              <a:buNone/>
            </a:pPr>
            <a:endParaRPr lang="it-IT" sz="2600" dirty="0"/>
          </a:p>
          <a:p>
            <a:pPr>
              <a:buNone/>
            </a:pPr>
            <a:r>
              <a:rPr lang="it-IT" sz="2600" dirty="0"/>
              <a:t>	• conoscenza dei provvedimenti legislativi sul "buon" utilizzo della rete</a:t>
            </a:r>
          </a:p>
          <a:p>
            <a:pPr>
              <a:buNone/>
            </a:pPr>
            <a:r>
              <a:rPr lang="it-IT" sz="2200" i="1" dirty="0"/>
              <a:t>	Legalità dei comportamenti </a:t>
            </a:r>
          </a:p>
          <a:p>
            <a:pPr>
              <a:buNone/>
            </a:pPr>
            <a:r>
              <a:rPr lang="it-IT" sz="2200" i="1" dirty="0"/>
              <a:t>	Gravità delle conseguenze di mettere in atto dei comportamenti</a:t>
            </a:r>
          </a:p>
          <a:p>
            <a:pPr>
              <a:buNone/>
            </a:pPr>
            <a:endParaRPr lang="it-IT" sz="2600" dirty="0"/>
          </a:p>
          <a:p>
            <a:pPr>
              <a:buNone/>
            </a:pPr>
            <a:endParaRPr lang="it-IT" sz="2600" dirty="0"/>
          </a:p>
          <a:p>
            <a:pPr>
              <a:buNone/>
            </a:pPr>
            <a:endParaRPr lang="it-IT" sz="2800" dirty="0"/>
          </a:p>
          <a:p>
            <a:pPr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2823237688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INDICATORI del QUESTIONARIO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2600" b="1" dirty="0"/>
              <a:t>variabili di controllo</a:t>
            </a:r>
          </a:p>
          <a:p>
            <a:r>
              <a:rPr lang="it-IT" sz="2600" dirty="0"/>
              <a:t>vittima: target di cyberbullismo</a:t>
            </a:r>
          </a:p>
          <a:p>
            <a:r>
              <a:rPr lang="it-IT" sz="2600" dirty="0"/>
              <a:t>osservatore di comportamenti di cyberbullismo</a:t>
            </a:r>
          </a:p>
          <a:p>
            <a:pPr>
              <a:buNone/>
            </a:pPr>
            <a:endParaRPr lang="it-IT" sz="2600" dirty="0"/>
          </a:p>
          <a:p>
            <a:pPr>
              <a:buNone/>
            </a:pPr>
            <a:r>
              <a:rPr lang="it-IT" sz="2600" b="1" dirty="0"/>
              <a:t>abitudini </a:t>
            </a:r>
            <a:br>
              <a:rPr lang="it-IT" sz="2600" dirty="0"/>
            </a:br>
            <a:r>
              <a:rPr lang="it-IT" sz="2600" dirty="0"/>
              <a:t>•  frequenza dell'utilizzo dello Smartphone e internet</a:t>
            </a:r>
          </a:p>
          <a:p>
            <a:pPr>
              <a:buNone/>
            </a:pPr>
            <a:endParaRPr lang="it-IT" sz="2600" dirty="0"/>
          </a:p>
          <a:p>
            <a:pPr>
              <a:buNone/>
            </a:pPr>
            <a:r>
              <a:rPr lang="it-IT" sz="2600" b="1" dirty="0"/>
              <a:t>scheda informativa </a:t>
            </a: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640620412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ANALISI</a:t>
            </a:r>
            <a:br>
              <a:rPr lang="it-IT" b="1" dirty="0"/>
            </a:br>
            <a:r>
              <a:rPr lang="it-IT" b="1" dirty="0"/>
              <a:t>regressione a blocchi</a:t>
            </a:r>
            <a:br>
              <a:rPr lang="it-IT" b="1" dirty="0"/>
            </a:br>
            <a:r>
              <a:rPr lang="it-IT" b="1" dirty="0"/>
              <a:t>1 blocco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3134"/>
            <a:ext cx="4040188" cy="639762"/>
          </a:xfrm>
        </p:spPr>
        <p:txBody>
          <a:bodyPr/>
          <a:lstStyle/>
          <a:p>
            <a:pPr algn="ctr"/>
            <a:r>
              <a:rPr lang="it-IT" dirty="0"/>
              <a:t>PREDITTORI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74056"/>
            <a:ext cx="4040188" cy="3951288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Genere</a:t>
            </a:r>
          </a:p>
          <a:p>
            <a:r>
              <a:rPr lang="it-IT" dirty="0"/>
              <a:t>Età</a:t>
            </a:r>
          </a:p>
          <a:p>
            <a:r>
              <a:rPr lang="it-IT" dirty="0"/>
              <a:t>Vittima</a:t>
            </a:r>
          </a:p>
          <a:p>
            <a:r>
              <a:rPr lang="it-IT" dirty="0"/>
              <a:t>Bystander</a:t>
            </a:r>
          </a:p>
          <a:p>
            <a:r>
              <a:rPr lang="it-IT" dirty="0">
                <a:solidFill>
                  <a:srgbClr val="FF0000"/>
                </a:solidFill>
              </a:rPr>
              <a:t>Norma</a:t>
            </a:r>
          </a:p>
          <a:p>
            <a:r>
              <a:rPr lang="it-IT" dirty="0"/>
              <a:t>tipicità</a:t>
            </a:r>
          </a:p>
          <a:p>
            <a:r>
              <a:rPr lang="it-IT" dirty="0"/>
              <a:t>Identificazione</a:t>
            </a:r>
          </a:p>
          <a:p>
            <a:r>
              <a:rPr lang="it-IT" dirty="0">
                <a:solidFill>
                  <a:srgbClr val="FF0000"/>
                </a:solidFill>
              </a:rPr>
              <a:t>Conoscenza cyber</a:t>
            </a:r>
          </a:p>
          <a:p>
            <a:r>
              <a:rPr lang="it-IT" dirty="0"/>
              <a:t>Conoscenza internet</a:t>
            </a:r>
          </a:p>
          <a:p>
            <a:r>
              <a:rPr lang="it-IT" dirty="0"/>
              <a:t>Filler</a:t>
            </a:r>
          </a:p>
          <a:p>
            <a:r>
              <a:rPr lang="it-IT" dirty="0"/>
              <a:t>Variabili di controllo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916832"/>
            <a:ext cx="4041775" cy="639762"/>
          </a:xfrm>
        </p:spPr>
        <p:txBody>
          <a:bodyPr/>
          <a:lstStyle/>
          <a:p>
            <a:pPr algn="ctr"/>
            <a:r>
              <a:rPr lang="it-IT" dirty="0"/>
              <a:t>CRITERIO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62088"/>
            <a:ext cx="4041775" cy="3951288"/>
          </a:xfrm>
        </p:spPr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>
              <a:buNone/>
            </a:pPr>
            <a:r>
              <a:rPr lang="it-IT" dirty="0"/>
              <a:t>                     ATTORE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419872" y="4149080"/>
            <a:ext cx="187220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416408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ANALISI</a:t>
            </a:r>
            <a:br>
              <a:rPr lang="it-IT" b="1" dirty="0"/>
            </a:br>
            <a:r>
              <a:rPr lang="it-IT" b="1" dirty="0"/>
              <a:t>regressione a blocchi</a:t>
            </a:r>
            <a:br>
              <a:rPr lang="it-IT" b="1" dirty="0"/>
            </a:br>
            <a:r>
              <a:rPr lang="it-IT" b="1" dirty="0"/>
              <a:t>2 blocco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3134"/>
            <a:ext cx="4040188" cy="639762"/>
          </a:xfrm>
        </p:spPr>
        <p:txBody>
          <a:bodyPr/>
          <a:lstStyle/>
          <a:p>
            <a:pPr algn="ctr"/>
            <a:r>
              <a:rPr lang="it-IT" dirty="0"/>
              <a:t>PREDITTORI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150120"/>
            <a:ext cx="4040188" cy="3951288"/>
          </a:xfrm>
        </p:spPr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Identificazione X Norma</a:t>
            </a:r>
          </a:p>
          <a:p>
            <a:r>
              <a:rPr lang="it-IT" dirty="0"/>
              <a:t>Identificazione X tipicità</a:t>
            </a:r>
          </a:p>
          <a:p>
            <a:r>
              <a:rPr lang="it-IT" dirty="0"/>
              <a:t>Norma X tipicità</a:t>
            </a:r>
          </a:p>
          <a:p>
            <a:r>
              <a:rPr lang="it-IT" dirty="0"/>
              <a:t>Norma X Con. Cyber</a:t>
            </a:r>
          </a:p>
          <a:p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916832"/>
            <a:ext cx="4041775" cy="639762"/>
          </a:xfrm>
        </p:spPr>
        <p:txBody>
          <a:bodyPr/>
          <a:lstStyle/>
          <a:p>
            <a:pPr algn="ctr"/>
            <a:r>
              <a:rPr lang="it-IT" dirty="0"/>
              <a:t>CRITERIO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62088"/>
            <a:ext cx="4041775" cy="3951288"/>
          </a:xfrm>
        </p:spPr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>
              <a:buNone/>
            </a:pPr>
            <a:r>
              <a:rPr lang="it-IT" dirty="0"/>
              <a:t>                     ATTORE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923928" y="3933056"/>
            <a:ext cx="187220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3663845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ANALISI</a:t>
            </a:r>
            <a:br>
              <a:rPr lang="it-IT" b="1" dirty="0"/>
            </a:br>
            <a:r>
              <a:rPr lang="it-IT" b="1" dirty="0"/>
              <a:t>regressione a blocchi</a:t>
            </a:r>
            <a:br>
              <a:rPr lang="it-IT" b="1" dirty="0"/>
            </a:br>
            <a:r>
              <a:rPr lang="it-IT" b="1" dirty="0"/>
              <a:t>3 blocco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60848"/>
            <a:ext cx="4040188" cy="639762"/>
          </a:xfrm>
        </p:spPr>
        <p:txBody>
          <a:bodyPr/>
          <a:lstStyle/>
          <a:p>
            <a:pPr algn="ctr"/>
            <a:r>
              <a:rPr lang="it-IT" dirty="0"/>
              <a:t>PREDITTORI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150120"/>
            <a:ext cx="4762872" cy="3951288"/>
          </a:xfrm>
        </p:spPr>
        <p:txBody>
          <a:bodyPr>
            <a:normAutofit/>
          </a:bodyPr>
          <a:lstStyle/>
          <a:p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>
                <a:solidFill>
                  <a:srgbClr val="FF0000"/>
                </a:solidFill>
              </a:rPr>
              <a:t>Identificazione X tipicitàX Norma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9992" y="2060848"/>
            <a:ext cx="4041775" cy="639762"/>
          </a:xfrm>
        </p:spPr>
        <p:txBody>
          <a:bodyPr/>
          <a:lstStyle/>
          <a:p>
            <a:pPr algn="ctr"/>
            <a:r>
              <a:rPr lang="it-IT" dirty="0"/>
              <a:t>CRITERIO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62088"/>
            <a:ext cx="4041775" cy="3951288"/>
          </a:xfrm>
        </p:spPr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>
              <a:buNone/>
            </a:pPr>
            <a:r>
              <a:rPr lang="it-IT" dirty="0"/>
              <a:t>                     		ATTORE</a:t>
            </a:r>
          </a:p>
        </p:txBody>
      </p:sp>
      <p:sp>
        <p:nvSpPr>
          <p:cNvPr id="7" name="Right Arrow 6"/>
          <p:cNvSpPr/>
          <p:nvPr/>
        </p:nvSpPr>
        <p:spPr>
          <a:xfrm>
            <a:off x="5220072" y="3861048"/>
            <a:ext cx="187220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6976124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RISULTATI</a:t>
            </a:r>
            <a:endParaRPr lang="it-I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8" y="2924944"/>
          <a:ext cx="8229600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</a:t>
                      </a:r>
                      <a:r>
                        <a:rPr lang="it-IT" baseline="0" dirty="0"/>
                        <a:t> SQUARE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F</a:t>
                      </a:r>
                      <a:r>
                        <a:rPr lang="it-IT" baseline="0" dirty="0"/>
                        <a:t> change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i="1" dirty="0"/>
                        <a:t>p</a:t>
                      </a:r>
                      <a:r>
                        <a:rPr lang="it-IT" dirty="0"/>
                        <a:t> F</a:t>
                      </a:r>
                      <a:r>
                        <a:rPr lang="it-IT" baseline="0" dirty="0"/>
                        <a:t> change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400" dirty="0"/>
                        <a:t>Modello</a:t>
                      </a:r>
                      <a:r>
                        <a:rPr lang="it-IT" sz="2400" baseline="0" dirty="0"/>
                        <a:t> 1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11.17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&gt;</a:t>
                      </a:r>
                      <a:r>
                        <a:rPr lang="it-IT" sz="2400" baseline="0" dirty="0"/>
                        <a:t> .001</a:t>
                      </a:r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400" dirty="0"/>
                        <a:t>Modello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.51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4.40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.002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400" b="1" dirty="0"/>
                        <a:t>Modello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b="1" dirty="0"/>
                        <a:t>.53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b="1" dirty="0"/>
                        <a:t>6.64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b="1" dirty="0"/>
                        <a:t>.011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175882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RISULTATI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8144" y="2276872"/>
            <a:ext cx="1800200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8" name="TextBox 7"/>
          <p:cNvSpPr txBox="1"/>
          <p:nvPr/>
        </p:nvSpPr>
        <p:spPr>
          <a:xfrm>
            <a:off x="5004048" y="3933056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Times New Roman"/>
                <a:cs typeface="Times New Roman"/>
              </a:rPr>
              <a:t>β</a:t>
            </a:r>
            <a:r>
              <a:rPr lang="it-IT" sz="1400" dirty="0">
                <a:latin typeface="Times New Roman"/>
                <a:cs typeface="Times New Roman"/>
              </a:rPr>
              <a:t> =.31, p = .04</a:t>
            </a:r>
            <a:endParaRPr lang="it-IT" sz="1400" dirty="0"/>
          </a:p>
        </p:txBody>
      </p:sp>
      <p:pic>
        <p:nvPicPr>
          <p:cNvPr id="9" name="Picture 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12776"/>
            <a:ext cx="5904656" cy="54000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076056" y="2564904"/>
            <a:ext cx="1800200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2652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Ricerche sul </a:t>
            </a:r>
            <a:r>
              <a:rPr lang="it-IT" b="1" dirty="0" err="1"/>
              <a:t>cyberbullismo</a:t>
            </a:r>
            <a:br>
              <a:rPr lang="it-IT" b="1" dirty="0"/>
            </a:br>
            <a:r>
              <a:rPr lang="it-IT" b="1" u="sng" dirty="0"/>
              <a:t>genere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Le ragazze, in generale, più dei ragazzi sono sia agenti che vittime di bullismo indiretto e quindi di cyberbullismo (Dilmac, 2009; Kowalski &amp; Limber, 2007).</a:t>
            </a:r>
          </a:p>
          <a:p>
            <a:r>
              <a:rPr lang="it-IT" dirty="0"/>
              <a:t>Altri studi non hanno trovato differenze di genere sia nell’essere agente sia nell’essere vittima di cyberbullismo (e.g., Hinduja &amp; Patchin, 2008; Slonje &amp; Smith, 2008; Smith et al., 2008; Ybarra &amp; Mitchell, 2008)</a:t>
            </a:r>
          </a:p>
        </p:txBody>
      </p:sp>
    </p:spTree>
    <p:extLst>
      <p:ext uri="{BB962C8B-B14F-4D97-AF65-F5344CB8AC3E}">
        <p14:creationId xmlns:p14="http://schemas.microsoft.com/office/powerpoint/2010/main" val="1846963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Ricerche sul </a:t>
            </a:r>
            <a:r>
              <a:rPr lang="it-IT" b="1" dirty="0" err="1"/>
              <a:t>cyberbullismo</a:t>
            </a:r>
            <a:br>
              <a:rPr lang="it-IT" b="1" dirty="0"/>
            </a:br>
            <a:r>
              <a:rPr lang="it-IT" b="1" dirty="0" err="1"/>
              <a:t>metanalisi</a:t>
            </a:r>
            <a:r>
              <a:rPr lang="it-IT" b="1" dirty="0"/>
              <a:t> genere e età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Barlett &amp; Coyne, 2014</a:t>
            </a:r>
          </a:p>
          <a:p>
            <a:r>
              <a:rPr lang="it-IT" dirty="0"/>
              <a:t>109 STUDI (N =214, 167; range età: 10-15)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  Le ragazze sono maggiormente coinvolte,rispetto ai ragazzi, nel cyberbullismo</a:t>
            </a:r>
          </a:p>
        </p:txBody>
      </p:sp>
    </p:spTree>
    <p:extLst>
      <p:ext uri="{BB962C8B-B14F-4D97-AF65-F5344CB8AC3E}">
        <p14:creationId xmlns:p14="http://schemas.microsoft.com/office/powerpoint/2010/main" val="4270761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Ricerche sul </a:t>
            </a:r>
            <a:r>
              <a:rPr lang="it-IT" b="1" dirty="0" err="1"/>
              <a:t>cyberbullismo</a:t>
            </a:r>
            <a:br>
              <a:rPr lang="it-IT" b="1" dirty="0"/>
            </a:br>
            <a:r>
              <a:rPr lang="it-IT" b="1" u="sng" dirty="0"/>
              <a:t>genere e mezzi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Le ragazze           vittime attraverso email, rispetto ai ragazzi (Hinduja &amp; Patchin, 2008)</a:t>
            </a:r>
          </a:p>
          <a:p>
            <a:pPr>
              <a:buNone/>
            </a:pPr>
            <a:r>
              <a:rPr lang="it-IT" dirty="0"/>
              <a:t>I ragazzi           vittime attraverso sms, rispetto alle ragazze (Slonje &amp; Smith, 2008; Juvonen &amp; Gross, 2008)</a:t>
            </a:r>
          </a:p>
          <a:p>
            <a:pPr>
              <a:buNone/>
            </a:pPr>
            <a:endParaRPr lang="it-IT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835696" y="2996952"/>
            <a:ext cx="936104" cy="0"/>
          </a:xfrm>
          <a:prstGeom prst="straightConnector1">
            <a:avLst/>
          </a:prstGeom>
          <a:ln w="76200" cmpd="thinThick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267744" y="1916832"/>
            <a:ext cx="936104" cy="0"/>
          </a:xfrm>
          <a:prstGeom prst="straightConnector1">
            <a:avLst/>
          </a:prstGeom>
          <a:ln w="76200" cmpd="thinThick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7724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Ricerche sul </a:t>
            </a:r>
            <a:r>
              <a:rPr lang="it-IT" b="1" dirty="0" err="1"/>
              <a:t>cyberbullismo</a:t>
            </a:r>
            <a:br>
              <a:rPr lang="it-IT" b="1" dirty="0"/>
            </a:br>
            <a:r>
              <a:rPr lang="it-IT" b="1" u="sng" dirty="0"/>
              <a:t>età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445624" cy="4525963"/>
          </a:xfrm>
        </p:spPr>
        <p:txBody>
          <a:bodyPr/>
          <a:lstStyle/>
          <a:p>
            <a:pPr>
              <a:buNone/>
            </a:pPr>
            <a:r>
              <a:rPr lang="it-IT" dirty="0" err="1"/>
              <a:t>Cyberbullismo</a:t>
            </a:r>
            <a:r>
              <a:rPr lang="it-IT" dirty="0"/>
              <a:t>            picco di frequenza durante la scuola media (età; 10-13);</a:t>
            </a:r>
          </a:p>
          <a:p>
            <a:r>
              <a:rPr lang="it-IT" dirty="0"/>
              <a:t>stabilire il proprio ruolo all’interno della gerarchia sociale (Kowalski et al., 2012; Varjas et al., 2009);</a:t>
            </a:r>
          </a:p>
          <a:p>
            <a:r>
              <a:rPr lang="it-IT" dirty="0"/>
              <a:t>moderata dalla conoscenza dei mezzi che si utilizzano (Williams &amp; Guerra, 2008)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915816" y="1916832"/>
            <a:ext cx="936104" cy="0"/>
          </a:xfrm>
          <a:prstGeom prst="straightConnector1">
            <a:avLst/>
          </a:prstGeom>
          <a:ln w="76200" cmpd="thinThick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8998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Ricerche sul </a:t>
            </a:r>
            <a:r>
              <a:rPr lang="it-IT" b="1" dirty="0" err="1"/>
              <a:t>cyberbullismo</a:t>
            </a:r>
            <a:br>
              <a:rPr lang="it-IT" b="1" dirty="0"/>
            </a:br>
            <a:r>
              <a:rPr lang="it-IT" b="1" dirty="0" err="1"/>
              <a:t>metanalisi</a:t>
            </a:r>
            <a:r>
              <a:rPr lang="it-IT" b="1" dirty="0"/>
              <a:t> genere e età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Barlett &amp; Coyne, 2014</a:t>
            </a:r>
          </a:p>
          <a:p>
            <a:r>
              <a:rPr lang="it-IT" dirty="0"/>
              <a:t>109 STUDI (N =214, 167; range età: 10-15)</a:t>
            </a:r>
          </a:p>
          <a:p>
            <a:pPr>
              <a:buNone/>
            </a:pPr>
            <a:r>
              <a:rPr lang="it-IT" dirty="0"/>
              <a:t>Età media = 11 anni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Variabile moderatrice:</a:t>
            </a:r>
          </a:p>
          <a:p>
            <a:pPr>
              <a:buNone/>
            </a:pPr>
            <a:r>
              <a:rPr lang="it-IT" dirty="0"/>
              <a:t> I ragazzi sono maggiormente coinvolti nel cyberbullismo nella tarda adolescenza, rispetto alle ragazze</a:t>
            </a:r>
          </a:p>
        </p:txBody>
      </p:sp>
    </p:spTree>
    <p:extLst>
      <p:ext uri="{BB962C8B-B14F-4D97-AF65-F5344CB8AC3E}">
        <p14:creationId xmlns:p14="http://schemas.microsoft.com/office/powerpoint/2010/main" val="3903930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Ricerche sul </a:t>
            </a:r>
            <a:r>
              <a:rPr lang="it-IT" b="1" dirty="0" err="1"/>
              <a:t>cyberbullismo</a:t>
            </a:r>
            <a:br>
              <a:rPr lang="it-IT" b="1" dirty="0"/>
            </a:br>
            <a:r>
              <a:rPr lang="it-IT" b="1" u="sng" dirty="0"/>
              <a:t>aspetti di personalità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445624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b="1" u="sng" dirty="0"/>
              <a:t>Empatia </a:t>
            </a:r>
            <a:r>
              <a:rPr lang="it-IT" dirty="0"/>
              <a:t>è la capacità di comprendere  e condividere gli stati d’animo altrui (Hoffman, 2001)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sz="2800" dirty="0"/>
              <a:t>Steffegen et al., 2011          </a:t>
            </a:r>
          </a:p>
          <a:p>
            <a:r>
              <a:rPr lang="it-IT" dirty="0"/>
              <a:t>i ‘cyberbulli’ mostrano meno empatia rispetto alle ‘cybervittime’ e i non-’cyberbulli’;</a:t>
            </a:r>
          </a:p>
          <a:p>
            <a:r>
              <a:rPr lang="it-IT" dirty="0"/>
              <a:t>No differenze tra l’essere vittima e il non essere vittima di cyberbullismo; </a:t>
            </a:r>
          </a:p>
          <a:p>
            <a:r>
              <a:rPr lang="it-IT" dirty="0"/>
              <a:t>Il cyberbullismo è associato a bassi livelli di empatia sia fuori che dentro la scuola</a:t>
            </a:r>
          </a:p>
          <a:p>
            <a:pPr>
              <a:buNone/>
            </a:pPr>
            <a:endParaRPr lang="it-IT" b="1" u="sng" dirty="0"/>
          </a:p>
        </p:txBody>
      </p:sp>
    </p:spTree>
    <p:extLst>
      <p:ext uri="{BB962C8B-B14F-4D97-AF65-F5344CB8AC3E}">
        <p14:creationId xmlns:p14="http://schemas.microsoft.com/office/powerpoint/2010/main" val="36893892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Ricerche sul </a:t>
            </a:r>
            <a:r>
              <a:rPr lang="it-IT" b="1" dirty="0" err="1"/>
              <a:t>cyberbullismo</a:t>
            </a:r>
            <a:br>
              <a:rPr lang="it-IT" b="1" dirty="0"/>
            </a:br>
            <a:r>
              <a:rPr lang="it-IT" b="1" u="sng" dirty="0"/>
              <a:t>aspetti di personalità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11349"/>
            <a:ext cx="8445624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b="1" u="sng" dirty="0"/>
              <a:t>Intelligenza sociale </a:t>
            </a:r>
            <a:r>
              <a:rPr lang="it-IT" dirty="0"/>
              <a:t>(i.e., capacità di relazionarsi con gli altri in maniera efficiente, costruttiva)</a:t>
            </a:r>
            <a:r>
              <a:rPr lang="it-IT" b="1" dirty="0"/>
              <a:t> </a:t>
            </a:r>
            <a:r>
              <a:rPr lang="it-IT" dirty="0"/>
              <a:t>è associata negativamente ai comportamenti di cybervittimizzazione (Hunt et al., 2012; Schultze et al., 2009b)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b="1" u="sng" dirty="0"/>
              <a:t>Iperattività </a:t>
            </a:r>
            <a:r>
              <a:rPr lang="it-IT" dirty="0"/>
              <a:t>(i.e., comportamento irrequieto) è associata positivamente all’essere ‘cybervittima’ (Dooley et al., 2010; Dooley et al., 2012)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b="1" u="sng" dirty="0"/>
          </a:p>
        </p:txBody>
      </p:sp>
    </p:spTree>
    <p:extLst>
      <p:ext uri="{BB962C8B-B14F-4D97-AF65-F5344CB8AC3E}">
        <p14:creationId xmlns:p14="http://schemas.microsoft.com/office/powerpoint/2010/main" val="4783453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Ricerche sul </a:t>
            </a:r>
            <a:r>
              <a:rPr lang="it-IT" b="1" dirty="0" err="1"/>
              <a:t>cyberbullismo</a:t>
            </a:r>
            <a:br>
              <a:rPr lang="it-IT" b="1" dirty="0"/>
            </a:br>
            <a:r>
              <a:rPr lang="it-IT" b="1" u="sng" dirty="0"/>
              <a:t>stati psicologici</a:t>
            </a:r>
            <a:endParaRPr lang="it-IT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445624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b="1" u="sng" dirty="0"/>
              <a:t>Autostima</a:t>
            </a:r>
          </a:p>
          <a:p>
            <a:pPr>
              <a:buNone/>
            </a:pPr>
            <a:r>
              <a:rPr lang="it-IT" sz="2800" dirty="0"/>
              <a:t>Patchin et al., 2008:</a:t>
            </a:r>
          </a:p>
          <a:p>
            <a:r>
              <a:rPr lang="it-IT" sz="2800" dirty="0"/>
              <a:t>‘cyberbulli’ e ‘cybervittime’ hanno  minori livelli di autostima rispetto a coloro i quali non lo sono. Tale effetto persiste controllando per il genere e l’età;</a:t>
            </a:r>
          </a:p>
          <a:p>
            <a:r>
              <a:rPr lang="it-IT" sz="2800" dirty="0"/>
              <a:t>la relazione tra l’essere ‘cybervittima’ e bassi livelli di autostima è maggiore rispetto  alla relazione tra l’essere ‘cyberbullo’ e bassi livelli di autostima</a:t>
            </a:r>
          </a:p>
          <a:p>
            <a:r>
              <a:rPr lang="it-IT" sz="2800" dirty="0"/>
              <a:t> i ragazzi più grandi minori livelli di autostima rispetto ai propri pari. 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b="1" u="sng" dirty="0"/>
          </a:p>
        </p:txBody>
      </p:sp>
    </p:spTree>
    <p:extLst>
      <p:ext uri="{BB962C8B-B14F-4D97-AF65-F5344CB8AC3E}">
        <p14:creationId xmlns:p14="http://schemas.microsoft.com/office/powerpoint/2010/main" val="186021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Menù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Ricerche relative al </a:t>
            </a:r>
            <a:r>
              <a:rPr lang="it-IT" dirty="0" err="1"/>
              <a:t>Cyberbullismo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Modello di Influenza Sociale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Progetto ‘</a:t>
            </a:r>
            <a:r>
              <a:rPr lang="it-IT" dirty="0" err="1"/>
              <a:t>CyBus</a:t>
            </a:r>
            <a:r>
              <a:rPr lang="it-IT" dirty="0"/>
              <a:t>’ (</a:t>
            </a:r>
            <a:r>
              <a:rPr lang="it-IT" dirty="0" err="1"/>
              <a:t>Cyberbullying</a:t>
            </a:r>
            <a:r>
              <a:rPr lang="it-IT" dirty="0"/>
              <a:t> and social </a:t>
            </a:r>
            <a:r>
              <a:rPr lang="it-IT" dirty="0" err="1"/>
              <a:t>influence</a:t>
            </a:r>
            <a:r>
              <a:rPr lang="it-IT" dirty="0"/>
              <a:t>)</a:t>
            </a:r>
          </a:p>
          <a:p>
            <a:pPr>
              <a:buNone/>
            </a:pPr>
            <a:endParaRPr lang="it-IT" dirty="0"/>
          </a:p>
          <a:p>
            <a:r>
              <a:rPr lang="it-IT" dirty="0"/>
              <a:t>Ricerca con un campione di universitari</a:t>
            </a:r>
          </a:p>
        </p:txBody>
      </p:sp>
    </p:spTree>
    <p:extLst>
      <p:ext uri="{BB962C8B-B14F-4D97-AF65-F5344CB8AC3E}">
        <p14:creationId xmlns:p14="http://schemas.microsoft.com/office/powerpoint/2010/main" val="32631954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Ricerche sul </a:t>
            </a:r>
            <a:r>
              <a:rPr lang="it-IT" b="1" dirty="0" err="1"/>
              <a:t>cyberbullismo</a:t>
            </a:r>
            <a:br>
              <a:rPr lang="it-IT" b="1" dirty="0"/>
            </a:br>
            <a:r>
              <a:rPr lang="it-IT" b="1" u="sng" dirty="0"/>
              <a:t>stati psicologici</a:t>
            </a:r>
            <a:endParaRPr lang="it-IT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445624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b="1" u="sng" dirty="0"/>
              <a:t>Autostima</a:t>
            </a:r>
          </a:p>
          <a:p>
            <a:pPr>
              <a:buNone/>
            </a:pPr>
            <a:r>
              <a:rPr lang="it-IT" sz="2800" dirty="0"/>
              <a:t>Guarini et al., 2012 (progetto Daphne)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Maggior percezione di autostima relazionale con i pari; 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Maggiore è la percezione di  solitudine parentale</a:t>
            </a:r>
          </a:p>
          <a:p>
            <a:pPr>
              <a:buNone/>
            </a:pPr>
            <a:r>
              <a:rPr lang="it-IT" sz="2800" dirty="0"/>
              <a:t>             </a:t>
            </a:r>
          </a:p>
          <a:p>
            <a:pPr>
              <a:buNone/>
            </a:pPr>
            <a:r>
              <a:rPr lang="it-IT" sz="2800" dirty="0"/>
              <a:t>		 </a:t>
            </a:r>
            <a:r>
              <a:rPr lang="it-IT" dirty="0"/>
              <a:t>maggiore è  il rischio di mettere in atto comportamenti di cyberbullismo.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b="1" u="sng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95536" y="5229200"/>
            <a:ext cx="936104" cy="0"/>
          </a:xfrm>
          <a:prstGeom prst="straightConnector1">
            <a:avLst/>
          </a:prstGeom>
          <a:ln w="76200" cmpd="thinThick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1506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Ricerche sul </a:t>
            </a:r>
            <a:r>
              <a:rPr lang="it-IT" b="1" dirty="0" err="1"/>
              <a:t>cyberbullismo</a:t>
            </a:r>
            <a:br>
              <a:rPr lang="it-IT" b="1" dirty="0"/>
            </a:br>
            <a:r>
              <a:rPr lang="it-IT" b="1" u="sng" dirty="0"/>
              <a:t>stati psicologici</a:t>
            </a:r>
            <a:endParaRPr lang="it-IT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44562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b="1" u="sng" dirty="0"/>
              <a:t>Solitudine </a:t>
            </a:r>
            <a:r>
              <a:rPr lang="it-IT" dirty="0"/>
              <a:t>(i.e., isolamento sociale)</a:t>
            </a:r>
          </a:p>
          <a:p>
            <a:pPr>
              <a:buNone/>
            </a:pPr>
            <a:r>
              <a:rPr lang="it-IT" sz="2800" dirty="0"/>
              <a:t>Sahin et al., 2012; Shemesh et al., 2012:</a:t>
            </a:r>
          </a:p>
          <a:p>
            <a:r>
              <a:rPr lang="it-IT" sz="2800" dirty="0"/>
              <a:t>i ragazzi  e le ragazze che sono inclini alla solitudine, utilizzano internet e cellulare di più di coloro i quali non ne sono inclini</a:t>
            </a:r>
          </a:p>
          <a:p>
            <a:r>
              <a:rPr lang="it-IT" sz="2800" dirty="0"/>
              <a:t> il sentimento di solitudine e di isolamento predice l’essere vittima di cyberbullismo ma non l’essere agente</a:t>
            </a: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b="1" u="sng" dirty="0"/>
          </a:p>
        </p:txBody>
      </p:sp>
    </p:spTree>
    <p:extLst>
      <p:ext uri="{BB962C8B-B14F-4D97-AF65-F5344CB8AC3E}">
        <p14:creationId xmlns:p14="http://schemas.microsoft.com/office/powerpoint/2010/main" val="22221208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/>
              <a:t>Ricerche sul </a:t>
            </a:r>
            <a:r>
              <a:rPr lang="it-IT" sz="3600" b="1" dirty="0" err="1"/>
              <a:t>cyberbullismo</a:t>
            </a:r>
            <a:br>
              <a:rPr lang="it-IT" sz="3600" b="1" dirty="0"/>
            </a:br>
            <a:r>
              <a:rPr lang="it-IT" sz="3600" b="1" u="sng" dirty="0"/>
              <a:t>status socio-economico</a:t>
            </a:r>
            <a:endParaRPr lang="it-IT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44562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Wang et al., 2009 </a:t>
            </a:r>
          </a:p>
          <a:p>
            <a:pPr>
              <a:buNone/>
            </a:pPr>
            <a:r>
              <a:rPr lang="it-IT" dirty="0"/>
              <a:t>	alti livelli di status socioeconomico(maggiore disponibilità di mezzi tecnologici come cellulari e computers)</a:t>
            </a:r>
          </a:p>
          <a:p>
            <a:pPr>
              <a:buNone/>
            </a:pPr>
            <a:r>
              <a:rPr lang="it-IT" dirty="0"/>
              <a:t>                maggiore probabilità di essere sia ‘cyberbullo’ che ‘cybervittima’ </a:t>
            </a:r>
          </a:p>
          <a:p>
            <a:pPr>
              <a:buNone/>
            </a:pPr>
            <a:r>
              <a:rPr lang="it-IT" dirty="0"/>
              <a:t>            </a:t>
            </a:r>
            <a:endParaRPr lang="it-IT" b="1" u="sng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899592" y="4077072"/>
            <a:ext cx="936104" cy="0"/>
          </a:xfrm>
          <a:prstGeom prst="straightConnector1">
            <a:avLst/>
          </a:prstGeom>
          <a:ln w="76200" cmpd="thinThick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9828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Ricerche sul </a:t>
            </a:r>
            <a:r>
              <a:rPr lang="it-IT" b="1" dirty="0" err="1"/>
              <a:t>cyberbullismo</a:t>
            </a:r>
            <a:br>
              <a:rPr lang="it-IT" b="1" dirty="0"/>
            </a:br>
            <a:r>
              <a:rPr lang="it-IT" b="1" u="sng" dirty="0"/>
              <a:t>utilizzo della tecnologia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800" dirty="0"/>
              <a:t>Walrave et al., 2012; Ybarra &amp; Mithcell, 2004; Mishna et al., 2012 </a:t>
            </a:r>
          </a:p>
          <a:p>
            <a:r>
              <a:rPr lang="it-IT" dirty="0"/>
              <a:t>maggiore è l’abilità nell’utilizzo di tecnologie</a:t>
            </a:r>
          </a:p>
          <a:p>
            <a:r>
              <a:rPr lang="it-IT" dirty="0"/>
              <a:t>maggiore è il tempo che si passa al computer</a:t>
            </a:r>
          </a:p>
          <a:p>
            <a:r>
              <a:rPr lang="it-IT" dirty="0"/>
              <a:t>condividere le proprie passwords con gli amici</a:t>
            </a:r>
          </a:p>
          <a:p>
            <a:pPr>
              <a:buNone/>
            </a:pPr>
            <a:r>
              <a:rPr lang="it-IT" dirty="0"/>
              <a:t>		      maggiore rischio di coinvolgimento in comportamenti di cyberbullismo</a:t>
            </a:r>
          </a:p>
          <a:p>
            <a:pPr>
              <a:buNone/>
            </a:pPr>
            <a:r>
              <a:rPr lang="it-IT" dirty="0"/>
              <a:t>   </a:t>
            </a:r>
          </a:p>
          <a:p>
            <a:pPr>
              <a:buNone/>
            </a:pPr>
            <a:endParaRPr lang="it-IT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827584" y="4653136"/>
            <a:ext cx="864096" cy="0"/>
          </a:xfrm>
          <a:prstGeom prst="straightConnector1">
            <a:avLst/>
          </a:prstGeom>
          <a:ln w="76200" cmpd="thinThick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21893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Ricerche sul </a:t>
            </a:r>
            <a:r>
              <a:rPr lang="it-IT" b="1" dirty="0" err="1"/>
              <a:t>cyberbullismo</a:t>
            </a:r>
            <a:br>
              <a:rPr lang="it-IT" b="1" dirty="0"/>
            </a:br>
            <a:r>
              <a:rPr lang="it-IT" b="1" u="sng" dirty="0"/>
              <a:t>stati psicologici (conseguenze)</a:t>
            </a:r>
            <a:endParaRPr lang="it-IT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44562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b="1" u="sng" dirty="0"/>
              <a:t>Depressione, Ansia e Salute fisica</a:t>
            </a:r>
          </a:p>
          <a:p>
            <a:pPr>
              <a:buNone/>
            </a:pPr>
            <a:r>
              <a:rPr lang="it-IT" sz="2800" dirty="0"/>
              <a:t>Kolaski et al., 2013, Shemesh et al., 2012</a:t>
            </a:r>
          </a:p>
          <a:p>
            <a:pPr>
              <a:buNone/>
            </a:pPr>
            <a:r>
              <a:rPr lang="it-IT" sz="2800" dirty="0"/>
              <a:t> cyberbulli’ e ‘cybervittime’              maggiori livelli di </a:t>
            </a:r>
          </a:p>
          <a:p>
            <a:r>
              <a:rPr lang="it-IT" sz="2800" dirty="0"/>
              <a:t>depressione</a:t>
            </a:r>
          </a:p>
          <a:p>
            <a:r>
              <a:rPr lang="it-IT" sz="2800" dirty="0"/>
              <a:t> ansia  </a:t>
            </a:r>
          </a:p>
          <a:p>
            <a:r>
              <a:rPr lang="it-IT" sz="2800" dirty="0"/>
              <a:t>pensieri suicidari</a:t>
            </a:r>
          </a:p>
          <a:p>
            <a:r>
              <a:rPr lang="it-IT" sz="2800" dirty="0"/>
              <a:t>maggiori problemi relativi alla salute fisica (tensione, insonnia, mancanza di appetito) 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b="1" u="sng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499992" y="2996952"/>
            <a:ext cx="936104" cy="0"/>
          </a:xfrm>
          <a:prstGeom prst="straightConnector1">
            <a:avLst/>
          </a:prstGeom>
          <a:ln w="76200" cmpd="thinThick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75065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Ricerche sul </a:t>
            </a:r>
            <a:r>
              <a:rPr lang="it-IT" b="1" dirty="0" err="1"/>
              <a:t>cyberbullismo</a:t>
            </a:r>
            <a:br>
              <a:rPr lang="it-IT" b="1" dirty="0"/>
            </a:br>
            <a:r>
              <a:rPr lang="it-IT" b="1" u="sng" dirty="0"/>
              <a:t>ambito scolastico (conseguenze)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/>
              <a:t>Kolaski</a:t>
            </a:r>
            <a:r>
              <a:rPr lang="en-US" dirty="0"/>
              <a:t> et al., 2013; Ybarra et al., 2007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ragazzi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mettono</a:t>
            </a:r>
            <a:r>
              <a:rPr lang="en-US" dirty="0"/>
              <a:t> in </a:t>
            </a:r>
            <a:r>
              <a:rPr lang="en-US" dirty="0" err="1"/>
              <a:t>atto</a:t>
            </a:r>
            <a:r>
              <a:rPr lang="en-US" dirty="0"/>
              <a:t> </a:t>
            </a:r>
            <a:r>
              <a:rPr lang="en-US" dirty="0" err="1"/>
              <a:t>comportamenti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cyberbullismo</a:t>
            </a:r>
            <a:r>
              <a:rPr lang="en-US" dirty="0"/>
              <a:t> o </a:t>
            </a:r>
            <a:r>
              <a:rPr lang="en-US" dirty="0" err="1"/>
              <a:t>che</a:t>
            </a:r>
            <a:r>
              <a:rPr lang="en-US" dirty="0"/>
              <a:t> ne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vittime</a:t>
            </a:r>
            <a:r>
              <a:rPr lang="en-US" dirty="0"/>
              <a:t>, </a:t>
            </a:r>
            <a:r>
              <a:rPr lang="en-US" dirty="0" err="1"/>
              <a:t>hanno</a:t>
            </a:r>
            <a:r>
              <a:rPr lang="en-US" dirty="0"/>
              <a:t> </a:t>
            </a:r>
            <a:r>
              <a:rPr lang="en-US" dirty="0" err="1"/>
              <a:t>maggiore</a:t>
            </a:r>
            <a:r>
              <a:rPr lang="en-US" dirty="0"/>
              <a:t> </a:t>
            </a:r>
            <a:r>
              <a:rPr lang="en-US" dirty="0" err="1"/>
              <a:t>probabilità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avere</a:t>
            </a:r>
            <a:r>
              <a:rPr lang="en-US" dirty="0"/>
              <a:t> </a:t>
            </a:r>
            <a:r>
              <a:rPr lang="en-US" dirty="0" err="1"/>
              <a:t>problemi</a:t>
            </a:r>
            <a:r>
              <a:rPr lang="en-US" dirty="0"/>
              <a:t>/</a:t>
            </a:r>
            <a:r>
              <a:rPr lang="en-US" dirty="0" err="1"/>
              <a:t>difficoltà</a:t>
            </a:r>
            <a:r>
              <a:rPr lang="en-US" dirty="0"/>
              <a:t> </a:t>
            </a:r>
            <a:r>
              <a:rPr lang="en-US" dirty="0" err="1"/>
              <a:t>legati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scuola</a:t>
            </a:r>
            <a:r>
              <a:rPr lang="en-US" dirty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/>
              <a:t>maggiori</a:t>
            </a:r>
            <a:r>
              <a:rPr lang="en-US" dirty="0"/>
              <a:t> </a:t>
            </a:r>
            <a:r>
              <a:rPr lang="en-US" dirty="0" err="1"/>
              <a:t>assenze</a:t>
            </a:r>
            <a:r>
              <a:rPr lang="en-US" dirty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/>
              <a:t>voti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bassi</a:t>
            </a:r>
            <a:r>
              <a:rPr lang="en-US" dirty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/>
              <a:t>scarsa</a:t>
            </a:r>
            <a:r>
              <a:rPr lang="en-US" dirty="0"/>
              <a:t> </a:t>
            </a:r>
            <a:r>
              <a:rPr lang="en-US" dirty="0" err="1"/>
              <a:t>concentrazione</a:t>
            </a:r>
            <a:endParaRPr lang="en-US" dirty="0"/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4730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Ricerche sul </a:t>
            </a:r>
            <a:r>
              <a:rPr lang="it-IT" b="1" dirty="0" err="1"/>
              <a:t>cyberbullismo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23528" y="2132856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PERSONALI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23528" y="2906712"/>
            <a:ext cx="4040188" cy="3951288"/>
          </a:xfrm>
        </p:spPr>
        <p:txBody>
          <a:bodyPr/>
          <a:lstStyle/>
          <a:p>
            <a:r>
              <a:rPr lang="it-IT" dirty="0"/>
              <a:t>GENERE</a:t>
            </a:r>
          </a:p>
          <a:p>
            <a:r>
              <a:rPr lang="it-IT" dirty="0"/>
              <a:t>ETÀ</a:t>
            </a:r>
          </a:p>
          <a:p>
            <a:r>
              <a:rPr lang="it-IT" dirty="0"/>
              <a:t>ASPETTI DI PERSONALITÀ</a:t>
            </a:r>
          </a:p>
          <a:p>
            <a:r>
              <a:rPr lang="it-IT" dirty="0"/>
              <a:t>STATI PSICOLOGICI</a:t>
            </a:r>
          </a:p>
          <a:p>
            <a:r>
              <a:rPr lang="it-IT" dirty="0"/>
              <a:t>RENDIMENTO SCOLASTICO</a:t>
            </a:r>
          </a:p>
          <a:p>
            <a:r>
              <a:rPr lang="it-IT" dirty="0"/>
              <a:t>STATUS SOCIO-ECONOMICO</a:t>
            </a:r>
          </a:p>
          <a:p>
            <a:r>
              <a:rPr lang="it-IT" dirty="0"/>
              <a:t>UTILIZZO DELLA TECNOLOGIA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4008" y="2132856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SITUAZIONALI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2000" y="2906712"/>
            <a:ext cx="4041775" cy="3951288"/>
          </a:xfrm>
        </p:spPr>
        <p:txBody>
          <a:bodyPr/>
          <a:lstStyle/>
          <a:p>
            <a:r>
              <a:rPr lang="it-IT" dirty="0"/>
              <a:t>RETI SOCIALI</a:t>
            </a:r>
          </a:p>
          <a:p>
            <a:r>
              <a:rPr lang="it-IT" dirty="0"/>
              <a:t>SUPPORTO DEI PARI</a:t>
            </a:r>
          </a:p>
          <a:p>
            <a:r>
              <a:rPr lang="it-IT" dirty="0"/>
              <a:t>SUPPORTO FAMILIARE </a:t>
            </a:r>
          </a:p>
          <a:p>
            <a:r>
              <a:rPr lang="it-IT" dirty="0"/>
              <a:t>CLIMA SCOLASTICO</a:t>
            </a:r>
          </a:p>
          <a:p>
            <a:r>
              <a:rPr lang="it-IT" dirty="0"/>
              <a:t>ANONIMATO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9" name="TextBox 8"/>
          <p:cNvSpPr txBox="1"/>
          <p:nvPr/>
        </p:nvSpPr>
        <p:spPr>
          <a:xfrm>
            <a:off x="827584" y="126876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Fattori che promuovono/ prevengono comportamenti di cyberbullismo e di cybervittimizzazione</a:t>
            </a:r>
          </a:p>
        </p:txBody>
      </p:sp>
    </p:spTree>
    <p:extLst>
      <p:ext uri="{BB962C8B-B14F-4D97-AF65-F5344CB8AC3E}">
        <p14:creationId xmlns:p14="http://schemas.microsoft.com/office/powerpoint/2010/main" val="3537451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Ricerche sul </a:t>
            </a:r>
            <a:r>
              <a:rPr lang="it-IT" b="1" dirty="0" err="1"/>
              <a:t>cyberbullismo</a:t>
            </a:r>
            <a:br>
              <a:rPr lang="it-IT" b="1" dirty="0"/>
            </a:br>
            <a:r>
              <a:rPr lang="it-IT" b="1" u="sng" dirty="0"/>
              <a:t>supporto dei pari</a:t>
            </a:r>
            <a:endParaRPr lang="it-IT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800" dirty="0"/>
              <a:t>Calvete et al., 2010, Ubertini et al., 2011; Williams &amp; Guerra, 2007</a:t>
            </a:r>
            <a:r>
              <a:rPr lang="it-IT" dirty="0"/>
              <a:t>:</a:t>
            </a:r>
          </a:p>
          <a:p>
            <a:pPr>
              <a:buNone/>
            </a:pPr>
            <a:endParaRPr lang="it-IT" dirty="0"/>
          </a:p>
          <a:p>
            <a:r>
              <a:rPr lang="it-IT" dirty="0"/>
              <a:t>fattore di protezione</a:t>
            </a:r>
          </a:p>
          <a:p>
            <a:r>
              <a:rPr lang="it-IT" dirty="0"/>
              <a:t>miglior strategia di coping</a:t>
            </a:r>
          </a:p>
          <a:p>
            <a:r>
              <a:rPr lang="it-IT" dirty="0"/>
              <a:t>miglior indicatore di successo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b="1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569886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Ricerche sul </a:t>
            </a:r>
            <a:r>
              <a:rPr lang="it-IT" b="1" dirty="0" err="1"/>
              <a:t>cyberbullismo</a:t>
            </a:r>
            <a:br>
              <a:rPr lang="it-IT" b="1" dirty="0"/>
            </a:br>
            <a:r>
              <a:rPr lang="it-IT" b="1" u="sng" dirty="0"/>
              <a:t>supporto dei pari</a:t>
            </a:r>
            <a:endParaRPr lang="it-IT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maggiore è il supporto dei pari:            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 minore è il rischio di mettere in atto comportamenti di cyberbullismo;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 minore è il rischio di essere vittima di cyberbullismo </a:t>
            </a:r>
          </a:p>
          <a:p>
            <a:pPr>
              <a:buNone/>
            </a:pPr>
            <a:endParaRPr lang="it-IT" b="1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21982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Ricerche sul </a:t>
            </a:r>
            <a:r>
              <a:rPr lang="it-IT" b="1" dirty="0" err="1"/>
              <a:t>cyberbullismo</a:t>
            </a:r>
            <a:br>
              <a:rPr lang="it-IT" b="1" dirty="0"/>
            </a:br>
            <a:r>
              <a:rPr lang="it-IT" b="1" dirty="0"/>
              <a:t>‘</a:t>
            </a:r>
            <a:r>
              <a:rPr lang="it-IT" b="1" dirty="0" err="1"/>
              <a:t>cyberbystander</a:t>
            </a:r>
            <a:r>
              <a:rPr lang="it-IT" b="1" dirty="0"/>
              <a:t>’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sz="3000" dirty="0"/>
              <a:t>Machackova et al., 2013</a:t>
            </a:r>
          </a:p>
          <a:p>
            <a:r>
              <a:rPr lang="it-IT" dirty="0"/>
              <a:t>Comportamento prosociale (</a:t>
            </a:r>
            <a:r>
              <a:rPr lang="it-IT" sz="2800" dirty="0"/>
              <a:t>i.e., azioni volte a produrre, mantenere e accrescere il benessere delle altre persone)</a:t>
            </a:r>
          </a:p>
          <a:p>
            <a:r>
              <a:rPr lang="it-IT" dirty="0"/>
              <a:t>migliore relazione con la ‘cybervittima’;</a:t>
            </a:r>
          </a:p>
          <a:p>
            <a:r>
              <a:rPr lang="it-IT" dirty="0"/>
              <a:t>la relazione con il ‘cyberbullo’ neutra o non buona;	</a:t>
            </a:r>
          </a:p>
          <a:p>
            <a:pPr>
              <a:buNone/>
            </a:pPr>
            <a:r>
              <a:rPr lang="it-IT" dirty="0"/>
              <a:t>			maggiore è il supporto nei confronti della cybervittima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5" name="Right Arrow 4"/>
          <p:cNvSpPr/>
          <p:nvPr/>
        </p:nvSpPr>
        <p:spPr>
          <a:xfrm>
            <a:off x="899592" y="5013176"/>
            <a:ext cx="122413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401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Bullismo tradizionale: definizione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    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    Bullismo è un comportamento agito da un individuo o da un gruppo, ripetuto nel tempo, per fare del male, minacciare o spaventare un altro individuo con l’intenzione di nuocere (Brighi et al., 2012)</a:t>
            </a:r>
          </a:p>
        </p:txBody>
      </p:sp>
    </p:spTree>
    <p:extLst>
      <p:ext uri="{BB962C8B-B14F-4D97-AF65-F5344CB8AC3E}">
        <p14:creationId xmlns:p14="http://schemas.microsoft.com/office/powerpoint/2010/main" val="16887496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Ricerche sul </a:t>
            </a:r>
            <a:r>
              <a:rPr lang="it-IT" b="1" dirty="0" err="1"/>
              <a:t>cyberbullismo</a:t>
            </a:r>
            <a:br>
              <a:rPr lang="it-IT" b="1" dirty="0"/>
            </a:br>
            <a:r>
              <a:rPr lang="it-IT" b="1" dirty="0"/>
              <a:t>‘</a:t>
            </a:r>
            <a:r>
              <a:rPr lang="it-IT" b="1" dirty="0" err="1"/>
              <a:t>cyberbystander</a:t>
            </a:r>
            <a:r>
              <a:rPr lang="it-IT" b="1" dirty="0"/>
              <a:t>’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2 ruoli:</a:t>
            </a:r>
          </a:p>
          <a:p>
            <a:r>
              <a:rPr lang="it-IT" dirty="0"/>
              <a:t>Comportamento passivo rinforza il comportamento del ‘cyberbullo’</a:t>
            </a:r>
          </a:p>
          <a:p>
            <a:r>
              <a:rPr lang="it-IT" dirty="0"/>
              <a:t>  Supporto alla vittima limita il comportamento del ‘cyberbullo’</a:t>
            </a:r>
          </a:p>
        </p:txBody>
      </p:sp>
    </p:spTree>
    <p:extLst>
      <p:ext uri="{BB962C8B-B14F-4D97-AF65-F5344CB8AC3E}">
        <p14:creationId xmlns:p14="http://schemas.microsoft.com/office/powerpoint/2010/main" val="12776327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Ricerche sul </a:t>
            </a:r>
            <a:r>
              <a:rPr lang="it-IT" b="1" dirty="0" err="1"/>
              <a:t>cyberbullismo</a:t>
            </a:r>
            <a:br>
              <a:rPr lang="it-IT" b="1" dirty="0"/>
            </a:br>
            <a:r>
              <a:rPr lang="it-IT" b="1" u="sng" dirty="0"/>
              <a:t>supporto familiare</a:t>
            </a:r>
            <a:endParaRPr lang="it-IT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it-IT" sz="4600" dirty="0"/>
              <a:t>Wang et al., 2009: maggiore supporto parentale    	minore è il rischio di coinvolgimento in cyberbullismo</a:t>
            </a:r>
          </a:p>
          <a:p>
            <a:pPr>
              <a:buNone/>
            </a:pPr>
            <a:endParaRPr lang="it-IT" sz="4600" dirty="0"/>
          </a:p>
          <a:p>
            <a:pPr>
              <a:buNone/>
            </a:pPr>
            <a:r>
              <a:rPr lang="it-IT" sz="4600" dirty="0"/>
              <a:t>Fanti et al., 2012: il supporto familiare protegge gli adolescenti dall’essere vittima di cyberbullismo quando però il supporto dei pari è basso </a:t>
            </a:r>
          </a:p>
          <a:p>
            <a:pPr>
              <a:buNone/>
            </a:pPr>
            <a:endParaRPr lang="it-IT" sz="4600" dirty="0"/>
          </a:p>
          <a:p>
            <a:pPr>
              <a:buNone/>
            </a:pPr>
            <a:r>
              <a:rPr lang="it-IT" sz="4600" dirty="0"/>
              <a:t>Brighi et al., 2012 (contesto italiano PROGETTO DAFHNE)</a:t>
            </a:r>
          </a:p>
          <a:p>
            <a:pPr>
              <a:buFont typeface="Wingdings" pitchFamily="2" charset="2"/>
              <a:buChar char="ü"/>
            </a:pPr>
            <a:r>
              <a:rPr lang="it-IT" sz="4600" dirty="0"/>
              <a:t>Autostima familiare (valutazione del sé) predice negativamente l’essere cybervittima (per i ragazzi)</a:t>
            </a:r>
          </a:p>
          <a:p>
            <a:pPr>
              <a:buFont typeface="Wingdings" pitchFamily="2" charset="2"/>
              <a:buChar char="ü"/>
            </a:pPr>
            <a:r>
              <a:rPr lang="it-IT" sz="4600" dirty="0"/>
              <a:t>Solitudine familiare (es. sentimento di abbandono, rifiuto)  predice negativamente l’essere cybervittima (per le ragazze)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 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012160" y="1988840"/>
            <a:ext cx="864096" cy="0"/>
          </a:xfrm>
          <a:prstGeom prst="straightConnector1">
            <a:avLst/>
          </a:prstGeom>
          <a:ln w="76200" cmpd="thinThick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59511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Ricerche sul </a:t>
            </a:r>
            <a:r>
              <a:rPr lang="it-IT" b="1" dirty="0" err="1"/>
              <a:t>cyberbullismo</a:t>
            </a:r>
            <a:br>
              <a:rPr lang="it-IT" b="1" dirty="0"/>
            </a:br>
            <a:r>
              <a:rPr lang="it-IT" b="1" u="sng" dirty="0"/>
              <a:t>supporto familiare</a:t>
            </a:r>
            <a:endParaRPr lang="it-IT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Ybarra &amp; Mitchell, 2004: 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 minor legame emotivo 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 maggiore è la disciplina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Minore è il monitoraggio delle attività online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minore è la punizione da parte dei genitori per comportamenti di cyberbullismo</a:t>
            </a:r>
          </a:p>
          <a:p>
            <a:pPr>
              <a:buNone/>
            </a:pPr>
            <a:r>
              <a:rPr lang="it-IT" dirty="0"/>
              <a:t>			maggiore è il rischio di essere ‘cyberbulli’</a:t>
            </a:r>
          </a:p>
          <a:p>
            <a:pPr>
              <a:buFont typeface="Wingdings" pitchFamily="2" charset="2"/>
              <a:buChar char="ü"/>
            </a:pPr>
            <a:endParaRPr lang="it-IT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11560" y="5301208"/>
            <a:ext cx="864096" cy="0"/>
          </a:xfrm>
          <a:prstGeom prst="straightConnector1">
            <a:avLst/>
          </a:prstGeom>
          <a:ln w="76200" cmpd="thinThick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58978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Ricerche sul </a:t>
            </a:r>
            <a:r>
              <a:rPr lang="it-IT" b="1" dirty="0" err="1"/>
              <a:t>cyberbullismo</a:t>
            </a:r>
            <a:br>
              <a:rPr lang="it-IT" b="1" dirty="0"/>
            </a:br>
            <a:r>
              <a:rPr lang="it-IT" b="1" u="sng" dirty="0"/>
              <a:t>clima scolastico</a:t>
            </a:r>
            <a:endParaRPr lang="it-IT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Calmaestra-Villen, 2011; Cappadocia, 2009; Guarini et al., 2012; Williams &amp; Guerra, 2007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maggiore è la percezione dei ragazzi della scuola come piacevole, giusta, sicura;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migliore è il rapporto con insegnanti e compagni </a:t>
            </a:r>
          </a:p>
          <a:p>
            <a:pPr>
              <a:buNone/>
            </a:pPr>
            <a:r>
              <a:rPr lang="it-IT" dirty="0"/>
              <a:t>         minore è il loro coinvolgimento in comportamenti legati al cyberbullismo.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23528" y="5157192"/>
            <a:ext cx="864096" cy="0"/>
          </a:xfrm>
          <a:prstGeom prst="straightConnector1">
            <a:avLst/>
          </a:prstGeom>
          <a:ln w="76200" cmpd="thinThick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9710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Ricerche sul </a:t>
            </a:r>
            <a:r>
              <a:rPr lang="it-IT" b="1" dirty="0" err="1"/>
              <a:t>cyberbullismo</a:t>
            </a:r>
            <a:br>
              <a:rPr lang="it-IT" b="1" dirty="0"/>
            </a:br>
            <a:r>
              <a:rPr lang="it-IT" b="1" u="sng" dirty="0"/>
              <a:t>anonimato</a:t>
            </a:r>
            <a:endParaRPr lang="it-IT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800" dirty="0"/>
              <a:t>Kowalski &amp; Limber, 2007; Ybarra et al., 2007</a:t>
            </a:r>
          </a:p>
          <a:p>
            <a:pPr>
              <a:buNone/>
            </a:pPr>
            <a:r>
              <a:rPr lang="it-IT" dirty="0"/>
              <a:t>Meno del 50% dei ragazzi che è vittima di cyberbullismo conosce il ‘bullo’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b="1" i="1" dirty="0"/>
              <a:t>Anominato percepito</a:t>
            </a:r>
            <a:r>
              <a:rPr lang="it-IT" dirty="0"/>
              <a:t>: disibinizione che porta i ragazzi a dire e fare cose che non farebbero/direbbero mai nelle interazioni faccia-faccia</a:t>
            </a:r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72345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Ricerche sul </a:t>
            </a:r>
            <a:r>
              <a:rPr lang="it-IT" b="1" dirty="0" err="1"/>
              <a:t>cyberbullismo</a:t>
            </a:r>
            <a:br>
              <a:rPr lang="it-IT" b="1" dirty="0"/>
            </a:br>
            <a:r>
              <a:rPr lang="it-IT" b="1" u="sng" dirty="0"/>
              <a:t>anonimato (conseguenze)</a:t>
            </a:r>
            <a:endParaRPr lang="it-IT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Cosa provoca nella vittima?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Vulnerabilità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Sentimento di umiliazione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Isolamento</a:t>
            </a:r>
          </a:p>
          <a:p>
            <a:pPr>
              <a:buFont typeface="Wingdings" pitchFamily="2" charset="2"/>
              <a:buChar char="ü"/>
            </a:pPr>
            <a:endParaRPr lang="it-IT" dirty="0"/>
          </a:p>
          <a:p>
            <a:pPr>
              <a:buNone/>
            </a:pPr>
            <a:r>
              <a:rPr lang="it-IT" sz="2800" dirty="0"/>
              <a:t>Menesini &amp; Nocentini, 2012; Nocentini et al., 2010</a:t>
            </a:r>
          </a:p>
          <a:p>
            <a:pPr>
              <a:buFont typeface="Wingdings" pitchFamily="2" charset="2"/>
              <a:buChar char="ü"/>
            </a:pPr>
            <a:endParaRPr lang="it-IT" dirty="0"/>
          </a:p>
          <a:p>
            <a:pPr>
              <a:buFont typeface="Wingdings" pitchFamily="2" charset="2"/>
              <a:buChar char="ü"/>
            </a:pPr>
            <a:endParaRPr lang="it-IT" dirty="0"/>
          </a:p>
          <a:p>
            <a:pPr>
              <a:buFont typeface="Wingdings" pitchFamily="2" charset="2"/>
              <a:buChar char="ü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0648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b="1" dirty="0"/>
          </a:p>
          <a:p>
            <a:pPr>
              <a:buNone/>
            </a:pPr>
            <a:endParaRPr lang="it-IT" b="1" dirty="0"/>
          </a:p>
          <a:p>
            <a:pPr>
              <a:buNone/>
            </a:pPr>
            <a:endParaRPr lang="it-IT" b="1" dirty="0"/>
          </a:p>
          <a:p>
            <a:pPr>
              <a:buNone/>
            </a:pPr>
            <a:r>
              <a:rPr lang="it-IT" sz="4000" b="1" dirty="0"/>
              <a:t>PER RIASSUMERE...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17849329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Fattori ‘personali’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it-IT" dirty="0"/>
              <a:t>Minori livelli di autostima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Minori livelli di empatia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Maggiore solitudine 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Minor intelligenza sociale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Maggiore iperattività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    minore è il loro coinvolgimento in comportamenti legati al cyberbullismo. 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Down Arrow 3"/>
          <p:cNvSpPr/>
          <p:nvPr/>
        </p:nvSpPr>
        <p:spPr>
          <a:xfrm>
            <a:off x="4211960" y="3789040"/>
            <a:ext cx="792088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94145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Fattori ‘personali’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it-IT" dirty="0"/>
              <a:t>    coinvolgimento in comportamenti legati al cyberbullismo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it-IT" dirty="0"/>
              <a:t>depressione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it-IT" dirty="0"/>
              <a:t> ansia  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it-IT" dirty="0"/>
              <a:t>pensieri suicidari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it-IT" dirty="0"/>
              <a:t>maggiori problemi relativi alla salute fisica (tensione, insonnia, mancanza di appetito) </a:t>
            </a:r>
          </a:p>
          <a:p>
            <a:endParaRPr lang="it-IT" dirty="0"/>
          </a:p>
        </p:txBody>
      </p:sp>
      <p:sp>
        <p:nvSpPr>
          <p:cNvPr id="5" name="Right Arrow 4"/>
          <p:cNvSpPr/>
          <p:nvPr/>
        </p:nvSpPr>
        <p:spPr>
          <a:xfrm>
            <a:off x="3851920" y="2132856"/>
            <a:ext cx="151216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41994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Fattori ‘personali’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it-IT" dirty="0"/>
              <a:t>   coinvolgimento in comportamenti legati al cyberbullismo                 </a:t>
            </a:r>
          </a:p>
          <a:p>
            <a:pPr>
              <a:buNone/>
            </a:pPr>
            <a:r>
              <a:rPr lang="it-IT" b="1" dirty="0"/>
              <a:t>		problemi scolastici</a:t>
            </a:r>
          </a:p>
          <a:p>
            <a:pPr>
              <a:buNone/>
            </a:pPr>
            <a:endParaRPr lang="it-IT" b="1" dirty="0"/>
          </a:p>
          <a:p>
            <a:pPr>
              <a:buFont typeface="Wingdings" pitchFamily="2" charset="2"/>
              <a:buChar char="ü"/>
            </a:pPr>
            <a:r>
              <a:rPr lang="en-US" dirty="0" err="1"/>
              <a:t>maggiori</a:t>
            </a:r>
            <a:r>
              <a:rPr lang="en-US" dirty="0"/>
              <a:t> </a:t>
            </a:r>
            <a:r>
              <a:rPr lang="en-US" dirty="0" err="1"/>
              <a:t>assenze</a:t>
            </a:r>
            <a:r>
              <a:rPr lang="en-US" dirty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err="1"/>
              <a:t>maggiori</a:t>
            </a:r>
            <a:r>
              <a:rPr lang="en-US" dirty="0"/>
              <a:t> </a:t>
            </a:r>
            <a:r>
              <a:rPr lang="en-US" dirty="0" err="1"/>
              <a:t>voti</a:t>
            </a:r>
            <a:r>
              <a:rPr lang="en-US" dirty="0"/>
              <a:t> </a:t>
            </a:r>
            <a:r>
              <a:rPr lang="en-US" dirty="0" err="1"/>
              <a:t>bassi</a:t>
            </a:r>
            <a:r>
              <a:rPr lang="en-US" dirty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/>
              <a:t>scarsa</a:t>
            </a:r>
            <a:r>
              <a:rPr lang="en-US" dirty="0"/>
              <a:t> </a:t>
            </a:r>
            <a:r>
              <a:rPr lang="en-US" dirty="0" err="1"/>
              <a:t>concentrazione</a:t>
            </a:r>
            <a:endParaRPr lang="en-US" dirty="0"/>
          </a:p>
          <a:p>
            <a:endParaRPr lang="it-IT" dirty="0"/>
          </a:p>
        </p:txBody>
      </p:sp>
      <p:sp>
        <p:nvSpPr>
          <p:cNvPr id="5" name="Right Arrow 4"/>
          <p:cNvSpPr/>
          <p:nvPr/>
        </p:nvSpPr>
        <p:spPr>
          <a:xfrm>
            <a:off x="3203848" y="2204864"/>
            <a:ext cx="122413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4252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Bullismo tradizionale: diretto vs. indiretto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BULLISMO DIRETTO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/>
              <a:t>Colpire;</a:t>
            </a:r>
          </a:p>
          <a:p>
            <a:r>
              <a:rPr lang="it-IT" dirty="0"/>
              <a:t>far cadere;</a:t>
            </a:r>
          </a:p>
          <a:p>
            <a:r>
              <a:rPr lang="it-IT" dirty="0"/>
              <a:t>portare via oggetti;</a:t>
            </a:r>
          </a:p>
          <a:p>
            <a:r>
              <a:rPr lang="it-IT" dirty="0"/>
              <a:t>dare nomignoli faccia a faccia;</a:t>
            </a:r>
          </a:p>
          <a:p>
            <a:r>
              <a:rPr lang="it-IT" dirty="0"/>
              <a:t> prendere in giro faccia a faccia;</a:t>
            </a:r>
          </a:p>
          <a:p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/>
              <a:t>BULLISMO INDIRETTO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dirty="0"/>
              <a:t>dire bugie o spargere voci false alle spalle di qualcuno;</a:t>
            </a:r>
          </a:p>
          <a:p>
            <a:r>
              <a:rPr lang="it-IT" dirty="0"/>
              <a:t>mandare bigliettini sgradevoli per cercare di mettere in cattiva luce qualcuno;</a:t>
            </a:r>
          </a:p>
          <a:p>
            <a:r>
              <a:rPr lang="it-IT" dirty="0"/>
              <a:t>escludere qualcuno da un gruppo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98406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Fattori ‘personali’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it-IT" dirty="0"/>
              <a:t>maggiore disponibilità di mezzi tecnologici come cellulari e computers;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maggiore è l’abilità nell’utilizzo di tecologie;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maggiore è il tempo impiegato al computer 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/>
              <a:t>       maggiore </a:t>
            </a:r>
            <a:r>
              <a:rPr lang="it-IT" dirty="0"/>
              <a:t>è il loro coinvolgimento in comportamenti legati al cyberbullismo</a:t>
            </a:r>
          </a:p>
        </p:txBody>
      </p:sp>
      <p:sp>
        <p:nvSpPr>
          <p:cNvPr id="6" name="Down Arrow 5"/>
          <p:cNvSpPr/>
          <p:nvPr/>
        </p:nvSpPr>
        <p:spPr>
          <a:xfrm>
            <a:off x="4427984" y="3861048"/>
            <a:ext cx="93610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39960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Fattori ‘situazionali’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it-IT" sz="2800" dirty="0"/>
              <a:t> maggiore è il </a:t>
            </a:r>
            <a:r>
              <a:rPr lang="it-IT" sz="2800" b="1" dirty="0"/>
              <a:t>supporto parentale    </a:t>
            </a:r>
            <a:r>
              <a:rPr lang="it-IT" sz="2800" dirty="0"/>
              <a:t>	</a:t>
            </a:r>
          </a:p>
          <a:p>
            <a:pPr>
              <a:buFont typeface="Wingdings" pitchFamily="2" charset="2"/>
              <a:buChar char="ü"/>
            </a:pPr>
            <a:r>
              <a:rPr lang="it-IT" sz="2800" dirty="0"/>
              <a:t>maggior il legame emotivo, maggiore è la disciplina, maggiore è il monitoraggio delle attività online, maggiore è la punizione da parte dei genitori per comportamenti di cyberbullismo</a:t>
            </a:r>
          </a:p>
          <a:p>
            <a:pPr>
              <a:buNone/>
            </a:pPr>
            <a:r>
              <a:rPr lang="it-IT" sz="2800" dirty="0"/>
              <a:t>			</a:t>
            </a:r>
            <a:endParaRPr lang="it-IT" dirty="0"/>
          </a:p>
          <a:p>
            <a:pPr>
              <a:buNone/>
            </a:pPr>
            <a:r>
              <a:rPr lang="it-IT" dirty="0"/>
              <a:t>                  </a:t>
            </a:r>
          </a:p>
          <a:p>
            <a:pPr>
              <a:buNone/>
            </a:pPr>
            <a:r>
              <a:rPr lang="it-IT" dirty="0"/>
              <a:t>     minore è il rischio di coinvolgimento in           		cyberbullismo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7" name="Down Arrow 6"/>
          <p:cNvSpPr/>
          <p:nvPr/>
        </p:nvSpPr>
        <p:spPr>
          <a:xfrm>
            <a:off x="3779912" y="3933056"/>
            <a:ext cx="1008112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62753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Fattori ‘situazionali’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it-IT" dirty="0"/>
              <a:t>maggiore è il </a:t>
            </a:r>
            <a:r>
              <a:rPr lang="it-IT" b="1" dirty="0"/>
              <a:t>supporto dei pari</a:t>
            </a:r>
            <a:endParaRPr lang="it-IT" dirty="0"/>
          </a:p>
          <a:p>
            <a:pPr>
              <a:buFont typeface="Wingdings" pitchFamily="2" charset="2"/>
              <a:buChar char="ü"/>
            </a:pPr>
            <a:r>
              <a:rPr lang="it-IT" dirty="0"/>
              <a:t>maggiore è la percezione dei ragazzi della </a:t>
            </a:r>
            <a:r>
              <a:rPr lang="it-IT" b="1" dirty="0"/>
              <a:t>scuola </a:t>
            </a:r>
            <a:r>
              <a:rPr lang="it-IT" dirty="0"/>
              <a:t>come piacevole, giusta, sicura; migliore è il rapporto con insegnanti e compagni </a:t>
            </a:r>
          </a:p>
          <a:p>
            <a:pPr>
              <a:buNone/>
            </a:pPr>
            <a:r>
              <a:rPr lang="it-IT" dirty="0"/>
              <a:t>         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      minore è il loro coinvolgimento in comportamenti legati al cyberbullismo. 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  <p:sp>
        <p:nvSpPr>
          <p:cNvPr id="7" name="Down Arrow 6"/>
          <p:cNvSpPr/>
          <p:nvPr/>
        </p:nvSpPr>
        <p:spPr>
          <a:xfrm>
            <a:off x="4211960" y="3789040"/>
            <a:ext cx="792088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09710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/>
              <a:t>Predittori</a:t>
            </a:r>
            <a:r>
              <a:rPr lang="it-IT" b="1" dirty="0"/>
              <a:t>: ‘bullo’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/>
              <a:t>L’essere cyberbullo è predetto da: 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autostima (negativamente)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empatia (negativamente)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supporto sociale percepito (negativamente)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 giustificare comportamenti di violenza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 esposizione a comportamenti violenti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 aggressione proattiva (calcolata  e destinata ad uno scopo preciso)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iperattività </a:t>
            </a:r>
          </a:p>
          <a:p>
            <a:pPr>
              <a:buFont typeface="Wingdings" pitchFamily="2" charset="2"/>
              <a:buChar char="ü"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9556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/>
              <a:t>Predittori</a:t>
            </a:r>
            <a:r>
              <a:rPr lang="it-IT" b="1" dirty="0"/>
              <a:t>: ‘vittima’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L’essere cybervittima è predetto da: </a:t>
            </a:r>
          </a:p>
          <a:p>
            <a:pPr>
              <a:buNone/>
            </a:pPr>
            <a:r>
              <a:rPr lang="it-IT" dirty="0"/>
              <a:t>Ragazzi</a:t>
            </a:r>
          </a:p>
          <a:p>
            <a:pPr>
              <a:buNone/>
            </a:pPr>
            <a:r>
              <a:rPr lang="it-IT" dirty="0"/>
              <a:t>diretto e indiretto bullismo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autostima familiare (negativamente)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Ragazze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Solitudine parentale</a:t>
            </a:r>
          </a:p>
          <a:p>
            <a:pPr>
              <a:buFont typeface="Wingdings" pitchFamily="2" charset="2"/>
              <a:buChar char="ü"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481556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/>
              <a:t>Predittori</a:t>
            </a:r>
            <a:r>
              <a:rPr lang="it-IT" b="1" dirty="0"/>
              <a:t>: ‘</a:t>
            </a:r>
            <a:r>
              <a:rPr lang="it-IT" b="1" dirty="0" err="1"/>
              <a:t>bystander</a:t>
            </a:r>
            <a:r>
              <a:rPr lang="it-IT" b="1" dirty="0"/>
              <a:t>’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Le ragazze più supportive dei ragazzi nei confronti delle ‘cybervittime’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comportamento prosociale 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relazione con cybervittime (positiva) e cyberbulli (negativa o neutra)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    maggiore è il supporto nei confronti della cybervittima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Down Arrow 3"/>
          <p:cNvSpPr/>
          <p:nvPr/>
        </p:nvSpPr>
        <p:spPr>
          <a:xfrm>
            <a:off x="4211960" y="4293096"/>
            <a:ext cx="720080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080262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Ricerche sul </a:t>
            </a:r>
            <a:r>
              <a:rPr lang="it-IT" b="1" dirty="0" err="1"/>
              <a:t>cyberbullismo</a:t>
            </a:r>
            <a:br>
              <a:rPr lang="it-IT" b="1" dirty="0"/>
            </a:br>
            <a:r>
              <a:rPr lang="it-IT" b="1" u="sng" dirty="0"/>
              <a:t>supporto familiare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b="1" dirty="0"/>
              <a:t>Fattori protettivi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 Monitoraggio delle attività online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 Buona relazione genitore-figlio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Coesione familiare</a:t>
            </a:r>
          </a:p>
          <a:p>
            <a:pPr>
              <a:buFont typeface="Wingdings" pitchFamily="2" charset="2"/>
              <a:buChar char="ü"/>
            </a:pPr>
            <a:endParaRPr lang="it-IT" dirty="0"/>
          </a:p>
          <a:p>
            <a:pPr>
              <a:buNone/>
            </a:pPr>
            <a:r>
              <a:rPr lang="it-IT" b="1" dirty="0"/>
              <a:t>Fattori di rischio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Insoddisfacimento familiare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Discordia tra genitori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Violenza domestica</a:t>
            </a:r>
          </a:p>
          <a:p>
            <a:pPr>
              <a:buFont typeface="Wingdings" pitchFamily="2" charset="2"/>
              <a:buChar char="ü"/>
            </a:pPr>
            <a:r>
              <a:rPr lang="it-IT" dirty="0"/>
              <a:t>Uso di sostanze</a:t>
            </a:r>
          </a:p>
        </p:txBody>
      </p:sp>
    </p:spTree>
    <p:extLst>
      <p:ext uri="{BB962C8B-B14F-4D97-AF65-F5344CB8AC3E}">
        <p14:creationId xmlns:p14="http://schemas.microsoft.com/office/powerpoint/2010/main" val="81264933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Ricerca in Italia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en-US" sz="2800" dirty="0"/>
              <a:t>ECPR (European </a:t>
            </a:r>
            <a:r>
              <a:rPr lang="en-US" sz="2800" dirty="0" err="1"/>
              <a:t>Cyberbullying</a:t>
            </a:r>
            <a:r>
              <a:rPr lang="en-US" sz="2800" dirty="0"/>
              <a:t> Research Project) An investigation into forms of peer-peer bullying at school in pre-adolescent groups: new instruments and preventing strategies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it-IT" sz="2800" dirty="0"/>
              <a:t>	</a:t>
            </a:r>
            <a:r>
              <a:rPr lang="it-IT" sz="2800" b="1" dirty="0"/>
              <a:t>Daphne Programme II 2004-2008: </a:t>
            </a:r>
            <a:endParaRPr lang="it-IT" sz="2800" dirty="0"/>
          </a:p>
          <a:p>
            <a:pPr>
              <a:buNone/>
            </a:pPr>
            <a:r>
              <a:rPr lang="it-IT" sz="2800" dirty="0"/>
              <a:t>    prevenire e combattere tutte le forme di violenza verso i bambini, gli adolescenti e le donne.</a:t>
            </a:r>
          </a:p>
        </p:txBody>
      </p:sp>
    </p:spTree>
    <p:extLst>
      <p:ext uri="{BB962C8B-B14F-4D97-AF65-F5344CB8AC3E}">
        <p14:creationId xmlns:p14="http://schemas.microsoft.com/office/powerpoint/2010/main" val="6756150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Ricerca in Italia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studiare le caratteristiche e la diffusione del  cyberbullismo in Europa tra adolescenti delle scuole secondarie di secondo grado.</a:t>
            </a:r>
          </a:p>
          <a:p>
            <a:r>
              <a:rPr lang="it-IT" sz="2800" dirty="0"/>
              <a:t>pianificazione di interventi su adolescenti a rischio di violenza, con lo scopo di promuovere lo sviluppo di comportamenti pro-sociali, riducendo comportamenti antisociali e il coinvolgimento degli adolescenti nel cyberbullismo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68823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Ricerca in Italia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	2326 studenti di scuole emiliane di primo e di secondo grado</a:t>
            </a:r>
          </a:p>
          <a:p>
            <a:pPr>
              <a:buNone/>
            </a:pPr>
            <a:r>
              <a:rPr lang="it-IT" dirty="0"/>
              <a:t>	Il questionario è composto da: </a:t>
            </a:r>
          </a:p>
          <a:p>
            <a:pPr>
              <a:buNone/>
            </a:pPr>
            <a:r>
              <a:rPr lang="it-IT" dirty="0"/>
              <a:t>	aspetti demografici</a:t>
            </a:r>
          </a:p>
          <a:p>
            <a:pPr>
              <a:buNone/>
            </a:pPr>
            <a:r>
              <a:rPr lang="it-IT" dirty="0"/>
              <a:t>	percezione del clima scolastico, autostima, senso di solitudine</a:t>
            </a:r>
          </a:p>
          <a:p>
            <a:pPr>
              <a:buNone/>
            </a:pPr>
            <a:r>
              <a:rPr lang="it-IT" dirty="0"/>
              <a:t>	bullismo tradizionale e cyberbullismo</a:t>
            </a:r>
          </a:p>
        </p:txBody>
      </p:sp>
    </p:spTree>
    <p:extLst>
      <p:ext uri="{BB962C8B-B14F-4D97-AF65-F5344CB8AC3E}">
        <p14:creationId xmlns:p14="http://schemas.microsoft.com/office/powerpoint/2010/main" val="2606632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Cyberbullismo: definizione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 forma indiretta di bullismo</a:t>
            </a:r>
          </a:p>
          <a:p>
            <a:pPr marL="0" indent="0">
              <a:buNone/>
            </a:pP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implica l’utilizzo di tecnologie comunicative elettroniche (sms, email, immagini digitali, giochi online, social network)</a:t>
            </a:r>
          </a:p>
          <a:p>
            <a:pPr marL="0" indent="0">
              <a:buNone/>
            </a:pP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 per attaccare, minacciare o intimidire deliberatamente qualcuno (7 giorni su 7; 24h su 24h)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 algn="ctr">
              <a:buNone/>
            </a:pPr>
            <a:r>
              <a:rPr lang="it-IT" dirty="0"/>
              <a:t>		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Risultati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Fattori personali: autostima e solitudine familiare e dei pari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  Famiglia: fattore di protezione</a:t>
            </a:r>
          </a:p>
        </p:txBody>
      </p:sp>
    </p:spTree>
    <p:extLst>
      <p:ext uri="{BB962C8B-B14F-4D97-AF65-F5344CB8AC3E}">
        <p14:creationId xmlns:p14="http://schemas.microsoft.com/office/powerpoint/2010/main" val="2656226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49F762-83B7-5447-BE4E-21C0218E2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13C21F-05E6-5D46-95EB-68F0CA7DF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pPr marL="0" indent="0" algn="ctr">
              <a:buNone/>
            </a:pPr>
            <a:r>
              <a:rPr lang="it-IT" sz="4000" b="1" dirty="0"/>
              <a:t>Progetto </a:t>
            </a:r>
            <a:r>
              <a:rPr lang="it-IT" sz="4000" b="1" dirty="0" err="1"/>
              <a:t>Cybus</a:t>
            </a:r>
            <a:endParaRPr lang="it-IT" sz="4000" b="1" dirty="0"/>
          </a:p>
        </p:txBody>
      </p:sp>
    </p:spTree>
    <p:extLst>
      <p:ext uri="{BB962C8B-B14F-4D97-AF65-F5344CB8AC3E}">
        <p14:creationId xmlns:p14="http://schemas.microsoft.com/office/powerpoint/2010/main" val="19543949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b="1" dirty="0"/>
              <a:t>Ricerche  nazionali e internazionali su cyberbullismo</a:t>
            </a:r>
            <a:endParaRPr lang="it-IT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23528" y="2132856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PERSONALI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23528" y="2906712"/>
            <a:ext cx="4040188" cy="3951288"/>
          </a:xfrm>
        </p:spPr>
        <p:txBody>
          <a:bodyPr/>
          <a:lstStyle/>
          <a:p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GENERE</a:t>
            </a:r>
          </a:p>
          <a:p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ETÀ</a:t>
            </a:r>
          </a:p>
          <a:p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ASPETTI DI PERSONALITÀ</a:t>
            </a:r>
          </a:p>
          <a:p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STATI PSICOLOGICI</a:t>
            </a:r>
          </a:p>
          <a:p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RENDIMENTO SCOLASTICO</a:t>
            </a:r>
          </a:p>
          <a:p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STATUS SOCIO-ECONOMICO</a:t>
            </a:r>
          </a:p>
          <a:p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UTILIZZO DELLA TECNOLOGIA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4008" y="2132856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SITUAZIONALI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2000" y="2906712"/>
            <a:ext cx="4041775" cy="3951288"/>
          </a:xfrm>
        </p:spPr>
        <p:txBody>
          <a:bodyPr/>
          <a:lstStyle/>
          <a:p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RETI SOCIALI</a:t>
            </a:r>
          </a:p>
          <a:p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SUPPORTO FAMILIARE</a:t>
            </a:r>
          </a:p>
          <a:p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CLIMA SCOLASTICO</a:t>
            </a:r>
          </a:p>
          <a:p>
            <a:r>
              <a:rPr lang="it-IT" dirty="0"/>
              <a:t>IL GRUPPO DEI PARI</a:t>
            </a:r>
          </a:p>
          <a:p>
            <a:endParaRPr lang="it-IT" dirty="0"/>
          </a:p>
          <a:p>
            <a:pPr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9" name="TextBox 8"/>
          <p:cNvSpPr txBox="1"/>
          <p:nvPr/>
        </p:nvSpPr>
        <p:spPr>
          <a:xfrm>
            <a:off x="827584" y="1373867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Fattori che promuovono/prevengono la messa in atto di comportamenti di cyberbullismo</a:t>
            </a:r>
          </a:p>
        </p:txBody>
      </p:sp>
    </p:spTree>
    <p:extLst>
      <p:ext uri="{BB962C8B-B14F-4D97-AF65-F5344CB8AC3E}">
        <p14:creationId xmlns:p14="http://schemas.microsoft.com/office/powerpoint/2010/main" val="187437605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Scopi generali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endParaRPr lang="it-IT" sz="2400" dirty="0"/>
          </a:p>
          <a:p>
            <a:pPr marL="514350" indent="-514350">
              <a:buAutoNum type="arabicParenR"/>
            </a:pPr>
            <a:r>
              <a:rPr lang="it-IT" sz="2800" dirty="0"/>
              <a:t>Descrivere la frequenza e le tipologie di comportamenti legati al cyberbullismo nel territorio FVG</a:t>
            </a:r>
          </a:p>
          <a:p>
            <a:pPr marL="514350" indent="-514350">
              <a:buAutoNum type="arabicParenR"/>
            </a:pPr>
            <a:endParaRPr lang="it-IT" sz="2800" dirty="0"/>
          </a:p>
          <a:p>
            <a:pPr marL="514350" indent="-514350">
              <a:buAutoNum type="arabicParenR"/>
            </a:pPr>
            <a:r>
              <a:rPr lang="it-IT" sz="2800" dirty="0"/>
              <a:t>Comprendere le modalità con cui il gruppo dei pari esercita un'influenza su comportamenti legati al cyberbullismo</a:t>
            </a:r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658809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AFD8E3-FD53-4923-9460-FA12B265F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853" y="160337"/>
            <a:ext cx="8229600" cy="1143000"/>
          </a:xfrm>
        </p:spPr>
        <p:txBody>
          <a:bodyPr/>
          <a:lstStyle/>
          <a:p>
            <a:r>
              <a:rPr lang="it-IT" b="1" dirty="0"/>
              <a:t>Il gruppo dei pari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2CFC5E-C1C4-42BE-9331-FB598D907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sz="2600" dirty="0"/>
              <a:t>	i pari funzionano come standard di riferimento che influenza gli atteggiamenti e comportamenti in generale (</a:t>
            </a:r>
            <a:r>
              <a:rPr lang="it-IT" sz="2600" dirty="0" err="1"/>
              <a:t>Erikson</a:t>
            </a:r>
            <a:r>
              <a:rPr lang="it-IT" sz="2600" dirty="0"/>
              <a:t>, 1968; </a:t>
            </a:r>
            <a:r>
              <a:rPr lang="it-IT" sz="2600" dirty="0" err="1"/>
              <a:t>Sasson</a:t>
            </a:r>
            <a:r>
              <a:rPr lang="it-IT" sz="2600" dirty="0"/>
              <a:t> &amp; </a:t>
            </a:r>
            <a:r>
              <a:rPr lang="it-IT" sz="2600" dirty="0" err="1"/>
              <a:t>Mensch</a:t>
            </a:r>
            <a:r>
              <a:rPr lang="it-IT" sz="2600" dirty="0"/>
              <a:t>, 2016) e comportamenti di bullismo/cyberbullismo in particolare (</a:t>
            </a:r>
            <a:r>
              <a:rPr lang="it-IT" sz="2600" dirty="0" err="1"/>
              <a:t>Hinduja</a:t>
            </a:r>
            <a:r>
              <a:rPr lang="it-IT" sz="2600" dirty="0"/>
              <a:t> &amp; </a:t>
            </a:r>
            <a:r>
              <a:rPr lang="it-IT" sz="2600" dirty="0" err="1"/>
              <a:t>Patchin</a:t>
            </a:r>
            <a:r>
              <a:rPr lang="it-IT" sz="2600" dirty="0"/>
              <a:t>, 2013).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228959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Il gruppo dei pari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3100" dirty="0"/>
              <a:t>Ricerche precedenti hanno dimostrato che:</a:t>
            </a:r>
          </a:p>
          <a:p>
            <a:endParaRPr lang="it-IT" sz="3100" dirty="0"/>
          </a:p>
          <a:p>
            <a:r>
              <a:rPr lang="it-IT" sz="3100" dirty="0"/>
              <a:t>maggiore è l’accettazione di comportamenti legati al cyberbullismo all’interno del gruppo dei pari</a:t>
            </a:r>
          </a:p>
          <a:p>
            <a:r>
              <a:rPr lang="it-IT" sz="3100" dirty="0"/>
              <a:t>maggiore è il supporto percepito dai pari nel mettere in atto comportamenti di cyberbullismo</a:t>
            </a:r>
          </a:p>
          <a:p>
            <a:pPr marL="0" indent="0">
              <a:buNone/>
            </a:pPr>
            <a:endParaRPr lang="it-IT" sz="3100" dirty="0"/>
          </a:p>
          <a:p>
            <a:pPr marL="0" indent="0">
              <a:buNone/>
            </a:pPr>
            <a:r>
              <a:rPr lang="it-IT" sz="3100" dirty="0"/>
              <a:t>   	    	maggiore è la frequenza di essere coinvolti in 		atti di cyberbullismo (</a:t>
            </a:r>
            <a:r>
              <a:rPr lang="it-IT" sz="2400" dirty="0" err="1"/>
              <a:t>Heirman</a:t>
            </a:r>
            <a:r>
              <a:rPr lang="it-IT" sz="2400" dirty="0"/>
              <a:t> &amp; </a:t>
            </a:r>
            <a:r>
              <a:rPr lang="it-IT" sz="2400" dirty="0" err="1"/>
              <a:t>Walrave</a:t>
            </a:r>
            <a:r>
              <a:rPr lang="it-IT" sz="2400" dirty="0"/>
              <a:t>, 2012; 		</a:t>
            </a:r>
            <a:r>
              <a:rPr lang="it-IT" sz="2400" dirty="0" err="1"/>
              <a:t>Pabian</a:t>
            </a:r>
            <a:r>
              <a:rPr lang="it-IT" sz="2400" dirty="0"/>
              <a:t> &amp; </a:t>
            </a:r>
            <a:r>
              <a:rPr lang="it-IT" sz="2400" dirty="0" err="1"/>
              <a:t>Vandenbosch</a:t>
            </a:r>
            <a:r>
              <a:rPr lang="it-IT" sz="2400" dirty="0"/>
              <a:t>, 2013</a:t>
            </a:r>
            <a:r>
              <a:rPr lang="it-IT" sz="3100" dirty="0"/>
              <a:t>).</a:t>
            </a:r>
          </a:p>
          <a:p>
            <a:endParaRPr lang="it-IT" dirty="0"/>
          </a:p>
          <a:p>
            <a:pPr>
              <a:buNone/>
            </a:pPr>
            <a:r>
              <a:rPr lang="it-IT" dirty="0"/>
              <a:t>	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4A196795-3075-40B3-A966-0D4F4934E83D}"/>
              </a:ext>
            </a:extLst>
          </p:cNvPr>
          <p:cNvSpPr/>
          <p:nvPr/>
        </p:nvSpPr>
        <p:spPr>
          <a:xfrm>
            <a:off x="1259632" y="4221088"/>
            <a:ext cx="8640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41733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Il gruppo dei pari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pPr marL="0" indent="0">
              <a:buNone/>
            </a:pPr>
            <a:r>
              <a:rPr lang="it-IT" sz="2800" dirty="0"/>
              <a:t>Quali sono i processi che legano le norme sociali al comportamento individuale?</a:t>
            </a:r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755576" y="3284984"/>
            <a:ext cx="2376264" cy="10801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Norme sociali legate al cyberbullismo</a:t>
            </a:r>
          </a:p>
        </p:txBody>
      </p:sp>
      <p:sp>
        <p:nvSpPr>
          <p:cNvPr id="5" name="Rettangolo 4"/>
          <p:cNvSpPr/>
          <p:nvPr/>
        </p:nvSpPr>
        <p:spPr>
          <a:xfrm>
            <a:off x="5796136" y="3284984"/>
            <a:ext cx="2376264" cy="10801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Comportamenti di cyberbullismo</a:t>
            </a:r>
          </a:p>
        </p:txBody>
      </p:sp>
      <p:sp>
        <p:nvSpPr>
          <p:cNvPr id="6" name="Freccia destra 5"/>
          <p:cNvSpPr/>
          <p:nvPr/>
        </p:nvSpPr>
        <p:spPr>
          <a:xfrm>
            <a:off x="3419872" y="3789040"/>
            <a:ext cx="1944216" cy="21602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012748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Il gruppo dei pari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755576" y="3284984"/>
            <a:ext cx="2376264" cy="10801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Norme sociali legate al cyberbullismo</a:t>
            </a:r>
          </a:p>
        </p:txBody>
      </p:sp>
      <p:sp>
        <p:nvSpPr>
          <p:cNvPr id="5" name="Rettangolo 4"/>
          <p:cNvSpPr/>
          <p:nvPr/>
        </p:nvSpPr>
        <p:spPr>
          <a:xfrm>
            <a:off x="5796136" y="3284984"/>
            <a:ext cx="2376264" cy="10801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Comportamenti di cyberbullismo</a:t>
            </a:r>
          </a:p>
        </p:txBody>
      </p:sp>
      <p:sp>
        <p:nvSpPr>
          <p:cNvPr id="9" name="Rettangolo 8"/>
          <p:cNvSpPr/>
          <p:nvPr/>
        </p:nvSpPr>
        <p:spPr>
          <a:xfrm>
            <a:off x="3203848" y="4653136"/>
            <a:ext cx="2376264" cy="10801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Influenza Identità sociale</a:t>
            </a:r>
          </a:p>
        </p:txBody>
      </p:sp>
      <p:sp>
        <p:nvSpPr>
          <p:cNvPr id="10" name="Rettangolo 9"/>
          <p:cNvSpPr/>
          <p:nvPr/>
        </p:nvSpPr>
        <p:spPr>
          <a:xfrm>
            <a:off x="3275856" y="2060848"/>
            <a:ext cx="2376264" cy="10801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Influenza Informativa</a:t>
            </a:r>
          </a:p>
        </p:txBody>
      </p:sp>
      <p:sp>
        <p:nvSpPr>
          <p:cNvPr id="11" name="Freccia curva 10"/>
          <p:cNvSpPr/>
          <p:nvPr/>
        </p:nvSpPr>
        <p:spPr>
          <a:xfrm>
            <a:off x="1979712" y="2348880"/>
            <a:ext cx="936104" cy="720080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3" name="Freccia curva 12"/>
          <p:cNvSpPr/>
          <p:nvPr/>
        </p:nvSpPr>
        <p:spPr>
          <a:xfrm rot="3810456">
            <a:off x="5909508" y="2354055"/>
            <a:ext cx="974310" cy="747026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5" name="Freccia angolare in su 14"/>
          <p:cNvSpPr/>
          <p:nvPr/>
        </p:nvSpPr>
        <p:spPr>
          <a:xfrm rot="5241758">
            <a:off x="1858943" y="4807487"/>
            <a:ext cx="961619" cy="532380"/>
          </a:xfrm>
          <a:prstGeom prst="bentUp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angolare in su 15"/>
          <p:cNvSpPr/>
          <p:nvPr/>
        </p:nvSpPr>
        <p:spPr>
          <a:xfrm rot="5241758">
            <a:off x="6356385" y="4454414"/>
            <a:ext cx="247652" cy="1214029"/>
          </a:xfrm>
          <a:prstGeom prst="bentUp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200776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it-IT" b="1" dirty="0"/>
              <a:t>Il gruppo dei pari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755576" y="3284984"/>
            <a:ext cx="2376264" cy="10801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Norme sociali legate al cyberbullismo</a:t>
            </a:r>
          </a:p>
        </p:txBody>
      </p:sp>
      <p:sp>
        <p:nvSpPr>
          <p:cNvPr id="5" name="Rettangolo 4"/>
          <p:cNvSpPr/>
          <p:nvPr/>
        </p:nvSpPr>
        <p:spPr>
          <a:xfrm>
            <a:off x="5796136" y="3284984"/>
            <a:ext cx="2376264" cy="10801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Comportamento di cyberbullismo</a:t>
            </a:r>
          </a:p>
        </p:txBody>
      </p:sp>
      <p:sp>
        <p:nvSpPr>
          <p:cNvPr id="9" name="Rettangolo 8"/>
          <p:cNvSpPr/>
          <p:nvPr/>
        </p:nvSpPr>
        <p:spPr>
          <a:xfrm>
            <a:off x="3203848" y="4653136"/>
            <a:ext cx="2376264" cy="10801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Influenza Identità sociale</a:t>
            </a:r>
          </a:p>
        </p:txBody>
      </p:sp>
      <p:sp>
        <p:nvSpPr>
          <p:cNvPr id="10" name="Rettangolo 9"/>
          <p:cNvSpPr/>
          <p:nvPr/>
        </p:nvSpPr>
        <p:spPr>
          <a:xfrm>
            <a:off x="3275856" y="2060848"/>
            <a:ext cx="2376264" cy="10801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Influenza Informativa</a:t>
            </a:r>
          </a:p>
        </p:txBody>
      </p:sp>
      <p:sp>
        <p:nvSpPr>
          <p:cNvPr id="11" name="Freccia curva 10"/>
          <p:cNvSpPr/>
          <p:nvPr/>
        </p:nvSpPr>
        <p:spPr>
          <a:xfrm>
            <a:off x="1979712" y="2348880"/>
            <a:ext cx="936104" cy="720080"/>
          </a:xfrm>
          <a:prstGeom prst="ben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3" name="Freccia curva 12"/>
          <p:cNvSpPr/>
          <p:nvPr/>
        </p:nvSpPr>
        <p:spPr>
          <a:xfrm rot="3810456">
            <a:off x="5909508" y="2354055"/>
            <a:ext cx="974310" cy="747026"/>
          </a:xfrm>
          <a:prstGeom prst="ben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5" name="Freccia angolare in su 14"/>
          <p:cNvSpPr/>
          <p:nvPr/>
        </p:nvSpPr>
        <p:spPr>
          <a:xfrm rot="5241758">
            <a:off x="1858943" y="4807487"/>
            <a:ext cx="961619" cy="532380"/>
          </a:xfrm>
          <a:prstGeom prst="ben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angolare in su 15"/>
          <p:cNvSpPr/>
          <p:nvPr/>
        </p:nvSpPr>
        <p:spPr>
          <a:xfrm rot="5241758">
            <a:off x="6356385" y="4454414"/>
            <a:ext cx="247652" cy="1214029"/>
          </a:xfrm>
          <a:prstGeom prst="ben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200776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Influenza sociale informativa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000" dirty="0"/>
              <a:t>In contesti di ambiguità (es. realtà sociale) </a:t>
            </a:r>
          </a:p>
          <a:p>
            <a:endParaRPr lang="it-IT" sz="3000" dirty="0"/>
          </a:p>
          <a:p>
            <a:r>
              <a:rPr lang="it-IT" sz="3000" dirty="0"/>
              <a:t>Comparazione con gli altri per verificare la correttezza del proprio punto di vista</a:t>
            </a:r>
          </a:p>
          <a:p>
            <a:endParaRPr lang="it-IT" sz="3000" dirty="0"/>
          </a:p>
          <a:p>
            <a:r>
              <a:rPr lang="it-IT" sz="3000" dirty="0"/>
              <a:t>Necessità di sviluppare una rappresentazione accurata del reale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Cyberbullismo: forme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800" dirty="0"/>
              <a:t>Williard (2007)</a:t>
            </a:r>
          </a:p>
          <a:p>
            <a:pPr>
              <a:buNone/>
            </a:pPr>
            <a:r>
              <a:rPr lang="it-IT" sz="2800" dirty="0"/>
              <a:t>	</a:t>
            </a:r>
          </a:p>
          <a:p>
            <a:pPr>
              <a:buNone/>
            </a:pPr>
            <a:r>
              <a:rPr lang="it-IT" sz="2500" dirty="0"/>
              <a:t>il cyberbullismo si esplica in varie forme:</a:t>
            </a:r>
          </a:p>
          <a:p>
            <a:pPr>
              <a:buFont typeface="Wingdings" pitchFamily="2" charset="2"/>
              <a:buChar char="Ø"/>
            </a:pPr>
            <a:r>
              <a:rPr lang="it-IT" sz="2500" dirty="0"/>
              <a:t> messaggi offensivi</a:t>
            </a:r>
          </a:p>
          <a:p>
            <a:pPr>
              <a:buFont typeface="Wingdings" pitchFamily="2" charset="2"/>
              <a:buChar char="Ø"/>
            </a:pPr>
            <a:r>
              <a:rPr lang="it-IT" sz="2500" dirty="0"/>
              <a:t> molestie ripetute (es. gossip, stalking)</a:t>
            </a:r>
          </a:p>
          <a:p>
            <a:pPr>
              <a:buFont typeface="Wingdings" pitchFamily="2" charset="2"/>
              <a:buChar char="Ø"/>
            </a:pPr>
            <a:r>
              <a:rPr lang="it-IT" sz="2500" dirty="0"/>
              <a:t>imitazione</a:t>
            </a:r>
          </a:p>
          <a:p>
            <a:pPr>
              <a:buFont typeface="Wingdings" pitchFamily="2" charset="2"/>
              <a:buChar char="Ø"/>
            </a:pPr>
            <a:r>
              <a:rPr lang="it-IT" sz="2500" dirty="0"/>
              <a:t>esclusione</a:t>
            </a:r>
          </a:p>
          <a:p>
            <a:pPr>
              <a:buFont typeface="Wingdings" pitchFamily="2" charset="2"/>
              <a:buChar char="Ø"/>
            </a:pPr>
            <a:r>
              <a:rPr lang="it-IT" sz="2500" dirty="0"/>
              <a:t>sexting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Influenza sociale informativa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Se un/a adolescente non conosce gli aspetti legislativi che normano il comportamento nel web (comportamenti adeguati)</a:t>
            </a:r>
          </a:p>
          <a:p>
            <a:endParaRPr lang="it-IT" sz="2800" dirty="0"/>
          </a:p>
          <a:p>
            <a:r>
              <a:rPr lang="it-IT" sz="2800" dirty="0"/>
              <a:t>Il cyberspazio ha un alto livello di ambiguità</a:t>
            </a:r>
          </a:p>
          <a:p>
            <a:endParaRPr lang="it-IT" sz="2800" dirty="0"/>
          </a:p>
          <a:p>
            <a:r>
              <a:rPr lang="it-IT" sz="2800" dirty="0"/>
              <a:t>Potrebbe osservare il comportamento dei pari</a:t>
            </a:r>
          </a:p>
          <a:p>
            <a:endParaRPr lang="it-IT" sz="2800" dirty="0"/>
          </a:p>
          <a:p>
            <a:r>
              <a:rPr lang="it-IT" sz="2800" dirty="0"/>
              <a:t>Assumere che tale comportamento sia ‘adeguato’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Ipotesi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007" y="141763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it-IT" sz="2800" dirty="0"/>
              <a:t>Se il comportamento dei pari (norma) prescrive atti di cyberbullismo </a:t>
            </a:r>
          </a:p>
          <a:p>
            <a:r>
              <a:rPr lang="it-IT" sz="2800" dirty="0"/>
              <a:t>Se l’adolescente non conosce quali sono i comportamenti adeguati da assumere nel cyberspazio</a:t>
            </a:r>
          </a:p>
          <a:p>
            <a:r>
              <a:rPr lang="it-IT" sz="2800" dirty="0"/>
              <a:t>Allora…</a:t>
            </a:r>
          </a:p>
          <a:p>
            <a:pPr marL="0" indent="0">
              <a:buNone/>
            </a:pPr>
            <a:r>
              <a:rPr lang="it-IT" sz="2800" dirty="0"/>
              <a:t>	un/a adolescente potrebbe mettere in atto 	comportamenti prescritti dalla norma dei pari 	tanto più non conosce i comportamenti 	adeguati </a:t>
            </a:r>
          </a:p>
        </p:txBody>
      </p:sp>
    </p:spTree>
    <p:extLst>
      <p:ext uri="{BB962C8B-B14F-4D97-AF65-F5344CB8AC3E}">
        <p14:creationId xmlns:p14="http://schemas.microsoft.com/office/powerpoint/2010/main" val="112216942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Influenza Identità Sociale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600" dirty="0"/>
              <a:t>un individuo crea la propria identità sociale conformandosi alle norme e posizioni espresse da un gruppo; 3 componenti interdipendenti</a:t>
            </a:r>
          </a:p>
          <a:p>
            <a:pPr>
              <a:buNone/>
            </a:pPr>
            <a:endParaRPr lang="it-IT" sz="2600" dirty="0"/>
          </a:p>
          <a:p>
            <a:pPr marL="514350" indent="-514350">
              <a:buFont typeface="+mj-lt"/>
              <a:buAutoNum type="arabicPeriod"/>
            </a:pPr>
            <a:r>
              <a:rPr lang="it-IT" sz="2600" dirty="0"/>
              <a:t>la scoperta delle norme dell'ingroup attraverso l'osservazione e l'interazione con i membri del gruppo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600" dirty="0"/>
              <a:t>l'assegnazione della norma del gruppo al sé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600" dirty="0"/>
              <a:t>messa in atto del comportamento normativo</a:t>
            </a:r>
          </a:p>
          <a:p>
            <a:pPr marL="514350" indent="-514350">
              <a:buFont typeface="+mj-lt"/>
              <a:buAutoNum type="arabicPeriod"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18876645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Influenza Identità Sociale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600" dirty="0"/>
              <a:t>un individuo segue la norma del gruppo dei pari</a:t>
            </a:r>
          </a:p>
          <a:p>
            <a:pPr>
              <a:buNone/>
            </a:pPr>
            <a:endParaRPr lang="it-IT" sz="2600" dirty="0"/>
          </a:p>
          <a:p>
            <a:r>
              <a:rPr lang="it-IT" sz="2600" dirty="0"/>
              <a:t>la interiorizza poiché percepita come valida</a:t>
            </a:r>
          </a:p>
          <a:p>
            <a:pPr>
              <a:buNone/>
            </a:pPr>
            <a:endParaRPr lang="it-IT" sz="2600" dirty="0"/>
          </a:p>
          <a:p>
            <a:r>
              <a:rPr lang="it-IT" sz="2600" dirty="0"/>
              <a:t>per essere percepito dagli altri come membro di quel gruppo</a:t>
            </a:r>
          </a:p>
        </p:txBody>
      </p:sp>
    </p:spTree>
    <p:extLst>
      <p:ext uri="{BB962C8B-B14F-4D97-AF65-F5344CB8AC3E}">
        <p14:creationId xmlns:p14="http://schemas.microsoft.com/office/powerpoint/2010/main" val="170145790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Influenza Identità Sociale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it-IT" sz="2600" dirty="0"/>
              <a:t>L’individuo </a:t>
            </a:r>
            <a:r>
              <a:rPr lang="it-IT" sz="2600" b="1" dirty="0"/>
              <a:t>non assume </a:t>
            </a:r>
            <a:r>
              <a:rPr lang="it-IT" sz="2600" dirty="0"/>
              <a:t>come norma il comportamento di qualsiasi gruppo</a:t>
            </a:r>
          </a:p>
          <a:p>
            <a:endParaRPr lang="it-IT" sz="2600" dirty="0"/>
          </a:p>
          <a:p>
            <a:r>
              <a:rPr lang="it-IT" sz="2600" dirty="0">
                <a:solidFill>
                  <a:schemeClr val="bg1">
                    <a:lumMod val="65000"/>
                  </a:schemeClr>
                </a:solidFill>
              </a:rPr>
              <a:t>Il gruppo dei pari deve essere un gruppo nel quale l’individuo si identifica</a:t>
            </a:r>
          </a:p>
          <a:p>
            <a:pPr marL="0" indent="0">
              <a:buNone/>
            </a:pPr>
            <a:endParaRPr lang="it-IT" sz="26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it-IT" sz="2600" dirty="0">
                <a:solidFill>
                  <a:schemeClr val="bg1">
                    <a:lumMod val="65000"/>
                  </a:schemeClr>
                </a:solidFill>
              </a:rPr>
              <a:t>Identificazione: importanza data al gruppo nella definizione del sé (da individuo a membro </a:t>
            </a:r>
            <a:r>
              <a:rPr lang="it-IT" sz="2600" dirty="0" err="1">
                <a:solidFill>
                  <a:schemeClr val="bg1">
                    <a:lumMod val="65000"/>
                  </a:schemeClr>
                </a:solidFill>
              </a:rPr>
              <a:t>ingroup</a:t>
            </a:r>
            <a:r>
              <a:rPr lang="it-IT" sz="2600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it-IT" sz="3000" dirty="0"/>
          </a:p>
          <a:p>
            <a:endParaRPr lang="it-IT" sz="3000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Influenza Identità Sociale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it-IT" sz="2600" dirty="0">
                <a:solidFill>
                  <a:srgbClr val="7F7F7F"/>
                </a:solidFill>
              </a:rPr>
              <a:t>L’individuo non assume come norma il comportamento di qualsiasi gruppo</a:t>
            </a:r>
          </a:p>
          <a:p>
            <a:endParaRPr lang="it-IT" sz="2600" dirty="0"/>
          </a:p>
          <a:p>
            <a:r>
              <a:rPr lang="it-IT" sz="2600" b="1" dirty="0"/>
              <a:t>Il gruppo dei pari  </a:t>
            </a:r>
            <a:r>
              <a:rPr lang="it-IT" sz="2600" dirty="0"/>
              <a:t>deve essere un gruppo nel quale l’individuo si identifica</a:t>
            </a:r>
          </a:p>
          <a:p>
            <a:endParaRPr lang="it-IT" sz="2600" dirty="0"/>
          </a:p>
          <a:p>
            <a:pPr marL="0" indent="0">
              <a:buNone/>
            </a:pPr>
            <a:endParaRPr lang="it-IT" sz="3000" dirty="0"/>
          </a:p>
          <a:p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85152984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Influenza Identità Sociale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it-IT" sz="3000" dirty="0">
                <a:solidFill>
                  <a:srgbClr val="7F7F7F"/>
                </a:solidFill>
              </a:rPr>
              <a:t>L’individuo non assume come norma il comportamento di qualsiasi gruppo</a:t>
            </a:r>
          </a:p>
          <a:p>
            <a:endParaRPr lang="it-IT" sz="3000" dirty="0">
              <a:solidFill>
                <a:srgbClr val="7F7F7F"/>
              </a:solidFill>
            </a:endParaRPr>
          </a:p>
          <a:p>
            <a:r>
              <a:rPr lang="it-IT" sz="3000" b="1" dirty="0">
                <a:solidFill>
                  <a:srgbClr val="7F7F7F"/>
                </a:solidFill>
              </a:rPr>
              <a:t>Il gruppo dei pari  </a:t>
            </a:r>
            <a:r>
              <a:rPr lang="it-IT" sz="3000" dirty="0">
                <a:solidFill>
                  <a:srgbClr val="7F7F7F"/>
                </a:solidFill>
              </a:rPr>
              <a:t>deve essere un gruppo nel quale l’individuo si identifica (ossia un </a:t>
            </a:r>
            <a:r>
              <a:rPr lang="it-IT" sz="3000" b="1" dirty="0" err="1">
                <a:solidFill>
                  <a:srgbClr val="7F7F7F"/>
                </a:solidFill>
              </a:rPr>
              <a:t>ingroup</a:t>
            </a:r>
            <a:r>
              <a:rPr lang="it-IT" sz="3000" dirty="0">
                <a:solidFill>
                  <a:srgbClr val="7F7F7F"/>
                </a:solidFill>
              </a:rPr>
              <a:t>)</a:t>
            </a:r>
          </a:p>
          <a:p>
            <a:endParaRPr lang="it-IT" sz="3000" dirty="0"/>
          </a:p>
          <a:p>
            <a:r>
              <a:rPr lang="it-IT" sz="3000" b="1" dirty="0"/>
              <a:t>Identificazione</a:t>
            </a:r>
            <a:r>
              <a:rPr lang="it-IT" sz="3000" dirty="0"/>
              <a:t>: importanza data al gruppo nella definizione del sé (da individuo a membro ingroup;</a:t>
            </a:r>
            <a:r>
              <a:rPr lang="en-US" sz="2800" dirty="0"/>
              <a:t> </a:t>
            </a:r>
            <a:r>
              <a:rPr lang="en-US" sz="2600" dirty="0" err="1"/>
              <a:t>Jetten</a:t>
            </a:r>
            <a:r>
              <a:rPr lang="en-US" sz="2600" dirty="0"/>
              <a:t> et al., 1997; Turner, 1991; Turner et al., 1987</a:t>
            </a:r>
            <a:r>
              <a:rPr lang="it-IT" sz="3000" dirty="0"/>
              <a:t>)</a:t>
            </a:r>
          </a:p>
          <a:p>
            <a:pPr marL="0" indent="0">
              <a:buNone/>
            </a:pPr>
            <a:endParaRPr lang="it-IT" sz="3000" dirty="0"/>
          </a:p>
          <a:p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346238190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Influenza Identità Sociale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it-IT" sz="2600" dirty="0">
                <a:solidFill>
                  <a:srgbClr val="7F7F7F"/>
                </a:solidFill>
              </a:rPr>
              <a:t>L’individuo non assume come norma il comportamento di qualsiasi gruppo</a:t>
            </a:r>
          </a:p>
          <a:p>
            <a:endParaRPr lang="it-IT" sz="2600" dirty="0">
              <a:solidFill>
                <a:srgbClr val="7F7F7F"/>
              </a:solidFill>
            </a:endParaRPr>
          </a:p>
          <a:p>
            <a:r>
              <a:rPr lang="it-IT" sz="2600" b="1" dirty="0">
                <a:solidFill>
                  <a:srgbClr val="7F7F7F"/>
                </a:solidFill>
              </a:rPr>
              <a:t>Il gruppo dei pari  </a:t>
            </a:r>
            <a:r>
              <a:rPr lang="it-IT" sz="2600" dirty="0">
                <a:solidFill>
                  <a:srgbClr val="7F7F7F"/>
                </a:solidFill>
              </a:rPr>
              <a:t>deve essere un gruppo nel quale l’individuo si identifica</a:t>
            </a:r>
          </a:p>
          <a:p>
            <a:endParaRPr lang="it-IT" sz="2600" b="1" dirty="0">
              <a:solidFill>
                <a:srgbClr val="7F7F7F"/>
              </a:solidFill>
            </a:endParaRPr>
          </a:p>
          <a:p>
            <a:r>
              <a:rPr lang="it-IT" sz="2600" b="1" dirty="0"/>
              <a:t>Il gruppo dei pari </a:t>
            </a:r>
            <a:r>
              <a:rPr lang="it-IT" sz="2600" dirty="0"/>
              <a:t>deve essere un gruppo nel quale l’individuo ha un ruolo attivo (</a:t>
            </a:r>
            <a:r>
              <a:rPr lang="it-IT" sz="2600" b="1" dirty="0"/>
              <a:t>centralità</a:t>
            </a:r>
            <a:r>
              <a:rPr lang="it-IT" sz="2600" dirty="0"/>
              <a:t>)</a:t>
            </a:r>
          </a:p>
          <a:p>
            <a:pPr marL="0" indent="0">
              <a:buNone/>
            </a:pPr>
            <a:endParaRPr lang="it-IT" sz="3000" dirty="0"/>
          </a:p>
          <a:p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85152984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Influenza Identità Sociale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3000" dirty="0"/>
          </a:p>
          <a:p>
            <a:r>
              <a:rPr lang="it-IT" sz="3000" b="1" dirty="0">
                <a:solidFill>
                  <a:schemeClr val="bg1">
                    <a:lumMod val="50000"/>
                  </a:schemeClr>
                </a:solidFill>
              </a:rPr>
              <a:t>Il gruppo dei pari  </a:t>
            </a:r>
            <a:r>
              <a:rPr lang="it-IT" sz="3000" dirty="0">
                <a:solidFill>
                  <a:schemeClr val="bg1">
                    <a:lumMod val="50000"/>
                  </a:schemeClr>
                </a:solidFill>
              </a:rPr>
              <a:t>deve essere un gruppo nel quale l’individuo ha un ruolo attivo (</a:t>
            </a:r>
            <a:r>
              <a:rPr lang="it-IT" sz="3000" b="1" dirty="0">
                <a:solidFill>
                  <a:schemeClr val="bg1">
                    <a:lumMod val="50000"/>
                  </a:schemeClr>
                </a:solidFill>
              </a:rPr>
              <a:t>centralità</a:t>
            </a:r>
            <a:r>
              <a:rPr lang="it-IT" sz="30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endParaRPr lang="it-IT" sz="3000" dirty="0"/>
          </a:p>
          <a:p>
            <a:r>
              <a:rPr lang="it-IT" sz="3000" b="1" dirty="0"/>
              <a:t>Centralità: </a:t>
            </a:r>
            <a:r>
              <a:rPr lang="it-IT" sz="3000" dirty="0"/>
              <a:t>l’importanza che un membro ha all’interno del gruppo/membro più normativo (antitesi: membro periferico; </a:t>
            </a:r>
            <a:r>
              <a:rPr lang="en-US" sz="2400" dirty="0" err="1"/>
              <a:t>Jetten</a:t>
            </a:r>
            <a:r>
              <a:rPr lang="en-US" sz="2400" dirty="0"/>
              <a:t> et al., 1997;Turner, 1991; Turner, Hogg, Oakes, </a:t>
            </a:r>
            <a:r>
              <a:rPr lang="en-US" sz="2400" dirty="0" err="1"/>
              <a:t>Reicher</a:t>
            </a:r>
            <a:r>
              <a:rPr lang="en-US" sz="2400" dirty="0"/>
              <a:t>, &amp; </a:t>
            </a:r>
            <a:r>
              <a:rPr lang="en-US" sz="2400" dirty="0" err="1"/>
              <a:t>Wetherell</a:t>
            </a:r>
            <a:r>
              <a:rPr lang="en-US" sz="2400" dirty="0"/>
              <a:t>, 1987</a:t>
            </a:r>
            <a:r>
              <a:rPr lang="en-US" sz="2800" dirty="0"/>
              <a:t>)</a:t>
            </a:r>
            <a:endParaRPr lang="it-IT" sz="3000" b="1" dirty="0"/>
          </a:p>
          <a:p>
            <a:endParaRPr lang="it-IT" sz="3000" dirty="0">
              <a:solidFill>
                <a:srgbClr val="A6A6A6"/>
              </a:solidFill>
            </a:endParaRPr>
          </a:p>
          <a:p>
            <a:endParaRPr lang="it-IT" sz="3000" dirty="0"/>
          </a:p>
          <a:p>
            <a:endParaRPr lang="it-IT" sz="3000" dirty="0"/>
          </a:p>
          <a:p>
            <a:pPr marL="0" indent="0">
              <a:buNone/>
            </a:pPr>
            <a:endParaRPr lang="it-IT" sz="3000" dirty="0"/>
          </a:p>
          <a:p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244086832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Ipotesi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3000" dirty="0"/>
          </a:p>
          <a:p>
            <a:r>
              <a:rPr lang="it-IT" sz="2600" dirty="0"/>
              <a:t>Se il gruppo dei pari mette in atto comportamenti di cyberbullismo</a:t>
            </a:r>
          </a:p>
          <a:p>
            <a:pPr marL="0" indent="0">
              <a:buNone/>
            </a:pPr>
            <a:endParaRPr lang="it-IT" sz="2600" dirty="0"/>
          </a:p>
          <a:p>
            <a:r>
              <a:rPr lang="it-IT" sz="2600" dirty="0"/>
              <a:t>L’adolescente tenderà a mettere in atto comportamenti simili quanto più </a:t>
            </a:r>
          </a:p>
          <a:p>
            <a:pPr lvl="1"/>
            <a:r>
              <a:rPr lang="it-IT" sz="2600" dirty="0"/>
              <a:t>si identifica con tale gruppo</a:t>
            </a:r>
          </a:p>
          <a:p>
            <a:pPr lvl="1"/>
            <a:r>
              <a:rPr lang="it-IT" sz="2600" dirty="0"/>
              <a:t> è centrale/leader all’interno del gruppo</a:t>
            </a:r>
          </a:p>
          <a:p>
            <a:endParaRPr lang="it-IT" sz="3000" dirty="0"/>
          </a:p>
          <a:p>
            <a:endParaRPr lang="it-IT" sz="3000" dirty="0">
              <a:solidFill>
                <a:srgbClr val="A6A6A6"/>
              </a:solidFill>
            </a:endParaRPr>
          </a:p>
          <a:p>
            <a:endParaRPr lang="it-IT" sz="3000" dirty="0"/>
          </a:p>
          <a:p>
            <a:endParaRPr lang="it-IT" sz="3000" dirty="0"/>
          </a:p>
          <a:p>
            <a:pPr marL="0" indent="0">
              <a:buNone/>
            </a:pPr>
            <a:endParaRPr lang="it-IT" sz="3000" dirty="0"/>
          </a:p>
          <a:p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3246483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Bullismo vs. </a:t>
            </a:r>
            <a:r>
              <a:rPr lang="it-IT" b="1" dirty="0" err="1"/>
              <a:t>Cyberbullismo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2800" i="1" dirty="0"/>
              <a:t>Cosa condividono?</a:t>
            </a:r>
          </a:p>
          <a:p>
            <a:pPr>
              <a:buNone/>
            </a:pPr>
            <a:endParaRPr lang="it-IT" sz="2800" dirty="0"/>
          </a:p>
          <a:p>
            <a:r>
              <a:rPr lang="it-IT" sz="2800" dirty="0"/>
              <a:t>sono entrambi aggressioni psicologiche, sociali e relazionali;</a:t>
            </a:r>
          </a:p>
          <a:p>
            <a:r>
              <a:rPr lang="it-IT" sz="2800" dirty="0"/>
              <a:t>il comportamento è ripetuto; </a:t>
            </a:r>
          </a:p>
          <a:p>
            <a:r>
              <a:rPr lang="it-IT" sz="2800" dirty="0"/>
              <a:t>Il rapporto tra bullo e vittima non è bilanciato (dovuto alla tecnologia o alla forza fisica</a:t>
            </a:r>
            <a:r>
              <a:rPr lang="it-IT" dirty="0"/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391414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Campione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3000" dirty="0"/>
              <a:t>N = 3511; n = 1916 studentesse, n = 1489 studenti, n = 106 non riportano il proprio genere</a:t>
            </a:r>
          </a:p>
          <a:p>
            <a:pPr>
              <a:buNone/>
            </a:pPr>
            <a:endParaRPr lang="it-IT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76200" y="2708920"/>
          <a:ext cx="60960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Tipologia di</a:t>
                      </a:r>
                      <a:r>
                        <a:rPr lang="it-IT" baseline="0" dirty="0"/>
                        <a:t> scuola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240">
                <a:tc>
                  <a:txBody>
                    <a:bodyPr/>
                    <a:lstStyle/>
                    <a:p>
                      <a:r>
                        <a:rPr lang="it-IT" dirty="0"/>
                        <a:t>Liceo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28,3% (n = 992)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Istituto</a:t>
                      </a:r>
                      <a:r>
                        <a:rPr lang="it-IT" baseline="0" dirty="0"/>
                        <a:t> tecnico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16,7% (n = 586)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Istituto</a:t>
                      </a:r>
                      <a:r>
                        <a:rPr lang="it-IT" baseline="0" dirty="0"/>
                        <a:t> professionale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35,2% (n = 1237)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Ente professionale</a:t>
                      </a:r>
                      <a:r>
                        <a:rPr lang="it-IT" baseline="0" dirty="0"/>
                        <a:t> 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16,5%</a:t>
                      </a:r>
                      <a:r>
                        <a:rPr lang="it-IT" baseline="0" dirty="0"/>
                        <a:t> (n = 578)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048778"/>
              </p:ext>
            </p:extLst>
          </p:nvPr>
        </p:nvGraphicFramePr>
        <p:xfrm>
          <a:off x="323528" y="4840560"/>
          <a:ext cx="6096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1744">
                <a:tc>
                  <a:txBody>
                    <a:bodyPr/>
                    <a:lstStyle/>
                    <a:p>
                      <a:r>
                        <a:rPr lang="it-IT" dirty="0"/>
                        <a:t>Classe</a:t>
                      </a:r>
                      <a:r>
                        <a:rPr lang="it-IT" baseline="0" dirty="0"/>
                        <a:t> frequentata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195">
                <a:tc>
                  <a:txBody>
                    <a:bodyPr/>
                    <a:lstStyle/>
                    <a:p>
                      <a:r>
                        <a:rPr lang="it-IT" dirty="0"/>
                        <a:t>1°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28,3% (n =992)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78">
                <a:tc>
                  <a:txBody>
                    <a:bodyPr/>
                    <a:lstStyle/>
                    <a:p>
                      <a:r>
                        <a:rPr lang="it-IT" dirty="0"/>
                        <a:t>2°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16,7% (n = 586)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878">
                <a:tc>
                  <a:txBody>
                    <a:bodyPr/>
                    <a:lstStyle/>
                    <a:p>
                      <a:r>
                        <a:rPr lang="it-IT" dirty="0"/>
                        <a:t>3°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35,2% (n =</a:t>
                      </a:r>
                      <a:r>
                        <a:rPr lang="it-IT" baseline="0" dirty="0"/>
                        <a:t> 1237</a:t>
                      </a:r>
                      <a:r>
                        <a:rPr lang="it-IT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854">
                <a:tc>
                  <a:txBody>
                    <a:bodyPr/>
                    <a:lstStyle/>
                    <a:p>
                      <a:r>
                        <a:rPr lang="it-IT" dirty="0"/>
                        <a:t>4°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16,5%</a:t>
                      </a:r>
                      <a:r>
                        <a:rPr lang="it-IT" baseline="0" dirty="0"/>
                        <a:t> (n = 578)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04248" y="2924944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3,4% (n = 118) non riporta la tipologia di scuola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04913" y="5012767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3,4% (n = 118) non riporta la classe frequentata</a:t>
            </a:r>
          </a:p>
        </p:txBody>
      </p:sp>
    </p:spTree>
    <p:extLst>
      <p:ext uri="{BB962C8B-B14F-4D97-AF65-F5344CB8AC3E}">
        <p14:creationId xmlns:p14="http://schemas.microsoft.com/office/powerpoint/2010/main" val="381085591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Campione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11560" y="2420888"/>
          <a:ext cx="6096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1744">
                <a:tc>
                  <a:txBody>
                    <a:bodyPr/>
                    <a:lstStyle/>
                    <a:p>
                      <a:r>
                        <a:rPr lang="it-IT" dirty="0"/>
                        <a:t>Provincia</a:t>
                      </a:r>
                      <a:r>
                        <a:rPr lang="it-IT" baseline="0" dirty="0"/>
                        <a:t> della scuola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195">
                <a:tc>
                  <a:txBody>
                    <a:bodyPr/>
                    <a:lstStyle/>
                    <a:p>
                      <a:r>
                        <a:rPr lang="it-IT" dirty="0"/>
                        <a:t>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59,2% (n =2078)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78">
                <a:tc>
                  <a:txBody>
                    <a:bodyPr/>
                    <a:lstStyle/>
                    <a:p>
                      <a:r>
                        <a:rPr lang="it-IT" dirty="0"/>
                        <a:t>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16,8% (n = 591)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878">
                <a:tc>
                  <a:txBody>
                    <a:bodyPr/>
                    <a:lstStyle/>
                    <a:p>
                      <a:r>
                        <a:rPr lang="it-IT" dirty="0"/>
                        <a:t>GO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5,9% (n =</a:t>
                      </a:r>
                      <a:r>
                        <a:rPr lang="it-IT" baseline="0" dirty="0"/>
                        <a:t> 207</a:t>
                      </a:r>
                      <a:r>
                        <a:rPr lang="it-IT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878">
                <a:tc>
                  <a:txBody>
                    <a:bodyPr/>
                    <a:lstStyle/>
                    <a:p>
                      <a:r>
                        <a:rPr lang="it-IT" dirty="0"/>
                        <a:t>PN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14,3%</a:t>
                      </a:r>
                      <a:r>
                        <a:rPr lang="it-IT" baseline="0" dirty="0"/>
                        <a:t> (n = 503)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76256" y="2780928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3,8% (n = 132) non riporta la tipologia di scuola</a:t>
            </a:r>
          </a:p>
        </p:txBody>
      </p:sp>
    </p:spTree>
    <p:extLst>
      <p:ext uri="{BB962C8B-B14F-4D97-AF65-F5344CB8AC3E}">
        <p14:creationId xmlns:p14="http://schemas.microsoft.com/office/powerpoint/2010/main" val="263050105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Metodologia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Il </a:t>
            </a:r>
            <a:r>
              <a:rPr lang="it-IT" sz="2600" dirty="0"/>
              <a:t>questionario e la metodologia sono stati approvati dal Comitato Etico di Ateneo dell’Università degli Studi di Trieste;</a:t>
            </a:r>
          </a:p>
          <a:p>
            <a:r>
              <a:rPr lang="it-IT" sz="2600" dirty="0"/>
              <a:t>il questionario è stato implementato su piattoforma online attraverso il software SurveyMonkey premium grazie al supporto dell'Ufficio Comunicazione e Rapporti Istituzionali di Insiel S.p.a;</a:t>
            </a:r>
          </a:p>
          <a:p>
            <a:r>
              <a:rPr lang="it-IT" sz="2600" dirty="0"/>
              <a:t>Consenso informato per i genitori e per gli/le studenti/esse che hanno preso parte alla somministrazione</a:t>
            </a:r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076719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Metodologia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600" b="1" dirty="0"/>
              <a:t>Requisito di misurazione</a:t>
            </a:r>
          </a:p>
          <a:p>
            <a:r>
              <a:rPr lang="it-IT" sz="2600" dirty="0"/>
              <a:t>Gli strumenti di rilevazione delle variabili socio-cognitive e comportamentali</a:t>
            </a:r>
          </a:p>
          <a:p>
            <a:pPr>
              <a:buNone/>
            </a:pPr>
            <a:endParaRPr lang="it-IT" sz="2600" dirty="0"/>
          </a:p>
          <a:p>
            <a:pPr lvl="1"/>
            <a:r>
              <a:rPr lang="it-IT" sz="2600" dirty="0"/>
              <a:t>devono essere affidabili e validi</a:t>
            </a:r>
          </a:p>
          <a:p>
            <a:pPr lvl="1"/>
            <a:r>
              <a:rPr lang="it-IT" sz="2600" dirty="0"/>
              <a:t>‘definire’ in maniera precisa i costrutti psicologici che intendono misurare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2704687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Metodologia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/>
              <a:t>Misure:</a:t>
            </a:r>
          </a:p>
          <a:p>
            <a:pPr>
              <a:buNone/>
            </a:pPr>
            <a:endParaRPr lang="it-IT" b="1" dirty="0"/>
          </a:p>
          <a:p>
            <a:r>
              <a:rPr lang="it-IT" sz="2800" dirty="0"/>
              <a:t> Validate in letteratura (proprietà psicometriche)</a:t>
            </a:r>
          </a:p>
          <a:p>
            <a:r>
              <a:rPr lang="it-IT" sz="2800" dirty="0"/>
              <a:t> Pubblicate su riviste peer-review</a:t>
            </a:r>
          </a:p>
          <a:p>
            <a:r>
              <a:rPr lang="it-IT" sz="2800" dirty="0"/>
              <a:t> Indicizzate in SCOPUS e ISI</a:t>
            </a:r>
          </a:p>
          <a:p>
            <a:r>
              <a:rPr lang="it-IT" sz="2800" dirty="0"/>
              <a:t> Valutate ANVUR</a:t>
            </a:r>
          </a:p>
        </p:txBody>
      </p:sp>
    </p:spTree>
    <p:extLst>
      <p:ext uri="{BB962C8B-B14F-4D97-AF65-F5344CB8AC3E}">
        <p14:creationId xmlns:p14="http://schemas.microsoft.com/office/powerpoint/2010/main" val="353758177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Metodologia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600" b="1" dirty="0"/>
              <a:t>Requisito di Analisi dei dati</a:t>
            </a:r>
          </a:p>
          <a:p>
            <a:pPr>
              <a:buNone/>
            </a:pPr>
            <a:endParaRPr lang="it-IT" sz="2600" b="1" dirty="0"/>
          </a:p>
          <a:p>
            <a:r>
              <a:rPr lang="it-IT" sz="2400" dirty="0"/>
              <a:t>Analisi in grado di verificare le associazioni tra le variabili di stima e le variabili ‘target’;</a:t>
            </a:r>
          </a:p>
          <a:p>
            <a:pPr>
              <a:buNone/>
            </a:pPr>
            <a:endParaRPr lang="it-IT" sz="2400" dirty="0"/>
          </a:p>
          <a:p>
            <a:r>
              <a:rPr lang="it-IT" sz="2400" dirty="0"/>
              <a:t>Identificare quali tra tutte le variabili che abbiamo misurato incidono promuovendo o inibendo il fenomeno del cyberbullsmo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051859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Codice deontologico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sz="2000" dirty="0"/>
              <a:t>la partecipazione allo studio è </a:t>
            </a:r>
            <a:r>
              <a:rPr lang="it-IT" sz="2000" i="1" dirty="0"/>
              <a:t>sempre e solo volontaria</a:t>
            </a:r>
            <a:r>
              <a:rPr lang="it-IT" sz="2000" dirty="0"/>
              <a:t>, pertanto i ragazzi e le ragazze sono del tutto liberi/e di non rispondere al questionario o ad alcune domande qualora non lo volessero, per qualsiasi ragione, così come possono in qualunque momento decidere di ritirarsi senza dover fornire alcuna giustificazione;</a:t>
            </a:r>
          </a:p>
          <a:p>
            <a:pPr lvl="0"/>
            <a:r>
              <a:rPr lang="it-IT" sz="2000" dirty="0"/>
              <a:t>il questionario non prevede risposte giuste o sbagliate, ma solo risposte che riflettono modi di comportarsi, sentire o pensare; </a:t>
            </a:r>
            <a:r>
              <a:rPr lang="it-IT" sz="2000" i="1" dirty="0"/>
              <a:t>nessuno viene giudicato</a:t>
            </a:r>
            <a:r>
              <a:rPr lang="it-IT" sz="2000" dirty="0"/>
              <a:t>;</a:t>
            </a:r>
          </a:p>
          <a:p>
            <a:pPr lvl="0"/>
            <a:r>
              <a:rPr lang="it-IT" sz="2100" dirty="0"/>
              <a:t>i dati raccolti verranno utilizzati per lo svolgimento della ricerca descritta in premessa, in accordo con le leggi sulla privacy e in conformità al regolamento dell’Unione Europea 679/2016 e il titolare dei dati si impegna a tutelarli secondo tale normativa;</a:t>
            </a:r>
          </a:p>
        </p:txBody>
      </p:sp>
    </p:spTree>
    <p:extLst>
      <p:ext uri="{BB962C8B-B14F-4D97-AF65-F5344CB8AC3E}">
        <p14:creationId xmlns:p14="http://schemas.microsoft.com/office/powerpoint/2010/main" val="350576275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Codice deontologico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sz="2000" dirty="0"/>
              <a:t>i risultati della presente ricerca potranno essere pubblicati su riviste o presentati a congressi ma in nessun modo sarà possibile l’identificazione dei o delle partecipanti, in quanto i risultati saranno presentati solo in forma aggregata;</a:t>
            </a:r>
          </a:p>
          <a:p>
            <a:pPr lvl="0">
              <a:buNone/>
            </a:pPr>
            <a:endParaRPr lang="it-IT" sz="2000" dirty="0"/>
          </a:p>
          <a:p>
            <a:r>
              <a:rPr lang="it-IT" sz="2000" dirty="0"/>
              <a:t>per altro, tutti i dati raccolti verranno sottoposti ad analisi statistiche, proprio perché unico obiettivo è osservare cosa accade in un ampio campione di dati </a:t>
            </a:r>
            <a:r>
              <a:rPr lang="it-IT" sz="2000" i="1" dirty="0"/>
              <a:t>unicamente a scopo di ricerca scientifica</a:t>
            </a:r>
            <a:r>
              <a:rPr lang="it-IT" sz="2000" dirty="0"/>
              <a:t>, mentre in nessun modo vi è interesse verso il singolo individuo</a:t>
            </a:r>
          </a:p>
        </p:txBody>
      </p:sp>
    </p:spTree>
    <p:extLst>
      <p:ext uri="{BB962C8B-B14F-4D97-AF65-F5344CB8AC3E}">
        <p14:creationId xmlns:p14="http://schemas.microsoft.com/office/powerpoint/2010/main" val="426685792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Istruzioni di somministrazione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sz="2100" dirty="0"/>
              <a:t>Se lo studente o la studentessa non ha il consenso da parte dei genitori/tutori, non dovrà essere presente durante la compilazione del questionario.</a:t>
            </a:r>
          </a:p>
          <a:p>
            <a:pPr lvl="0"/>
            <a:r>
              <a:rPr lang="it-IT" sz="2100" dirty="0"/>
              <a:t>Lo studente o la studentessa ha il diritto di non partecipare alla ricerca dopo aver letto il consenso informato, qualora non lo volesse.</a:t>
            </a:r>
          </a:p>
          <a:p>
            <a:pPr lvl="0"/>
            <a:r>
              <a:rPr lang="it-IT" sz="2100" dirty="0"/>
              <a:t>Informare gli studenti e le studentesse sugli obiettivi generali della ricerca. </a:t>
            </a:r>
          </a:p>
          <a:p>
            <a:pPr lvl="0"/>
            <a:r>
              <a:rPr lang="it-IT" sz="2100" dirty="0"/>
              <a:t>Informare gli studenti e le studentesse dei propri diritti come evidenziato da protocollo comitato etico </a:t>
            </a:r>
          </a:p>
          <a:p>
            <a:pPr lvl="0"/>
            <a:r>
              <a:rPr lang="it-IT" sz="2100" dirty="0"/>
              <a:t>Informare gli studenti e le studentesse che possono non rispondere a tutte o alcune domande e continuare comunque la compilazione, lasciando la/le domanda/e priva/e di risposta</a:t>
            </a:r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242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Istruzioni di somministrazione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it-IT" sz="2100" dirty="0"/>
          </a:p>
          <a:p>
            <a:pPr lvl="0"/>
            <a:r>
              <a:rPr lang="it-IT" sz="2100" dirty="0"/>
              <a:t>Garantire la privancy agli studenti e alle studentesse durante la compilazione (ad esempio, avere uno spazio tra un partecipante e l'altro; chiedere di mantenere l’attenzione sul proprio questionario).</a:t>
            </a:r>
          </a:p>
          <a:p>
            <a:pPr lvl="0"/>
            <a:r>
              <a:rPr lang="it-IT" sz="2100" dirty="0"/>
              <a:t>Randomizzazione  delle domande</a:t>
            </a:r>
          </a:p>
          <a:p>
            <a:pPr lvl="0"/>
            <a:r>
              <a:rPr lang="it-IT" sz="2100" dirty="0"/>
              <a:t>Compilazione autonoma. Evitare che gli studenti e le studentesse parlino tra di loro durante le compilazione.</a:t>
            </a:r>
          </a:p>
          <a:p>
            <a:pPr lvl="0"/>
            <a:r>
              <a:rPr lang="it-IT" sz="2100" dirty="0"/>
              <a:t>Mantenere il silenzio durante la compilazione.</a:t>
            </a:r>
          </a:p>
          <a:p>
            <a:pPr lvl="0"/>
            <a:r>
              <a:rPr lang="it-IT" sz="2100" dirty="0"/>
              <a:t>Rispondere alle domande e alle osservazioni degli studenti e delle studentesse a compilazione conclusa, se non inerenti ad un quesito specifico del questionario.</a:t>
            </a:r>
          </a:p>
          <a:p>
            <a:pPr lvl="0"/>
            <a:r>
              <a:rPr lang="it-IT" sz="2100" dirty="0"/>
              <a:t>Concludere la somministrazione con il debrifing </a:t>
            </a:r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5746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Bullismo vs. </a:t>
            </a:r>
            <a:r>
              <a:rPr lang="it-IT" b="1" dirty="0" err="1"/>
              <a:t>Cyberbullismo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800" dirty="0"/>
              <a:t>Chi è vittima di bullismo tradizionale è vittima anche di cyberbullismo</a:t>
            </a:r>
          </a:p>
          <a:p>
            <a:r>
              <a:rPr lang="it-IT" sz="2800" dirty="0"/>
              <a:t>Chi è attore di bullismo tradizionale è attore anche di cyberbullismo </a:t>
            </a:r>
          </a:p>
          <a:p>
            <a:r>
              <a:rPr lang="it-IT" sz="2800" dirty="0"/>
              <a:t>Chi è attore di bullismo tradizionale è vittima di cyberbullismo</a:t>
            </a:r>
          </a:p>
          <a:p>
            <a:pPr>
              <a:buNone/>
            </a:pPr>
            <a:endParaRPr lang="it-IT" sz="2800" dirty="0"/>
          </a:p>
          <a:p>
            <a:pPr>
              <a:buNone/>
            </a:pPr>
            <a:endParaRPr lang="it-IT" sz="2800" dirty="0"/>
          </a:p>
          <a:p>
            <a:pPr>
              <a:buNone/>
            </a:pPr>
            <a:r>
              <a:rPr lang="it-IT" sz="2800" dirty="0"/>
              <a:t>(Smith et al., 2008; Gradinger et al., 2009; Kowalski et al., 2009)</a:t>
            </a:r>
          </a:p>
        </p:txBody>
      </p:sp>
    </p:spTree>
    <p:extLst>
      <p:ext uri="{BB962C8B-B14F-4D97-AF65-F5344CB8AC3E}">
        <p14:creationId xmlns:p14="http://schemas.microsoft.com/office/powerpoint/2010/main" val="235033410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Misure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600" dirty="0"/>
              <a:t>	Frequenza con cui hanno </a:t>
            </a:r>
            <a:r>
              <a:rPr lang="it-IT" sz="2600" b="1" dirty="0"/>
              <a:t>messo in atto</a:t>
            </a:r>
            <a:r>
              <a:rPr lang="it-IT" sz="2600" dirty="0"/>
              <a:t> comportamenti legati al cyberbullismo (</a:t>
            </a:r>
            <a:r>
              <a:rPr lang="el-GR" sz="2600" dirty="0">
                <a:cs typeface="Times New Roman"/>
              </a:rPr>
              <a:t>α</a:t>
            </a:r>
            <a:r>
              <a:rPr lang="it-IT" sz="2600" dirty="0">
                <a:cs typeface="Times New Roman"/>
              </a:rPr>
              <a:t> = .69</a:t>
            </a:r>
            <a:r>
              <a:rPr lang="it-IT" sz="2600" dirty="0"/>
              <a:t>)</a:t>
            </a:r>
          </a:p>
          <a:p>
            <a:endParaRPr lang="it-IT" sz="2600" dirty="0"/>
          </a:p>
          <a:p>
            <a:pPr>
              <a:buNone/>
            </a:pPr>
            <a:r>
              <a:rPr lang="it-IT" sz="2600" dirty="0"/>
              <a:t>	Es: In questo ultimo anno, quante volte ti è capitato di scrivere messaggi offensivi e/o volgari a qualcuno/a attraverso smartphone (es. sms, whatsapp), email (es. mailing list) e/o su social network (es. Facebook, Instagram, Snapchat)?</a:t>
            </a:r>
          </a:p>
          <a:p>
            <a:pPr algn="ctr">
              <a:buNone/>
            </a:pPr>
            <a:r>
              <a:rPr lang="it-IT" sz="2600" i="1" dirty="0"/>
              <a:t>Scala: 1 (= mai), 5( = sempre)</a:t>
            </a:r>
            <a:endParaRPr lang="it-IT" sz="260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C21AB0CA-3B77-470C-AC75-F02E7586E5F0}"/>
              </a:ext>
            </a:extLst>
          </p:cNvPr>
          <p:cNvSpPr/>
          <p:nvPr/>
        </p:nvSpPr>
        <p:spPr>
          <a:xfrm>
            <a:off x="474518" y="5985559"/>
            <a:ext cx="82122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+mj-lt"/>
                <a:ea typeface="MS Mincho" panose="02020609040205080304" pitchFamily="49" charset="-128"/>
              </a:rPr>
              <a:t>Calvete</a:t>
            </a:r>
            <a:r>
              <a:rPr lang="en-US" dirty="0">
                <a:latin typeface="+mj-lt"/>
                <a:ea typeface="MS Mincho" panose="02020609040205080304" pitchFamily="49" charset="-128"/>
              </a:rPr>
              <a:t> et al., 2010; </a:t>
            </a:r>
            <a:r>
              <a:rPr lang="en-US" dirty="0" err="1">
                <a:latin typeface="+mj-lt"/>
                <a:ea typeface="MS Mincho" panose="02020609040205080304" pitchFamily="49" charset="-128"/>
              </a:rPr>
              <a:t>Festl</a:t>
            </a:r>
            <a:r>
              <a:rPr lang="en-US" dirty="0">
                <a:latin typeface="+mj-lt"/>
                <a:ea typeface="MS Mincho" panose="02020609040205080304" pitchFamily="49" charset="-128"/>
              </a:rPr>
              <a:t> et al., 2013; Smith et al., 2008; Wang, </a:t>
            </a:r>
            <a:r>
              <a:rPr lang="en-US" dirty="0" err="1">
                <a:latin typeface="+mj-lt"/>
                <a:ea typeface="MS Mincho" panose="02020609040205080304" pitchFamily="49" charset="-128"/>
              </a:rPr>
              <a:t>Iannotti</a:t>
            </a:r>
            <a:r>
              <a:rPr lang="en-US" dirty="0">
                <a:latin typeface="+mj-lt"/>
                <a:ea typeface="MS Mincho" panose="02020609040205080304" pitchFamily="49" charset="-128"/>
              </a:rPr>
              <a:t>, &amp; </a:t>
            </a:r>
            <a:r>
              <a:rPr lang="en-US" dirty="0" err="1">
                <a:latin typeface="+mj-lt"/>
                <a:ea typeface="MS Mincho" panose="02020609040205080304" pitchFamily="49" charset="-128"/>
              </a:rPr>
              <a:t>Nansel</a:t>
            </a:r>
            <a:r>
              <a:rPr lang="en-US" dirty="0">
                <a:latin typeface="+mj-lt"/>
                <a:ea typeface="MS Mincho" panose="02020609040205080304" pitchFamily="49" charset="-128"/>
              </a:rPr>
              <a:t>, 2009</a:t>
            </a:r>
            <a:endParaRPr lang="it-IT" dirty="0">
              <a:latin typeface="+mj-lt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Misure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b="1" dirty="0"/>
              <a:t>	</a:t>
            </a:r>
            <a:r>
              <a:rPr lang="it-IT" sz="2600" b="1" dirty="0"/>
              <a:t>Norma dei pari </a:t>
            </a:r>
            <a:r>
              <a:rPr lang="it-IT" sz="2600" dirty="0"/>
              <a:t>percepita</a:t>
            </a:r>
            <a:r>
              <a:rPr lang="it-IT" sz="2600" b="1" dirty="0"/>
              <a:t> </a:t>
            </a:r>
            <a:r>
              <a:rPr lang="it-IT" sz="2600" dirty="0"/>
              <a:t>all’interno del gruppo (</a:t>
            </a:r>
            <a:r>
              <a:rPr lang="el-GR" sz="2600" dirty="0">
                <a:cs typeface="Times New Roman"/>
              </a:rPr>
              <a:t>α</a:t>
            </a:r>
            <a:r>
              <a:rPr lang="it-IT" sz="2600" dirty="0">
                <a:cs typeface="Times New Roman"/>
              </a:rPr>
              <a:t> = .78)</a:t>
            </a:r>
            <a:endParaRPr lang="it-IT" sz="2600" dirty="0"/>
          </a:p>
          <a:p>
            <a:pPr>
              <a:buNone/>
            </a:pPr>
            <a:endParaRPr lang="it-IT" sz="2600" i="1" dirty="0"/>
          </a:p>
          <a:p>
            <a:pPr>
              <a:buNone/>
            </a:pPr>
            <a:r>
              <a:rPr lang="it-IT" sz="2600" i="1" dirty="0"/>
              <a:t>	</a:t>
            </a:r>
            <a:r>
              <a:rPr lang="it-IT" sz="2600" dirty="0"/>
              <a:t>Es:</a:t>
            </a:r>
            <a:r>
              <a:rPr lang="it-IT" sz="2600" i="1" dirty="0"/>
              <a:t>  </a:t>
            </a:r>
            <a:r>
              <a:rPr lang="it-IT" sz="2600" dirty="0"/>
              <a:t>Quanti tra i tuoi amici accetterebbe qualcuno/a che pubblica immagini private e/o dati personali di qualcuno/a attraverso smartphone (es. sms, whatsapp), email (es. mailing list) e/o su social network (es. Facebook, Instagram, Snapchat)?</a:t>
            </a:r>
          </a:p>
          <a:p>
            <a:pPr algn="ctr">
              <a:buNone/>
            </a:pPr>
            <a:endParaRPr lang="it-IT" sz="2800" i="1" dirty="0"/>
          </a:p>
          <a:p>
            <a:pPr algn="ctr">
              <a:buNone/>
            </a:pPr>
            <a:r>
              <a:rPr lang="it-IT" sz="2800" i="1" dirty="0"/>
              <a:t>Scala: 1( nessuno), 5 (= tutti)</a:t>
            </a:r>
            <a:endParaRPr lang="it-IT" sz="2600" i="1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27415DF9-C809-4279-9EF1-8DA2BB257D66}"/>
              </a:ext>
            </a:extLst>
          </p:cNvPr>
          <p:cNvSpPr/>
          <p:nvPr/>
        </p:nvSpPr>
        <p:spPr>
          <a:xfrm>
            <a:off x="457200" y="6182361"/>
            <a:ext cx="2313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+mj-lt"/>
                <a:ea typeface="MS Mincho" panose="02020609040205080304" pitchFamily="49" charset="-128"/>
              </a:rPr>
              <a:t>Sasson</a:t>
            </a:r>
            <a:r>
              <a:rPr lang="en-US" dirty="0">
                <a:latin typeface="+mj-lt"/>
                <a:ea typeface="MS Mincho" panose="02020609040205080304" pitchFamily="49" charset="-128"/>
              </a:rPr>
              <a:t> &amp; </a:t>
            </a:r>
            <a:r>
              <a:rPr lang="en-US" dirty="0" err="1">
                <a:latin typeface="+mj-lt"/>
                <a:ea typeface="MS Mincho" panose="02020609040205080304" pitchFamily="49" charset="-128"/>
              </a:rPr>
              <a:t>Mesch</a:t>
            </a:r>
            <a:r>
              <a:rPr lang="en-US" dirty="0">
                <a:latin typeface="+mj-lt"/>
                <a:ea typeface="MS Mincho" panose="02020609040205080304" pitchFamily="49" charset="-128"/>
              </a:rPr>
              <a:t>, 2017</a:t>
            </a:r>
            <a:endParaRPr lang="it-IT" dirty="0">
              <a:latin typeface="+mj-lt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BF4A41-024B-4ABE-B533-C7B86B038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Misure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2D80D9-3C77-46C6-AEB2-4FFEF0F9A4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512" y="2287413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/>
              <a:t>Conoscenze legislative </a:t>
            </a:r>
            <a:r>
              <a:rPr lang="it-IT" sz="2400" dirty="0"/>
              <a:t>relative al mettere in atto comportamenti legati al cyberbullismo</a:t>
            </a:r>
          </a:p>
          <a:p>
            <a:endParaRPr lang="it-IT" sz="2400" dirty="0"/>
          </a:p>
          <a:p>
            <a:pPr marL="0" indent="0">
              <a:buNone/>
            </a:pPr>
            <a:r>
              <a:rPr lang="it-IT" sz="2400" dirty="0"/>
              <a:t>	</a:t>
            </a:r>
          </a:p>
          <a:p>
            <a:pPr marL="0" indent="0">
              <a:buNone/>
            </a:pPr>
            <a:endParaRPr lang="it-IT" dirty="0"/>
          </a:p>
          <a:p>
            <a:pPr>
              <a:buNone/>
            </a:pPr>
            <a:r>
              <a:rPr lang="it-IT" sz="2200" i="1" dirty="0"/>
              <a:t>SÌ, è legale vs.  NO, non è legale</a:t>
            </a:r>
            <a:endParaRPr lang="it-IT" sz="2200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80A36DD-7575-491F-83C1-15BB047385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69409" y="2359421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/>
              <a:t>Conoscenze legislative sulle conseguenze </a:t>
            </a:r>
            <a:r>
              <a:rPr lang="it-IT" sz="2400" dirty="0"/>
              <a:t>nel mettere in atto comportamenti legati  al cyberbullismo (</a:t>
            </a:r>
            <a:r>
              <a:rPr lang="el-GR" sz="2400" dirty="0">
                <a:cs typeface="Times New Roman"/>
              </a:rPr>
              <a:t>α</a:t>
            </a:r>
            <a:r>
              <a:rPr lang="it-IT" sz="2400" dirty="0">
                <a:cs typeface="Times New Roman"/>
              </a:rPr>
              <a:t> = .66)</a:t>
            </a:r>
            <a:endParaRPr lang="it-IT" sz="2400" dirty="0"/>
          </a:p>
          <a:p>
            <a:pPr>
              <a:buNone/>
            </a:pPr>
            <a:endParaRPr lang="it-IT" sz="2400" i="1" dirty="0"/>
          </a:p>
          <a:p>
            <a:pPr>
              <a:buNone/>
            </a:pPr>
            <a:endParaRPr lang="it-IT" sz="2400" i="1" dirty="0"/>
          </a:p>
          <a:p>
            <a:pPr>
              <a:buNone/>
            </a:pPr>
            <a:endParaRPr lang="it-IT" sz="2400" i="1" dirty="0"/>
          </a:p>
          <a:p>
            <a:pPr>
              <a:buNone/>
            </a:pPr>
            <a:r>
              <a:rPr lang="it-IT" sz="2200" i="1" dirty="0"/>
              <a:t>1 (= per niente gravi), 4( = molto gravi)</a:t>
            </a:r>
            <a:endParaRPr lang="it-IT" sz="220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29D1C1CD-E69B-4E1A-AC1C-3047D62FFD91}"/>
              </a:ext>
            </a:extLst>
          </p:cNvPr>
          <p:cNvSpPr/>
          <p:nvPr/>
        </p:nvSpPr>
        <p:spPr>
          <a:xfrm>
            <a:off x="206358" y="1340768"/>
            <a:ext cx="78940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Es. Rubare le credenziali di qualcuno/a e impossessarsi dei suoi profili</a:t>
            </a:r>
          </a:p>
        </p:txBody>
      </p:sp>
    </p:spTree>
    <p:extLst>
      <p:ext uri="{BB962C8B-B14F-4D97-AF65-F5344CB8AC3E}">
        <p14:creationId xmlns:p14="http://schemas.microsoft.com/office/powerpoint/2010/main" val="208726757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Misure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600" dirty="0"/>
              <a:t>	</a:t>
            </a:r>
            <a:r>
              <a:rPr lang="it-IT" sz="2600" b="1" dirty="0"/>
              <a:t>Identificazione valutativa </a:t>
            </a:r>
            <a:r>
              <a:rPr lang="it-IT" sz="2600" dirty="0"/>
              <a:t>(</a:t>
            </a:r>
            <a:r>
              <a:rPr lang="el-GR" sz="2600" dirty="0">
                <a:cs typeface="Times New Roman"/>
              </a:rPr>
              <a:t>α</a:t>
            </a:r>
            <a:r>
              <a:rPr lang="it-IT" sz="2600" dirty="0">
                <a:cs typeface="Times New Roman"/>
              </a:rPr>
              <a:t> = .88)</a:t>
            </a:r>
          </a:p>
          <a:p>
            <a:pPr>
              <a:buNone/>
            </a:pPr>
            <a:r>
              <a:rPr lang="it-IT" sz="2600" dirty="0">
                <a:cs typeface="Times New Roman"/>
              </a:rPr>
              <a:t>	</a:t>
            </a:r>
            <a:r>
              <a:rPr lang="it-IT" sz="2600" dirty="0"/>
              <a:t>con il gruppo di amici con cui si è in contatto attraverso smartphone (es. sms, whatsapp), email (es. mailing list) e social network (es. Facebook, Instagram, Snapchat)</a:t>
            </a:r>
          </a:p>
          <a:p>
            <a:pPr>
              <a:buNone/>
            </a:pPr>
            <a:endParaRPr lang="it-IT" sz="2600" i="1" dirty="0"/>
          </a:p>
          <a:p>
            <a:pPr>
              <a:buNone/>
            </a:pPr>
            <a:r>
              <a:rPr lang="it-IT" sz="2600" i="1" dirty="0"/>
              <a:t>	Es: </a:t>
            </a:r>
            <a:r>
              <a:rPr lang="it-IT" sz="2600" dirty="0"/>
              <a:t>Sei orgoglioso/a di far parte di questo gruppo di amici? </a:t>
            </a:r>
          </a:p>
          <a:p>
            <a:pPr>
              <a:buNone/>
            </a:pPr>
            <a:endParaRPr lang="it-IT" sz="2600" i="1" dirty="0"/>
          </a:p>
          <a:p>
            <a:pPr algn="ctr">
              <a:buNone/>
            </a:pPr>
            <a:r>
              <a:rPr lang="it-IT" sz="2600" i="1" dirty="0"/>
              <a:t>Scala: 1 ( = no, per niente),  7 (sì, moltissimo)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798F5155-04E6-409D-9BDB-EF0DE5D57EDF}"/>
              </a:ext>
            </a:extLst>
          </p:cNvPr>
          <p:cNvSpPr/>
          <p:nvPr/>
        </p:nvSpPr>
        <p:spPr>
          <a:xfrm>
            <a:off x="432028" y="6306553"/>
            <a:ext cx="19864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+mj-lt"/>
                <a:ea typeface="MS Mincho" panose="02020609040205080304" pitchFamily="49" charset="-128"/>
              </a:rPr>
              <a:t>Kiesner</a:t>
            </a:r>
            <a:r>
              <a:rPr lang="en-US" dirty="0">
                <a:latin typeface="+mj-lt"/>
                <a:ea typeface="MS Mincho" panose="02020609040205080304" pitchFamily="49" charset="-128"/>
              </a:rPr>
              <a:t> et al., 2012</a:t>
            </a:r>
            <a:endParaRPr lang="it-IT" dirty="0">
              <a:latin typeface="+mj-lt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Misure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331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it-IT" dirty="0"/>
              <a:t>	</a:t>
            </a:r>
            <a:r>
              <a:rPr lang="it-IT" sz="2600" b="1" dirty="0"/>
              <a:t>Identificazione cognitiva (IOS)</a:t>
            </a:r>
          </a:p>
          <a:p>
            <a:pPr>
              <a:buNone/>
            </a:pPr>
            <a:r>
              <a:rPr lang="it-IT" sz="2600" b="1" dirty="0"/>
              <a:t>	 </a:t>
            </a:r>
            <a:r>
              <a:rPr lang="it-IT" sz="2600" dirty="0"/>
              <a:t>con il gruppo di amici con cui sei in contatto attraverso smartphone (es. sms, whatsapp), email (es. mailing list) e social network (es. Facebook, Instagram, Snapchat)</a:t>
            </a:r>
          </a:p>
          <a:p>
            <a:pPr>
              <a:buNone/>
            </a:pPr>
            <a:endParaRPr lang="it-IT" sz="2600" i="1" dirty="0"/>
          </a:p>
        </p:txBody>
      </p:sp>
      <p:pic>
        <p:nvPicPr>
          <p:cNvPr id="4" name="Picture 3" descr="Slide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59632" y="3284984"/>
            <a:ext cx="6732000" cy="3024336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784C47FC-B13B-417E-A45C-EAFDA0D1B539}"/>
              </a:ext>
            </a:extLst>
          </p:cNvPr>
          <p:cNvSpPr/>
          <p:nvPr/>
        </p:nvSpPr>
        <p:spPr>
          <a:xfrm>
            <a:off x="457200" y="5995298"/>
            <a:ext cx="18518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j-lt"/>
                <a:ea typeface="MS Mincho" panose="02020609040205080304" pitchFamily="49" charset="-128"/>
              </a:rPr>
              <a:t> Aron et al., 1992</a:t>
            </a:r>
            <a:endParaRPr lang="it-IT" dirty="0">
              <a:latin typeface="+mj-lt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Misure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/>
              <a:t>	</a:t>
            </a:r>
            <a:r>
              <a:rPr lang="it-IT" sz="2600" b="1" dirty="0"/>
              <a:t>Tipicità</a:t>
            </a:r>
          </a:p>
          <a:p>
            <a:pPr>
              <a:buNone/>
            </a:pPr>
            <a:endParaRPr lang="it-IT" sz="2600" b="1" dirty="0"/>
          </a:p>
          <a:p>
            <a:pPr>
              <a:buNone/>
            </a:pPr>
            <a:r>
              <a:rPr lang="it-IT" sz="2600" dirty="0"/>
              <a:t>	Es: Quanto ti senti tipico/a, ossia caratteristico/a, del gruppo di amici con cui sei in contatto attraverso smartphone (es. sms, whatsapp), email (es. mailing list) e social network (es. Facebook, Instagram, Snapchat)?</a:t>
            </a:r>
          </a:p>
          <a:p>
            <a:pPr>
              <a:buNone/>
            </a:pPr>
            <a:endParaRPr lang="it-IT" sz="2600" dirty="0"/>
          </a:p>
          <a:p>
            <a:pPr algn="ctr">
              <a:buNone/>
            </a:pPr>
            <a:r>
              <a:rPr lang="it-IT" sz="2600" i="1" dirty="0"/>
              <a:t>Scala:1(=  per niente), 4( = molto)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BA9DBD5-BC57-409B-80B2-01159853C1CB}"/>
              </a:ext>
            </a:extLst>
          </p:cNvPr>
          <p:cNvSpPr/>
          <p:nvPr/>
        </p:nvSpPr>
        <p:spPr>
          <a:xfrm>
            <a:off x="457200" y="6109242"/>
            <a:ext cx="2242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+mj-lt"/>
                <a:ea typeface="MS Mincho" panose="02020609040205080304" pitchFamily="49" charset="-128"/>
              </a:rPr>
              <a:t>Jetten</a:t>
            </a:r>
            <a:r>
              <a:rPr lang="en-US" dirty="0">
                <a:latin typeface="+mj-lt"/>
                <a:ea typeface="MS Mincho" panose="02020609040205080304" pitchFamily="49" charset="-128"/>
              </a:rPr>
              <a:t> et al., 1997</a:t>
            </a:r>
            <a:endParaRPr lang="it-IT" dirty="0">
              <a:latin typeface="+mj-lt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Misure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Misure di controllo: </a:t>
            </a:r>
          </a:p>
          <a:p>
            <a:r>
              <a:rPr lang="it-IT" sz="2600" dirty="0"/>
              <a:t>Vittima e </a:t>
            </a:r>
            <a:r>
              <a:rPr lang="it-IT" sz="2600" dirty="0" err="1"/>
              <a:t>bystander</a:t>
            </a:r>
            <a:r>
              <a:rPr lang="it-IT" sz="2600" dirty="0"/>
              <a:t> di comportamenti di cyberbullismo</a:t>
            </a:r>
          </a:p>
          <a:p>
            <a:r>
              <a:rPr lang="it-IT" sz="2600" dirty="0">
                <a:cs typeface="Times New Roman"/>
              </a:rPr>
              <a:t>Quantità dell’utilizzo dei social network (durante la settimana)</a:t>
            </a:r>
          </a:p>
          <a:p>
            <a:r>
              <a:rPr lang="it-IT" sz="2600" dirty="0">
                <a:cs typeface="Times New Roman"/>
              </a:rPr>
              <a:t>Genere dei partecipanti</a:t>
            </a:r>
          </a:p>
          <a:p>
            <a:endParaRPr lang="it-IT" sz="2600" dirty="0">
              <a:cs typeface="Times New Roman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Ricapitolando: Misure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600" dirty="0"/>
              <a:t>Attore di comportamenti legati al </a:t>
            </a:r>
            <a:r>
              <a:rPr lang="it-IT" sz="2600" dirty="0" err="1"/>
              <a:t>cyberbullismo</a:t>
            </a:r>
            <a:r>
              <a:rPr lang="it-IT" sz="2600" dirty="0"/>
              <a:t> </a:t>
            </a:r>
            <a:r>
              <a:rPr lang="it-IT" sz="2600" b="1" dirty="0"/>
              <a:t>VD</a:t>
            </a:r>
          </a:p>
          <a:p>
            <a:r>
              <a:rPr lang="it-IT" sz="2600" dirty="0"/>
              <a:t>Norme condivise relative ai comportamenti di  cyberbullismo all’interno del gruppo di amici</a:t>
            </a:r>
          </a:p>
          <a:p>
            <a:r>
              <a:rPr lang="it-IT" sz="2600" dirty="0"/>
              <a:t>Conoscenze legislative</a:t>
            </a:r>
          </a:p>
          <a:p>
            <a:endParaRPr lang="it-IT" sz="2600" dirty="0"/>
          </a:p>
          <a:p>
            <a:pPr marL="0" indent="0">
              <a:buNone/>
            </a:pPr>
            <a:endParaRPr lang="it-IT" sz="2600" dirty="0"/>
          </a:p>
          <a:p>
            <a:r>
              <a:rPr lang="it-IT" sz="2600" dirty="0"/>
              <a:t>Tipicità all’interno del gruppo di amici</a:t>
            </a:r>
          </a:p>
          <a:p>
            <a:r>
              <a:rPr lang="it-IT" sz="2600" dirty="0"/>
              <a:t>Identificazione valutativa e cognitiva con il gruppo di amici</a:t>
            </a:r>
          </a:p>
          <a:p>
            <a:pPr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326644691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Ricapitolando: Misure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600" dirty="0"/>
          </a:p>
          <a:p>
            <a:r>
              <a:rPr lang="it-IT" sz="2600" dirty="0"/>
              <a:t>Vittima di comportamenti  legati al cyberbullismo</a:t>
            </a:r>
          </a:p>
          <a:p>
            <a:r>
              <a:rPr lang="it-IT" sz="2600" dirty="0"/>
              <a:t>Bystander di comportamenti legati al cyberbullismo</a:t>
            </a:r>
          </a:p>
          <a:p>
            <a:r>
              <a:rPr lang="it-IT" sz="2600" dirty="0"/>
              <a:t>Genere dei partecipanti</a:t>
            </a:r>
          </a:p>
          <a:p>
            <a:r>
              <a:rPr lang="it-IT" sz="2600" dirty="0"/>
              <a:t>Quantità dell’utilizzo dei social network</a:t>
            </a:r>
          </a:p>
          <a:p>
            <a:r>
              <a:rPr lang="it-IT" sz="2600" dirty="0"/>
              <a:t>Grado di istruzione dei genitori</a:t>
            </a:r>
          </a:p>
          <a:p>
            <a:endParaRPr lang="it-IT" sz="2600" dirty="0"/>
          </a:p>
          <a:p>
            <a:pPr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17279564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9306"/>
            <a:ext cx="8913813" cy="914400"/>
          </a:xfrm>
        </p:spPr>
        <p:txBody>
          <a:bodyPr/>
          <a:lstStyle/>
          <a:p>
            <a:r>
              <a:rPr lang="en-US" b="1" dirty="0" err="1"/>
              <a:t>Analisi</a:t>
            </a:r>
            <a:r>
              <a:rPr lang="en-US" b="1" dirty="0"/>
              <a:t> </a:t>
            </a:r>
            <a:r>
              <a:rPr lang="en-US" b="1" dirty="0" err="1"/>
              <a:t>descrittive</a:t>
            </a:r>
            <a:r>
              <a:rPr lang="en-US" b="1" dirty="0"/>
              <a:t>: </a:t>
            </a:r>
            <a:r>
              <a:rPr lang="en-US" b="1" dirty="0" err="1"/>
              <a:t>Attore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/>
          </a:p>
          <a:p>
            <a:endParaRPr lang="en-US" dirty="0"/>
          </a:p>
        </p:txBody>
      </p:sp>
      <p:graphicFrame>
        <p:nvGraphicFramePr>
          <p:cNvPr id="5" name="Chart 4"/>
          <p:cNvGraphicFramePr/>
          <p:nvPr>
            <p:extLst/>
          </p:nvPr>
        </p:nvGraphicFramePr>
        <p:xfrm>
          <a:off x="246062" y="1847294"/>
          <a:ext cx="8770937" cy="4871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6209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Bullismo vs. </a:t>
            </a:r>
            <a:r>
              <a:rPr lang="it-IT" b="1" dirty="0" err="1"/>
              <a:t>Cyberbullismo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800" i="1" dirty="0"/>
              <a:t>Cosa non condividono?</a:t>
            </a:r>
          </a:p>
          <a:p>
            <a:r>
              <a:rPr lang="it-IT" sz="2800" dirty="0"/>
              <a:t>Le conseguenze del cyberbullismo non si vedono subito sulla vittima </a:t>
            </a:r>
          </a:p>
          <a:p>
            <a:r>
              <a:rPr lang="it-IT" sz="2800" dirty="0"/>
              <a:t>Accessibilità alla vittima (24 ore su 24, 7 giorni su 7)</a:t>
            </a:r>
          </a:p>
          <a:p>
            <a:r>
              <a:rPr lang="it-IT" sz="2800" dirty="0"/>
              <a:t>Maggiore audiance</a:t>
            </a:r>
          </a:p>
          <a:p>
            <a:r>
              <a:rPr lang="it-IT" sz="2800" dirty="0"/>
              <a:t>Permanenza del messaggio/video </a:t>
            </a:r>
            <a:endParaRPr lang="it-IT" sz="2800" i="1" dirty="0"/>
          </a:p>
          <a:p>
            <a:r>
              <a:rPr lang="it-IT" sz="2800" dirty="0"/>
              <a:t>Anonimato (perpetuare il comportamento)</a:t>
            </a:r>
          </a:p>
          <a:p>
            <a:r>
              <a:rPr lang="it-IT" sz="2800" dirty="0"/>
              <a:t>Difficoltà nel reperire il ‘bullo’</a:t>
            </a:r>
          </a:p>
          <a:p>
            <a:endParaRPr lang="it-IT" dirty="0"/>
          </a:p>
          <a:p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4228669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9306"/>
            <a:ext cx="8913813" cy="914400"/>
          </a:xfrm>
        </p:spPr>
        <p:txBody>
          <a:bodyPr/>
          <a:lstStyle/>
          <a:p>
            <a:r>
              <a:rPr lang="en-US" b="1" dirty="0" err="1"/>
              <a:t>Analisi</a:t>
            </a:r>
            <a:r>
              <a:rPr lang="en-US" b="1" dirty="0"/>
              <a:t> </a:t>
            </a:r>
            <a:r>
              <a:rPr lang="en-US" b="1" dirty="0" err="1"/>
              <a:t>descrittive</a:t>
            </a:r>
            <a:r>
              <a:rPr lang="en-US" b="1" dirty="0"/>
              <a:t>: Norma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/>
          </a:p>
          <a:p>
            <a:endParaRPr lang="en-US" dirty="0"/>
          </a:p>
        </p:txBody>
      </p:sp>
      <p:graphicFrame>
        <p:nvGraphicFramePr>
          <p:cNvPr id="5" name="Chart 4"/>
          <p:cNvGraphicFramePr/>
          <p:nvPr>
            <p:extLst/>
          </p:nvPr>
        </p:nvGraphicFramePr>
        <p:xfrm>
          <a:off x="246062" y="1847294"/>
          <a:ext cx="8770937" cy="4871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739618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Analisi descrittive: Conoscenze legislative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51023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913882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Analisi descrittive: Conoscenze legislative sulle conseguenze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753918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9306"/>
            <a:ext cx="8913813" cy="914400"/>
          </a:xfrm>
        </p:spPr>
        <p:txBody>
          <a:bodyPr/>
          <a:lstStyle/>
          <a:p>
            <a:r>
              <a:rPr lang="en-US" b="1" dirty="0" err="1"/>
              <a:t>Analisi</a:t>
            </a:r>
            <a:r>
              <a:rPr lang="en-US" b="1" dirty="0"/>
              <a:t> </a:t>
            </a:r>
            <a:r>
              <a:rPr lang="en-US" b="1" dirty="0" err="1"/>
              <a:t>descrittive</a:t>
            </a:r>
            <a:r>
              <a:rPr lang="en-US" b="1" dirty="0"/>
              <a:t>: </a:t>
            </a:r>
            <a:r>
              <a:rPr lang="en-US" b="1" dirty="0" err="1"/>
              <a:t>Vittima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/>
          </a:p>
          <a:p>
            <a:endParaRPr lang="en-US" dirty="0"/>
          </a:p>
        </p:txBody>
      </p:sp>
      <p:graphicFrame>
        <p:nvGraphicFramePr>
          <p:cNvPr id="5" name="Chart 4"/>
          <p:cNvGraphicFramePr/>
          <p:nvPr>
            <p:extLst/>
          </p:nvPr>
        </p:nvGraphicFramePr>
        <p:xfrm>
          <a:off x="246062" y="1847294"/>
          <a:ext cx="8770937" cy="4871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266579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9306"/>
            <a:ext cx="8913813" cy="914400"/>
          </a:xfrm>
        </p:spPr>
        <p:txBody>
          <a:bodyPr/>
          <a:lstStyle/>
          <a:p>
            <a:r>
              <a:rPr lang="en-US" b="1" dirty="0" err="1"/>
              <a:t>Analisi</a:t>
            </a:r>
            <a:r>
              <a:rPr lang="en-US" b="1" dirty="0"/>
              <a:t> </a:t>
            </a:r>
            <a:r>
              <a:rPr lang="en-US" b="1" dirty="0" err="1"/>
              <a:t>descrittive</a:t>
            </a:r>
            <a:r>
              <a:rPr lang="en-US" b="1" dirty="0"/>
              <a:t>: Bystander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/>
          </a:p>
          <a:p>
            <a:endParaRPr lang="en-US" dirty="0"/>
          </a:p>
        </p:txBody>
      </p:sp>
      <p:graphicFrame>
        <p:nvGraphicFramePr>
          <p:cNvPr id="5" name="Chart 4"/>
          <p:cNvGraphicFramePr/>
          <p:nvPr>
            <p:extLst/>
          </p:nvPr>
        </p:nvGraphicFramePr>
        <p:xfrm>
          <a:off x="246062" y="1847294"/>
          <a:ext cx="8770937" cy="4871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93016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Analisi</a:t>
            </a:r>
            <a:r>
              <a:rPr lang="en-US" b="1" dirty="0"/>
              <a:t> </a:t>
            </a:r>
            <a:r>
              <a:rPr lang="en-US" b="1" dirty="0" err="1"/>
              <a:t>degli</a:t>
            </a:r>
            <a:r>
              <a:rPr lang="en-US" b="1" dirty="0"/>
              <a:t> </a:t>
            </a:r>
            <a:r>
              <a:rPr lang="en-US" b="1" dirty="0" err="1"/>
              <a:t>stimatori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La variabile dipendente, essere attore di comportamenti legati al cyberbullismo è stata analizzata in un modello di regressione</a:t>
            </a:r>
          </a:p>
        </p:txBody>
      </p:sp>
    </p:spTree>
    <p:extLst>
      <p:ext uri="{BB962C8B-B14F-4D97-AF65-F5344CB8AC3E}">
        <p14:creationId xmlns:p14="http://schemas.microsoft.com/office/powerpoint/2010/main" val="405033449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sz="4900" b="1" dirty="0"/>
              <a:t>Analisi di regressione</a:t>
            </a:r>
            <a:br>
              <a:rPr lang="it-IT" sz="4900" b="1" dirty="0"/>
            </a:br>
            <a:endParaRPr lang="it-IT" sz="49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3397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sz="2400" dirty="0"/>
              <a:t>Norma </a:t>
            </a:r>
          </a:p>
          <a:p>
            <a:pPr>
              <a:buNone/>
            </a:pPr>
            <a:r>
              <a:rPr lang="it-IT" sz="2400" dirty="0"/>
              <a:t>Conoscenze legislative</a:t>
            </a:r>
          </a:p>
          <a:p>
            <a:pPr>
              <a:buNone/>
            </a:pPr>
            <a:r>
              <a:rPr lang="it-IT" sz="2400" dirty="0"/>
              <a:t>Tipicità</a:t>
            </a:r>
          </a:p>
          <a:p>
            <a:pPr>
              <a:buNone/>
            </a:pPr>
            <a:r>
              <a:rPr lang="it-IT" sz="2400" dirty="0"/>
              <a:t>Identificazione</a:t>
            </a:r>
          </a:p>
          <a:p>
            <a:pPr>
              <a:buNone/>
            </a:pPr>
            <a:r>
              <a:rPr lang="it-IT" sz="2400" b="1" dirty="0"/>
              <a:t>Norma X conoscenze legislative</a:t>
            </a:r>
          </a:p>
          <a:p>
            <a:pPr>
              <a:buNone/>
            </a:pPr>
            <a:r>
              <a:rPr lang="it-IT" sz="2400" b="1" dirty="0"/>
              <a:t>Norma X Tipicità				</a:t>
            </a:r>
          </a:p>
          <a:p>
            <a:pPr>
              <a:buNone/>
            </a:pPr>
            <a:r>
              <a:rPr lang="it-IT" sz="2400" b="1" dirty="0"/>
              <a:t>X Identificazione</a:t>
            </a:r>
          </a:p>
          <a:p>
            <a:pPr>
              <a:buNone/>
            </a:pPr>
            <a:r>
              <a:rPr lang="it-IT" sz="2400" dirty="0"/>
              <a:t>Vittima </a:t>
            </a:r>
          </a:p>
          <a:p>
            <a:pPr>
              <a:buNone/>
            </a:pPr>
            <a:r>
              <a:rPr lang="it-IT" sz="2400" dirty="0"/>
              <a:t>Bystander</a:t>
            </a:r>
          </a:p>
          <a:p>
            <a:pPr>
              <a:buNone/>
            </a:pPr>
            <a:r>
              <a:rPr lang="it-IT" sz="2400" dirty="0"/>
              <a:t>Genere dei partecipanti</a:t>
            </a:r>
          </a:p>
          <a:p>
            <a:pPr>
              <a:buNone/>
            </a:pPr>
            <a:r>
              <a:rPr lang="it-IT" sz="2400" dirty="0"/>
              <a:t>Utilizzo dei social network/smartphone</a:t>
            </a:r>
          </a:p>
          <a:p>
            <a:pPr>
              <a:buNone/>
            </a:pPr>
            <a:r>
              <a:rPr lang="it-IT" sz="2400" dirty="0"/>
              <a:t>Grado di istruzione dei genitori</a:t>
            </a:r>
          </a:p>
          <a:p>
            <a:pPr>
              <a:buNone/>
            </a:pPr>
            <a:endParaRPr lang="it-IT" sz="2600" b="1" dirty="0"/>
          </a:p>
          <a:p>
            <a:pPr>
              <a:buNone/>
            </a:pPr>
            <a:endParaRPr lang="it-IT" sz="2600" dirty="0"/>
          </a:p>
          <a:p>
            <a:pPr>
              <a:buNone/>
            </a:pPr>
            <a:endParaRPr lang="it-IT" sz="2600" dirty="0"/>
          </a:p>
          <a:p>
            <a:pPr>
              <a:buNone/>
            </a:pPr>
            <a:endParaRPr lang="it-IT" sz="2600" dirty="0"/>
          </a:p>
          <a:p>
            <a:pPr>
              <a:buNone/>
            </a:pPr>
            <a:endParaRPr lang="it-IT" sz="2600" dirty="0"/>
          </a:p>
          <a:p>
            <a:pPr>
              <a:buNone/>
            </a:pPr>
            <a:endParaRPr lang="it-IT" sz="2600" dirty="0"/>
          </a:p>
          <a:p>
            <a:pPr>
              <a:buNone/>
            </a:pPr>
            <a:endParaRPr lang="it-IT" sz="2600" dirty="0"/>
          </a:p>
          <a:p>
            <a:pPr>
              <a:buNone/>
            </a:pPr>
            <a:endParaRPr lang="it-IT" sz="2600" dirty="0"/>
          </a:p>
          <a:p>
            <a:endParaRPr lang="it-IT" dirty="0"/>
          </a:p>
        </p:txBody>
      </p:sp>
      <p:sp>
        <p:nvSpPr>
          <p:cNvPr id="4" name="Right Arrow 3"/>
          <p:cNvSpPr/>
          <p:nvPr/>
        </p:nvSpPr>
        <p:spPr>
          <a:xfrm>
            <a:off x="4427984" y="3990879"/>
            <a:ext cx="86409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TextBox 4"/>
          <p:cNvSpPr txBox="1"/>
          <p:nvPr/>
        </p:nvSpPr>
        <p:spPr>
          <a:xfrm>
            <a:off x="5652120" y="3990879"/>
            <a:ext cx="3491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Attore di comportamenti legati al cyberbullismo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5536" y="1496397"/>
            <a:ext cx="396044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/>
              <a:t>PREDITTORI</a:t>
            </a:r>
            <a:r>
              <a:rPr lang="it-IT" dirty="0"/>
              <a:t>        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60032" y="1496397"/>
            <a:ext cx="40324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/>
              <a:t>		CRITERIO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it-IT" b="1" dirty="0"/>
              <a:t>Risultati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4809744"/>
              </p:ext>
            </p:extLst>
          </p:nvPr>
        </p:nvGraphicFramePr>
        <p:xfrm>
          <a:off x="251520" y="2492898"/>
          <a:ext cx="8229600" cy="3384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9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77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6626">
                <a:tc>
                  <a:txBody>
                    <a:bodyPr/>
                    <a:lstStyle/>
                    <a:p>
                      <a:r>
                        <a:rPr lang="it-IT" sz="1600" dirty="0" err="1"/>
                        <a:t>Predittori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Par</a:t>
                      </a:r>
                      <a:r>
                        <a:rPr lang="it-IT" baseline="0" dirty="0"/>
                        <a:t> corr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626">
                <a:tc>
                  <a:txBody>
                    <a:bodyPr/>
                    <a:lstStyle/>
                    <a:p>
                      <a:r>
                        <a:rPr lang="it-IT" sz="1600" dirty="0"/>
                        <a:t>Genere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.18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.03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ts val="1600"/>
                        </a:lnSpc>
                        <a:spcAft>
                          <a:spcPts val="0"/>
                        </a:spcAft>
                        <a:tabLst>
                          <a:tab pos="511175" algn="l"/>
                        </a:tabLs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6.19</a:t>
                      </a:r>
                      <a:endParaRPr lang="it-IT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795" marR="10795" marT="9525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.11</a:t>
                      </a:r>
                      <a:endParaRPr lang="it-IT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626">
                <a:tc>
                  <a:txBody>
                    <a:bodyPr/>
                    <a:lstStyle/>
                    <a:p>
                      <a:r>
                        <a:rPr lang="it-IT" sz="1600" dirty="0"/>
                        <a:t>Vittima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.22</a:t>
                      </a:r>
                      <a:endParaRPr lang="it-IT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.02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ts val="1600"/>
                        </a:lnSpc>
                        <a:spcAft>
                          <a:spcPts val="0"/>
                        </a:spcAft>
                        <a:tabLst>
                          <a:tab pos="511175" algn="l"/>
                        </a:tabLs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13.38</a:t>
                      </a:r>
                      <a:endParaRPr lang="it-IT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795" marR="10795" marT="9525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.23</a:t>
                      </a:r>
                      <a:endParaRPr lang="it-IT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626">
                <a:tc>
                  <a:txBody>
                    <a:bodyPr/>
                    <a:lstStyle/>
                    <a:p>
                      <a:r>
                        <a:rPr lang="it-IT" sz="1600" dirty="0"/>
                        <a:t>Bystander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.17</a:t>
                      </a:r>
                      <a:endParaRPr lang="it-IT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.02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ts val="1600"/>
                        </a:lnSpc>
                        <a:spcAft>
                          <a:spcPts val="0"/>
                        </a:spcAft>
                        <a:tabLst>
                          <a:tab pos="511175" algn="l"/>
                        </a:tabLs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10.15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795" marR="10795" marT="9525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.18</a:t>
                      </a:r>
                      <a:endParaRPr lang="it-IT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626">
                <a:tc>
                  <a:txBody>
                    <a:bodyPr/>
                    <a:lstStyle/>
                    <a:p>
                      <a:r>
                        <a:rPr lang="it-IT" sz="1600" dirty="0"/>
                        <a:t>Utilizzo</a:t>
                      </a:r>
                      <a:r>
                        <a:rPr lang="it-IT" sz="1600" baseline="0" dirty="0"/>
                        <a:t> S.N.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.09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.02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ts val="1600"/>
                        </a:lnSpc>
                        <a:spcAft>
                          <a:spcPts val="0"/>
                        </a:spcAft>
                        <a:tabLst>
                          <a:tab pos="511175" algn="l"/>
                        </a:tabLs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5.22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795" marR="10795" marT="9525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.09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622">
                <a:tc>
                  <a:txBody>
                    <a:bodyPr/>
                    <a:lstStyle/>
                    <a:p>
                      <a:r>
                        <a:rPr lang="it-IT" sz="1600" b="1" dirty="0"/>
                        <a:t>Conoscenze</a:t>
                      </a:r>
                      <a:r>
                        <a:rPr lang="it-IT" sz="1600" b="1" baseline="0" dirty="0"/>
                        <a:t> </a:t>
                      </a:r>
                      <a:r>
                        <a:rPr lang="it-IT" sz="1600" b="1" dirty="0"/>
                        <a:t>legilslativeXNorma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-.08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.01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ts val="1600"/>
                        </a:lnSpc>
                        <a:spcAft>
                          <a:spcPts val="0"/>
                        </a:spcAft>
                        <a:tabLst>
                          <a:tab pos="511175" algn="l"/>
                        </a:tabLst>
                      </a:pPr>
                      <a:endParaRPr lang="it-IT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algn="ctr">
                        <a:lnSpc>
                          <a:spcPts val="1600"/>
                        </a:lnSpc>
                        <a:spcAft>
                          <a:spcPts val="0"/>
                        </a:spcAft>
                        <a:tabLst>
                          <a:tab pos="511175" algn="l"/>
                        </a:tabLs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5.86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795" marR="10795" marT="9525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-.10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0622">
                <a:tc>
                  <a:txBody>
                    <a:bodyPr/>
                    <a:lstStyle/>
                    <a:p>
                      <a:r>
                        <a:rPr lang="it-IT" sz="1600" b="1" dirty="0"/>
                        <a:t>NormaXtipicitàX</a:t>
                      </a:r>
                    </a:p>
                    <a:p>
                      <a:r>
                        <a:rPr lang="it-IT" sz="1600" b="1" dirty="0"/>
                        <a:t>Identificazione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.03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.01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ts val="1600"/>
                        </a:lnSpc>
                        <a:spcAft>
                          <a:spcPts val="0"/>
                        </a:spcAft>
                        <a:tabLst>
                          <a:tab pos="511175" algn="l"/>
                        </a:tabLst>
                      </a:pPr>
                      <a:endParaRPr lang="it-IT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algn="ctr">
                        <a:lnSpc>
                          <a:spcPts val="1600"/>
                        </a:lnSpc>
                        <a:spcAft>
                          <a:spcPts val="0"/>
                        </a:spcAft>
                        <a:tabLst>
                          <a:tab pos="511175" algn="l"/>
                        </a:tabLs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3.05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795" marR="10795" marT="9525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.05</a:t>
                      </a:r>
                      <a:endParaRPr lang="it-I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51520" y="1484784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  <a:r>
              <a:rPr lang="en-US" baseline="30000" dirty="0"/>
              <a:t>2</a:t>
            </a:r>
            <a:r>
              <a:rPr lang="en-US" dirty="0"/>
              <a:t> = .411, </a:t>
            </a:r>
            <a:r>
              <a:rPr lang="en-US" i="1" dirty="0"/>
              <a:t>F</a:t>
            </a:r>
            <a:r>
              <a:rPr lang="en-US" dirty="0"/>
              <a:t>(16, 3165) = 137.88, </a:t>
            </a:r>
            <a:r>
              <a:rPr lang="en-US" i="1" dirty="0"/>
              <a:t>p</a:t>
            </a:r>
            <a:r>
              <a:rPr lang="en-US" dirty="0"/>
              <a:t> &lt; .001</a:t>
            </a:r>
            <a:endParaRPr lang="it-IT" sz="2000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Risultati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1628800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Norma X conoscenze legislative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465DE3AB-0552-46E2-8C8C-16384E7DA17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752" y="2254005"/>
            <a:ext cx="6345536" cy="3767284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541B6813-63FA-4863-8CC1-5CA7B56A10BB}"/>
              </a:ext>
            </a:extLst>
          </p:cNvPr>
          <p:cNvSpPr/>
          <p:nvPr/>
        </p:nvSpPr>
        <p:spPr>
          <a:xfrm>
            <a:off x="1180304" y="5847060"/>
            <a:ext cx="5695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</a:rPr>
              <a:t> 	b = .26, SE = .01, </a:t>
            </a:r>
            <a:r>
              <a:rPr lang="en-US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p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</a:rPr>
              <a:t> &lt; .001 </a:t>
            </a:r>
          </a:p>
          <a:p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</a:rPr>
              <a:t>	b = .20, SE = .01, </a:t>
            </a:r>
            <a:r>
              <a:rPr lang="en-US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p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</a:rPr>
              <a:t> &lt; .001 </a:t>
            </a:r>
          </a:p>
          <a:p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</a:rPr>
              <a:t>	b = .17, SE = .01, </a:t>
            </a:r>
            <a:r>
              <a:rPr lang="en-US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p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</a:rPr>
              <a:t> &lt; .001 </a:t>
            </a:r>
            <a:endParaRPr lang="it-IT" dirty="0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E63612C-9ADC-4F49-82FE-70BA0728D583}"/>
              </a:ext>
            </a:extLst>
          </p:cNvPr>
          <p:cNvCxnSpPr>
            <a:cxnSpLocks/>
          </p:cNvCxnSpPr>
          <p:nvPr/>
        </p:nvCxnSpPr>
        <p:spPr>
          <a:xfrm>
            <a:off x="1475656" y="6309320"/>
            <a:ext cx="404676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059AEE04-669B-429C-9C8C-7FF03681276A}"/>
              </a:ext>
            </a:extLst>
          </p:cNvPr>
          <p:cNvCxnSpPr/>
          <p:nvPr/>
        </p:nvCxnSpPr>
        <p:spPr>
          <a:xfrm>
            <a:off x="1518780" y="6597352"/>
            <a:ext cx="361552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416CC0C4-184A-462E-8141-4937495820E4}"/>
              </a:ext>
            </a:extLst>
          </p:cNvPr>
          <p:cNvCxnSpPr>
            <a:cxnSpLocks/>
          </p:cNvCxnSpPr>
          <p:nvPr/>
        </p:nvCxnSpPr>
        <p:spPr>
          <a:xfrm>
            <a:off x="1518780" y="6058295"/>
            <a:ext cx="404676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it-IT" b="1" dirty="0"/>
              <a:t>Risultati</a:t>
            </a:r>
          </a:p>
        </p:txBody>
      </p:sp>
      <p:sp>
        <p:nvSpPr>
          <p:cNvPr id="4" name="Rectangle 3"/>
          <p:cNvSpPr/>
          <p:nvPr/>
        </p:nvSpPr>
        <p:spPr>
          <a:xfrm>
            <a:off x="323528" y="1196752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it-IT" dirty="0"/>
              <a:t>Norma X Tipicità X Identificazione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08104" y="2924944"/>
            <a:ext cx="1368152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11" name="Segnaposto contenuto 10">
            <a:extLst>
              <a:ext uri="{FF2B5EF4-FFF2-40B4-BE49-F238E27FC236}">
                <a16:creationId xmlns:a16="http://schemas.microsoft.com/office/drawing/2014/main" id="{AD5F9DF9-7018-47AF-B4FF-ED6C5CBC636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40" y="2043608"/>
            <a:ext cx="7876575" cy="3473624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053081A9-09C2-40AD-A463-BB37202F26B8}"/>
              </a:ext>
            </a:extLst>
          </p:cNvPr>
          <p:cNvSpPr/>
          <p:nvPr/>
        </p:nvSpPr>
        <p:spPr>
          <a:xfrm>
            <a:off x="439840" y="5625424"/>
            <a:ext cx="21323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ea typeface="MS Mincho" panose="02020609040205080304" pitchFamily="49" charset="-128"/>
              </a:rPr>
              <a:t>b = .03, SE = .01, </a:t>
            </a:r>
            <a:r>
              <a:rPr lang="en-US" sz="14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p </a:t>
            </a:r>
            <a:r>
              <a:rPr lang="en-US" sz="1400" dirty="0">
                <a:latin typeface="Times New Roman" panose="02020603050405020304" pitchFamily="18" charset="0"/>
                <a:ea typeface="MS Mincho" panose="02020609040205080304" pitchFamily="49" charset="-128"/>
              </a:rPr>
              <a:t>&lt; .001 </a:t>
            </a:r>
            <a:endParaRPr lang="it-IT" sz="1400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B5084966-43A9-405D-A426-1C0BB732E4A4}"/>
              </a:ext>
            </a:extLst>
          </p:cNvPr>
          <p:cNvSpPr/>
          <p:nvPr/>
        </p:nvSpPr>
        <p:spPr>
          <a:xfrm>
            <a:off x="3101148" y="5625424"/>
            <a:ext cx="22717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ea typeface="MS Mincho" panose="02020609040205080304" pitchFamily="49" charset="-128"/>
              </a:rPr>
              <a:t>:  b = .05, SE = .01, </a:t>
            </a:r>
            <a:r>
              <a:rPr lang="en-US" sz="14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p </a:t>
            </a:r>
            <a:r>
              <a:rPr lang="en-US" sz="1400" dirty="0">
                <a:latin typeface="Times New Roman" panose="02020603050405020304" pitchFamily="18" charset="0"/>
                <a:ea typeface="MS Mincho" panose="02020609040205080304" pitchFamily="49" charset="-128"/>
              </a:rPr>
              <a:t>&lt; .001 </a:t>
            </a:r>
            <a:endParaRPr lang="it-IT" sz="140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D67DCE74-21B3-4DDC-8C85-80BF0BC8001A}"/>
              </a:ext>
            </a:extLst>
          </p:cNvPr>
          <p:cNvSpPr/>
          <p:nvPr/>
        </p:nvSpPr>
        <p:spPr>
          <a:xfrm>
            <a:off x="6014002" y="5608503"/>
            <a:ext cx="20874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ea typeface="MS Mincho" panose="02020609040205080304" pitchFamily="49" charset="-128"/>
              </a:rPr>
              <a:t>b = .07, SE = .01, </a:t>
            </a:r>
            <a:r>
              <a:rPr lang="en-US" sz="14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p</a:t>
            </a:r>
            <a:r>
              <a:rPr lang="en-US" sz="1400" dirty="0">
                <a:latin typeface="Times New Roman" panose="02020603050405020304" pitchFamily="18" charset="0"/>
                <a:ea typeface="MS Mincho" panose="02020609040205080304" pitchFamily="49" charset="-128"/>
              </a:rPr>
              <a:t> = .001</a:t>
            </a:r>
            <a:endParaRPr lang="it-IT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9930</TotalTime>
  <Words>4132</Words>
  <Application>Microsoft Macintosh PowerPoint</Application>
  <PresentationFormat>Presentazione su schermo (4:3)</PresentationFormat>
  <Paragraphs>885</Paragraphs>
  <Slides>116</Slides>
  <Notes>18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116</vt:i4>
      </vt:variant>
    </vt:vector>
  </HeadingPairs>
  <TitlesOfParts>
    <vt:vector size="123" baseType="lpstr">
      <vt:lpstr>MS Mincho</vt:lpstr>
      <vt:lpstr>Arial</vt:lpstr>
      <vt:lpstr>Calibri</vt:lpstr>
      <vt:lpstr>Mangal</vt:lpstr>
      <vt:lpstr>Times New Roman</vt:lpstr>
      <vt:lpstr>Wingdings</vt:lpstr>
      <vt:lpstr>Office Theme</vt:lpstr>
      <vt:lpstr>  Una ricerca empirica sul cyberbullismo in adolescenza funzionale ad un programma di intervento di comunità </vt:lpstr>
      <vt:lpstr>Menù</vt:lpstr>
      <vt:lpstr>Bullismo tradizionale: definizione</vt:lpstr>
      <vt:lpstr>Bullismo tradizionale: diretto vs. indiretto</vt:lpstr>
      <vt:lpstr>Cyberbullismo: definizione</vt:lpstr>
      <vt:lpstr>Cyberbullismo: forme</vt:lpstr>
      <vt:lpstr>Bullismo vs. Cyberbullismo</vt:lpstr>
      <vt:lpstr>Bullismo vs. Cyberbullismo</vt:lpstr>
      <vt:lpstr>Bullismo vs. Cyberbullismo</vt:lpstr>
      <vt:lpstr>Ricerche  nazionali e internazionali su cyberbullismo</vt:lpstr>
      <vt:lpstr>Ricerche sul cyberbullismo genere</vt:lpstr>
      <vt:lpstr>Ricerche sul cyberbullismo genere</vt:lpstr>
      <vt:lpstr>Ricerche sul cyberbullismo metanalisi genere e età</vt:lpstr>
      <vt:lpstr>Ricerche sul cyberbullismo genere e mezzi</vt:lpstr>
      <vt:lpstr>Ricerche sul cyberbullismo età</vt:lpstr>
      <vt:lpstr>Ricerche sul cyberbullismo metanalisi genere e età</vt:lpstr>
      <vt:lpstr>Ricerche sul cyberbullismo aspetti di personalità</vt:lpstr>
      <vt:lpstr>Ricerche sul cyberbullismo aspetti di personalità</vt:lpstr>
      <vt:lpstr>Ricerche sul cyberbullismo stati psicologici</vt:lpstr>
      <vt:lpstr>Ricerche sul cyberbullismo stati psicologici</vt:lpstr>
      <vt:lpstr>Ricerche sul cyberbullismo stati psicologici</vt:lpstr>
      <vt:lpstr>Ricerche sul cyberbullismo status socio-economico</vt:lpstr>
      <vt:lpstr>Ricerche sul cyberbullismo utilizzo della tecnologia</vt:lpstr>
      <vt:lpstr>Ricerche sul cyberbullismo stati psicologici (conseguenze)</vt:lpstr>
      <vt:lpstr>Ricerche sul cyberbullismo ambito scolastico (conseguenze)</vt:lpstr>
      <vt:lpstr>Ricerche sul cyberbullismo</vt:lpstr>
      <vt:lpstr>Ricerche sul cyberbullismo supporto dei pari</vt:lpstr>
      <vt:lpstr>Ricerche sul cyberbullismo supporto dei pari</vt:lpstr>
      <vt:lpstr>Ricerche sul cyberbullismo ‘cyberbystander’</vt:lpstr>
      <vt:lpstr>Ricerche sul cyberbullismo ‘cyberbystander’</vt:lpstr>
      <vt:lpstr>Ricerche sul cyberbullismo supporto familiare</vt:lpstr>
      <vt:lpstr>Ricerche sul cyberbullismo supporto familiare</vt:lpstr>
      <vt:lpstr>Ricerche sul cyberbullismo clima scolastico</vt:lpstr>
      <vt:lpstr>Ricerche sul cyberbullismo anonimato</vt:lpstr>
      <vt:lpstr>Ricerche sul cyberbullismo anonimato (conseguenze)</vt:lpstr>
      <vt:lpstr>Presentazione standard di PowerPoint</vt:lpstr>
      <vt:lpstr>Fattori ‘personali’</vt:lpstr>
      <vt:lpstr>Fattori ‘personali’</vt:lpstr>
      <vt:lpstr>Fattori ‘personali’</vt:lpstr>
      <vt:lpstr>Fattori ‘personali’</vt:lpstr>
      <vt:lpstr>Fattori ‘situazionali’</vt:lpstr>
      <vt:lpstr>Fattori ‘situazionali’</vt:lpstr>
      <vt:lpstr>Predittori: ‘bullo’</vt:lpstr>
      <vt:lpstr>Predittori: ‘vittima’</vt:lpstr>
      <vt:lpstr>Predittori: ‘bystander’</vt:lpstr>
      <vt:lpstr>Ricerche sul cyberbullismo supporto familiare</vt:lpstr>
      <vt:lpstr>Ricerca in Italia</vt:lpstr>
      <vt:lpstr>Ricerca in Italia</vt:lpstr>
      <vt:lpstr>Ricerca in Italia</vt:lpstr>
      <vt:lpstr>Risultati</vt:lpstr>
      <vt:lpstr>Presentazione standard di PowerPoint</vt:lpstr>
      <vt:lpstr>Ricerche  nazionali e internazionali su cyberbullismo</vt:lpstr>
      <vt:lpstr>Scopi generali</vt:lpstr>
      <vt:lpstr>Il gruppo dei pari</vt:lpstr>
      <vt:lpstr>Il gruppo dei pari</vt:lpstr>
      <vt:lpstr>Il gruppo dei pari</vt:lpstr>
      <vt:lpstr>Il gruppo dei pari</vt:lpstr>
      <vt:lpstr>Il gruppo dei pari</vt:lpstr>
      <vt:lpstr>Influenza sociale informativa</vt:lpstr>
      <vt:lpstr>Influenza sociale informativa</vt:lpstr>
      <vt:lpstr>Ipotesi</vt:lpstr>
      <vt:lpstr>Influenza Identità Sociale</vt:lpstr>
      <vt:lpstr>Influenza Identità Sociale</vt:lpstr>
      <vt:lpstr>Influenza Identità Sociale</vt:lpstr>
      <vt:lpstr>Influenza Identità Sociale</vt:lpstr>
      <vt:lpstr>Influenza Identità Sociale</vt:lpstr>
      <vt:lpstr>Influenza Identità Sociale</vt:lpstr>
      <vt:lpstr>Influenza Identità Sociale</vt:lpstr>
      <vt:lpstr>Ipotesi</vt:lpstr>
      <vt:lpstr>Campione</vt:lpstr>
      <vt:lpstr>Campione</vt:lpstr>
      <vt:lpstr>Metodologia</vt:lpstr>
      <vt:lpstr>Metodologia</vt:lpstr>
      <vt:lpstr>Metodologia</vt:lpstr>
      <vt:lpstr>Metodologia</vt:lpstr>
      <vt:lpstr>Codice deontologico</vt:lpstr>
      <vt:lpstr>Codice deontologico</vt:lpstr>
      <vt:lpstr>Istruzioni di somministrazione</vt:lpstr>
      <vt:lpstr>Istruzioni di somministrazione</vt:lpstr>
      <vt:lpstr>Misure</vt:lpstr>
      <vt:lpstr>Misure</vt:lpstr>
      <vt:lpstr>Misure</vt:lpstr>
      <vt:lpstr>Misure</vt:lpstr>
      <vt:lpstr>Misure</vt:lpstr>
      <vt:lpstr>Misure</vt:lpstr>
      <vt:lpstr>Misure</vt:lpstr>
      <vt:lpstr>Ricapitolando: Misure</vt:lpstr>
      <vt:lpstr>Ricapitolando: Misure</vt:lpstr>
      <vt:lpstr>Analisi descrittive: Attore</vt:lpstr>
      <vt:lpstr>Analisi descrittive: Norma</vt:lpstr>
      <vt:lpstr>Analisi descrittive: Conoscenze legislative</vt:lpstr>
      <vt:lpstr>Analisi descrittive: Conoscenze legislative sulle conseguenze</vt:lpstr>
      <vt:lpstr>Analisi descrittive: Vittima</vt:lpstr>
      <vt:lpstr>Analisi descrittive: Bystander</vt:lpstr>
      <vt:lpstr>Analisi degli stimatori</vt:lpstr>
      <vt:lpstr> Analisi di regressione </vt:lpstr>
      <vt:lpstr>Risultati</vt:lpstr>
      <vt:lpstr>Risultati</vt:lpstr>
      <vt:lpstr>Risultati</vt:lpstr>
      <vt:lpstr>Risultati: Influenza informativa</vt:lpstr>
      <vt:lpstr>Risultati: Influenza dell’identità sociale</vt:lpstr>
      <vt:lpstr>Risultati Ancillari</vt:lpstr>
      <vt:lpstr>Discussione</vt:lpstr>
      <vt:lpstr>Discussione</vt:lpstr>
      <vt:lpstr>Discussione</vt:lpstr>
      <vt:lpstr>Presentazione standard di PowerPoint</vt:lpstr>
      <vt:lpstr>OBIETTIVI GENERALI</vt:lpstr>
      <vt:lpstr>PROCEDURA</vt:lpstr>
      <vt:lpstr>INDICATORI del QUESTIONARIO</vt:lpstr>
      <vt:lpstr>INDICATORI del QUESTIONARIO</vt:lpstr>
      <vt:lpstr>INDICATORI del QUESTIONARIO</vt:lpstr>
      <vt:lpstr>ANALISI regressione a blocchi 1 blocco</vt:lpstr>
      <vt:lpstr>ANALISI regressione a blocchi 2 blocco</vt:lpstr>
      <vt:lpstr>ANALISI regressione a blocchi 3 blocco</vt:lpstr>
      <vt:lpstr>RISULTATI</vt:lpstr>
      <vt:lpstr>RISULTATI</vt:lpstr>
    </vt:vector>
  </TitlesOfParts>
  <Company>Grizli777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PROGETTO “CYBER-BULLYING AND SOCIAL INFLUENCE”  CyBUS   Valentina Piccoli &amp; Andrea Carnaghi</dc:title>
  <dc:creator>Valentina</dc:creator>
  <cp:lastModifiedBy>Microsoft Office User</cp:lastModifiedBy>
  <cp:revision>332</cp:revision>
  <dcterms:created xsi:type="dcterms:W3CDTF">2017-10-04T09:29:33Z</dcterms:created>
  <dcterms:modified xsi:type="dcterms:W3CDTF">2019-05-09T11:44:22Z</dcterms:modified>
</cp:coreProperties>
</file>