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5"/>
  </p:notesMasterIdLst>
  <p:sldIdLst>
    <p:sldId id="256" r:id="rId2"/>
    <p:sldId id="318" r:id="rId3"/>
    <p:sldId id="309" r:id="rId4"/>
    <p:sldId id="315" r:id="rId5"/>
    <p:sldId id="316" r:id="rId6"/>
    <p:sldId id="313" r:id="rId7"/>
    <p:sldId id="314" r:id="rId8"/>
    <p:sldId id="293" r:id="rId9"/>
    <p:sldId id="317" r:id="rId10"/>
    <p:sldId id="319" r:id="rId11"/>
    <p:sldId id="294" r:id="rId12"/>
    <p:sldId id="322" r:id="rId13"/>
    <p:sldId id="323" r:id="rId14"/>
    <p:sldId id="321" r:id="rId15"/>
    <p:sldId id="310" r:id="rId16"/>
    <p:sldId id="284" r:id="rId17"/>
    <p:sldId id="287" r:id="rId18"/>
    <p:sldId id="286" r:id="rId19"/>
    <p:sldId id="289" r:id="rId20"/>
    <p:sldId id="288" r:id="rId21"/>
    <p:sldId id="285" r:id="rId22"/>
    <p:sldId id="274" r:id="rId23"/>
    <p:sldId id="275" r:id="rId24"/>
    <p:sldId id="277" r:id="rId25"/>
    <p:sldId id="306" r:id="rId26"/>
    <p:sldId id="291" r:id="rId27"/>
    <p:sldId id="307" r:id="rId28"/>
    <p:sldId id="292" r:id="rId29"/>
    <p:sldId id="278" r:id="rId30"/>
    <p:sldId id="327" r:id="rId31"/>
    <p:sldId id="280" r:id="rId32"/>
    <p:sldId id="324" r:id="rId33"/>
    <p:sldId id="326" r:id="rId34"/>
    <p:sldId id="295" r:id="rId35"/>
    <p:sldId id="296" r:id="rId36"/>
    <p:sldId id="279" r:id="rId37"/>
    <p:sldId id="297" r:id="rId38"/>
    <p:sldId id="298" r:id="rId39"/>
    <p:sldId id="299" r:id="rId40"/>
    <p:sldId id="257" r:id="rId41"/>
    <p:sldId id="258" r:id="rId42"/>
    <p:sldId id="259" r:id="rId43"/>
    <p:sldId id="301" r:id="rId44"/>
    <p:sldId id="302" r:id="rId45"/>
    <p:sldId id="303" r:id="rId46"/>
    <p:sldId id="304" r:id="rId47"/>
    <p:sldId id="305" r:id="rId48"/>
    <p:sldId id="308" r:id="rId49"/>
    <p:sldId id="273" r:id="rId50"/>
    <p:sldId id="265" r:id="rId51"/>
    <p:sldId id="267" r:id="rId52"/>
    <p:sldId id="311" r:id="rId53"/>
    <p:sldId id="266" r:id="rId54"/>
    <p:sldId id="312" r:id="rId55"/>
    <p:sldId id="264" r:id="rId56"/>
    <p:sldId id="268" r:id="rId57"/>
    <p:sldId id="269" r:id="rId58"/>
    <p:sldId id="328" r:id="rId59"/>
    <p:sldId id="270" r:id="rId60"/>
    <p:sldId id="272" r:id="rId61"/>
    <p:sldId id="271" r:id="rId62"/>
    <p:sldId id="282" r:id="rId63"/>
    <p:sldId id="283" r:id="rId6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1"/>
    <p:restoredTop sz="93609"/>
  </p:normalViewPr>
  <p:slideViewPr>
    <p:cSldViewPr snapToGrid="0" snapToObjects="1">
      <p:cViewPr varScale="1">
        <p:scale>
          <a:sx n="91" d="100"/>
          <a:sy n="91" d="100"/>
        </p:scale>
        <p:origin x="208" y="712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ta/Documents/documenti_05_01_19/UNIVERSITA'/overnight/GraficiOvernight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'Foglio2 (2)'!$D$4</c:f>
                <c:numCache>
                  <c:formatCode>General</c:formatCode>
                  <c:ptCount val="1"/>
                  <c:pt idx="0">
                    <c:v>6.9699999999999998E-2</c:v>
                  </c:pt>
                </c:numCache>
              </c:numRef>
            </c:plus>
            <c:minus>
              <c:numRef>
                <c:f>'Foglio2 (2)'!$D$4</c:f>
                <c:numCache>
                  <c:formatCode>General</c:formatCode>
                  <c:ptCount val="1"/>
                  <c:pt idx="0">
                    <c:v>6.9699999999999998E-2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'Foglio2 (2)'!$B$4</c:f>
              <c:strCache>
                <c:ptCount val="1"/>
                <c:pt idx="0">
                  <c:v>Frequenza</c:v>
                </c:pt>
              </c:strCache>
            </c:strRef>
          </c:cat>
          <c:val>
            <c:numRef>
              <c:f>'Foglio2 (2)'!$C$4</c:f>
              <c:numCache>
                <c:formatCode>General</c:formatCode>
                <c:ptCount val="1"/>
                <c:pt idx="0">
                  <c:v>1.0212000000000001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33-F64B-8117-8CEA99D1D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27040"/>
        <c:axId val="402484992"/>
      </c:barChart>
      <c:catAx>
        <c:axId val="3520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2484992"/>
        <c:crosses val="autoZero"/>
        <c:auto val="1"/>
        <c:lblAlgn val="ctr"/>
        <c:lblOffset val="100"/>
        <c:noMultiLvlLbl val="0"/>
      </c:catAx>
      <c:valAx>
        <c:axId val="402484992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2027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'Foglio2 (2)'!$F$11</c:f>
                <c:numCache>
                  <c:formatCode>General</c:formatCode>
                  <c:ptCount val="1"/>
                  <c:pt idx="0">
                    <c:v>0.10612000000000001</c:v>
                  </c:pt>
                </c:numCache>
              </c:numRef>
            </c:plus>
            <c:minus>
              <c:numRef>
                <c:f>'Foglio2 (2)'!$F$11</c:f>
                <c:numCache>
                  <c:formatCode>General</c:formatCode>
                  <c:ptCount val="1"/>
                  <c:pt idx="0">
                    <c:v>0.10612000000000001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'Foglio2 (2)'!$B$11</c:f>
              <c:strCache>
                <c:ptCount val="1"/>
                <c:pt idx="0">
                  <c:v>Intenzioni</c:v>
                </c:pt>
              </c:strCache>
            </c:strRef>
          </c:cat>
          <c:val>
            <c:numRef>
              <c:f>'Foglio2 (2)'!$E$11</c:f>
              <c:numCache>
                <c:formatCode>General</c:formatCode>
                <c:ptCount val="1"/>
                <c:pt idx="0">
                  <c:v>5.4351000000000003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72-D140-82FC-9A9C944F9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27040"/>
        <c:axId val="402484992"/>
      </c:barChart>
      <c:catAx>
        <c:axId val="3520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2484992"/>
        <c:crosses val="autoZero"/>
        <c:auto val="1"/>
        <c:lblAlgn val="ctr"/>
        <c:lblOffset val="100"/>
        <c:noMultiLvlLbl val="0"/>
      </c:catAx>
      <c:valAx>
        <c:axId val="402484992"/>
        <c:scaling>
          <c:orientation val="minMax"/>
          <c:max val="7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2027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817-534E-ABA8-0EE6EAD7A51A}"/>
              </c:ext>
            </c:extLst>
          </c:dPt>
          <c:errBars>
            <c:errBarType val="both"/>
            <c:errValType val="cust"/>
            <c:noEndCap val="0"/>
            <c:plus>
              <c:numRef>
                <c:f>Foglio2!$D$24:$D$27</c:f>
                <c:numCache>
                  <c:formatCode>General</c:formatCode>
                  <c:ptCount val="4"/>
                  <c:pt idx="0">
                    <c:v>7.3999999999999996E-2</c:v>
                  </c:pt>
                  <c:pt idx="1">
                    <c:v>6.9000000000000006E-2</c:v>
                  </c:pt>
                  <c:pt idx="2">
                    <c:v>0.06</c:v>
                  </c:pt>
                  <c:pt idx="3">
                    <c:v>6.7159999999999997E-2</c:v>
                  </c:pt>
                </c:numCache>
              </c:numRef>
            </c:plus>
            <c:minus>
              <c:numRef>
                <c:f>Foglio2!$D$24:$D$27</c:f>
                <c:numCache>
                  <c:formatCode>General</c:formatCode>
                  <c:ptCount val="4"/>
                  <c:pt idx="0">
                    <c:v>7.3999999999999996E-2</c:v>
                  </c:pt>
                  <c:pt idx="1">
                    <c:v>6.9000000000000006E-2</c:v>
                  </c:pt>
                  <c:pt idx="2">
                    <c:v>0.06</c:v>
                  </c:pt>
                  <c:pt idx="3">
                    <c:v>6.7159999999999997E-2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Foglio2!$B$24:$B$27</c:f>
              <c:strCache>
                <c:ptCount val="4"/>
                <c:pt idx="0">
                  <c:v>Utilità</c:v>
                </c:pt>
                <c:pt idx="1">
                  <c:v>Soddisfazione</c:v>
                </c:pt>
                <c:pt idx="2">
                  <c:v>Organizzazione</c:v>
                </c:pt>
                <c:pt idx="3">
                  <c:v>media</c:v>
                </c:pt>
              </c:strCache>
            </c:strRef>
          </c:cat>
          <c:val>
            <c:numRef>
              <c:f>Foglio2!$C$24:$C$27</c:f>
              <c:numCache>
                <c:formatCode>General</c:formatCode>
                <c:ptCount val="4"/>
                <c:pt idx="0">
                  <c:v>2.39</c:v>
                </c:pt>
                <c:pt idx="1">
                  <c:v>2.36</c:v>
                </c:pt>
                <c:pt idx="2">
                  <c:v>2.41</c:v>
                </c:pt>
                <c:pt idx="3">
                  <c:v>2.351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17-534E-ABA8-0EE6EAD7A5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5917216"/>
        <c:axId val="348187408"/>
      </c:barChart>
      <c:catAx>
        <c:axId val="34591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8187408"/>
        <c:crosses val="autoZero"/>
        <c:auto val="1"/>
        <c:lblAlgn val="ctr"/>
        <c:lblOffset val="100"/>
        <c:noMultiLvlLbl val="0"/>
      </c:catAx>
      <c:valAx>
        <c:axId val="348187408"/>
        <c:scaling>
          <c:orientation val="minMax"/>
          <c:max val="3"/>
          <c:min val="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5917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EB0-034B-BAFF-6AA8EE45E525}"/>
              </c:ext>
            </c:extLst>
          </c:dPt>
          <c:errBars>
            <c:errBarType val="both"/>
            <c:errValType val="cust"/>
            <c:noEndCap val="0"/>
            <c:plus>
              <c:numRef>
                <c:f>Foglio2!$F$24:$F$27</c:f>
                <c:numCache>
                  <c:formatCode>General</c:formatCode>
                  <c:ptCount val="4"/>
                  <c:pt idx="0">
                    <c:v>8.5000000000000006E-2</c:v>
                  </c:pt>
                  <c:pt idx="1">
                    <c:v>8.3000000000000004E-2</c:v>
                  </c:pt>
                  <c:pt idx="2">
                    <c:v>0.09</c:v>
                  </c:pt>
                  <c:pt idx="3">
                    <c:v>8.1229999999999997E-2</c:v>
                  </c:pt>
                </c:numCache>
              </c:numRef>
            </c:plus>
            <c:minus>
              <c:numRef>
                <c:f>Foglio2!$F$24:$F$27</c:f>
                <c:numCache>
                  <c:formatCode>General</c:formatCode>
                  <c:ptCount val="4"/>
                  <c:pt idx="0">
                    <c:v>8.5000000000000006E-2</c:v>
                  </c:pt>
                  <c:pt idx="1">
                    <c:v>8.3000000000000004E-2</c:v>
                  </c:pt>
                  <c:pt idx="2">
                    <c:v>0.09</c:v>
                  </c:pt>
                  <c:pt idx="3">
                    <c:v>8.1229999999999997E-2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Foglio2!$B$24:$B$27</c:f>
              <c:strCache>
                <c:ptCount val="4"/>
                <c:pt idx="0">
                  <c:v>Utilità</c:v>
                </c:pt>
                <c:pt idx="1">
                  <c:v>Soddisfazione</c:v>
                </c:pt>
                <c:pt idx="2">
                  <c:v>Organizzazione</c:v>
                </c:pt>
                <c:pt idx="3">
                  <c:v>media</c:v>
                </c:pt>
              </c:strCache>
            </c:strRef>
          </c:cat>
          <c:val>
            <c:numRef>
              <c:f>Foglio2!$E$24:$E$27</c:f>
              <c:numCache>
                <c:formatCode>General</c:formatCode>
                <c:ptCount val="4"/>
                <c:pt idx="0">
                  <c:v>2.3199999999999998</c:v>
                </c:pt>
                <c:pt idx="1">
                  <c:v>2.35</c:v>
                </c:pt>
                <c:pt idx="2">
                  <c:v>2.33</c:v>
                </c:pt>
                <c:pt idx="3">
                  <c:v>2.3418999999999999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B0-034B-BAFF-6AA8EE45E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5917216"/>
        <c:axId val="348187408"/>
      </c:barChart>
      <c:catAx>
        <c:axId val="34591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8187408"/>
        <c:crosses val="autoZero"/>
        <c:auto val="1"/>
        <c:lblAlgn val="ctr"/>
        <c:lblOffset val="100"/>
        <c:noMultiLvlLbl val="0"/>
      </c:catAx>
      <c:valAx>
        <c:axId val="348187408"/>
        <c:scaling>
          <c:orientation val="minMax"/>
          <c:max val="3"/>
          <c:min val="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5917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'Foglio2 (2)'!$F$4</c:f>
                <c:numCache>
                  <c:formatCode>General</c:formatCode>
                  <c:ptCount val="1"/>
                  <c:pt idx="0">
                    <c:v>7.8259999999999996E-2</c:v>
                  </c:pt>
                </c:numCache>
              </c:numRef>
            </c:plus>
            <c:minus>
              <c:numRef>
                <c:f>'Foglio2 (2)'!$F$4</c:f>
                <c:numCache>
                  <c:formatCode>General</c:formatCode>
                  <c:ptCount val="1"/>
                  <c:pt idx="0">
                    <c:v>7.8259999999999996E-2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'Foglio2 (2)'!$B$4</c:f>
              <c:strCache>
                <c:ptCount val="1"/>
                <c:pt idx="0">
                  <c:v>Frequenza</c:v>
                </c:pt>
              </c:strCache>
            </c:strRef>
          </c:cat>
          <c:val>
            <c:numRef>
              <c:f>'Foglio2 (2)'!$E$4</c:f>
              <c:numCache>
                <c:formatCode>General</c:formatCode>
                <c:ptCount val="1"/>
                <c:pt idx="0">
                  <c:v>0.79549999999999998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B1-4A4C-A470-647F0FF5A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27040"/>
        <c:axId val="402484992"/>
      </c:barChart>
      <c:catAx>
        <c:axId val="3520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2484992"/>
        <c:crosses val="autoZero"/>
        <c:auto val="1"/>
        <c:lblAlgn val="ctr"/>
        <c:lblOffset val="100"/>
        <c:noMultiLvlLbl val="0"/>
      </c:catAx>
      <c:valAx>
        <c:axId val="402484992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2027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'Foglio2 (2)'!$D$5:$D$6</c:f>
                <c:numCache>
                  <c:formatCode>General</c:formatCode>
                  <c:ptCount val="2"/>
                  <c:pt idx="0">
                    <c:v>0.107</c:v>
                  </c:pt>
                  <c:pt idx="1">
                    <c:v>0.08</c:v>
                  </c:pt>
                </c:numCache>
              </c:numRef>
            </c:plus>
            <c:minus>
              <c:numRef>
                <c:f>'Foglio2 (2)'!$D$5:$D$6</c:f>
                <c:numCache>
                  <c:formatCode>General</c:formatCode>
                  <c:ptCount val="2"/>
                  <c:pt idx="0">
                    <c:v>0.107</c:v>
                  </c:pt>
                  <c:pt idx="1">
                    <c:v>0.08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'Foglio2 (2)'!$B$5:$B$6</c:f>
              <c:strCache>
                <c:ptCount val="2"/>
                <c:pt idx="0">
                  <c:v>Credenza
Conseg. 1</c:v>
                </c:pt>
                <c:pt idx="1">
                  <c:v>Credenza
Conseg. 2</c:v>
                </c:pt>
              </c:strCache>
            </c:strRef>
          </c:cat>
          <c:val>
            <c:numRef>
              <c:f>'Foglio2 (2)'!$C$5:$C$6</c:f>
              <c:numCache>
                <c:formatCode>General</c:formatCode>
                <c:ptCount val="2"/>
                <c:pt idx="0">
                  <c:v>5.57</c:v>
                </c:pt>
                <c:pt idx="1">
                  <c:v>5.98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C6-3A47-9CC2-29B271D57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27040"/>
        <c:axId val="402484992"/>
      </c:barChart>
      <c:catAx>
        <c:axId val="3520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2484992"/>
        <c:crosses val="autoZero"/>
        <c:auto val="1"/>
        <c:lblAlgn val="ctr"/>
        <c:lblOffset val="100"/>
        <c:noMultiLvlLbl val="0"/>
      </c:catAx>
      <c:valAx>
        <c:axId val="402484992"/>
        <c:scaling>
          <c:orientation val="minMax"/>
          <c:max val="7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2027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'Foglio2 (2)'!$F$5:$F$6</c:f>
                <c:numCache>
                  <c:formatCode>General</c:formatCode>
                  <c:ptCount val="2"/>
                  <c:pt idx="0">
                    <c:v>9.4E-2</c:v>
                  </c:pt>
                  <c:pt idx="1">
                    <c:v>9.0999999999999998E-2</c:v>
                  </c:pt>
                </c:numCache>
              </c:numRef>
            </c:plus>
            <c:minus>
              <c:numRef>
                <c:f>'Foglio2 (2)'!$F$5:$F$6</c:f>
                <c:numCache>
                  <c:formatCode>General</c:formatCode>
                  <c:ptCount val="2"/>
                  <c:pt idx="0">
                    <c:v>9.4E-2</c:v>
                  </c:pt>
                  <c:pt idx="1">
                    <c:v>9.0999999999999998E-2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'Foglio2 (2)'!$B$5:$B$6</c:f>
              <c:strCache>
                <c:ptCount val="2"/>
                <c:pt idx="0">
                  <c:v>Credenza
Conseg. 1</c:v>
                </c:pt>
                <c:pt idx="1">
                  <c:v>Credenza
Conseg. 2</c:v>
                </c:pt>
              </c:strCache>
            </c:strRef>
          </c:cat>
          <c:val>
            <c:numRef>
              <c:f>'Foglio2 (2)'!$E$5:$E$6</c:f>
              <c:numCache>
                <c:formatCode>General</c:formatCode>
                <c:ptCount val="2"/>
                <c:pt idx="0">
                  <c:v>5.48</c:v>
                </c:pt>
                <c:pt idx="1">
                  <c:v>5.57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55-5042-8400-80444B5C89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27040"/>
        <c:axId val="402484992"/>
      </c:barChart>
      <c:catAx>
        <c:axId val="3520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2484992"/>
        <c:crosses val="autoZero"/>
        <c:auto val="1"/>
        <c:lblAlgn val="ctr"/>
        <c:lblOffset val="100"/>
        <c:noMultiLvlLbl val="0"/>
      </c:catAx>
      <c:valAx>
        <c:axId val="402484992"/>
        <c:scaling>
          <c:orientation val="minMax"/>
          <c:max val="7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2027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7244094488189"/>
          <c:y val="4.4244084362139918E-2"/>
          <c:w val="0.83896789824348883"/>
          <c:h val="0.908245370370370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'Foglio2 (2)'!$D$7:$D$8</c:f>
                <c:numCache>
                  <c:formatCode>General</c:formatCode>
                  <c:ptCount val="2"/>
                  <c:pt idx="0">
                    <c:v>6.1100000000000002E-2</c:v>
                  </c:pt>
                  <c:pt idx="1">
                    <c:v>8.0310000000000006E-2</c:v>
                  </c:pt>
                </c:numCache>
              </c:numRef>
            </c:plus>
            <c:minus>
              <c:numRef>
                <c:f>'Foglio2 (2)'!$D$7:$D$8</c:f>
                <c:numCache>
                  <c:formatCode>General</c:formatCode>
                  <c:ptCount val="2"/>
                  <c:pt idx="0">
                    <c:v>6.1100000000000002E-2</c:v>
                  </c:pt>
                  <c:pt idx="1">
                    <c:v>8.0310000000000006E-2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'Foglio2 (2)'!$B$7:$B$8</c:f>
              <c:strCache>
                <c:ptCount val="2"/>
                <c:pt idx="0">
                  <c:v>Valutazione 
Conseg. 1</c:v>
                </c:pt>
                <c:pt idx="1">
                  <c:v>Valutazione 
Conseg. 2</c:v>
                </c:pt>
              </c:strCache>
            </c:strRef>
          </c:cat>
          <c:val>
            <c:numRef>
              <c:f>'Foglio2 (2)'!$C$7:$C$8</c:f>
              <c:numCache>
                <c:formatCode>General</c:formatCode>
                <c:ptCount val="2"/>
                <c:pt idx="0">
                  <c:v>2.5038999999999998</c:v>
                </c:pt>
                <c:pt idx="1">
                  <c:v>2.2239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8-CF4C-8D92-08700407E0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27040"/>
        <c:axId val="402484992"/>
      </c:barChart>
      <c:catAx>
        <c:axId val="3520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2484992"/>
        <c:crosses val="autoZero"/>
        <c:auto val="1"/>
        <c:lblAlgn val="ctr"/>
        <c:lblOffset val="100"/>
        <c:noMultiLvlLbl val="0"/>
      </c:catAx>
      <c:valAx>
        <c:axId val="402484992"/>
        <c:scaling>
          <c:orientation val="minMax"/>
          <c:max val="3"/>
          <c:min val="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2027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7244094488189"/>
          <c:y val="4.4244084362139918E-2"/>
          <c:w val="0.83896789824348883"/>
          <c:h val="0.908245370370370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'Foglio2 (2)'!$F$7:$F$8</c:f>
                <c:numCache>
                  <c:formatCode>General</c:formatCode>
                  <c:ptCount val="2"/>
                  <c:pt idx="0">
                    <c:v>8.7590000000000001E-2</c:v>
                  </c:pt>
                  <c:pt idx="1">
                    <c:v>8.3690000000000001E-2</c:v>
                  </c:pt>
                </c:numCache>
              </c:numRef>
            </c:plus>
            <c:minus>
              <c:numRef>
                <c:f>'Foglio2 (2)'!$F$7:$F$8</c:f>
                <c:numCache>
                  <c:formatCode>General</c:formatCode>
                  <c:ptCount val="2"/>
                  <c:pt idx="0">
                    <c:v>8.7590000000000001E-2</c:v>
                  </c:pt>
                  <c:pt idx="1">
                    <c:v>8.3690000000000001E-2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'Foglio2 (2)'!$B$7:$B$8</c:f>
              <c:strCache>
                <c:ptCount val="2"/>
                <c:pt idx="0">
                  <c:v>Valutazione 
Conseg. 1</c:v>
                </c:pt>
                <c:pt idx="1">
                  <c:v>Valutazione 
Conseg. 2</c:v>
                </c:pt>
              </c:strCache>
            </c:strRef>
          </c:cat>
          <c:val>
            <c:numRef>
              <c:f>'Foglio2 (2)'!$E$7:$E$8</c:f>
              <c:numCache>
                <c:formatCode>General</c:formatCode>
                <c:ptCount val="2"/>
                <c:pt idx="0">
                  <c:v>2.3734000000000002</c:v>
                </c:pt>
                <c:pt idx="1">
                  <c:v>2.3799000000000001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B-184D-B46F-2850EC3350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27040"/>
        <c:axId val="402484992"/>
      </c:barChart>
      <c:catAx>
        <c:axId val="3520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2484992"/>
        <c:crosses val="autoZero"/>
        <c:auto val="1"/>
        <c:lblAlgn val="ctr"/>
        <c:lblOffset val="100"/>
        <c:noMultiLvlLbl val="0"/>
      </c:catAx>
      <c:valAx>
        <c:axId val="402484992"/>
        <c:scaling>
          <c:orientation val="minMax"/>
          <c:max val="3"/>
          <c:min val="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2027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'Foglio2 (2)'!$D$9:$D$10</c:f>
                <c:numCache>
                  <c:formatCode>General</c:formatCode>
                  <c:ptCount val="2"/>
                  <c:pt idx="0">
                    <c:v>9.5420000000000005E-2</c:v>
                  </c:pt>
                  <c:pt idx="1">
                    <c:v>8.838E-2</c:v>
                  </c:pt>
                </c:numCache>
              </c:numRef>
            </c:plus>
            <c:minus>
              <c:numRef>
                <c:f>'Foglio2 (2)'!$D$9:$D$10</c:f>
                <c:numCache>
                  <c:formatCode>General</c:formatCode>
                  <c:ptCount val="2"/>
                  <c:pt idx="0">
                    <c:v>9.5420000000000005E-2</c:v>
                  </c:pt>
                  <c:pt idx="1">
                    <c:v>8.838E-2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'Foglio2 (2)'!$B$9:$B$10</c:f>
              <c:strCache>
                <c:ptCount val="2"/>
                <c:pt idx="0">
                  <c:v>Norma dei pari</c:v>
                </c:pt>
                <c:pt idx="1">
                  <c:v>motiv. al conformismo</c:v>
                </c:pt>
              </c:strCache>
            </c:strRef>
          </c:cat>
          <c:val>
            <c:numRef>
              <c:f>'Foglio2 (2)'!$C$9:$C$10</c:f>
              <c:numCache>
                <c:formatCode>General</c:formatCode>
                <c:ptCount val="2"/>
                <c:pt idx="0">
                  <c:v>5.5945999999999998</c:v>
                </c:pt>
                <c:pt idx="1">
                  <c:v>3.5327999999999999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54-C34D-B6C4-F3774EA2D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27040"/>
        <c:axId val="402484992"/>
      </c:barChart>
      <c:catAx>
        <c:axId val="3520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2484992"/>
        <c:crosses val="autoZero"/>
        <c:auto val="1"/>
        <c:lblAlgn val="ctr"/>
        <c:lblOffset val="100"/>
        <c:noMultiLvlLbl val="0"/>
      </c:catAx>
      <c:valAx>
        <c:axId val="402484992"/>
        <c:scaling>
          <c:orientation val="minMax"/>
          <c:max val="7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2027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'Foglio2 (2)'!$F$9:$F$10</c:f>
                <c:numCache>
                  <c:formatCode>General</c:formatCode>
                  <c:ptCount val="2"/>
                  <c:pt idx="0">
                    <c:v>0.11819</c:v>
                  </c:pt>
                  <c:pt idx="1">
                    <c:v>0.12153</c:v>
                  </c:pt>
                </c:numCache>
              </c:numRef>
            </c:plus>
            <c:minus>
              <c:numRef>
                <c:f>'Foglio2 (2)'!$F$9:$F$10</c:f>
                <c:numCache>
                  <c:formatCode>General</c:formatCode>
                  <c:ptCount val="2"/>
                  <c:pt idx="0">
                    <c:v>0.11819</c:v>
                  </c:pt>
                  <c:pt idx="1">
                    <c:v>0.12153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'Foglio2 (2)'!$B$9:$B$10</c:f>
              <c:strCache>
                <c:ptCount val="2"/>
                <c:pt idx="0">
                  <c:v>Norma dei pari</c:v>
                </c:pt>
                <c:pt idx="1">
                  <c:v>motiv. al conformismo</c:v>
                </c:pt>
              </c:strCache>
            </c:strRef>
          </c:cat>
          <c:val>
            <c:numRef>
              <c:f>'Foglio2 (2)'!$E$9:$E$10</c:f>
              <c:numCache>
                <c:formatCode>General</c:formatCode>
                <c:ptCount val="2"/>
                <c:pt idx="0">
                  <c:v>5.1364000000000001</c:v>
                </c:pt>
                <c:pt idx="1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F7-9949-A8DD-CC2717535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27040"/>
        <c:axId val="402484992"/>
      </c:barChart>
      <c:catAx>
        <c:axId val="3520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2484992"/>
        <c:crosses val="autoZero"/>
        <c:auto val="1"/>
        <c:lblAlgn val="ctr"/>
        <c:lblOffset val="100"/>
        <c:noMultiLvlLbl val="0"/>
      </c:catAx>
      <c:valAx>
        <c:axId val="402484992"/>
        <c:scaling>
          <c:orientation val="minMax"/>
          <c:max val="7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2027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'Foglio2 (2)'!$D$11</c:f>
                <c:numCache>
                  <c:formatCode>General</c:formatCode>
                  <c:ptCount val="1"/>
                  <c:pt idx="0">
                    <c:v>7.0319999999999994E-2</c:v>
                  </c:pt>
                </c:numCache>
              </c:numRef>
            </c:plus>
            <c:minus>
              <c:numRef>
                <c:f>'Foglio2 (2)'!$D$11</c:f>
                <c:numCache>
                  <c:formatCode>General</c:formatCode>
                  <c:ptCount val="1"/>
                  <c:pt idx="0">
                    <c:v>7.0319999999999994E-2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'Foglio2 (2)'!$B$11</c:f>
              <c:strCache>
                <c:ptCount val="1"/>
                <c:pt idx="0">
                  <c:v>Intenzioni</c:v>
                </c:pt>
              </c:strCache>
            </c:strRef>
          </c:cat>
          <c:val>
            <c:numRef>
              <c:f>'Foglio2 (2)'!$C$11</c:f>
              <c:numCache>
                <c:formatCode>General</c:formatCode>
                <c:ptCount val="1"/>
                <c:pt idx="0">
                  <c:v>6.1467000000000001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0-F645-B8E0-A3D4CA6AF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27040"/>
        <c:axId val="402484992"/>
      </c:barChart>
      <c:catAx>
        <c:axId val="3520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2484992"/>
        <c:crosses val="autoZero"/>
        <c:auto val="1"/>
        <c:lblAlgn val="ctr"/>
        <c:lblOffset val="100"/>
        <c:noMultiLvlLbl val="0"/>
      </c:catAx>
      <c:valAx>
        <c:axId val="402484992"/>
        <c:scaling>
          <c:orientation val="minMax"/>
          <c:max val="7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2027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0.58807</cdr:x>
      <cdr:y>0.74484</cdr:y>
    </cdr:from>
    <cdr:to>
      <cdr:x>0.89873</cdr:x>
      <cdr:y>0.85476</cdr:y>
    </cdr:to>
    <cdr:sp macro="" textlink="">
      <cdr:nvSpPr>
        <cdr:cNvPr id="2" name="CasellaDiTesto 2">
          <a:extLst xmlns:a="http://schemas.openxmlformats.org/drawingml/2006/main">
            <a:ext uri="{FF2B5EF4-FFF2-40B4-BE49-F238E27FC236}">
              <a16:creationId xmlns:a16="http://schemas.microsoft.com/office/drawing/2014/main" id="{7FFC4744-1D89-E84A-833A-15049098F9F8}"/>
            </a:ext>
          </a:extLst>
        </cdr:cNvPr>
        <cdr:cNvSpPr txBox="1"/>
      </cdr:nvSpPr>
      <cdr:spPr>
        <a:xfrm xmlns:a="http://schemas.openxmlformats.org/drawingml/2006/main">
          <a:off x="2379576" y="1876985"/>
          <a:ext cx="1257056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200" dirty="0">
              <a:solidFill>
                <a:schemeClr val="bg2">
                  <a:lumMod val="25000"/>
                </a:schemeClr>
              </a:solidFill>
            </a:rPr>
            <a:t>(valori rovesciati)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84177-5F56-904A-8613-46661452F73A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F7A1B-162C-944E-99EF-4A882B540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348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6F7A1B-162C-944E-99EF-4A882B54085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4303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6F7A1B-162C-944E-99EF-4A882B54085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2517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6F7A1B-162C-944E-99EF-4A882B54085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919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6F7A1B-162C-944E-99EF-4A882B540854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975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6F7A1B-162C-944E-99EF-4A882B540854}" type="slidenum">
              <a:rPr lang="it-IT" smtClean="0"/>
              <a:t>60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8724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709319-FCBA-5A40-BE9D-CC16AA4F9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26F605-78E4-4E46-BFD0-8A454DD75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DAA663-A650-E64D-B78F-5ADBAC39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2C6446-88DC-2B4D-99FE-636911393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4C95DB-3C16-D340-984F-63A6A36CF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207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8AC99D-7EE2-404F-9A51-CC405BE7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7AA7D0-2DA3-7543-BFCE-0C438400CF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8CF516-1241-F54A-A65E-E9BB8A148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91F1F9-3D11-254A-B34C-5C7EF841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E7F08C-4E63-894F-B4B4-0B90BDFE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7900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565B4A6-A3D7-C949-A69D-4E640B0B4F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B50D8F-E19B-C846-B899-25807997A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1D9E43-4092-C64D-AE91-C6E3DF0A7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D1F531-4308-8C4C-A779-5A10837DE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C98DB2-3880-E844-BFC1-3C164C24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27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458F46-536B-EF4F-875C-01E8A408B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90D3C6-0D7F-6E4E-BE3E-3AE1C8A84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9B31D9-DD30-0C4B-9EDF-56698902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49B499-0683-3743-AA96-251AA875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D14049-36D7-074B-B256-0F524EA9B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08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C762DA-9EAF-B749-A542-3E8AB3BAF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5A5962-2E60-774A-8CC2-A74113D12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F286F9-3EC5-A946-8523-00C6A233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46E85E-712E-604E-A0CF-479496814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2D127F-459D-D44A-B6CA-5C20D0F5C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60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26DA0D-92D5-1C4D-9A98-1601244A1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F0A64C-0CD3-BA44-A7BF-1DD51935B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5FF9AB6-BE56-9343-B0EC-89858EDDD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1235D8-7EA1-3A4B-9C39-681C28587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1C97AB-20A1-F445-859C-2047AE99C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7CC295-9677-B643-984A-44FF909A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78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165FCD-041A-0D43-9F9F-A9A130332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BC73D39-7D99-8E47-9FC9-D416664C1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2032AF5-0498-DE41-A70B-D9593639C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1C1AE36-894C-AC45-95D4-AF6E0DA555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0BF1067-A643-AC44-8214-93BCD21C39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D2B566-7E75-6346-9905-5CBD4967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9965306-7E26-7143-BEB6-C005A1F3D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047633F-BC1E-4A43-8243-35722823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99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694FD6-7F03-5340-BFA0-CC2B5BFBC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DE506CA-5393-F44B-A72D-9205CFEE6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9C07757-583C-C147-AADF-29A71F57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4FAE8A6-2AEA-8341-B777-D963E33EC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03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37FBF25-B8CA-C949-8141-B3D610D0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F4D5DB1-36CD-6940-BAF1-474856EB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0C094E-9BEA-6C41-BF3A-B629F008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309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EE4B4-056A-BD49-B926-4F27EACEF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52E539-33C9-2142-AEDE-29AC50AF1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8817B3D-14E4-8F4D-8F8A-F48F0A976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0F634B0-77C8-2748-8BE5-FD4A1870B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1C14DE-1190-F04D-A54A-F807FEB1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AEEA5B-2238-F54B-965D-2E525C6EE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617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9077D0-41C4-1A43-A65F-F1A49592C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EDD5301-712E-6946-9C27-A0AB9AC82F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3D0622D-EFF6-C346-A0A2-B8ACC90B7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7875419-1F57-F74E-BA5F-F6BCECD6F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8718A6-D2F2-BC49-845D-92179EB55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D735FD-4B36-2749-B7D2-6EA3EDDC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55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0ACDE75-FDAA-5F4C-918D-89AC0E56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BEED27D-4F53-0B47-B4D4-557927F38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0A5C19-930C-F148-BB56-52EF29CA9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D89CD-F8DF-C14E-A7B9-73341B4F9040}" type="datetimeFigureOut">
              <a:rPr lang="it-IT" smtClean="0"/>
              <a:t>02/05/19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31E661-7B67-5D41-8599-AFAF1544DC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C6C797-A56E-B34E-85EF-ED5AD1F9E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C837A-1FA6-2E4C-9B63-D854551278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05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026745-183D-FF4A-B280-FE9E72A51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676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dirty="0"/>
              <a:t>Comprendere le variabili individuali e di </a:t>
            </a:r>
            <a:r>
              <a:rPr lang="it-IT" dirty="0" err="1"/>
              <a:t>mesosistema</a:t>
            </a:r>
            <a:r>
              <a:rPr lang="it-IT" dirty="0"/>
              <a:t> nei comportamenti a rischio: il modello overnight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62F801A-0E20-ED4F-9B98-C83E93391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03522"/>
            <a:ext cx="9144000" cy="1655762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Marta </a:t>
            </a:r>
            <a:r>
              <a:rPr lang="it-IT" dirty="0" err="1"/>
              <a:t>Stragà</a:t>
            </a:r>
            <a:r>
              <a:rPr lang="it-IT" dirty="0"/>
              <a:t>, Valentina Piccoli, Andrea </a:t>
            </a:r>
            <a:r>
              <a:rPr lang="it-IT" dirty="0" err="1"/>
              <a:t>Carnaghi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1562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B4EE5-C5C9-C844-9D8F-A41A08D1F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nei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14A6AE-6DC7-914F-BA4F-4470A0977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à"/>
            </a:pPr>
            <a:r>
              <a:rPr lang="it-IT" sz="2400" dirty="0">
                <a:sym typeface="Wingdings" pitchFamily="2" charset="2"/>
              </a:rPr>
              <a:t>Ruolo cruciale dell’uso di alcol o sostanze stupefacenti sugli incidenti stradali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sz="2400" dirty="0"/>
              <a:t>Questionario sull’atteggiamento dei guidatori europei (ESRA; 2016): </a:t>
            </a:r>
          </a:p>
          <a:p>
            <a:pPr lvl="1"/>
            <a:r>
              <a:rPr lang="it-IT" dirty="0"/>
              <a:t>97% dei rispondenti è consapevole che guidare dopo aver assunto alcolici è inappropriato</a:t>
            </a:r>
          </a:p>
          <a:p>
            <a:pPr lvl="1"/>
            <a:r>
              <a:rPr lang="it-IT" dirty="0"/>
              <a:t>31% ha guidato dopo aver assunto alcolici nell’ultimo anno, il 12% nell’ultimo mese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1475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D70CCD-8353-4F4B-B804-9BB15F1D4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tra 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0FAF0B-31B9-A144-ADB4-FE78F74B4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/>
              <a:t>Impegno dell’Unione Europea a promuovere un ampio ventaglio di </a:t>
            </a:r>
            <a:r>
              <a:rPr lang="it-IT" sz="2400" b="1" dirty="0"/>
              <a:t>misure e interventi atti a ridurre il numero di persone che guidano in stato di ebrezza </a:t>
            </a:r>
            <a:r>
              <a:rPr lang="it-IT" sz="2400" dirty="0"/>
              <a:t>o  sotto l’effetto di sostanze stupefacenti. </a:t>
            </a:r>
          </a:p>
          <a:p>
            <a:endParaRPr lang="it-IT" sz="2400" dirty="0"/>
          </a:p>
          <a:p>
            <a:pPr lvl="1"/>
            <a:r>
              <a:rPr lang="it-IT" dirty="0"/>
              <a:t>Misure legislative e deterrenti </a:t>
            </a:r>
          </a:p>
          <a:p>
            <a:pPr lvl="1"/>
            <a:r>
              <a:rPr lang="it-IT" dirty="0"/>
              <a:t>Misure preventive </a:t>
            </a:r>
          </a:p>
          <a:p>
            <a:pPr lvl="1"/>
            <a:r>
              <a:rPr lang="it-IT" dirty="0"/>
              <a:t>Misure riabilitative</a:t>
            </a:r>
          </a:p>
        </p:txBody>
      </p:sp>
    </p:spTree>
    <p:extLst>
      <p:ext uri="{BB962C8B-B14F-4D97-AF65-F5344CB8AC3E}">
        <p14:creationId xmlns:p14="http://schemas.microsoft.com/office/powerpoint/2010/main" val="244300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D70CCD-8353-4F4B-B804-9BB15F1D4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tra 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0FAF0B-31B9-A144-ADB4-FE78F74B4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5563" lvl="1" indent="0">
              <a:buNone/>
            </a:pPr>
            <a:r>
              <a:rPr lang="it-IT" b="1" dirty="0"/>
              <a:t>Misure legislative e deterrenti</a:t>
            </a:r>
          </a:p>
          <a:p>
            <a:r>
              <a:rPr lang="it-IT" sz="2400" dirty="0"/>
              <a:t>Riduzione del limite di tasso </a:t>
            </a:r>
            <a:r>
              <a:rPr lang="it-IT" sz="2400" dirty="0" err="1"/>
              <a:t>alcolemico</a:t>
            </a:r>
            <a:r>
              <a:rPr lang="it-IT" sz="2400" dirty="0"/>
              <a:t> consentito per la guida</a:t>
            </a:r>
          </a:p>
          <a:p>
            <a:pPr lvl="1"/>
            <a:r>
              <a:rPr lang="it-IT" sz="2200" dirty="0"/>
              <a:t>Linee guida Unione Europea: &lt;= 0.5g/l; &lt;= 0.2g/l per i neo-patentati e per gli autisti professionali</a:t>
            </a:r>
          </a:p>
          <a:p>
            <a:pPr lvl="1"/>
            <a:r>
              <a:rPr lang="it-IT" sz="2200" dirty="0"/>
              <a:t>Paesi UE: 2 paesi 0.8g/l; 21 paesi EU 0.5g/l; 6 paesi 0.2-0.4g/l; 4 paesi 0.0g/l. </a:t>
            </a:r>
          </a:p>
          <a:p>
            <a:pPr lvl="1"/>
            <a:r>
              <a:rPr lang="it-IT" sz="2200" dirty="0"/>
              <a:t>Efficacia: Scozia abbassa il limite a 0.5g/l nel 2014 </a:t>
            </a:r>
            <a:r>
              <a:rPr lang="it-IT" sz="2200" dirty="0">
                <a:sym typeface="Wingdings" pitchFamily="2" charset="2"/>
              </a:rPr>
              <a:t> diminuzione del </a:t>
            </a:r>
            <a:r>
              <a:rPr lang="it-IT" sz="2200" dirty="0"/>
              <a:t>12.5% nelle violazioni per guida in stato d’ebrezza nei primi 9 mesi</a:t>
            </a:r>
          </a:p>
          <a:p>
            <a:r>
              <a:rPr lang="it-IT" sz="2400" dirty="0"/>
              <a:t>Multe e sospensione della patente</a:t>
            </a:r>
          </a:p>
        </p:txBody>
      </p:sp>
    </p:spTree>
    <p:extLst>
      <p:ext uri="{BB962C8B-B14F-4D97-AF65-F5344CB8AC3E}">
        <p14:creationId xmlns:p14="http://schemas.microsoft.com/office/powerpoint/2010/main" val="379920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D70CCD-8353-4F4B-B804-9BB15F1D4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tra 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0FAF0B-31B9-A144-ADB4-FE78F74B4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5563" lvl="1" indent="0">
              <a:buNone/>
            </a:pPr>
            <a:r>
              <a:rPr lang="it-IT" b="1" dirty="0"/>
              <a:t>Misure legislative e deterrenti</a:t>
            </a:r>
          </a:p>
          <a:p>
            <a:r>
              <a:rPr lang="it-IT" sz="2400" dirty="0"/>
              <a:t>Aumento dei controlli della polizia</a:t>
            </a:r>
          </a:p>
          <a:p>
            <a:pPr marL="711200" lvl="2" indent="-223838"/>
            <a:r>
              <a:rPr lang="it-IT" sz="2200" dirty="0"/>
              <a:t>Alcol-test a random</a:t>
            </a:r>
          </a:p>
          <a:p>
            <a:pPr marL="711200" lvl="2" indent="-223838"/>
            <a:r>
              <a:rPr lang="it-IT" sz="2200" dirty="0"/>
              <a:t>Postazioni nelle vicinanze dei luoghi/nei momenti in cui la prevalenza di guida in stato di ebrezza è maggiore</a:t>
            </a:r>
          </a:p>
          <a:p>
            <a:pPr marL="627063" lvl="2" indent="-390525">
              <a:buNone/>
            </a:pPr>
            <a:r>
              <a:rPr lang="it-IT" sz="2400" dirty="0">
                <a:sym typeface="Wingdings" pitchFamily="2" charset="2"/>
              </a:rPr>
              <a:t> Efficace nel ridurre il numero di morti e di lesioni dovute alla guida in stato di ebrezza (</a:t>
            </a:r>
            <a:r>
              <a:rPr lang="it-IT" sz="2400" dirty="0"/>
              <a:t>ESCAPE; 2003)  </a:t>
            </a:r>
          </a:p>
          <a:p>
            <a:pPr marL="850900" lvl="3" indent="-223838">
              <a:buNone/>
            </a:pPr>
            <a:r>
              <a:rPr lang="it-IT" sz="2400" dirty="0">
                <a:sym typeface="Wingdings" pitchFamily="2" charset="2"/>
              </a:rPr>
              <a:t>MA: Effetto deterrente se i guidatori hanno la percezione che essere fermati dalla polizia sia probabile </a:t>
            </a:r>
          </a:p>
          <a:p>
            <a:pPr marL="1371600" lvl="3" indent="0">
              <a:buNone/>
            </a:pPr>
            <a:r>
              <a:rPr lang="it-IT" sz="2400" dirty="0">
                <a:sym typeface="Wingdings" pitchFamily="2" charset="2"/>
              </a:rPr>
              <a:t>Italia: solo il 15% ritiene che sia molto probabile che venga fermato dalla polizia se guida in stato di ebrezza (ESRA, 2016)</a:t>
            </a:r>
          </a:p>
        </p:txBody>
      </p:sp>
    </p:spTree>
    <p:extLst>
      <p:ext uri="{BB962C8B-B14F-4D97-AF65-F5344CB8AC3E}">
        <p14:creationId xmlns:p14="http://schemas.microsoft.com/office/powerpoint/2010/main" val="304383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D70CCD-8353-4F4B-B804-9BB15F1D4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tra 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0FAF0B-31B9-A144-ADB4-FE78F74B4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2700" lvl="1" indent="0">
              <a:buNone/>
            </a:pPr>
            <a:r>
              <a:rPr lang="it-IT" b="1" dirty="0"/>
              <a:t>Misure preventive</a:t>
            </a:r>
          </a:p>
          <a:p>
            <a:pPr marL="320675" lvl="2" indent="-223838"/>
            <a:r>
              <a:rPr lang="it-IT" sz="2400" dirty="0"/>
              <a:t>Campagne sui mass media per aumentare la consapevolezza della popolazione sul problema</a:t>
            </a:r>
          </a:p>
          <a:p>
            <a:pPr marL="585788" lvl="3" indent="-223838"/>
            <a:r>
              <a:rPr lang="it-IT" sz="2200" dirty="0"/>
              <a:t>Focus sugli effetti</a:t>
            </a:r>
          </a:p>
          <a:p>
            <a:pPr marL="585788" lvl="3" indent="-223838"/>
            <a:r>
              <a:rPr lang="it-IT" sz="2200" dirty="0"/>
              <a:t>Focus sulla probabilità di essere fermati dalla polizia e sanzionati</a:t>
            </a:r>
          </a:p>
          <a:p>
            <a:pPr marL="585788" lvl="3" indent="-223838"/>
            <a:r>
              <a:rPr lang="it-IT" sz="2200" dirty="0"/>
              <a:t>Focus sulla norma sociale</a:t>
            </a:r>
          </a:p>
          <a:p>
            <a:pPr marL="585788" lvl="3" indent="-223838"/>
            <a:r>
              <a:rPr lang="it-IT" sz="2200" dirty="0"/>
              <a:t>Focus sulla promozione di strategie per evitare di guidare in stato di ebrezza</a:t>
            </a:r>
          </a:p>
          <a:p>
            <a:pPr lvl="3"/>
            <a:endParaRPr lang="it-IT" sz="2200" dirty="0"/>
          </a:p>
          <a:p>
            <a:pPr marL="361950" lvl="2" indent="-306388"/>
            <a:r>
              <a:rPr lang="it-IT" sz="2400" dirty="0"/>
              <a:t>Progetti educativi contro la guida in stato di ebrezza o sotto l’effetto di sostanze stupefacenti. </a:t>
            </a:r>
          </a:p>
          <a:p>
            <a:pPr marL="361950" lvl="2" indent="-306388"/>
            <a:endParaRPr lang="it-IT" sz="2400" dirty="0"/>
          </a:p>
          <a:p>
            <a:pPr marL="20638" lvl="2" indent="0">
              <a:buNone/>
            </a:pPr>
            <a:r>
              <a:rPr lang="it-IT" sz="2400" dirty="0">
                <a:sym typeface="Wingdings" pitchFamily="2" charset="2"/>
              </a:rPr>
              <a:t>combinazione di tutte queste misure per ottenere la massima efficacia (</a:t>
            </a:r>
            <a:r>
              <a:rPr lang="it-IT" sz="2400" dirty="0" err="1">
                <a:sym typeface="Wingdings" pitchFamily="2" charset="2"/>
              </a:rPr>
              <a:t>Ritter</a:t>
            </a:r>
            <a:r>
              <a:rPr lang="it-IT" sz="2400" dirty="0">
                <a:sym typeface="Wingdings" pitchFamily="2" charset="2"/>
              </a:rPr>
              <a:t> &amp; Camerun, 2006)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3956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960963-062F-5844-A3F0-55FC61EAE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tra 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1ED2C6-BDAC-2D4A-A26E-10A12FF61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/>
              <a:t>Astinenza vs. riduzione del danno</a:t>
            </a:r>
          </a:p>
          <a:p>
            <a:pPr marL="0" indent="0">
              <a:buNone/>
            </a:pPr>
            <a:endParaRPr lang="it-IT" sz="2400" b="1" dirty="0"/>
          </a:p>
          <a:p>
            <a:r>
              <a:rPr lang="it-IT" sz="2400" dirty="0"/>
              <a:t>Gli interventi che promuovono l’astinenza dall’uso di sostanze alcoliche e stupefacenti non si sono dimostrati particolarmente efficaci nel prevenire tale comportamento tra gli adolescenti e i giovani (</a:t>
            </a:r>
            <a:r>
              <a:rPr lang="it-IT" sz="2400" dirty="0" err="1"/>
              <a:t>Marlatt</a:t>
            </a:r>
            <a:r>
              <a:rPr lang="it-IT" sz="2400" dirty="0"/>
              <a:t> &amp; </a:t>
            </a:r>
            <a:r>
              <a:rPr lang="it-IT" sz="2400" dirty="0" err="1"/>
              <a:t>Witkiewitz</a:t>
            </a:r>
            <a:r>
              <a:rPr lang="it-IT" sz="2400" dirty="0"/>
              <a:t>, 2002)</a:t>
            </a:r>
          </a:p>
          <a:p>
            <a:endParaRPr lang="it-IT" sz="2400" dirty="0"/>
          </a:p>
          <a:p>
            <a:r>
              <a:rPr lang="it-IT" sz="2400" dirty="0"/>
              <a:t>Alcuni autori: programmi di prevenzione che si pongono l’obiettivo di ridurre il danno conseguente all’uso/abuso di alcol e sostanze stupefacenti sono più efficaci </a:t>
            </a:r>
            <a:r>
              <a:rPr lang="it-IT" sz="2400" dirty="0">
                <a:sym typeface="Wingdings" pitchFamily="2" charset="2"/>
              </a:rPr>
              <a:t>(</a:t>
            </a:r>
            <a:r>
              <a:rPr lang="it-IT" sz="2400" dirty="0" err="1">
                <a:sym typeface="Wingdings" pitchFamily="2" charset="2"/>
              </a:rPr>
              <a:t>Ritter</a:t>
            </a:r>
            <a:r>
              <a:rPr lang="it-IT" sz="2400" dirty="0">
                <a:sym typeface="Wingdings" pitchFamily="2" charset="2"/>
              </a:rPr>
              <a:t> &amp; Camerun, 2006)</a:t>
            </a:r>
            <a:endParaRPr lang="it-IT" sz="2400" dirty="0"/>
          </a:p>
          <a:p>
            <a:pPr lvl="1"/>
            <a:r>
              <a:rPr lang="it-IT" dirty="0"/>
              <a:t>educare gli adolescenti riguardo alle conseguenze associate al consumo di alcolici e promuovere un comportamento più sicuro può avere un effetto preventivo senza causare ribellione e ottenere così l’effetto contrario</a:t>
            </a:r>
          </a:p>
        </p:txBody>
      </p:sp>
    </p:spTree>
    <p:extLst>
      <p:ext uri="{BB962C8B-B14F-4D97-AF65-F5344CB8AC3E}">
        <p14:creationId xmlns:p14="http://schemas.microsoft.com/office/powerpoint/2010/main" val="253874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9C0B3-2F49-0245-860F-BE0DFCA3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progetto Overnight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C439F7-1A6B-884C-96EB-9A34D9D43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/>
              <a:t>Nasce nel 2006 a Trieste dalla collaborazione di alcune cooperative sociali e l’azienda sanitaria  </a:t>
            </a:r>
          </a:p>
          <a:p>
            <a:r>
              <a:rPr lang="it-IT" sz="2400" dirty="0"/>
              <a:t>Opera nel campo della promozione della salute e prevenzione e riduzione del danno derivato dal consumo di sostanze psicotrope</a:t>
            </a:r>
          </a:p>
          <a:p>
            <a:r>
              <a:rPr lang="it-IT" sz="2400" b="1" dirty="0"/>
              <a:t>Obiettivo</a:t>
            </a:r>
            <a:r>
              <a:rPr lang="it-IT" sz="2400" dirty="0"/>
              <a:t>: ridurre i rischi diretti e indiretti del consumo di sostanze psicotrope fra i giovani durante i momenti del divertimento notturno.</a:t>
            </a:r>
          </a:p>
          <a:p>
            <a:pPr lvl="1"/>
            <a:r>
              <a:rPr lang="it-IT" dirty="0"/>
              <a:t>diffondere informazioni corrette riguardo l’uso di alcolici e di sostanze stupefacenti</a:t>
            </a:r>
          </a:p>
          <a:p>
            <a:pPr lvl="1"/>
            <a:r>
              <a:rPr lang="it-IT" dirty="0"/>
              <a:t>promuovere comportamenti consapevoli anche nei momenti di divertimento</a:t>
            </a:r>
          </a:p>
          <a:p>
            <a:r>
              <a:rPr lang="it-IT" sz="2400" dirty="0"/>
              <a:t>Approccio informale, non giudicante, per favorire una relazione di fiducia</a:t>
            </a:r>
          </a:p>
          <a:p>
            <a:r>
              <a:rPr lang="it-IT" sz="2400" b="1" dirty="0"/>
              <a:t>Target ideale di utenza</a:t>
            </a:r>
            <a:r>
              <a:rPr lang="it-IT" sz="2400" dirty="0"/>
              <a:t>: 16-25 anni  </a:t>
            </a:r>
          </a:p>
        </p:txBody>
      </p:sp>
    </p:spTree>
    <p:extLst>
      <p:ext uri="{BB962C8B-B14F-4D97-AF65-F5344CB8AC3E}">
        <p14:creationId xmlns:p14="http://schemas.microsoft.com/office/powerpoint/2010/main" val="70906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9C0B3-2F49-0245-860F-BE0DFCA3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progetto Overnight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C439F7-1A6B-884C-96EB-9A34D9D43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/>
              <a:t>Attività</a:t>
            </a:r>
          </a:p>
          <a:p>
            <a:r>
              <a:rPr lang="it-IT" sz="2400" b="1" dirty="0"/>
              <a:t>Creazione e divulgazione di materiale informativo</a:t>
            </a:r>
            <a:r>
              <a:rPr lang="it-IT" sz="2400" dirty="0"/>
              <a:t>, di gadget e di messaggi sia direttamente che attraverso social network e sito web</a:t>
            </a:r>
          </a:p>
          <a:p>
            <a:r>
              <a:rPr lang="it-IT" sz="2400" b="1" dirty="0"/>
              <a:t>Attività di prevenzione e riduzione del danno </a:t>
            </a:r>
            <a:r>
              <a:rPr lang="it-IT" sz="2400" dirty="0"/>
              <a:t>principalmente in contesti di divertimento notturno che vedono la presenza di numerosi adolescenti </a:t>
            </a:r>
          </a:p>
          <a:p>
            <a:pPr lvl="1"/>
            <a:r>
              <a:rPr lang="it-IT" dirty="0"/>
              <a:t>in eventi serali dove c’è maggior possibilità di un diffuso utilizzo di sostanze. </a:t>
            </a:r>
            <a:r>
              <a:rPr lang="it-IT" dirty="0" err="1"/>
              <a:t>Eg</a:t>
            </a:r>
            <a:r>
              <a:rPr lang="it-IT" dirty="0"/>
              <a:t>. feste e festival di musica, punti di aggregazione spontanea presso locali e spazi urbani, club e discoteche. </a:t>
            </a:r>
          </a:p>
          <a:p>
            <a:pPr lvl="1"/>
            <a:r>
              <a:rPr lang="it-IT" dirty="0"/>
              <a:t>Predisposizione di una postazione Overnight ben visibile, con operatori sanitari e socio-educativi, nelle aree antistanti che all’interno dei locali.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7555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9C0B3-2F49-0245-860F-BE0DFCA3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progetto Overnight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C439F7-1A6B-884C-96EB-9A34D9D43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 offerti </a:t>
            </a:r>
            <a:r>
              <a:rPr lang="it-IT" sz="2400" dirty="0"/>
              <a:t>durante le serate in cui viene predisposta una postazione Overnight: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1) SERVIZI INFORMATIVI</a:t>
            </a:r>
          </a:p>
          <a:p>
            <a:r>
              <a:rPr lang="it-IT" sz="2400" dirty="0"/>
              <a:t>diffusione di materiale informativo sui rischi legati all’uso ed abuso di sostanze, gadget, predisposizione di giochi e quiz</a:t>
            </a:r>
          </a:p>
          <a:p>
            <a:r>
              <a:rPr lang="it-IT" sz="2400" dirty="0"/>
              <a:t>punto di ascolto e dialogo per diffondere l’idea di divertimento sicuro, evitando il più possibile di correre rischi che possano mettere in pericolo la salute propria e quella degli altri.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0051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9C0B3-2F49-0245-860F-BE0DFCA3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progetto Overnight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C439F7-1A6B-884C-96EB-9A34D9D43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 offerti </a:t>
            </a:r>
            <a:r>
              <a:rPr lang="it-IT" sz="2400" dirty="0"/>
              <a:t>durante le serate in cui viene predisposta una postazione Overnight: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2) STRUMENTI PER LA RIDUZIONE DEL DANNO</a:t>
            </a:r>
          </a:p>
          <a:p>
            <a:r>
              <a:rPr lang="it-IT" sz="2400" dirty="0"/>
              <a:t>strumenti che permettano agli utenti di evitare di incorrere in comportamenti a rischio (guida in stato di ebrezza, mix di sostanze, overdose…). </a:t>
            </a:r>
          </a:p>
          <a:p>
            <a:pPr marL="222250" indent="0">
              <a:buNone/>
            </a:pPr>
            <a:r>
              <a:rPr lang="it-IT" sz="2400" dirty="0"/>
              <a:t>Per esempio:</a:t>
            </a:r>
          </a:p>
          <a:p>
            <a:pPr lvl="1"/>
            <a:r>
              <a:rPr lang="it-IT" dirty="0"/>
              <a:t>Possibilità di fare l’</a:t>
            </a:r>
            <a:r>
              <a:rPr lang="it-IT" dirty="0" err="1"/>
              <a:t>etil</a:t>
            </a:r>
            <a:r>
              <a:rPr lang="it-IT" dirty="0"/>
              <a:t>-test</a:t>
            </a:r>
          </a:p>
          <a:p>
            <a:pPr lvl="1"/>
            <a:r>
              <a:rPr lang="it-IT" dirty="0"/>
              <a:t>Distribuzione di acqua gratuita</a:t>
            </a:r>
          </a:p>
          <a:p>
            <a:pPr lvl="1"/>
            <a:r>
              <a:rPr lang="it-IT" dirty="0"/>
              <a:t>Servizio di tessere e buoni taxi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6876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BF9D2C-2B7A-ED42-BD6B-1D920093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Sommario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B652E3-3BC4-1540-BA53-497F43E77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/>
              <a:t>Abuso di alcol tra i giovani</a:t>
            </a:r>
          </a:p>
          <a:p>
            <a:pPr lvl="1"/>
            <a:r>
              <a:rPr lang="it-IT" dirty="0"/>
              <a:t>Diffusione e conseguenze sulla salute</a:t>
            </a:r>
          </a:p>
          <a:p>
            <a:pPr lvl="1"/>
            <a:r>
              <a:rPr lang="it-IT" dirty="0"/>
              <a:t>Alcol e giuda</a:t>
            </a:r>
          </a:p>
          <a:p>
            <a:pPr lvl="2"/>
            <a:r>
              <a:rPr lang="it-IT" sz="2400" dirty="0"/>
              <a:t>Diffusione, conseguenze e misure per contrastare la guida in stato di ebrezza</a:t>
            </a:r>
          </a:p>
          <a:p>
            <a:r>
              <a:rPr lang="it-IT" sz="2400" dirty="0"/>
              <a:t>Progetto Overnight</a:t>
            </a:r>
          </a:p>
          <a:p>
            <a:r>
              <a:rPr lang="it-IT" sz="2400" dirty="0"/>
              <a:t>Obiettivi della ricerca</a:t>
            </a:r>
          </a:p>
          <a:p>
            <a:r>
              <a:rPr lang="it-IT" sz="2400" dirty="0"/>
              <a:t>Basi teoriche – teoria dell’azione ragionata e esempi applicativi</a:t>
            </a:r>
          </a:p>
          <a:p>
            <a:r>
              <a:rPr lang="it-IT" sz="2400" dirty="0"/>
              <a:t>Metodo</a:t>
            </a:r>
          </a:p>
          <a:p>
            <a:r>
              <a:rPr lang="it-IT" sz="2400" dirty="0"/>
              <a:t>Risultati</a:t>
            </a:r>
          </a:p>
          <a:p>
            <a:r>
              <a:rPr lang="it-IT" sz="2400" dirty="0"/>
              <a:t>Implicazioni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6886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9C0B3-2F49-0245-860F-BE0DFCA3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progetto Overnight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C439F7-1A6B-884C-96EB-9A34D9D43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 offerti </a:t>
            </a:r>
            <a:r>
              <a:rPr lang="it-IT" sz="2400" dirty="0"/>
              <a:t>durante le serate in cui viene predisposta una postazione Overnight: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3) SUPPORTO E INTERVENTO IN CASO DI MALESSERE</a:t>
            </a:r>
          </a:p>
          <a:p>
            <a:r>
              <a:rPr lang="it-IT" sz="2400" dirty="0"/>
              <a:t>primo punto di intervento sanitario in caso di malessere grazie alla presenza di infermieri qualificati, per evitare l’aggravamento di una situazione di abuso di alcolici o altre sostanze e per alleggerire il lavoro notturno di ambulanze e soccorsi sanitari di emergenza. </a:t>
            </a:r>
          </a:p>
          <a:p>
            <a:r>
              <a:rPr lang="it-IT" sz="2400" dirty="0"/>
              <a:t>zona di decompressione (</a:t>
            </a:r>
            <a:r>
              <a:rPr lang="it-IT" sz="2400" dirty="0" err="1"/>
              <a:t>chill</a:t>
            </a:r>
            <a:r>
              <a:rPr lang="it-IT" sz="2400" dirty="0"/>
              <a:t>-out): luogo sicuro e lontano dalla festa che permetta di ristabilire l’utente e di non aggravare una situazione a rischio, permettendo all’equipe di rilevare casi che indichino la necessità di un re-indirizzamento ai servizi di competenza. </a:t>
            </a:r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2375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4319F2-4B54-6440-A06C-5AF3986F5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progetto overnight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003687-AD7D-3C4E-AC5D-C1D3569E5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Equipe</a:t>
            </a:r>
          </a:p>
          <a:p>
            <a:r>
              <a:rPr lang="it-IT" sz="2400" dirty="0"/>
              <a:t>Comprende figure con diverse competenze:</a:t>
            </a:r>
          </a:p>
          <a:p>
            <a:pPr lvl="1"/>
            <a:r>
              <a:rPr lang="it-IT" b="1" dirty="0"/>
              <a:t>Educatori professionali </a:t>
            </a:r>
            <a:r>
              <a:rPr lang="it-IT" dirty="0"/>
              <a:t>con competenze nei servizi dedicati alle problematiche legate all’uso di sostanze stupefacenti legali e illegali</a:t>
            </a:r>
          </a:p>
          <a:p>
            <a:pPr lvl="1"/>
            <a:r>
              <a:rPr lang="it-IT" b="1" dirty="0"/>
              <a:t>Personale sanitario</a:t>
            </a:r>
            <a:r>
              <a:rPr lang="it-IT" dirty="0"/>
              <a:t>: infermieri con esperienza legata al lavoro con utenti con problematiche di uso di sostanze. </a:t>
            </a:r>
          </a:p>
          <a:p>
            <a:pPr lvl="1"/>
            <a:r>
              <a:rPr lang="it-IT" b="1" dirty="0"/>
              <a:t>Peer </a:t>
            </a:r>
            <a:r>
              <a:rPr lang="it-IT" b="1" dirty="0" err="1"/>
              <a:t>educators</a:t>
            </a:r>
            <a:r>
              <a:rPr lang="it-IT" dirty="0"/>
              <a:t>: ragazzi e ragazze che, dopo opportuna formazione, lavorano al fianco degli educatori e del personale sanitario durante le uscite nei luoghi del divertimento e collaborano a realizzare materiale informativo con l’obiettivo di creare un più facile aggancio con i coetanei presenti </a:t>
            </a:r>
          </a:p>
          <a:p>
            <a:pPr lvl="1"/>
            <a:r>
              <a:rPr lang="it-IT" b="1" dirty="0"/>
              <a:t>Volontari</a:t>
            </a:r>
          </a:p>
        </p:txBody>
      </p:sp>
    </p:spTree>
    <p:extLst>
      <p:ext uri="{BB962C8B-B14F-4D97-AF65-F5344CB8AC3E}">
        <p14:creationId xmlns:p14="http://schemas.microsoft.com/office/powerpoint/2010/main" val="200535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6C43ED-9E02-CD40-B066-0672F262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Obiettivo della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94F2D5-E1A4-6D4C-B3CF-CB50D3E81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Valutare i servizi offerti da Overnight</a:t>
            </a:r>
          </a:p>
          <a:p>
            <a:endParaRPr lang="it-IT" dirty="0"/>
          </a:p>
          <a:p>
            <a:r>
              <a:rPr lang="it-IT" dirty="0"/>
              <a:t>Individuare i fattori individuali e contestuali che promuovono l’utilizzo dei servizi offerti da Overnight</a:t>
            </a:r>
          </a:p>
        </p:txBody>
      </p:sp>
    </p:spTree>
    <p:extLst>
      <p:ext uri="{BB962C8B-B14F-4D97-AF65-F5344CB8AC3E}">
        <p14:creationId xmlns:p14="http://schemas.microsoft.com/office/powerpoint/2010/main" val="278014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013A9-C110-624D-8856-7F9FAF0B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EB9E43-8162-1F40-8575-DECA3117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6302"/>
            <a:ext cx="11034713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2400" b="1" dirty="0"/>
              <a:t>TEORIA DELL’AZIONE RAGIONATA (</a:t>
            </a:r>
            <a:r>
              <a:rPr lang="en-US" sz="2400" dirty="0" err="1"/>
              <a:t>Ajzen</a:t>
            </a:r>
            <a:r>
              <a:rPr lang="en-US" sz="2400" dirty="0"/>
              <a:t> &amp; Fishbein, 1980; Fishbein &amp; </a:t>
            </a:r>
            <a:r>
              <a:rPr lang="en-US" sz="2400" dirty="0" err="1"/>
              <a:t>Ajzen</a:t>
            </a:r>
            <a:r>
              <a:rPr lang="en-US" sz="2400" dirty="0"/>
              <a:t>, 1975)</a:t>
            </a:r>
            <a:r>
              <a:rPr lang="it-IT" sz="2400" dirty="0"/>
              <a:t> </a:t>
            </a:r>
            <a:endParaRPr lang="it-IT" sz="2400" b="1" dirty="0"/>
          </a:p>
          <a:p>
            <a:pPr>
              <a:lnSpc>
                <a:spcPct val="100000"/>
              </a:lnSpc>
            </a:pPr>
            <a:r>
              <a:rPr lang="it-IT" sz="2400" dirty="0"/>
              <a:t>L’intenzione di mettere in atto un comportamento (comportamento target) è il miglior </a:t>
            </a:r>
            <a:r>
              <a:rPr lang="it-IT" sz="2400" dirty="0" err="1"/>
              <a:t>predittore</a:t>
            </a:r>
            <a:r>
              <a:rPr lang="it-IT" sz="2400" dirty="0"/>
              <a:t> della messa in atto del comportamento stesso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Tale </a:t>
            </a:r>
            <a:r>
              <a:rPr lang="it-IT" sz="2400" b="1" dirty="0"/>
              <a:t>intenzione</a:t>
            </a:r>
            <a:r>
              <a:rPr lang="it-IT" sz="2400" dirty="0"/>
              <a:t> è determinata da due fattori distinti:</a:t>
            </a:r>
          </a:p>
          <a:p>
            <a:pPr lvl="1">
              <a:lnSpc>
                <a:spcPct val="100000"/>
              </a:lnSpc>
            </a:pPr>
            <a:r>
              <a:rPr lang="it-IT" i="1" dirty="0"/>
              <a:t>Fattore individuale </a:t>
            </a:r>
            <a:r>
              <a:rPr lang="it-IT" b="1" dirty="0">
                <a:sym typeface="Wingdings" pitchFamily="2" charset="2"/>
              </a:rPr>
              <a:t> </a:t>
            </a:r>
            <a:r>
              <a:rPr lang="it-IT" b="1" dirty="0"/>
              <a:t>Atteggiamento strumentale </a:t>
            </a:r>
            <a:r>
              <a:rPr lang="it-IT" dirty="0"/>
              <a:t>verso il comportamento target</a:t>
            </a:r>
          </a:p>
          <a:p>
            <a:pPr lvl="1">
              <a:lnSpc>
                <a:spcPct val="100000"/>
              </a:lnSpc>
            </a:pPr>
            <a:r>
              <a:rPr lang="it-IT" i="1" dirty="0"/>
              <a:t>Fattore contestuale (</a:t>
            </a:r>
            <a:r>
              <a:rPr lang="it-IT" i="1" dirty="0" err="1"/>
              <a:t>mesosistema</a:t>
            </a:r>
            <a:r>
              <a:rPr lang="it-IT" i="1" dirty="0"/>
              <a:t>) </a:t>
            </a:r>
            <a:r>
              <a:rPr lang="it-IT" b="1" dirty="0">
                <a:sym typeface="Wingdings" pitchFamily="2" charset="2"/>
              </a:rPr>
              <a:t> </a:t>
            </a:r>
            <a:r>
              <a:rPr lang="it-IT" b="1" dirty="0"/>
              <a:t>Norma strumentale </a:t>
            </a:r>
            <a:r>
              <a:rPr lang="it-IT" dirty="0"/>
              <a:t>nei confronti del comportamento target</a:t>
            </a:r>
          </a:p>
          <a:p>
            <a:pPr lvl="2">
              <a:lnSpc>
                <a:spcPct val="120000"/>
              </a:lnSpc>
            </a:pPr>
            <a:endParaRPr lang="it-IT" sz="24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01FF097-9A59-F045-BBE2-4BF82FC2107E}"/>
              </a:ext>
            </a:extLst>
          </p:cNvPr>
          <p:cNvSpPr/>
          <p:nvPr/>
        </p:nvSpPr>
        <p:spPr>
          <a:xfrm>
            <a:off x="1028706" y="5176227"/>
            <a:ext cx="3600000" cy="41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ATTEGGIAMENTO STRUMENTALE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67A9787-B659-4B43-90FA-94001792A57E}"/>
              </a:ext>
            </a:extLst>
          </p:cNvPr>
          <p:cNvSpPr/>
          <p:nvPr/>
        </p:nvSpPr>
        <p:spPr>
          <a:xfrm>
            <a:off x="1028706" y="5704316"/>
            <a:ext cx="3600000" cy="414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NORMA STRUMENTALE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E3698EB-1309-E64B-91C6-46D4D665D5B5}"/>
              </a:ext>
            </a:extLst>
          </p:cNvPr>
          <p:cNvSpPr/>
          <p:nvPr/>
        </p:nvSpPr>
        <p:spPr>
          <a:xfrm>
            <a:off x="5594293" y="5176227"/>
            <a:ext cx="2052000" cy="9420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INTENZIONI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976BE85-9532-7040-AD46-0735B99C035D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4628706" y="5383227"/>
            <a:ext cx="965587" cy="264045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8504E657-E0B2-FC4B-BBAA-9DF8A686E297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4628706" y="5647272"/>
            <a:ext cx="965587" cy="264044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Rettangolo 16">
            <a:extLst>
              <a:ext uri="{FF2B5EF4-FFF2-40B4-BE49-F238E27FC236}">
                <a16:creationId xmlns:a16="http://schemas.microsoft.com/office/drawing/2014/main" id="{3E4660B8-5059-D44A-BFA5-0308D31D1962}"/>
              </a:ext>
            </a:extLst>
          </p:cNvPr>
          <p:cNvSpPr/>
          <p:nvPr/>
        </p:nvSpPr>
        <p:spPr>
          <a:xfrm>
            <a:off x="8611879" y="5176226"/>
            <a:ext cx="2260913" cy="94208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COMPORTAMENTO</a:t>
            </a: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E70DE4DB-FCAB-F643-B4E5-DDADF2C8795E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7646293" y="5647270"/>
            <a:ext cx="965586" cy="1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08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013A9-C110-624D-8856-7F9FAF0B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EB9E43-8162-1F40-8575-DECA3117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808" y="1451046"/>
            <a:ext cx="11102367" cy="522517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2400" b="1" dirty="0"/>
              <a:t>TEORIA DELL’AZIONE RAGIONATA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400" b="1" dirty="0"/>
              <a:t>L’atteggiamento strumentale </a:t>
            </a:r>
            <a:r>
              <a:rPr lang="it-IT" sz="2400" dirty="0"/>
              <a:t>è funzione:</a:t>
            </a:r>
          </a:p>
          <a:p>
            <a:pPr marL="765175" lvl="2" indent="-230188">
              <a:lnSpc>
                <a:spcPct val="100000"/>
              </a:lnSpc>
            </a:pPr>
            <a:r>
              <a:rPr lang="it-IT" sz="2400" dirty="0"/>
              <a:t>del grado con cui l’individuo crede che il comportamento target porti a determinate conseguenze (</a:t>
            </a:r>
            <a:r>
              <a:rPr lang="it-IT" sz="2400" b="1" i="1" dirty="0"/>
              <a:t>credenze sulle conseguenze del comportamento</a:t>
            </a:r>
            <a:r>
              <a:rPr lang="it-IT" sz="2400" dirty="0"/>
              <a:t>) </a:t>
            </a:r>
          </a:p>
          <a:p>
            <a:pPr marL="1222375" lvl="3" indent="-230188">
              <a:lnSpc>
                <a:spcPct val="100000"/>
              </a:lnSpc>
            </a:pPr>
            <a:r>
              <a:rPr lang="it-IT" sz="2400" dirty="0"/>
              <a:t>Es. guidare in stato di ebrezza </a:t>
            </a:r>
            <a:r>
              <a:rPr lang="it-IT" sz="2400" dirty="0">
                <a:sym typeface="Wingdings" pitchFamily="2" charset="2"/>
              </a:rPr>
              <a:t> essere sanzionati dalla polizia</a:t>
            </a:r>
          </a:p>
          <a:p>
            <a:pPr marL="1222375" lvl="3" indent="-230188">
              <a:lnSpc>
                <a:spcPct val="100000"/>
              </a:lnSpc>
            </a:pPr>
            <a:r>
              <a:rPr lang="it-IT" sz="2400" dirty="0">
                <a:sym typeface="Wingdings" pitchFamily="2" charset="2"/>
              </a:rPr>
              <a:t>Es. usare il preservativo  evitare malattie sessualmente trasmissibili</a:t>
            </a:r>
            <a:endParaRPr lang="it-IT" sz="2400" dirty="0"/>
          </a:p>
          <a:p>
            <a:pPr marL="765175" lvl="2" indent="-230188">
              <a:lnSpc>
                <a:spcPct val="100000"/>
              </a:lnSpc>
            </a:pPr>
            <a:r>
              <a:rPr lang="it-IT" sz="2400" dirty="0"/>
              <a:t>della valutazione delle conseguenze stesse (</a:t>
            </a:r>
            <a:r>
              <a:rPr lang="it-IT" sz="2400" b="1" i="1" dirty="0"/>
              <a:t>valutazione delle conseguenze del comportamento</a:t>
            </a:r>
            <a:r>
              <a:rPr lang="it-IT" sz="2400" dirty="0"/>
              <a:t>).</a:t>
            </a:r>
          </a:p>
          <a:p>
            <a:pPr marL="1222375" lvl="3" indent="-230188">
              <a:lnSpc>
                <a:spcPct val="100000"/>
              </a:lnSpc>
            </a:pPr>
            <a:r>
              <a:rPr lang="it-IT" sz="2400" dirty="0"/>
              <a:t>Es. essere sanzionati: per niente grave/molto grave</a:t>
            </a:r>
          </a:p>
          <a:p>
            <a:pPr marL="1222375" lvl="3" indent="-230188">
              <a:lnSpc>
                <a:spcPct val="100000"/>
              </a:lnSpc>
            </a:pPr>
            <a:r>
              <a:rPr lang="it-IT" sz="2400" dirty="0"/>
              <a:t>Es. evitare malattie sessualmente trasmissibili: del tutto negativo/del tutto positivo</a:t>
            </a:r>
          </a:p>
          <a:p>
            <a:pPr marL="239713" lvl="3" indent="0">
              <a:lnSpc>
                <a:spcPct val="100000"/>
              </a:lnSpc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895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013A9-C110-624D-8856-7F9FAF0B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EB9E43-8162-1F40-8575-DECA3117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808" y="1451046"/>
            <a:ext cx="11102367" cy="522517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2400" b="1" dirty="0"/>
              <a:t>TEORIA DELL’AZIONE RAGIONATA </a:t>
            </a:r>
          </a:p>
          <a:p>
            <a:pPr marL="239713" lvl="3" indent="0">
              <a:lnSpc>
                <a:spcPct val="100000"/>
              </a:lnSpc>
              <a:buNone/>
            </a:pPr>
            <a:endParaRPr lang="it-IT" sz="240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9EB878D-282F-C044-85AB-FEF9E84A1AAD}"/>
              </a:ext>
            </a:extLst>
          </p:cNvPr>
          <p:cNvSpPr/>
          <p:nvPr/>
        </p:nvSpPr>
        <p:spPr>
          <a:xfrm>
            <a:off x="4420501" y="2330852"/>
            <a:ext cx="32616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Credenze sulle conseguenze del comportamento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0F7F315F-EEF4-4A4B-AA4F-440DABAAE89D}"/>
              </a:ext>
            </a:extLst>
          </p:cNvPr>
          <p:cNvSpPr/>
          <p:nvPr/>
        </p:nvSpPr>
        <p:spPr>
          <a:xfrm>
            <a:off x="8326623" y="2330852"/>
            <a:ext cx="3455784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Valutazione delle conseguenze del comportamento 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2D95B1BC-4D4A-5842-8980-98A81A05FBB3}"/>
              </a:ext>
            </a:extLst>
          </p:cNvPr>
          <p:cNvSpPr/>
          <p:nvPr/>
        </p:nvSpPr>
        <p:spPr>
          <a:xfrm>
            <a:off x="106736" y="2193318"/>
            <a:ext cx="4214813" cy="995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ATTEGGIAMENTO STRUMENTALE   =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B5829F40-3161-FE4E-B356-42CD40FCF670}"/>
              </a:ext>
            </a:extLst>
          </p:cNvPr>
          <p:cNvSpPr/>
          <p:nvPr/>
        </p:nvSpPr>
        <p:spPr>
          <a:xfrm>
            <a:off x="7624256" y="2193318"/>
            <a:ext cx="760212" cy="995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8C9297B-2136-C24D-9A61-87EB9ECAADCF}"/>
              </a:ext>
            </a:extLst>
          </p:cNvPr>
          <p:cNvSpPr txBox="1"/>
          <p:nvPr/>
        </p:nvSpPr>
        <p:spPr>
          <a:xfrm>
            <a:off x="4420501" y="3371850"/>
            <a:ext cx="326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Es. Alta/bassa credenza che guidare in stato di ebrezza porta a essere sanzionati dalla polizia</a:t>
            </a:r>
          </a:p>
          <a:p>
            <a:endParaRPr lang="it-IT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E2E5399-4AAC-EB43-825F-C081F6A61F4F}"/>
              </a:ext>
            </a:extLst>
          </p:cNvPr>
          <p:cNvSpPr txBox="1"/>
          <p:nvPr/>
        </p:nvSpPr>
        <p:spPr>
          <a:xfrm>
            <a:off x="8256194" y="3366885"/>
            <a:ext cx="326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Es. essere sanzionati dalla polizia è molto grave/poco grave</a:t>
            </a:r>
          </a:p>
          <a:p>
            <a:endParaRPr lang="it-IT" dirty="0"/>
          </a:p>
          <a:p>
            <a:endParaRPr lang="it-IT" dirty="0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91B9A7F9-86D5-154B-A424-70F2A8FC0676}"/>
              </a:ext>
            </a:extLst>
          </p:cNvPr>
          <p:cNvCxnSpPr/>
          <p:nvPr/>
        </p:nvCxnSpPr>
        <p:spPr>
          <a:xfrm flipH="1">
            <a:off x="3418449" y="3840480"/>
            <a:ext cx="478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FA31A69-BB6B-AC47-ACA3-974106318312}"/>
              </a:ext>
            </a:extLst>
          </p:cNvPr>
          <p:cNvSpPr txBox="1"/>
          <p:nvPr/>
        </p:nvSpPr>
        <p:spPr>
          <a:xfrm>
            <a:off x="370829" y="4475331"/>
            <a:ext cx="3047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Valori più alti aumentano l’intenzione di utilizzare il preservativo</a:t>
            </a:r>
          </a:p>
        </p:txBody>
      </p: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BD773A7F-BEFD-A34B-9EF2-989D0779DD3F}"/>
              </a:ext>
            </a:extLst>
          </p:cNvPr>
          <p:cNvCxnSpPr/>
          <p:nvPr/>
        </p:nvCxnSpPr>
        <p:spPr>
          <a:xfrm flipH="1">
            <a:off x="3418449" y="4808806"/>
            <a:ext cx="478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>
            <a:extLst>
              <a:ext uri="{FF2B5EF4-FFF2-40B4-BE49-F238E27FC236}">
                <a16:creationId xmlns:a16="http://schemas.microsoft.com/office/drawing/2014/main" id="{0DF09FDE-B45A-D24B-8844-7DFEBB8462A6}"/>
              </a:ext>
            </a:extLst>
          </p:cNvPr>
          <p:cNvSpPr/>
          <p:nvPr/>
        </p:nvSpPr>
        <p:spPr>
          <a:xfrm>
            <a:off x="4420501" y="4427512"/>
            <a:ext cx="32037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Es. Alta/bassa credenza che usare il preservativo permette di evitare malattie sessualmente trasmissibili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8356F2B-FCBB-5F43-9C55-24B4AD03849A}"/>
              </a:ext>
            </a:extLst>
          </p:cNvPr>
          <p:cNvSpPr/>
          <p:nvPr/>
        </p:nvSpPr>
        <p:spPr>
          <a:xfrm>
            <a:off x="8256194" y="4440665"/>
            <a:ext cx="35262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Es. evitare malattie sessualmente trasmissibili è molto positivo/poco positivo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97FA184B-D3F8-CC46-9D4A-D5703FB84518}"/>
              </a:ext>
            </a:extLst>
          </p:cNvPr>
          <p:cNvSpPr/>
          <p:nvPr/>
        </p:nvSpPr>
        <p:spPr>
          <a:xfrm>
            <a:off x="370449" y="3389410"/>
            <a:ext cx="304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Valori più alti riducono l’intenzione di guidare in stato di ebrezza</a:t>
            </a:r>
          </a:p>
        </p:txBody>
      </p:sp>
    </p:spTree>
    <p:extLst>
      <p:ext uri="{BB962C8B-B14F-4D97-AF65-F5344CB8AC3E}">
        <p14:creationId xmlns:p14="http://schemas.microsoft.com/office/powerpoint/2010/main" val="101931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  <p:bldP spid="10" grpId="0" animBg="1"/>
      <p:bldP spid="11" grpId="0" animBg="1"/>
      <p:bldP spid="12" grpId="0" animBg="1"/>
      <p:bldP spid="4" grpId="0"/>
      <p:bldP spid="17" grpId="0"/>
      <p:bldP spid="18" grpId="1"/>
      <p:bldP spid="7" grpId="0"/>
      <p:bldP spid="8" grpId="0"/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013A9-C110-624D-8856-7F9FAF0B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EB9E43-8162-1F40-8575-DECA3117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808" y="1451046"/>
            <a:ext cx="11445267" cy="522517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2400" b="1" dirty="0"/>
              <a:t>TEORIA DELL’AZIONE RAGIONATA </a:t>
            </a:r>
          </a:p>
          <a:p>
            <a:pPr marL="492125" lvl="1" indent="-230188">
              <a:lnSpc>
                <a:spcPct val="100000"/>
              </a:lnSpc>
            </a:pPr>
            <a:r>
              <a:rPr lang="it-IT" dirty="0"/>
              <a:t>L</a:t>
            </a:r>
            <a:r>
              <a:rPr lang="it-IT" b="1" dirty="0"/>
              <a:t>a norma strumentale </a:t>
            </a:r>
            <a:r>
              <a:rPr lang="it-IT" dirty="0"/>
              <a:t>è funzione:</a:t>
            </a:r>
          </a:p>
          <a:p>
            <a:pPr marL="765175" lvl="2" indent="-230188">
              <a:lnSpc>
                <a:spcPct val="100000"/>
              </a:lnSpc>
            </a:pPr>
            <a:r>
              <a:rPr lang="it-IT" sz="2400" dirty="0"/>
              <a:t>delle credenze dell’individuo su quello che gli altri «significativi» credano debba o non debba fare rispetto al comportamento target (</a:t>
            </a:r>
            <a:r>
              <a:rPr lang="it-IT" sz="2400" b="1" i="1" dirty="0"/>
              <a:t>norma soggettiva</a:t>
            </a:r>
            <a:r>
              <a:rPr lang="it-IT" sz="2400" dirty="0"/>
              <a:t>) </a:t>
            </a:r>
          </a:p>
          <a:p>
            <a:pPr marL="1222375" lvl="3" indent="-230188">
              <a:lnSpc>
                <a:spcPct val="100000"/>
              </a:lnSpc>
            </a:pPr>
            <a:r>
              <a:rPr lang="it-IT" sz="2400" dirty="0"/>
              <a:t>Es. «i miei amici disapproverebbero se sapessero che guido dopo aver bevuto»</a:t>
            </a:r>
          </a:p>
          <a:p>
            <a:pPr marL="1222375" lvl="3" indent="-230188">
              <a:lnSpc>
                <a:spcPct val="100000"/>
              </a:lnSpc>
            </a:pPr>
            <a:r>
              <a:rPr lang="it-IT" sz="2400" dirty="0"/>
              <a:t>Es. «il/la mio/mia partner approva l’uso del preservativo»</a:t>
            </a:r>
          </a:p>
          <a:p>
            <a:pPr marL="765175" lvl="2" indent="-230188">
              <a:lnSpc>
                <a:spcPct val="100000"/>
              </a:lnSpc>
            </a:pPr>
            <a:r>
              <a:rPr lang="it-IT" sz="2400" dirty="0"/>
              <a:t>della sua motivazione ad attenersi a queste aspettative (</a:t>
            </a:r>
            <a:r>
              <a:rPr lang="it-IT" sz="2400" b="1" i="1" dirty="0"/>
              <a:t>motivazione al conformismo</a:t>
            </a:r>
            <a:r>
              <a:rPr lang="it-IT" sz="2400" dirty="0"/>
              <a:t>)</a:t>
            </a:r>
          </a:p>
          <a:p>
            <a:pPr marL="1222375" lvl="3" indent="-230188">
              <a:lnSpc>
                <a:spcPct val="100000"/>
              </a:lnSpc>
            </a:pPr>
            <a:r>
              <a:rPr lang="it-IT" sz="2400" dirty="0"/>
              <a:t>Es. «generalmente tendo a fare quello che i miei amici approvano»</a:t>
            </a:r>
          </a:p>
          <a:p>
            <a:pPr marL="1222375" lvl="3" indent="-230188">
              <a:lnSpc>
                <a:spcPct val="100000"/>
              </a:lnSpc>
            </a:pPr>
            <a:r>
              <a:rPr lang="it-IT" sz="2400" dirty="0"/>
              <a:t>Es. «generalmente tendo a fare quello che il/la mio/mia partner approva»</a:t>
            </a:r>
          </a:p>
          <a:p>
            <a:pPr lvl="2">
              <a:lnSpc>
                <a:spcPct val="120000"/>
              </a:lnSpc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0382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013A9-C110-624D-8856-7F9FAF0B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EB9E43-8162-1F40-8575-DECA3117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808" y="1451046"/>
            <a:ext cx="11445267" cy="522517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2400" b="1" dirty="0"/>
              <a:t>TEORIA DELL’AZIONE RAGIONATA </a:t>
            </a:r>
          </a:p>
          <a:p>
            <a:pPr lvl="2">
              <a:lnSpc>
                <a:spcPct val="120000"/>
              </a:lnSpc>
            </a:pPr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AB622B9-A11C-6840-9D17-811C013492C0}"/>
              </a:ext>
            </a:extLst>
          </p:cNvPr>
          <p:cNvSpPr/>
          <p:nvPr/>
        </p:nvSpPr>
        <p:spPr>
          <a:xfrm>
            <a:off x="3902648" y="2416609"/>
            <a:ext cx="3164172" cy="72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Norma soggettiva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7A0D5FBC-2E8A-B947-9400-79E3852BD9AE}"/>
              </a:ext>
            </a:extLst>
          </p:cNvPr>
          <p:cNvSpPr/>
          <p:nvPr/>
        </p:nvSpPr>
        <p:spPr>
          <a:xfrm>
            <a:off x="7854620" y="2416609"/>
            <a:ext cx="3217642" cy="72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Motivazione al conformismo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04863D75-DC32-6C48-99BE-A5CDD28A2460}"/>
              </a:ext>
            </a:extLst>
          </p:cNvPr>
          <p:cNvSpPr/>
          <p:nvPr/>
        </p:nvSpPr>
        <p:spPr>
          <a:xfrm>
            <a:off x="-114300" y="2279075"/>
            <a:ext cx="4214813" cy="995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NORMA STRUMENTALE   =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FA8B26E0-0B24-5E48-A482-4C4BE3907293}"/>
              </a:ext>
            </a:extLst>
          </p:cNvPr>
          <p:cNvSpPr/>
          <p:nvPr/>
        </p:nvSpPr>
        <p:spPr>
          <a:xfrm>
            <a:off x="7094408" y="2279075"/>
            <a:ext cx="760212" cy="995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4E7598F-B7CD-3C4D-9091-EF27905AC7FE}"/>
              </a:ext>
            </a:extLst>
          </p:cNvPr>
          <p:cNvSpPr/>
          <p:nvPr/>
        </p:nvSpPr>
        <p:spPr>
          <a:xfrm>
            <a:off x="3902648" y="3274143"/>
            <a:ext cx="3191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Es. i miei amici disapproverebbero se sapessero che guido dopo aver bevuto</a:t>
            </a:r>
          </a:p>
          <a:p>
            <a:endParaRPr lang="it-IT" dirty="0"/>
          </a:p>
          <a:p>
            <a:r>
              <a:rPr lang="it-IT" dirty="0"/>
              <a:t>Il/la mio/mia partner approva l’uso del preservativo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565C01C-1BBB-9C4D-A7CB-0C649F6C4501}"/>
              </a:ext>
            </a:extLst>
          </p:cNvPr>
          <p:cNvSpPr/>
          <p:nvPr/>
        </p:nvSpPr>
        <p:spPr>
          <a:xfrm>
            <a:off x="7854620" y="3274143"/>
            <a:ext cx="32176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Es. generalmente tendo a fare quello che i miei amici approvano</a:t>
            </a:r>
          </a:p>
          <a:p>
            <a:endParaRPr lang="it-IT" dirty="0"/>
          </a:p>
          <a:p>
            <a:r>
              <a:rPr lang="it-IT" dirty="0"/>
              <a:t>generalmente tendo a fare quello che il/la mio/mia partner approva </a:t>
            </a: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AB6DC844-DFB3-9A40-9378-38ECBACFC761}"/>
              </a:ext>
            </a:extLst>
          </p:cNvPr>
          <p:cNvCxnSpPr/>
          <p:nvPr/>
        </p:nvCxnSpPr>
        <p:spPr>
          <a:xfrm flipH="1">
            <a:off x="3235565" y="3840480"/>
            <a:ext cx="478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DD65702-C86B-094E-BBC3-1A73F1CC7600}"/>
              </a:ext>
            </a:extLst>
          </p:cNvPr>
          <p:cNvSpPr txBox="1"/>
          <p:nvPr/>
        </p:nvSpPr>
        <p:spPr>
          <a:xfrm>
            <a:off x="187945" y="4306517"/>
            <a:ext cx="3047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Valori più alti aumentano l’intenzione di utilizzare il preservativo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8B659088-D20E-904B-88F2-1FA7F312A2C5}"/>
              </a:ext>
            </a:extLst>
          </p:cNvPr>
          <p:cNvCxnSpPr/>
          <p:nvPr/>
        </p:nvCxnSpPr>
        <p:spPr>
          <a:xfrm flipH="1">
            <a:off x="3235565" y="4808806"/>
            <a:ext cx="478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id="{620B1FD9-E8A6-ED4B-ACF6-6C8E0B460DBD}"/>
              </a:ext>
            </a:extLst>
          </p:cNvPr>
          <p:cNvSpPr/>
          <p:nvPr/>
        </p:nvSpPr>
        <p:spPr>
          <a:xfrm>
            <a:off x="187565" y="3274143"/>
            <a:ext cx="304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Valori più alti riducono l’intenzione di guidare in stato di ebrezza</a:t>
            </a:r>
          </a:p>
        </p:txBody>
      </p:sp>
    </p:spTree>
    <p:extLst>
      <p:ext uri="{BB962C8B-B14F-4D97-AF65-F5344CB8AC3E}">
        <p14:creationId xmlns:p14="http://schemas.microsoft.com/office/powerpoint/2010/main" val="233758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  <p:bldP spid="10" grpId="0" animBg="1"/>
      <p:bldP spid="11" grpId="0" animBg="1"/>
      <p:bldP spid="12" grpId="0" animBg="1"/>
      <p:bldP spid="4" grpId="0"/>
      <p:bldP spid="5" grpId="0"/>
      <p:bldP spid="14" grpId="0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013A9-C110-624D-8856-7F9FAF0B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EB9E43-8162-1F40-8575-DECA3117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808" y="1451046"/>
            <a:ext cx="5871075" cy="522517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2600" b="1" dirty="0"/>
              <a:t>TEORIA DELL’AZIONE RAGIONATA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01FF097-9A59-F045-BBE2-4BF82FC2107E}"/>
              </a:ext>
            </a:extLst>
          </p:cNvPr>
          <p:cNvSpPr/>
          <p:nvPr/>
        </p:nvSpPr>
        <p:spPr>
          <a:xfrm>
            <a:off x="1385888" y="2515624"/>
            <a:ext cx="5829299" cy="11836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ATTEGGIAMENTO STRUMENTALE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Credenze sulle conseguenze del comportamento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Valutazione delle conseguenze del comportamento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67A9787-B659-4B43-90FA-94001792A57E}"/>
              </a:ext>
            </a:extLst>
          </p:cNvPr>
          <p:cNvSpPr/>
          <p:nvPr/>
        </p:nvSpPr>
        <p:spPr>
          <a:xfrm>
            <a:off x="1385888" y="4449408"/>
            <a:ext cx="5835600" cy="1180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NORMA STRUMENTALE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Norma soggettiva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Motivazione al conformismo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E3698EB-1309-E64B-91C6-46D4D665D5B5}"/>
              </a:ext>
            </a:extLst>
          </p:cNvPr>
          <p:cNvSpPr/>
          <p:nvPr/>
        </p:nvSpPr>
        <p:spPr>
          <a:xfrm>
            <a:off x="8776326" y="3669444"/>
            <a:ext cx="2052000" cy="108908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INTENZIONI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976BE85-9532-7040-AD46-0735B99C035D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7215187" y="3107436"/>
            <a:ext cx="1561139" cy="110655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8504E657-E0B2-FC4B-BBAA-9DF8A686E297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7221488" y="4213988"/>
            <a:ext cx="1554838" cy="82582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13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013A9-C110-624D-8856-7F9FAF0B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EB9E43-8162-1F40-8575-DECA3117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49866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2400" b="1" dirty="0"/>
              <a:t>INTEGRAZIONE ALLA TEORIA DELL’AZIONE RAGIONATA </a:t>
            </a:r>
          </a:p>
          <a:p>
            <a:pPr lvl="1">
              <a:lnSpc>
                <a:spcPct val="100000"/>
              </a:lnSpc>
            </a:pPr>
            <a:r>
              <a:rPr lang="it-IT" b="1" dirty="0"/>
              <a:t>comportamento passato =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it-IT" dirty="0"/>
              <a:t>frequenza con cui la persona ha messo in atto il comportamento target in passato</a:t>
            </a:r>
            <a:endParaRPr lang="it-IT" b="1" dirty="0"/>
          </a:p>
          <a:p>
            <a:pPr lvl="1">
              <a:lnSpc>
                <a:spcPct val="100000"/>
              </a:lnSpc>
            </a:pPr>
            <a:r>
              <a:rPr lang="it-IT" dirty="0"/>
              <a:t>può instaurare un’abitudine, che può influenzare le intenzioni direttamente e in maniera più forte dell’atteggiamento strumentale e della norma strumentale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it-IT" dirty="0">
                <a:sym typeface="Wingdings" pitchFamily="2" charset="2"/>
              </a:rPr>
              <a:t> spesso inserito come controllo</a:t>
            </a: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01FF097-9A59-F045-BBE2-4BF82FC2107E}"/>
              </a:ext>
            </a:extLst>
          </p:cNvPr>
          <p:cNvSpPr/>
          <p:nvPr/>
        </p:nvSpPr>
        <p:spPr>
          <a:xfrm>
            <a:off x="6449031" y="2699788"/>
            <a:ext cx="2772000" cy="114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ATTEGGIAMENTO STRUMENTALE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67A9787-B659-4B43-90FA-94001792A57E}"/>
              </a:ext>
            </a:extLst>
          </p:cNvPr>
          <p:cNvSpPr/>
          <p:nvPr/>
        </p:nvSpPr>
        <p:spPr>
          <a:xfrm>
            <a:off x="6449031" y="4229447"/>
            <a:ext cx="2772000" cy="114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NORMA STRUMENTALE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E3698EB-1309-E64B-91C6-46D4D665D5B5}"/>
              </a:ext>
            </a:extLst>
          </p:cNvPr>
          <p:cNvSpPr/>
          <p:nvPr/>
        </p:nvSpPr>
        <p:spPr>
          <a:xfrm>
            <a:off x="9802326" y="3313472"/>
            <a:ext cx="2052000" cy="108908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INTENZIONI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976BE85-9532-7040-AD46-0735B99C035D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9221031" y="3272188"/>
            <a:ext cx="581295" cy="585828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8504E657-E0B2-FC4B-BBAA-9DF8A686E297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9221031" y="3858016"/>
            <a:ext cx="581295" cy="94383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688BE5A6-EC41-B545-AA86-8B1C55CAAC0A}"/>
              </a:ext>
            </a:extLst>
          </p:cNvPr>
          <p:cNvSpPr/>
          <p:nvPr/>
        </p:nvSpPr>
        <p:spPr>
          <a:xfrm>
            <a:off x="9592161" y="5387675"/>
            <a:ext cx="2262165" cy="11396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COMPORTAMENTO PASSATO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CA248142-BCBD-CC4F-BA88-520C39DCAC59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10828326" y="4402560"/>
            <a:ext cx="0" cy="985115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64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960963-062F-5844-A3F0-55FC61EAE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1ED2C6-BDAC-2D4A-A26E-10A12FF61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/>
              <a:t>L’abuso di alcol è uno dei maggiori fattori di rischio a livello globale (WHO, 2012)</a:t>
            </a:r>
          </a:p>
          <a:p>
            <a:r>
              <a:rPr lang="it-IT" sz="2400" dirty="0"/>
              <a:t>E’ responsabile del 5.3% di tutte le morti a livello globale (di cui il 28.7% dovuto a incidenti)</a:t>
            </a:r>
          </a:p>
          <a:p>
            <a:r>
              <a:rPr lang="it-IT" sz="2400" dirty="0"/>
              <a:t>Patologie alcol-correlate: </a:t>
            </a:r>
          </a:p>
          <a:p>
            <a:pPr lvl="1"/>
            <a:r>
              <a:rPr lang="it-IT" dirty="0"/>
              <a:t>patologie relative all’apparato gastroenterico e del sistema nervoso centrale e periferico;</a:t>
            </a:r>
          </a:p>
          <a:p>
            <a:pPr lvl="1"/>
            <a:r>
              <a:rPr lang="it-IT" dirty="0"/>
              <a:t>malattie cardiovascolari e all’apparato riproduttivo;</a:t>
            </a:r>
          </a:p>
          <a:p>
            <a:pPr lvl="1"/>
            <a:r>
              <a:rPr lang="it-IT" dirty="0"/>
              <a:t>tumori;</a:t>
            </a:r>
          </a:p>
          <a:p>
            <a:pPr lvl="1"/>
            <a:r>
              <a:rPr lang="it-IT" dirty="0"/>
              <a:t>danni prenatali;</a:t>
            </a:r>
          </a:p>
          <a:p>
            <a:pPr lvl="1"/>
            <a:r>
              <a:rPr lang="it-IT" dirty="0"/>
              <a:t>disordini mentali; </a:t>
            </a:r>
          </a:p>
          <a:p>
            <a:pPr lvl="1"/>
            <a:r>
              <a:rPr lang="it-IT" dirty="0"/>
              <a:t>Disordini del comportamento.</a:t>
            </a:r>
          </a:p>
          <a:p>
            <a:r>
              <a:rPr lang="it-IT" sz="2400" dirty="0"/>
              <a:t>+ incidenti, lesioni e intossicazioni</a:t>
            </a:r>
          </a:p>
        </p:txBody>
      </p:sp>
    </p:spTree>
    <p:extLst>
      <p:ext uri="{BB962C8B-B14F-4D97-AF65-F5344CB8AC3E}">
        <p14:creationId xmlns:p14="http://schemas.microsoft.com/office/powerpoint/2010/main" val="262446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013A9-C110-624D-8856-7F9FAF0B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EB9E43-8162-1F40-8575-DECA3117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2696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2400" b="1" dirty="0"/>
              <a:t>LA TEORIA DELL’AZIONE RAGIONATA: APPLICAZIONI </a:t>
            </a:r>
          </a:p>
          <a:p>
            <a:r>
              <a:rPr lang="it-IT" sz="2400" dirty="0"/>
              <a:t>La TRA è stata utilizzata per prevedere e spiegare un ampio ventaglio di comportamenti e intenzioni: 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11C081C0-4DAA-2443-8C94-0C55C11D1296}"/>
              </a:ext>
            </a:extLst>
          </p:cNvPr>
          <p:cNvSpPr/>
          <p:nvPr/>
        </p:nvSpPr>
        <p:spPr>
          <a:xfrm>
            <a:off x="1176997" y="2992337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200" b="1" dirty="0"/>
              <a:t>Comportamenti a rischio: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dipendenza da tabacco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bere alcolici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Uso di sostanze stupefacenti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200" dirty="0"/>
          </a:p>
          <a:p>
            <a:r>
              <a:rPr lang="it-IT" sz="2200" b="1" dirty="0"/>
              <a:t>Promozione di stili di vita salutari: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Esercizio fisico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Corretta alimentazione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Protezione dal sole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Allattamento 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0BDC9A20-8CCD-134C-9588-A02EE9B1A3D4}"/>
              </a:ext>
            </a:extLst>
          </p:cNvPr>
          <p:cNvSpPr/>
          <p:nvPr/>
        </p:nvSpPr>
        <p:spPr>
          <a:xfrm>
            <a:off x="5707966" y="2992337"/>
            <a:ext cx="60960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200" b="1" dirty="0"/>
              <a:t>Salute: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Uso di servizi medici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Mammografia e altri test preventivi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200" dirty="0"/>
          </a:p>
          <a:p>
            <a:r>
              <a:rPr lang="it-IT" sz="2200" b="1" dirty="0"/>
              <a:t>Prevenzione di comportamenti a rischio: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Prevenzione dell’HIV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Uso di contracettivi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Uso cinture di sicurezza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200" dirty="0"/>
          </a:p>
          <a:p>
            <a:r>
              <a:rPr lang="it-IT" sz="2200" b="1" dirty="0"/>
              <a:t>Marketing</a:t>
            </a:r>
            <a:r>
              <a:rPr lang="it-IT" sz="2200" dirty="0"/>
              <a:t>: Comportamento di acquisto e uso di servizi nei consumatori</a:t>
            </a:r>
          </a:p>
        </p:txBody>
      </p:sp>
    </p:spTree>
    <p:extLst>
      <p:ext uri="{BB962C8B-B14F-4D97-AF65-F5344CB8AC3E}">
        <p14:creationId xmlns:p14="http://schemas.microsoft.com/office/powerpoint/2010/main" val="407930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97CB7-4370-8540-B38A-4AD890492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111997-A545-F143-9A99-D467FAC8C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INTERVENTI BASATI LA TEORIA DELL’AZIONE RAGIONATA</a:t>
            </a:r>
          </a:p>
          <a:p>
            <a:pPr marL="0" indent="0">
              <a:buNone/>
            </a:pPr>
            <a:r>
              <a:rPr lang="it-IT" sz="2400" dirty="0"/>
              <a:t>Il peso relativo di ciascuna di queste componenti può fornire importanti indicazioni per </a:t>
            </a:r>
            <a:r>
              <a:rPr lang="it-IT" sz="2400" b="1" dirty="0"/>
              <a:t>l’implementazione di interventi </a:t>
            </a:r>
            <a:r>
              <a:rPr lang="it-IT" sz="2400" dirty="0"/>
              <a:t>atti ad aumentare l’utilizzo dei servizi stessi</a:t>
            </a:r>
          </a:p>
          <a:p>
            <a:r>
              <a:rPr lang="it-IT" sz="2400" dirty="0"/>
              <a:t>Es. </a:t>
            </a:r>
          </a:p>
          <a:p>
            <a:pPr lvl="1"/>
            <a:r>
              <a:rPr lang="it-IT" dirty="0" err="1"/>
              <a:t>Gastil</a:t>
            </a:r>
            <a:r>
              <a:rPr lang="it-IT" dirty="0"/>
              <a:t> (2000): </a:t>
            </a:r>
          </a:p>
          <a:p>
            <a:pPr marL="457200" lvl="1" indent="0">
              <a:buNone/>
            </a:pPr>
            <a:r>
              <a:rPr lang="it-IT" dirty="0"/>
              <a:t>	la norma soggettiva è un </a:t>
            </a:r>
            <a:r>
              <a:rPr lang="it-IT" dirty="0" err="1"/>
              <a:t>predittore</a:t>
            </a:r>
            <a:r>
              <a:rPr lang="it-IT" dirty="0"/>
              <a:t> più forte dell’intenzione a guidare in 	stato di ebrezza dell’atteggiamento strumentale  </a:t>
            </a: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	 interventi che sottolineano la capacità degli individui di influenzare amici 	e partenti attraverso chiari e frequenti promemoria su quanto loro 	disapprovino il comportamento</a:t>
            </a:r>
          </a:p>
        </p:txBody>
      </p:sp>
    </p:spTree>
    <p:extLst>
      <p:ext uri="{BB962C8B-B14F-4D97-AF65-F5344CB8AC3E}">
        <p14:creationId xmlns:p14="http://schemas.microsoft.com/office/powerpoint/2010/main" val="389836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821223-1F93-794D-9640-336C6C2C4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81541E-D8F3-314B-A8F8-7E3E96FBC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/>
              <a:t>Esempio di cambiamento dell’atteggiamento (</a:t>
            </a:r>
            <a:r>
              <a:rPr lang="it-IT" sz="2400" b="1" dirty="0" err="1"/>
              <a:t>Yardley</a:t>
            </a:r>
            <a:r>
              <a:rPr lang="it-IT" sz="2400" b="1" dirty="0"/>
              <a:t> et al., 2011)</a:t>
            </a:r>
          </a:p>
          <a:p>
            <a:pPr marL="277813" lvl="1" indent="-236538"/>
            <a:r>
              <a:rPr lang="it-IT" i="1" dirty="0"/>
              <a:t>Comportamento target:</a:t>
            </a:r>
            <a:r>
              <a:rPr lang="it-IT" dirty="0"/>
              <a:t> lavarsi le mani frequentemente</a:t>
            </a:r>
          </a:p>
          <a:p>
            <a:pPr marL="277813" lvl="1" indent="-236538"/>
            <a:r>
              <a:rPr lang="it-IT" sz="2400" i="1" dirty="0"/>
              <a:t>Intervento</a:t>
            </a:r>
            <a:r>
              <a:rPr lang="it-IT" dirty="0"/>
              <a:t>: (metà dei partecipanti)</a:t>
            </a:r>
            <a:r>
              <a:rPr lang="it-IT" sz="2400" dirty="0"/>
              <a:t> messaggi che incoraggiano a vedere l’efficacia del lavarsi le mani (atteggiamento strumentale), e a mostrarlo come un comportamento socialmente desiderabile (norma soggettiva)</a:t>
            </a:r>
          </a:p>
          <a:p>
            <a:r>
              <a:rPr lang="it-IT" sz="2400" i="1" dirty="0"/>
              <a:t>Risultati: </a:t>
            </a:r>
          </a:p>
          <a:p>
            <a:pPr lvl="1"/>
            <a:r>
              <a:rPr lang="it-IT" dirty="0"/>
              <a:t>Intervento vs. controllo: maggior intenzione di lavarsi le mani, maggior frequenza di lavaggio, atteggiamento più positivo 4 settimane e 12 settimane dopo (no cambiamenti nella norma)</a:t>
            </a:r>
          </a:p>
          <a:p>
            <a:pPr lvl="1"/>
            <a:r>
              <a:rPr lang="it-IT" dirty="0"/>
              <a:t>Il cambiamento nella frequenza di lavaggio della mani è mediato dalle intenzioni e dall’atteggiamento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452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821223-1F93-794D-9640-336C6C2C4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 teorico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81541E-D8F3-314B-A8F8-7E3E96FBC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/>
              <a:t>Esempio di cambiamento della norma (</a:t>
            </a:r>
            <a:r>
              <a:rPr lang="it-IT" sz="2400" b="1" dirty="0" err="1"/>
              <a:t>Armitage</a:t>
            </a:r>
            <a:r>
              <a:rPr lang="it-IT" sz="2400" b="1" dirty="0"/>
              <a:t> &amp; </a:t>
            </a:r>
            <a:r>
              <a:rPr lang="it-IT" sz="2400" b="1" dirty="0" err="1"/>
              <a:t>Talibudeen</a:t>
            </a:r>
            <a:r>
              <a:rPr lang="it-IT" sz="2400" b="1" dirty="0"/>
              <a:t>, 2010) </a:t>
            </a:r>
          </a:p>
          <a:p>
            <a:pPr marL="277813" lvl="1" indent="-236538"/>
            <a:r>
              <a:rPr lang="it-IT" i="1" dirty="0"/>
              <a:t>Comportamento target: </a:t>
            </a:r>
            <a:r>
              <a:rPr lang="it-IT" dirty="0"/>
              <a:t>portare con sé un preservativo ogniqualvolta si esce la sera nei 2 mesi successivi</a:t>
            </a:r>
          </a:p>
          <a:p>
            <a:pPr marL="277813" lvl="1" indent="-236538"/>
            <a:r>
              <a:rPr lang="it-IT" sz="2400" i="1" dirty="0"/>
              <a:t>Intervento</a:t>
            </a:r>
            <a:r>
              <a:rPr lang="it-IT" sz="2400" dirty="0"/>
              <a:t>: (metà dei partecipanti) per cambiare </a:t>
            </a:r>
          </a:p>
          <a:p>
            <a:pPr marL="735013" lvl="2" indent="-236538"/>
            <a:r>
              <a:rPr lang="it-IT" sz="2200" dirty="0"/>
              <a:t>l’atteggiamento strumentale: messaggi focalizzati su le conseguenze e la probabilità di contrarre malattie sessualmente trasmissibili e l’assenza di metodi alternativi</a:t>
            </a:r>
          </a:p>
          <a:p>
            <a:pPr marL="735013" lvl="2" indent="-236538"/>
            <a:r>
              <a:rPr lang="it-IT" sz="2200" dirty="0"/>
              <a:t>la norma strumentale: messaggi focalizzati su come la famiglia e il/la partner vorrebbe che la persona portasse con sé il preservativo</a:t>
            </a:r>
          </a:p>
          <a:p>
            <a:r>
              <a:rPr lang="it-IT" sz="2400" i="1" dirty="0"/>
              <a:t>Risultati</a:t>
            </a:r>
            <a:r>
              <a:rPr lang="it-IT" sz="2400" dirty="0"/>
              <a:t>: </a:t>
            </a:r>
          </a:p>
          <a:p>
            <a:pPr lvl="1"/>
            <a:r>
              <a:rPr lang="it-IT" dirty="0"/>
              <a:t>Intervento vs. controllo: la norma soggettiva migliora nel </a:t>
            </a:r>
            <a:r>
              <a:rPr lang="it-IT" dirty="0" err="1"/>
              <a:t>pre</a:t>
            </a:r>
            <a:r>
              <a:rPr lang="it-IT" dirty="0"/>
              <a:t>-post solo per chi ha ricevuto l’intervento, le intenzioni migliorano di più nel gruppo che ha ricevuto l’intervento</a:t>
            </a:r>
          </a:p>
          <a:p>
            <a:pPr lvl="1"/>
            <a:r>
              <a:rPr lang="it-IT" dirty="0"/>
              <a:t>Il cambiamento nella norma media in parte l’effetto della condizione sulle intenzioni </a:t>
            </a:r>
          </a:p>
        </p:txBody>
      </p:sp>
    </p:spTree>
    <p:extLst>
      <p:ext uri="{BB962C8B-B14F-4D97-AF65-F5344CB8AC3E}">
        <p14:creationId xmlns:p14="http://schemas.microsoft.com/office/powerpoint/2010/main" val="250913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D9CBAC-0C87-BB4B-8396-33954470E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6244F9-9D95-414B-8162-DAB949C24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b="1" dirty="0"/>
              <a:t>atteggiamento strumentale </a:t>
            </a:r>
            <a:r>
              <a:rPr lang="it-IT" sz="2400" dirty="0"/>
              <a:t>nei confronti dei servizi </a:t>
            </a:r>
            <a:r>
              <a:rPr lang="it-IT" sz="2400" dirty="0" err="1"/>
              <a:t>Overnght</a:t>
            </a:r>
            <a:r>
              <a:rPr lang="it-IT" sz="2400" dirty="0"/>
              <a:t> attraverso:</a:t>
            </a:r>
          </a:p>
          <a:p>
            <a:pPr lvl="1"/>
            <a:r>
              <a:rPr lang="it-IT" sz="2200" dirty="0"/>
              <a:t>Misurazione delle credenze sulle conseguenze di utilizzare i servizi offerti da Overnight</a:t>
            </a:r>
          </a:p>
          <a:p>
            <a:pPr lvl="1"/>
            <a:r>
              <a:rPr lang="it-IT" sz="2200" dirty="0"/>
              <a:t>Misurazione della valutazione delle conseguenze di utilizzare i servizi offerti da Overnight</a:t>
            </a:r>
          </a:p>
          <a:p>
            <a:r>
              <a:rPr lang="it-IT" sz="2400" b="1" dirty="0"/>
              <a:t>norma strumentale </a:t>
            </a:r>
            <a:r>
              <a:rPr lang="it-IT" sz="2400" dirty="0"/>
              <a:t>nei confronti dei servizi Overnight attraverso:</a:t>
            </a:r>
          </a:p>
          <a:p>
            <a:pPr lvl="1"/>
            <a:r>
              <a:rPr lang="it-IT" sz="2200" dirty="0"/>
              <a:t>Norma soggettiva (quanto gli amici approvano l’utilizzo dei servizi)</a:t>
            </a:r>
          </a:p>
          <a:p>
            <a:pPr lvl="1"/>
            <a:r>
              <a:rPr lang="it-IT" sz="2200" dirty="0"/>
              <a:t>Motivazione al conformismo</a:t>
            </a:r>
          </a:p>
          <a:p>
            <a:r>
              <a:rPr lang="it-IT" sz="2400" dirty="0"/>
              <a:t>Controllando per il </a:t>
            </a:r>
            <a:r>
              <a:rPr lang="it-IT" sz="2400" b="1" dirty="0"/>
              <a:t>comportamento passato</a:t>
            </a:r>
          </a:p>
          <a:p>
            <a:r>
              <a:rPr lang="it-IT" sz="2400" b="1" dirty="0"/>
              <a:t>intenzioni</a:t>
            </a:r>
            <a:r>
              <a:rPr lang="it-IT" sz="2400" dirty="0"/>
              <a:t> di utilizzare i servizi Overnight in futuro</a:t>
            </a:r>
          </a:p>
          <a:p>
            <a:pPr algn="ctr">
              <a:buFont typeface="Wingdings" pitchFamily="2" charset="2"/>
              <a:buChar char="à"/>
            </a:pPr>
            <a:r>
              <a:rPr lang="it-IT" sz="2600" dirty="0"/>
              <a:t>indicazioni su eventuali interventi per aumentare l’adesione ai servizi</a:t>
            </a:r>
          </a:p>
          <a:p>
            <a:pPr algn="ctr">
              <a:buFont typeface="Wingdings" pitchFamily="2" charset="2"/>
              <a:buChar char="à"/>
            </a:pPr>
            <a:r>
              <a:rPr lang="it-IT" sz="2600" dirty="0"/>
              <a:t>Valutazione generale di gradimento dei servizi</a:t>
            </a:r>
          </a:p>
        </p:txBody>
      </p:sp>
    </p:spTree>
    <p:extLst>
      <p:ext uri="{BB962C8B-B14F-4D97-AF65-F5344CB8AC3E}">
        <p14:creationId xmlns:p14="http://schemas.microsoft.com/office/powerpoint/2010/main" val="174928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7BB037-4FFA-5849-9637-1B1FA6C86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EB8E2E-A8C2-BF4A-AF8F-32D330EE2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 </a:t>
            </a:r>
            <a:r>
              <a:rPr lang="it-IT" sz="2400" b="1" dirty="0"/>
              <a:t>+ valutazione generale di tutti i servizi </a:t>
            </a:r>
            <a:r>
              <a:rPr lang="it-IT" sz="2400" dirty="0"/>
              <a:t>offerti dal progetto Overnight</a:t>
            </a:r>
          </a:p>
          <a:p>
            <a:r>
              <a:rPr lang="it-IT" sz="2400" dirty="0"/>
              <a:t>Ricerche nell’ambito del marketing hanno mostrato che le intenzioni di utilizzare un service provider sono influenzate dalla qualità percepita dei servizi, e dall’utilità percepita dei servizi e dalla soddisfazione rispetto ai servizi</a:t>
            </a:r>
          </a:p>
          <a:p>
            <a:r>
              <a:rPr lang="it-IT" sz="2400" dirty="0"/>
              <a:t>Indice composito che valutata organizzazione, utilità e soddisfazione generale per tutti i servizi offerti da Overnight</a:t>
            </a:r>
          </a:p>
        </p:txBody>
      </p:sp>
    </p:spTree>
    <p:extLst>
      <p:ext uri="{BB962C8B-B14F-4D97-AF65-F5344CB8AC3E}">
        <p14:creationId xmlns:p14="http://schemas.microsoft.com/office/powerpoint/2010/main" val="27251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25E8A2-5423-9A4B-B9F9-C23032F3D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Ipotesi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24F839-2F52-5244-8AB9-53F69C78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it-IT" sz="2400" dirty="0"/>
              <a:t>Si ipotizza che l’intenzione di utilizzare i servizi di Overnight in futuro:</a:t>
            </a:r>
          </a:p>
          <a:p>
            <a:pPr lvl="1">
              <a:spcAft>
                <a:spcPts val="1200"/>
              </a:spcAft>
            </a:pPr>
            <a:r>
              <a:rPr lang="it-IT" dirty="0"/>
              <a:t>aumenti all’aumentare dell’atteggiamento (strumentale) positivo riguardo alle conseguenze che è possibile ottenere attraverso l’uso dei servizi Overnight  </a:t>
            </a:r>
          </a:p>
          <a:p>
            <a:pPr lvl="1">
              <a:spcAft>
                <a:spcPts val="1200"/>
              </a:spcAft>
            </a:pPr>
            <a:r>
              <a:rPr lang="it-IT" dirty="0"/>
              <a:t>aumenti quanto più la norma strumentale del gruppo dei pari è favorevole all’uso dei servizi Overnight </a:t>
            </a:r>
          </a:p>
          <a:p>
            <a:pPr lvl="1">
              <a:spcAft>
                <a:spcPts val="1200"/>
              </a:spcAft>
            </a:pPr>
            <a:r>
              <a:rPr lang="it-IT" dirty="0"/>
              <a:t>aumenti all’aumentare della frequenza d’uso dei servizi nel passato</a:t>
            </a:r>
          </a:p>
          <a:p>
            <a:pPr lvl="1">
              <a:spcAft>
                <a:spcPts val="1200"/>
              </a:spcAft>
            </a:pPr>
            <a:r>
              <a:rPr lang="it-IT" dirty="0"/>
              <a:t>possa aumentare con una valutazione generale positiva dei servizi offerti da Overnight</a:t>
            </a:r>
          </a:p>
        </p:txBody>
      </p:sp>
    </p:spTree>
    <p:extLst>
      <p:ext uri="{BB962C8B-B14F-4D97-AF65-F5344CB8AC3E}">
        <p14:creationId xmlns:p14="http://schemas.microsoft.com/office/powerpoint/2010/main" val="382764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AB2D8E-67BA-2344-937C-7EECAF047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Comportamento target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8A9CBC-FE5E-834C-88B7-FC444271B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Per applicare la teoria dell’azione ragionata e testare le ipotesi sono stati selezionati i due maggiori servizi offerti dal progetto:</a:t>
            </a:r>
          </a:p>
          <a:p>
            <a:r>
              <a:rPr lang="it-IT" sz="2400" b="1" dirty="0"/>
              <a:t>Servizio di tessere e buoni taxi </a:t>
            </a:r>
            <a:r>
              <a:rPr lang="it-IT" sz="2400" dirty="0">
                <a:sym typeface="Wingdings" pitchFamily="2" charset="2"/>
              </a:rPr>
              <a:t> </a:t>
            </a:r>
            <a:r>
              <a:rPr lang="it-IT" sz="2400" dirty="0"/>
              <a:t>Servizio che fornisce un mezzo alternativo per evitare che gli utenti guidino dopo aver assunto alcolici o sostanze stupefacenti</a:t>
            </a:r>
          </a:p>
          <a:p>
            <a:r>
              <a:rPr lang="it-IT" sz="2400" b="1" dirty="0"/>
              <a:t>Servizio di supporto e sostegno in caso di malessere </a:t>
            </a:r>
            <a:r>
              <a:rPr lang="it-IT" sz="2400" dirty="0">
                <a:sym typeface="Wingdings" pitchFamily="2" charset="2"/>
              </a:rPr>
              <a:t> </a:t>
            </a:r>
            <a:r>
              <a:rPr lang="it-IT" sz="2400" dirty="0"/>
              <a:t>Servizio per fronteggiare situazioni di emergenza</a:t>
            </a:r>
          </a:p>
          <a:p>
            <a:pPr marL="0" indent="0">
              <a:buNone/>
            </a:pPr>
            <a:endParaRPr lang="it-IT" sz="2400" dirty="0"/>
          </a:p>
          <a:p>
            <a:endParaRPr lang="it-IT" sz="2400" dirty="0"/>
          </a:p>
          <a:p>
            <a:pPr marL="0" indent="0">
              <a:buNone/>
            </a:pPr>
            <a:r>
              <a:rPr lang="it-IT" sz="2400" dirty="0">
                <a:sym typeface="Wingdings" pitchFamily="2" charset="2"/>
              </a:rPr>
              <a:t> 2 questionari separati con campioni diversi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0127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A73DF4-7D93-4149-B02D-16029493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Comportamento target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453BA7-9674-034A-B00E-49FC299EB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Servizio tessere e buoni taxi</a:t>
            </a:r>
          </a:p>
          <a:p>
            <a:pPr lvl="1"/>
            <a:r>
              <a:rPr lang="it-IT" dirty="0"/>
              <a:t>3 buoni gratuiti dal valore complessivo di 15 euro</a:t>
            </a:r>
          </a:p>
          <a:p>
            <a:pPr lvl="1"/>
            <a:r>
              <a:rPr lang="it-IT" dirty="0"/>
              <a:t>Validi dalle 22:00 alle 6:00</a:t>
            </a:r>
          </a:p>
          <a:p>
            <a:pPr lvl="1"/>
            <a:r>
              <a:rPr lang="it-IT" dirty="0"/>
              <a:t>Utilizzabili a piacere entro 6 mesi circa</a:t>
            </a:r>
          </a:p>
          <a:p>
            <a:pPr lvl="1"/>
            <a:r>
              <a:rPr lang="it-IT" dirty="0"/>
              <a:t>Popolazione target: ragazzi e ragazze dai 16 ai 25 anni</a:t>
            </a:r>
          </a:p>
          <a:p>
            <a:pPr lvl="1"/>
            <a:endParaRPr lang="it-IT" dirty="0"/>
          </a:p>
          <a:p>
            <a:pPr marL="457200" lvl="1" indent="0" algn="ctr">
              <a:buNone/>
            </a:pPr>
            <a:endParaRPr lang="it-IT" dirty="0"/>
          </a:p>
          <a:p>
            <a:pPr marL="457200" lvl="1" indent="0" algn="ctr">
              <a:buNone/>
            </a:pPr>
            <a:r>
              <a:rPr lang="it-IT" dirty="0"/>
              <a:t>COMPORTAMENTO TARGET = </a:t>
            </a:r>
          </a:p>
          <a:p>
            <a:pPr marL="457200" lvl="1" indent="0" algn="ctr">
              <a:buNone/>
            </a:pPr>
            <a:r>
              <a:rPr lang="it-IT" b="1" dirty="0"/>
              <a:t>Utilizzare il servizio tessere e buoni taxi (Overnight taxi)</a:t>
            </a:r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461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A73DF4-7D93-4149-B02D-16029493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Comportamento target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453BA7-9674-034A-B00E-49FC299EB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Servizio di supporto e sostegno in caso di malessere</a:t>
            </a:r>
            <a:endParaRPr lang="it-IT" sz="2400" dirty="0"/>
          </a:p>
          <a:p>
            <a:pPr lvl="1"/>
            <a:r>
              <a:rPr lang="it-IT" dirty="0"/>
              <a:t>Fornisce aiuto per fronteggiare situazioni critiche con il supporto di personale esperto e qualificato</a:t>
            </a:r>
          </a:p>
          <a:p>
            <a:pPr lvl="1"/>
            <a:r>
              <a:rPr lang="it-IT" dirty="0"/>
              <a:t>Per ristabilire l’utente in caso di malessere e non aggravare una situazione a rischio</a:t>
            </a:r>
          </a:p>
          <a:p>
            <a:pPr lvl="1"/>
            <a:r>
              <a:rPr lang="it-IT" dirty="0"/>
              <a:t>Permette eventualmente di indirizzare l’utente al soccorso sanitario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 algn="ctr">
              <a:buNone/>
            </a:pPr>
            <a:r>
              <a:rPr lang="it-IT" dirty="0"/>
              <a:t>COMPORTAMENTO TARGET = </a:t>
            </a:r>
          </a:p>
          <a:p>
            <a:pPr marL="0" indent="0" algn="ctr">
              <a:buNone/>
            </a:pPr>
            <a:r>
              <a:rPr lang="it-IT" sz="2400" b="1" dirty="0"/>
              <a:t>Rivolgersi al banchetto Overnight per stati di malessere propri o dei propri amici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217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73A9F4-9597-8247-A75D-9A78E7CD9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nei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F1100D-208A-B540-A880-3FDFB6AE5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L’uso e abuso di alcol è tra le maggiori cause di morte tra i giovani (WHO, 2018)</a:t>
            </a:r>
          </a:p>
          <a:p>
            <a:r>
              <a:rPr lang="it-IT" sz="2400" dirty="0"/>
              <a:t>15-19 anni: 43.8% beve alcolici regolarmente in Europa (WHO, 2018)</a:t>
            </a:r>
          </a:p>
          <a:p>
            <a:r>
              <a:rPr lang="it-IT" sz="2400" dirty="0"/>
              <a:t>‘‘</a:t>
            </a:r>
            <a:r>
              <a:rPr lang="it-IT" sz="2400" dirty="0" err="1"/>
              <a:t>binge-drinking</a:t>
            </a:r>
            <a:r>
              <a:rPr lang="it-IT" sz="2400" dirty="0"/>
              <a:t>’’ (più di 6 unità alcoliche in una sola occasione)</a:t>
            </a:r>
          </a:p>
          <a:p>
            <a:pPr lvl="1"/>
            <a:r>
              <a:rPr lang="it-IT" dirty="0"/>
              <a:t>riguarda circa il 17% dei giovani in Italia (Ministero della Salute)</a:t>
            </a:r>
          </a:p>
          <a:p>
            <a:pPr lvl="1"/>
            <a:r>
              <a:rPr lang="it-IT" dirty="0"/>
              <a:t>Correlato alla messa in atto di comportamenti illegali o comportamenti a rischio per la salute</a:t>
            </a:r>
          </a:p>
          <a:p>
            <a:pPr lvl="1"/>
            <a:r>
              <a:rPr lang="it-IT" dirty="0"/>
              <a:t>Se cronico: difficoltà nella transizione alla vita adulta (</a:t>
            </a:r>
            <a:r>
              <a:rPr lang="it-IT" dirty="0" err="1"/>
              <a:t>Schulenberg</a:t>
            </a:r>
            <a:r>
              <a:rPr lang="it-IT" dirty="0"/>
              <a:t>, </a:t>
            </a:r>
            <a:r>
              <a:rPr lang="it-IT" dirty="0" err="1"/>
              <a:t>O’Malley</a:t>
            </a:r>
            <a:r>
              <a:rPr lang="it-IT" dirty="0"/>
              <a:t>, </a:t>
            </a:r>
            <a:r>
              <a:rPr lang="it-IT" dirty="0" err="1"/>
              <a:t>Bachman</a:t>
            </a:r>
            <a:r>
              <a:rPr lang="it-IT" dirty="0"/>
              <a:t>, Wadsworth, &amp; Johnston, 1996).</a:t>
            </a:r>
          </a:p>
        </p:txBody>
      </p:sp>
    </p:spTree>
    <p:extLst>
      <p:ext uri="{BB962C8B-B14F-4D97-AF65-F5344CB8AC3E}">
        <p14:creationId xmlns:p14="http://schemas.microsoft.com/office/powerpoint/2010/main" val="416010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CFE85A-97B3-1748-8DCE-358B71B40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E4CBFD-0D59-0943-BF1B-EC6C12652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Partecipanti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653E3D94-0D41-7B4E-8794-629479C36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075590"/>
              </p:ext>
            </p:extLst>
          </p:nvPr>
        </p:nvGraphicFramePr>
        <p:xfrm>
          <a:off x="838200" y="2479018"/>
          <a:ext cx="10515600" cy="35356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04504913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63444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buoni taxi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banchetto overnight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532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err="1"/>
                        <a:t>N</a:t>
                      </a:r>
                      <a:r>
                        <a:rPr lang="it-IT" sz="2000" dirty="0"/>
                        <a:t> = 287 (58% femmine)</a:t>
                      </a:r>
                    </a:p>
                    <a:p>
                      <a:r>
                        <a:rPr lang="it-IT" sz="2000" dirty="0"/>
                        <a:t>Età media = 21.16 (DS = 2.73; </a:t>
                      </a:r>
                      <a:r>
                        <a:rPr lang="it-IT" sz="2000" dirty="0" err="1"/>
                        <a:t>range</a:t>
                      </a:r>
                      <a:r>
                        <a:rPr lang="it-IT" sz="2000" dirty="0"/>
                        <a:t>: da 18 a 32)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/>
                        <a:t>86% residenti in comune di Trieste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/>
                        <a:t>96% di cittadinanza italiana</a:t>
                      </a:r>
                    </a:p>
                    <a:p>
                      <a:endParaRPr lang="it-IT" sz="2000" dirty="0"/>
                    </a:p>
                    <a:p>
                      <a:r>
                        <a:rPr lang="it-IT" sz="2000" dirty="0"/>
                        <a:t>Sono stati esclusi dalle analisi 22 partecipanti (8%) che dichiarano di non conoscere il servizio tessere e buoni taxi e 6 partecipanti che non hanno risposto a tutte le misure</a:t>
                      </a:r>
                    </a:p>
                    <a:p>
                      <a:r>
                        <a:rPr lang="it-IT" sz="2000" dirty="0"/>
                        <a:t>Campione finale: </a:t>
                      </a:r>
                      <a:r>
                        <a:rPr lang="it-IT" sz="2000" dirty="0" err="1"/>
                        <a:t>N</a:t>
                      </a:r>
                      <a:r>
                        <a:rPr lang="it-IT" sz="2000" dirty="0"/>
                        <a:t> = 259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 err="1"/>
                        <a:t>N</a:t>
                      </a:r>
                      <a:r>
                        <a:rPr lang="it-IT" sz="2000" dirty="0"/>
                        <a:t> = 161 (42% femmine)</a:t>
                      </a:r>
                    </a:p>
                    <a:p>
                      <a:r>
                        <a:rPr lang="it-IT" sz="2000" dirty="0"/>
                        <a:t>Età media = 21.43 (DS = 3.35; </a:t>
                      </a:r>
                      <a:r>
                        <a:rPr lang="it-IT" sz="2000" dirty="0" err="1"/>
                        <a:t>range</a:t>
                      </a:r>
                      <a:r>
                        <a:rPr lang="it-IT" sz="2000" dirty="0"/>
                        <a:t>: da 18 a 44)</a:t>
                      </a:r>
                    </a:p>
                    <a:p>
                      <a:r>
                        <a:rPr lang="it-IT" sz="2000" dirty="0"/>
                        <a:t>76% residenti in comune di Trieste</a:t>
                      </a:r>
                    </a:p>
                    <a:p>
                      <a:r>
                        <a:rPr lang="it-IT" sz="2000" dirty="0"/>
                        <a:t>93% di cittadinanza italiana</a:t>
                      </a:r>
                    </a:p>
                    <a:p>
                      <a:endParaRPr lang="it-IT" sz="2000" dirty="0"/>
                    </a:p>
                    <a:p>
                      <a:r>
                        <a:rPr lang="it-IT" sz="2000" dirty="0"/>
                        <a:t>Sono stati esclusi 5 partecipanti (3%) che dichiarano di non conoscere il banchetto overnight e 2 partecipanti che non hanno risposto a tutte le misure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/>
                        <a:t>Campione finale: </a:t>
                      </a:r>
                      <a:r>
                        <a:rPr lang="it-IT" sz="2000" dirty="0" err="1"/>
                        <a:t>N</a:t>
                      </a:r>
                      <a:r>
                        <a:rPr lang="it-IT" sz="2000" dirty="0"/>
                        <a:t> = 154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620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72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65637C-50CD-4048-A202-610051FA2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6B25B899-7FDE-6845-8047-D0AFA00BD2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29782"/>
              </p:ext>
            </p:extLst>
          </p:nvPr>
        </p:nvGraphicFramePr>
        <p:xfrm>
          <a:off x="838200" y="1825625"/>
          <a:ext cx="10515602" cy="45567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1605235123"/>
                    </a:ext>
                  </a:extLst>
                </a:gridCol>
                <a:gridCol w="4210051">
                  <a:extLst>
                    <a:ext uri="{9D8B030D-6E8A-4147-A177-3AD203B41FA5}">
                      <a16:colId xmlns:a16="http://schemas.microsoft.com/office/drawing/2014/main" val="3912320317"/>
                    </a:ext>
                  </a:extLst>
                </a:gridCol>
                <a:gridCol w="4210051">
                  <a:extLst>
                    <a:ext uri="{9D8B030D-6E8A-4147-A177-3AD203B41FA5}">
                      <a16:colId xmlns:a16="http://schemas.microsoft.com/office/drawing/2014/main" val="1062473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buoni taxi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banchetto overnight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1424"/>
                  </a:ext>
                </a:extLst>
              </a:tr>
              <a:tr h="482860">
                <a:tc>
                  <a:txBody>
                    <a:bodyPr/>
                    <a:lstStyle/>
                    <a:p>
                      <a:r>
                        <a:rPr lang="it-IT" sz="2000" b="1" dirty="0"/>
                        <a:t>Comportamento target</a:t>
                      </a:r>
                    </a:p>
                    <a:p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/>
                        <a:t>Utilizzare il servizio tessere e buoni taxi (overnight taxi)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/>
                        <a:t>Rivolgersi al banchetto overnight per stati di malessere propri o dei propri amici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781919"/>
                  </a:ext>
                </a:extLst>
              </a:tr>
              <a:tr h="2509530">
                <a:tc>
                  <a:txBody>
                    <a:bodyPr/>
                    <a:lstStyle/>
                    <a:p>
                      <a:r>
                        <a:rPr lang="it-IT" sz="2000" b="1" dirty="0"/>
                        <a:t>Comportamento passato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Quante volte in passato ti è capitato di utilizzare il servizio tessere e buoni taxi (overnight taxi)? </a:t>
                      </a:r>
                    </a:p>
                    <a:p>
                      <a:pPr marL="304800" indent="0">
                        <a:spcAft>
                          <a:spcPts val="600"/>
                        </a:spcAft>
                        <a:buFontTx/>
                        <a:buNone/>
                        <a:tabLst/>
                      </a:pPr>
                      <a:r>
                        <a:rPr lang="it-IT" sz="1400" dirty="0">
                          <a:effectLst/>
                        </a:rPr>
                        <a:t>[da 1-mai a 5-sempre + ‘non conosco il servizio’]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sz="1800" i="1" kern="1200" dirty="0">
                          <a:effectLst/>
                        </a:rPr>
                        <a:t>In passato ho usato il servizio tessere e buoni taxi (overnight taxi)</a:t>
                      </a:r>
                      <a:r>
                        <a:rPr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66700" indent="0">
                        <a:spcAft>
                          <a:spcPts val="600"/>
                        </a:spcAft>
                        <a:buFontTx/>
                        <a:buNone/>
                        <a:tabLst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[zero volte/tra 1 e 3 volte/tra 4 e 6 volte/tra 7 e 9 volte/ almeno 10 volte]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indent="0">
                        <a:spcAft>
                          <a:spcPts val="600"/>
                        </a:spcAft>
                        <a:buFontTx/>
                        <a:buNone/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.87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Symbol" pitchFamily="2" charset="2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Quante volte in passato ti è capitato di rivolgerti al banchetto Overnight per stati di malessere tuoi o dei tuoi amici? </a:t>
                      </a:r>
                      <a:r>
                        <a:rPr lang="it-IT" sz="1400" dirty="0">
                          <a:effectLst/>
                        </a:rPr>
                        <a:t>[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1-mai a 5-sempre </a:t>
                      </a:r>
                      <a:r>
                        <a:rPr lang="it-IT" sz="1400" dirty="0">
                          <a:effectLst/>
                        </a:rPr>
                        <a:t>+ ‘non conosco il servizio’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endParaRPr lang="it-IT" sz="1400" dirty="0">
                        <a:effectLst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sz="1800" i="1" kern="1200" dirty="0">
                          <a:effectLst/>
                        </a:rPr>
                        <a:t>In passato io o i miei amici abbiamo utilizzato il banchetto Overnight quando sono stato male o quando uno dei miei amici è stato male</a:t>
                      </a:r>
                      <a:endParaRPr lang="it-IT" sz="18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[zero volte/tra 1 e 3 volte/tra 4 e 6 volte/tra 7 e 9 volte/ almeno 10 volte]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indent="0">
                        <a:spcAft>
                          <a:spcPts val="600"/>
                        </a:spcAft>
                        <a:buFontTx/>
                        <a:buNone/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158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362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6B25B899-7FDE-6845-8047-D0AFA00BD2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062734"/>
              </p:ext>
            </p:extLst>
          </p:nvPr>
        </p:nvGraphicFramePr>
        <p:xfrm>
          <a:off x="787400" y="2424112"/>
          <a:ext cx="10637093" cy="28498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73871">
                  <a:extLst>
                    <a:ext uri="{9D8B030D-6E8A-4147-A177-3AD203B41FA5}">
                      <a16:colId xmlns:a16="http://schemas.microsoft.com/office/drawing/2014/main" val="1605235123"/>
                    </a:ext>
                  </a:extLst>
                </a:gridCol>
                <a:gridCol w="4181611">
                  <a:extLst>
                    <a:ext uri="{9D8B030D-6E8A-4147-A177-3AD203B41FA5}">
                      <a16:colId xmlns:a16="http://schemas.microsoft.com/office/drawing/2014/main" val="3912320317"/>
                    </a:ext>
                  </a:extLst>
                </a:gridCol>
                <a:gridCol w="4181611">
                  <a:extLst>
                    <a:ext uri="{9D8B030D-6E8A-4147-A177-3AD203B41FA5}">
                      <a16:colId xmlns:a16="http://schemas.microsoft.com/office/drawing/2014/main" val="1062473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buoni taxi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banchetto overnight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1424"/>
                  </a:ext>
                </a:extLst>
              </a:tr>
              <a:tr h="482860">
                <a:tc>
                  <a:txBody>
                    <a:bodyPr/>
                    <a:lstStyle/>
                    <a:p>
                      <a:r>
                        <a:rPr lang="it-IT" sz="2000" b="1" dirty="0"/>
                        <a:t>1) </a:t>
                      </a:r>
                    </a:p>
                    <a:p>
                      <a:r>
                        <a:rPr lang="it-IT" sz="2000" b="1" dirty="0"/>
                        <a:t>Credenze sulle conseguenze del comportamento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Quanto l’usare le tessere e i buoni taxi (</a:t>
                      </a:r>
                      <a:r>
                        <a:rPr lang="it-IT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ovenight</a:t>
                      </a:r>
                      <a:r>
                        <a:rPr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taxi) ti permette di … 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dirty="0"/>
                        <a:t>Conseguenza 1: </a:t>
                      </a:r>
                      <a:r>
                        <a:rPr lang="it-IT" i="1" dirty="0"/>
                        <a:t>evitare di guidare in stato di alterazione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dirty="0"/>
                        <a:t>Conseguenza 2: </a:t>
                      </a:r>
                      <a:r>
                        <a:rPr lang="it-IT" i="1" dirty="0"/>
                        <a:t>evitare di correre rischi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it-IT" sz="1400" kern="1200" dirty="0">
                          <a:effectLst/>
                        </a:rPr>
                        <a:t>[da 1-per niente a 7-del tutto]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it-IT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kern="1200" dirty="0">
                          <a:effectLst/>
                        </a:rPr>
                        <a:t>Quanto il rivolgerti al banchetto Overnight ti permette di …</a:t>
                      </a:r>
                      <a:r>
                        <a:rPr lang="it-IT" i="1" dirty="0">
                          <a:effectLst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dirty="0"/>
                        <a:t>Conseguenza 1: </a:t>
                      </a:r>
                      <a:r>
                        <a:rPr lang="it-IT" i="1" dirty="0"/>
                        <a:t>sentirti sicuro nei luoghi di divertimento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dirty="0"/>
                        <a:t>Conseguenza 2: </a:t>
                      </a:r>
                      <a:r>
                        <a:rPr lang="it-IT" i="1" dirty="0"/>
                        <a:t>affrontare situazioni critiche nei luoghi di divertimento attraverso l’aiuto di persone competenti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[da 1-per niente a 7-del tutto]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781919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18BE16B5-7615-4E4C-A744-385BAE0D027E}"/>
              </a:ext>
            </a:extLst>
          </p:cNvPr>
          <p:cNvSpPr txBox="1"/>
          <p:nvPr/>
        </p:nvSpPr>
        <p:spPr>
          <a:xfrm>
            <a:off x="787400" y="1872734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ym typeface="Wingdings" pitchFamily="2" charset="2"/>
              </a:rPr>
              <a:t>ATTEGGIAMENTO STRUMENTALE</a:t>
            </a:r>
            <a:endParaRPr lang="it-IT" b="1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8155BFE0-39C8-A148-87B4-1332C01CF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Misure</a:t>
            </a:r>
          </a:p>
        </p:txBody>
      </p:sp>
    </p:spTree>
    <p:extLst>
      <p:ext uri="{BB962C8B-B14F-4D97-AF65-F5344CB8AC3E}">
        <p14:creationId xmlns:p14="http://schemas.microsoft.com/office/powerpoint/2010/main" val="9898008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6B25B899-7FDE-6845-8047-D0AFA00BD2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711840"/>
              </p:ext>
            </p:extLst>
          </p:nvPr>
        </p:nvGraphicFramePr>
        <p:xfrm>
          <a:off x="787400" y="2424112"/>
          <a:ext cx="10637093" cy="42519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73871">
                  <a:extLst>
                    <a:ext uri="{9D8B030D-6E8A-4147-A177-3AD203B41FA5}">
                      <a16:colId xmlns:a16="http://schemas.microsoft.com/office/drawing/2014/main" val="1605235123"/>
                    </a:ext>
                  </a:extLst>
                </a:gridCol>
                <a:gridCol w="4181611">
                  <a:extLst>
                    <a:ext uri="{9D8B030D-6E8A-4147-A177-3AD203B41FA5}">
                      <a16:colId xmlns:a16="http://schemas.microsoft.com/office/drawing/2014/main" val="3912320317"/>
                    </a:ext>
                  </a:extLst>
                </a:gridCol>
                <a:gridCol w="4181611">
                  <a:extLst>
                    <a:ext uri="{9D8B030D-6E8A-4147-A177-3AD203B41FA5}">
                      <a16:colId xmlns:a16="http://schemas.microsoft.com/office/drawing/2014/main" val="1062473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buoni taxi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banchetto overnight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1424"/>
                  </a:ext>
                </a:extLst>
              </a:tr>
              <a:tr h="482860">
                <a:tc>
                  <a:txBody>
                    <a:bodyPr/>
                    <a:lstStyle/>
                    <a:p>
                      <a:r>
                        <a:rPr lang="it-IT" sz="2000" b="1" dirty="0"/>
                        <a:t>2) </a:t>
                      </a:r>
                    </a:p>
                    <a:p>
                      <a:r>
                        <a:rPr lang="it-IT" sz="2000" b="1" dirty="0"/>
                        <a:t>Valutazione delle conseguenze del comportamento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sz="1800" kern="1200" dirty="0">
                          <a:effectLst/>
                        </a:rPr>
                        <a:t>Conseguenza 1: </a:t>
                      </a:r>
                      <a:r>
                        <a:rPr lang="it-IT" sz="1800" i="1" kern="1200" dirty="0">
                          <a:effectLst/>
                        </a:rPr>
                        <a:t>guidare in stato di alterazione a mio avviso è…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sz="1800" kern="1200" dirty="0">
                          <a:effectLst/>
                        </a:rPr>
                        <a:t>Conseguenza 2: </a:t>
                      </a:r>
                      <a:r>
                        <a:rPr lang="it-IT" sz="1800" i="1" kern="1200" dirty="0">
                          <a:effectLst/>
                        </a:rPr>
                        <a:t>correre rischi a mio avviso è…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it-IT" dirty="0">
                        <a:effectLst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it-IT" dirty="0">
                        <a:effectLst/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it-IT" dirty="0">
                          <a:effectLst/>
                        </a:rPr>
                        <a:t>2 valutazioni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dirty="0">
                          <a:effectLst/>
                        </a:rPr>
                        <a:t>Negativo-positivo 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it-IT" sz="1400" dirty="0">
                          <a:effectLst/>
                        </a:rPr>
                        <a:t>[da -3 (del tutto negativo) a +3(del tutto positivo)]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dirty="0">
                          <a:effectLst/>
                        </a:rPr>
                        <a:t>Spiacevole-piacevole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effectLst/>
                        </a:rPr>
                        <a:t>[da -3 (del tutto spiacevole) a +3(del tutto piacevole)]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.87 - .93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 </a:t>
                      </a:r>
                      <a:endParaRPr lang="it-IT" sz="1800" kern="1200" dirty="0">
                        <a:effectLst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sz="1800" kern="1200" dirty="0">
                          <a:effectLst/>
                        </a:rPr>
                        <a:t>Conseguenza 1: </a:t>
                      </a:r>
                      <a:r>
                        <a:rPr lang="it-IT" i="1" dirty="0"/>
                        <a:t>sentirmi sicuro nei luoghi di divertimento </a:t>
                      </a:r>
                      <a:r>
                        <a:rPr lang="it-IT" sz="1800" i="1" kern="1200" dirty="0">
                          <a:effectLst/>
                        </a:rPr>
                        <a:t>a mio avviso è…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kern="1200" dirty="0">
                          <a:effectLst/>
                        </a:rPr>
                        <a:t>Conseguenza 2: </a:t>
                      </a:r>
                      <a:r>
                        <a:rPr lang="it-IT" i="1" dirty="0"/>
                        <a:t>affrontare situazioni critiche nei luoghi di divertimento attraverso l’aiuto di persone competenti a mio avviso è…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it-IT" dirty="0">
                          <a:effectLst/>
                        </a:rPr>
                        <a:t>2 valutazioni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dirty="0">
                          <a:effectLst/>
                        </a:rPr>
                        <a:t>Negativo-positivo 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it-IT" sz="1800" dirty="0">
                          <a:effectLst/>
                        </a:rPr>
                        <a:t>[</a:t>
                      </a:r>
                      <a:r>
                        <a:rPr lang="it-IT" sz="1400" kern="1200" dirty="0">
                          <a:effectLst/>
                        </a:rPr>
                        <a:t>da -3 (del tutto negativo) a +3(del tutto positivo)]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dirty="0">
                          <a:effectLst/>
                        </a:rPr>
                        <a:t>Spiacevole-piacevole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effectLst/>
                        </a:rPr>
                        <a:t>[da -3 (del tutto spiacevole) a +3(del tutto piacevole)]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 =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.87 - .89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781919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18BE16B5-7615-4E4C-A744-385BAE0D027E}"/>
              </a:ext>
            </a:extLst>
          </p:cNvPr>
          <p:cNvSpPr txBox="1"/>
          <p:nvPr/>
        </p:nvSpPr>
        <p:spPr>
          <a:xfrm>
            <a:off x="787400" y="1872734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ym typeface="Wingdings" pitchFamily="2" charset="2"/>
              </a:rPr>
              <a:t>ATTEGGIAMENTO STRUMENTALE</a:t>
            </a:r>
            <a:endParaRPr lang="it-IT" b="1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8155BFE0-39C8-A148-87B4-1332C01CF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Misure</a:t>
            </a:r>
          </a:p>
        </p:txBody>
      </p:sp>
    </p:spTree>
    <p:extLst>
      <p:ext uri="{BB962C8B-B14F-4D97-AF65-F5344CB8AC3E}">
        <p14:creationId xmlns:p14="http://schemas.microsoft.com/office/powerpoint/2010/main" val="36898132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8155BFE0-39C8-A148-87B4-1332C01CF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Misure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1E933A8-9070-6545-A967-53CCC15998BE}"/>
              </a:ext>
            </a:extLst>
          </p:cNvPr>
          <p:cNvSpPr txBox="1"/>
          <p:nvPr/>
        </p:nvSpPr>
        <p:spPr>
          <a:xfrm>
            <a:off x="838200" y="2024062"/>
            <a:ext cx="109426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ym typeface="Wingdings" pitchFamily="2" charset="2"/>
              </a:rPr>
              <a:t>ATTEGGIAMENTO STRUMENTALE = </a:t>
            </a:r>
          </a:p>
          <a:p>
            <a:pPr algn="ctr"/>
            <a:endParaRPr lang="it-IT" sz="2400" b="1" dirty="0">
              <a:sym typeface="Wingdings" pitchFamily="2" charset="2"/>
            </a:endParaRPr>
          </a:p>
          <a:p>
            <a:pPr algn="ctr"/>
            <a:r>
              <a:rPr lang="it-IT" sz="2400" dirty="0">
                <a:sym typeface="Wingdings" pitchFamily="2" charset="2"/>
              </a:rPr>
              <a:t>credenze conseguenza 1 </a:t>
            </a:r>
          </a:p>
          <a:p>
            <a:pPr algn="ctr"/>
            <a:r>
              <a:rPr lang="it-IT" sz="2400" dirty="0">
                <a:sym typeface="Wingdings" pitchFamily="2" charset="2"/>
              </a:rPr>
              <a:t>x </a:t>
            </a:r>
          </a:p>
          <a:p>
            <a:pPr algn="ctr"/>
            <a:r>
              <a:rPr lang="it-IT" sz="2400" dirty="0">
                <a:sym typeface="Wingdings" pitchFamily="2" charset="2"/>
              </a:rPr>
              <a:t>media della valutazione (positivo/negativo; piacevole/spiacevole) della conseguenza 1  </a:t>
            </a:r>
          </a:p>
          <a:p>
            <a:pPr algn="ctr"/>
            <a:endParaRPr lang="it-IT" sz="2400" dirty="0">
              <a:sym typeface="Wingdings" pitchFamily="2" charset="2"/>
            </a:endParaRPr>
          </a:p>
          <a:p>
            <a:pPr algn="ctr"/>
            <a:r>
              <a:rPr lang="it-IT" sz="2400" dirty="0">
                <a:sym typeface="Wingdings" pitchFamily="2" charset="2"/>
              </a:rPr>
              <a:t>+</a:t>
            </a:r>
          </a:p>
          <a:p>
            <a:pPr algn="ctr"/>
            <a:r>
              <a:rPr lang="it-IT" sz="2400" dirty="0">
                <a:sym typeface="Wingdings" pitchFamily="2" charset="2"/>
              </a:rPr>
              <a:t> </a:t>
            </a:r>
          </a:p>
          <a:p>
            <a:pPr algn="ctr"/>
            <a:r>
              <a:rPr lang="it-IT" sz="2400" dirty="0">
                <a:sym typeface="Wingdings" pitchFamily="2" charset="2"/>
              </a:rPr>
              <a:t>credenze conseguenza 2 </a:t>
            </a:r>
          </a:p>
          <a:p>
            <a:pPr algn="ctr"/>
            <a:r>
              <a:rPr lang="it-IT" sz="2400" dirty="0">
                <a:sym typeface="Wingdings" pitchFamily="2" charset="2"/>
              </a:rPr>
              <a:t>x </a:t>
            </a:r>
          </a:p>
          <a:p>
            <a:pPr algn="ctr"/>
            <a:r>
              <a:rPr lang="it-IT" sz="2400" dirty="0">
                <a:sym typeface="Wingdings" pitchFamily="2" charset="2"/>
              </a:rPr>
              <a:t>media della valutazione (positivo/negativo; piacevole/spiacevole) della conseguenza 2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9468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6B25B899-7FDE-6845-8047-D0AFA00BD2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570408"/>
              </p:ext>
            </p:extLst>
          </p:nvPr>
        </p:nvGraphicFramePr>
        <p:xfrm>
          <a:off x="787400" y="2424112"/>
          <a:ext cx="10637093" cy="28498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73871">
                  <a:extLst>
                    <a:ext uri="{9D8B030D-6E8A-4147-A177-3AD203B41FA5}">
                      <a16:colId xmlns:a16="http://schemas.microsoft.com/office/drawing/2014/main" val="1605235123"/>
                    </a:ext>
                  </a:extLst>
                </a:gridCol>
                <a:gridCol w="4181611">
                  <a:extLst>
                    <a:ext uri="{9D8B030D-6E8A-4147-A177-3AD203B41FA5}">
                      <a16:colId xmlns:a16="http://schemas.microsoft.com/office/drawing/2014/main" val="3912320317"/>
                    </a:ext>
                  </a:extLst>
                </a:gridCol>
                <a:gridCol w="4181611">
                  <a:extLst>
                    <a:ext uri="{9D8B030D-6E8A-4147-A177-3AD203B41FA5}">
                      <a16:colId xmlns:a16="http://schemas.microsoft.com/office/drawing/2014/main" val="1062473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buoni taxi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banchetto overnight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1424"/>
                  </a:ext>
                </a:extLst>
              </a:tr>
              <a:tr h="482860">
                <a:tc>
                  <a:txBody>
                    <a:bodyPr/>
                    <a:lstStyle/>
                    <a:p>
                      <a:r>
                        <a:rPr lang="it-IT" sz="2000" b="1" dirty="0"/>
                        <a:t>1) </a:t>
                      </a:r>
                    </a:p>
                    <a:p>
                      <a:r>
                        <a:rPr lang="it-IT" sz="2000" b="1" dirty="0"/>
                        <a:t>Norma del gruppo dei pari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800" i="1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Quanto gli amici con cui esci accettano che tu utilizzi le tessere e i buoni taxi (overnight taxi)?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800" i="1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Quanto gli amici con cui esci ritengono che tu debba utilizzare le tessere e i buoni taxi (overnight taxi)?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/>
                        <a:t>[da 1-per niente a 7-del tutto]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.79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800" i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Quanto gli amici con cui esci accettano che tu possa rivolgerti al banchetto Overnight?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800" i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Quanto gli amici con cui esci ritengono che tu debba, in situazioni critiche, utilizzare il banchetto Overnight? </a:t>
                      </a:r>
                      <a:endParaRPr lang="it-IT" sz="1400" i="1" kern="1200" dirty="0">
                        <a:effectLst/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it-IT" sz="1400" kern="1200" dirty="0">
                          <a:effectLst/>
                        </a:rPr>
                        <a:t>[da 1-per niente a 7-del tutto]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.81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781919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18BE16B5-7615-4E4C-A744-385BAE0D027E}"/>
              </a:ext>
            </a:extLst>
          </p:cNvPr>
          <p:cNvSpPr txBox="1"/>
          <p:nvPr/>
        </p:nvSpPr>
        <p:spPr>
          <a:xfrm>
            <a:off x="787400" y="1872734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ym typeface="Wingdings" pitchFamily="2" charset="2"/>
              </a:rPr>
              <a:t>NORMA STRUMENTALE</a:t>
            </a:r>
            <a:endParaRPr lang="it-IT" b="1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8155BFE0-39C8-A148-87B4-1332C01CF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Misure</a:t>
            </a:r>
          </a:p>
        </p:txBody>
      </p:sp>
    </p:spTree>
    <p:extLst>
      <p:ext uri="{BB962C8B-B14F-4D97-AF65-F5344CB8AC3E}">
        <p14:creationId xmlns:p14="http://schemas.microsoft.com/office/powerpoint/2010/main" val="28414690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6B25B899-7FDE-6845-8047-D0AFA00BD2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665576"/>
              </p:ext>
            </p:extLst>
          </p:nvPr>
        </p:nvGraphicFramePr>
        <p:xfrm>
          <a:off x="787400" y="2424112"/>
          <a:ext cx="10637093" cy="25755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73871">
                  <a:extLst>
                    <a:ext uri="{9D8B030D-6E8A-4147-A177-3AD203B41FA5}">
                      <a16:colId xmlns:a16="http://schemas.microsoft.com/office/drawing/2014/main" val="1605235123"/>
                    </a:ext>
                  </a:extLst>
                </a:gridCol>
                <a:gridCol w="4181611">
                  <a:extLst>
                    <a:ext uri="{9D8B030D-6E8A-4147-A177-3AD203B41FA5}">
                      <a16:colId xmlns:a16="http://schemas.microsoft.com/office/drawing/2014/main" val="3912320317"/>
                    </a:ext>
                  </a:extLst>
                </a:gridCol>
                <a:gridCol w="4181611">
                  <a:extLst>
                    <a:ext uri="{9D8B030D-6E8A-4147-A177-3AD203B41FA5}">
                      <a16:colId xmlns:a16="http://schemas.microsoft.com/office/drawing/2014/main" val="1062473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buoni taxi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banchetto overnight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1424"/>
                  </a:ext>
                </a:extLst>
              </a:tr>
              <a:tr h="482860">
                <a:tc>
                  <a:txBody>
                    <a:bodyPr/>
                    <a:lstStyle/>
                    <a:p>
                      <a:r>
                        <a:rPr lang="it-IT" sz="2000" b="1" dirty="0"/>
                        <a:t>2) </a:t>
                      </a:r>
                    </a:p>
                    <a:p>
                      <a:r>
                        <a:rPr lang="it-IT" sz="2000" b="1" dirty="0"/>
                        <a:t>Motivazione al conformismo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i="1" kern="1200" dirty="0">
                          <a:effectLst/>
                        </a:rPr>
                        <a:t>In generale tendo a fare quello che i miei amici approvano</a:t>
                      </a:r>
                      <a:r>
                        <a:rPr lang="it-IT" i="1" dirty="0">
                          <a:effectLst/>
                        </a:rPr>
                        <a:t> 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it-IT" sz="1800" i="1" kern="1200" dirty="0">
                          <a:effectLst/>
                        </a:rPr>
                        <a:t>In generale prendo molto in considerazione ciò che i miei amici pensano che io debba fare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[da 1-per niente a 7-del tutto]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.81</a:t>
                      </a:r>
                      <a:endParaRPr kumimoji="0" lang="it-IT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800" i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In generale tendo a fare quello che i miei amici approvano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800" i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In generale prendo molto in considerazione ciò che i miei amici pensano che io debba fare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[da 1-per niente a 7-del tutto]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.82</a:t>
                      </a:r>
                      <a:endParaRPr kumimoji="0" lang="it-IT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781919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18BE16B5-7615-4E4C-A744-385BAE0D027E}"/>
              </a:ext>
            </a:extLst>
          </p:cNvPr>
          <p:cNvSpPr txBox="1"/>
          <p:nvPr/>
        </p:nvSpPr>
        <p:spPr>
          <a:xfrm>
            <a:off x="787400" y="1872734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ym typeface="Wingdings" pitchFamily="2" charset="2"/>
              </a:rPr>
              <a:t>NORMA STRUMENTALE</a:t>
            </a:r>
            <a:endParaRPr lang="it-IT" b="1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8155BFE0-39C8-A148-87B4-1332C01CF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Misure</a:t>
            </a:r>
          </a:p>
        </p:txBody>
      </p:sp>
    </p:spTree>
    <p:extLst>
      <p:ext uri="{BB962C8B-B14F-4D97-AF65-F5344CB8AC3E}">
        <p14:creationId xmlns:p14="http://schemas.microsoft.com/office/powerpoint/2010/main" val="5681300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8155BFE0-39C8-A148-87B4-1332C01CF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Misure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1E933A8-9070-6545-A967-53CCC15998BE}"/>
              </a:ext>
            </a:extLst>
          </p:cNvPr>
          <p:cNvSpPr txBox="1"/>
          <p:nvPr/>
        </p:nvSpPr>
        <p:spPr>
          <a:xfrm>
            <a:off x="787399" y="2596628"/>
            <a:ext cx="107854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ym typeface="Wingdings" pitchFamily="2" charset="2"/>
              </a:rPr>
              <a:t>NORMA STRUMENTALE = </a:t>
            </a:r>
          </a:p>
          <a:p>
            <a:pPr algn="ctr"/>
            <a:endParaRPr lang="it-IT" sz="2400" b="1" dirty="0">
              <a:sym typeface="Wingdings" pitchFamily="2" charset="2"/>
            </a:endParaRPr>
          </a:p>
          <a:p>
            <a:pPr algn="ctr"/>
            <a:r>
              <a:rPr lang="it-IT" sz="2400" dirty="0">
                <a:sym typeface="Wingdings" pitchFamily="2" charset="2"/>
              </a:rPr>
              <a:t>media degli item sulla norma del gruppo dei pari</a:t>
            </a:r>
          </a:p>
          <a:p>
            <a:pPr algn="ctr"/>
            <a:r>
              <a:rPr lang="it-IT" sz="2400" dirty="0">
                <a:sym typeface="Wingdings" pitchFamily="2" charset="2"/>
              </a:rPr>
              <a:t>x </a:t>
            </a:r>
          </a:p>
          <a:p>
            <a:pPr algn="ctr"/>
            <a:r>
              <a:rPr lang="it-IT" sz="2400" dirty="0">
                <a:sym typeface="Wingdings" pitchFamily="2" charset="2"/>
              </a:rPr>
              <a:t>media degli item della motivazione al conformismo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3238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6B25B899-7FDE-6845-8047-D0AFA00BD2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271786"/>
              </p:ext>
            </p:extLst>
          </p:nvPr>
        </p:nvGraphicFramePr>
        <p:xfrm>
          <a:off x="787400" y="2424112"/>
          <a:ext cx="10637093" cy="33985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73871">
                  <a:extLst>
                    <a:ext uri="{9D8B030D-6E8A-4147-A177-3AD203B41FA5}">
                      <a16:colId xmlns:a16="http://schemas.microsoft.com/office/drawing/2014/main" val="1605235123"/>
                    </a:ext>
                  </a:extLst>
                </a:gridCol>
                <a:gridCol w="4181611">
                  <a:extLst>
                    <a:ext uri="{9D8B030D-6E8A-4147-A177-3AD203B41FA5}">
                      <a16:colId xmlns:a16="http://schemas.microsoft.com/office/drawing/2014/main" val="3912320317"/>
                    </a:ext>
                  </a:extLst>
                </a:gridCol>
                <a:gridCol w="4181611">
                  <a:extLst>
                    <a:ext uri="{9D8B030D-6E8A-4147-A177-3AD203B41FA5}">
                      <a16:colId xmlns:a16="http://schemas.microsoft.com/office/drawing/2014/main" val="1062473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buoni taxi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banchetto overnight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1424"/>
                  </a:ext>
                </a:extLst>
              </a:tr>
              <a:tr h="482860">
                <a:tc>
                  <a:txBody>
                    <a:bodyPr/>
                    <a:lstStyle/>
                    <a:p>
                      <a:r>
                        <a:rPr lang="it-IT" sz="2000" b="1" dirty="0"/>
                        <a:t>Intenzioni comportamentali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i="1" kern="1200" dirty="0">
                          <a:effectLst/>
                        </a:rPr>
                        <a:t>Se fossero disponibili più tessere e buoni taxi (overnight taxi), con quale probabilità chiederesti le tessere e i buoni taxi (overnight taxi) in futuro?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i="1" kern="1200" dirty="0">
                          <a:effectLst/>
                        </a:rPr>
                        <a:t>Se fossero disponibili più tessere e buoni taxi (overnight taxi), quanto è probabile che utilizzeresti il servizio in futuro?</a:t>
                      </a:r>
                      <a:r>
                        <a:rPr lang="it-IT" i="1" dirty="0">
                          <a:effectLst/>
                        </a:rPr>
                        <a:t> </a:t>
                      </a:r>
                      <a:endParaRPr lang="it-IT" sz="1800" i="1" kern="12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/>
                        <a:t>[da 1-per niente probabile a 7-del tutto probabile]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.91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i="1" kern="1200" dirty="0">
                          <a:effectLst/>
                        </a:rPr>
                        <a:t>Se tu o i tuoi amici state male, con quale probabilità chiederesti aiuto al banchetto Overnight in futuro?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i="1" kern="1200" dirty="0">
                          <a:effectLst/>
                        </a:rPr>
                        <a:t>Se tu o i tuoi amici vi trovate in situazioni critiche nei luoghi di divertimento, quanto è probabile che useresti il banchetto Overnight in futuro?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effectLst/>
                        </a:rPr>
                        <a:t>[</a:t>
                      </a:r>
                      <a:r>
                        <a:rPr lang="it-IT" sz="1400" kern="1200" dirty="0"/>
                        <a:t>da 1-per niente probabile a 7-del tutto probabile]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.93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781919"/>
                  </a:ext>
                </a:extLst>
              </a:tr>
            </a:tbl>
          </a:graphicData>
        </a:graphic>
      </p:graphicFrame>
      <p:sp>
        <p:nvSpPr>
          <p:cNvPr id="5" name="Titolo 1">
            <a:extLst>
              <a:ext uri="{FF2B5EF4-FFF2-40B4-BE49-F238E27FC236}">
                <a16:creationId xmlns:a16="http://schemas.microsoft.com/office/drawing/2014/main" id="{8155BFE0-39C8-A148-87B4-1332C01CF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Misure</a:t>
            </a:r>
          </a:p>
        </p:txBody>
      </p:sp>
    </p:spTree>
    <p:extLst>
      <p:ext uri="{BB962C8B-B14F-4D97-AF65-F5344CB8AC3E}">
        <p14:creationId xmlns:p14="http://schemas.microsoft.com/office/powerpoint/2010/main" val="42839852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6B25B899-7FDE-6845-8047-D0AFA00BD2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484687"/>
              </p:ext>
            </p:extLst>
          </p:nvPr>
        </p:nvGraphicFramePr>
        <p:xfrm>
          <a:off x="787400" y="1909773"/>
          <a:ext cx="10515602" cy="44805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47900">
                  <a:extLst>
                    <a:ext uri="{9D8B030D-6E8A-4147-A177-3AD203B41FA5}">
                      <a16:colId xmlns:a16="http://schemas.microsoft.com/office/drawing/2014/main" val="1605235123"/>
                    </a:ext>
                  </a:extLst>
                </a:gridCol>
                <a:gridCol w="4133851">
                  <a:extLst>
                    <a:ext uri="{9D8B030D-6E8A-4147-A177-3AD203B41FA5}">
                      <a16:colId xmlns:a16="http://schemas.microsoft.com/office/drawing/2014/main" val="3912320317"/>
                    </a:ext>
                  </a:extLst>
                </a:gridCol>
                <a:gridCol w="4133851">
                  <a:extLst>
                    <a:ext uri="{9D8B030D-6E8A-4147-A177-3AD203B41FA5}">
                      <a16:colId xmlns:a16="http://schemas.microsoft.com/office/drawing/2014/main" val="1062473318"/>
                    </a:ext>
                  </a:extLst>
                </a:gridCol>
              </a:tblGrid>
              <a:tr h="340232"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buoni taxi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Questionario banchetto overnight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51424"/>
                  </a:ext>
                </a:extLst>
              </a:tr>
              <a:tr h="1871278">
                <a:tc>
                  <a:txBody>
                    <a:bodyPr/>
                    <a:lstStyle/>
                    <a:p>
                      <a:r>
                        <a:rPr lang="it-IT" sz="2000" b="1" dirty="0"/>
                        <a:t>Valutazione dei servizi overnight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kern="1200" dirty="0">
                          <a:effectLst/>
                        </a:rPr>
                        <a:t>In generale, come consideri tutti servizi offerti da Overnight (informazioni e consigli, acqua, supporto e sostegno in caso di malessere, </a:t>
                      </a:r>
                      <a:r>
                        <a:rPr lang="it-IT" sz="1800" i="1" kern="1200" dirty="0" err="1">
                          <a:effectLst/>
                        </a:rPr>
                        <a:t>etiltest</a:t>
                      </a:r>
                      <a:r>
                        <a:rPr lang="it-IT" sz="1800" i="1" kern="1200" dirty="0">
                          <a:effectLst/>
                        </a:rPr>
                        <a:t>, disponibilità di ascolto, </a:t>
                      </a:r>
                      <a:r>
                        <a:rPr lang="it-IT" sz="1800" i="1" kern="1200" dirty="0" err="1">
                          <a:effectLst/>
                        </a:rPr>
                        <a:t>chillout</a:t>
                      </a:r>
                      <a:r>
                        <a:rPr lang="it-IT" sz="1800" i="1" kern="1200" dirty="0">
                          <a:effectLst/>
                        </a:rPr>
                        <a:t>)?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effectLst/>
                        </a:rPr>
                        <a:t>3 valutazioni di: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kern="1200" dirty="0">
                          <a:effectLst/>
                        </a:rPr>
                        <a:t>Utilità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[d</a:t>
                      </a:r>
                      <a:r>
                        <a:rPr lang="it-IT" sz="1400" kern="1200" dirty="0"/>
                        <a:t>a -3-del tutto inutili a +3-del tutto utili]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kern="1200" dirty="0">
                          <a:effectLst/>
                        </a:rPr>
                        <a:t>Soddisfazione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[d</a:t>
                      </a:r>
                      <a:r>
                        <a:rPr lang="it-IT" sz="1400" kern="1200" dirty="0"/>
                        <a:t>a -3-del tutto insoddisfacenti a +3-del tutto soddisfacenti]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kern="1200" dirty="0">
                          <a:effectLst/>
                        </a:rPr>
                        <a:t>Organizzazione </a:t>
                      </a:r>
                      <a:r>
                        <a:rPr lang="it-IT" sz="1400" kern="1200" dirty="0"/>
                        <a:t>[da -3-del tutto disorganizzati a +3-del tutto organizzati]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Symbol" pitchFamily="2" charset="2"/>
                        <a:ea typeface="+mn-ea"/>
                        <a:cs typeface="+mn-cs"/>
                      </a:endParaRPr>
                    </a:p>
                    <a:p>
                      <a:pPr marL="266700" indent="0">
                        <a:spcAft>
                          <a:spcPts val="600"/>
                        </a:spcAft>
                        <a:buFontTx/>
                        <a:buNone/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Symbol" pitchFamily="2" charset="2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.96 - .94</a:t>
                      </a:r>
                      <a:endParaRPr lang="it-IT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158284"/>
                  </a:ext>
                </a:extLst>
              </a:tr>
              <a:tr h="1245243">
                <a:tc>
                  <a:txBody>
                    <a:bodyPr/>
                    <a:lstStyle/>
                    <a:p>
                      <a:r>
                        <a:rPr lang="it-IT" sz="2000" b="1" dirty="0"/>
                        <a:t>Informazioni demografiche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kern="1200" dirty="0">
                          <a:effectLst/>
                        </a:rPr>
                        <a:t>Sesso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kern="1200" dirty="0">
                          <a:effectLst/>
                        </a:rPr>
                        <a:t>Età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kern="1200" dirty="0">
                          <a:effectLst/>
                        </a:rPr>
                        <a:t>comune di residenza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1800" kern="1200" dirty="0">
                          <a:effectLst/>
                        </a:rPr>
                        <a:t>cittadinanza</a:t>
                      </a:r>
                      <a:endParaRPr lang="it-IT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163243"/>
                  </a:ext>
                </a:extLst>
              </a:tr>
            </a:tbl>
          </a:graphicData>
        </a:graphic>
      </p:graphicFrame>
      <p:sp>
        <p:nvSpPr>
          <p:cNvPr id="5" name="Titolo 1">
            <a:extLst>
              <a:ext uri="{FF2B5EF4-FFF2-40B4-BE49-F238E27FC236}">
                <a16:creationId xmlns:a16="http://schemas.microsoft.com/office/drawing/2014/main" id="{919D0D2B-22C7-6141-A515-87B0DF201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Misure</a:t>
            </a:r>
          </a:p>
        </p:txBody>
      </p:sp>
    </p:spTree>
    <p:extLst>
      <p:ext uri="{BB962C8B-B14F-4D97-AF65-F5344CB8AC3E}">
        <p14:creationId xmlns:p14="http://schemas.microsoft.com/office/powerpoint/2010/main" val="3317994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309365-AAA9-3F42-8933-CDC1E586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nei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2D2273-B90C-F943-8345-04FB06332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Adolescenti e giovani con maggiori problemi alcol-correlati</a:t>
            </a:r>
            <a:r>
              <a:rPr lang="it-IT" sz="2400" dirty="0"/>
              <a:t>: </a:t>
            </a:r>
          </a:p>
          <a:p>
            <a:pPr marL="222250" indent="0">
              <a:buNone/>
            </a:pPr>
            <a:r>
              <a:rPr lang="it-IT" sz="2400" dirty="0"/>
              <a:t>Maggior probabilità di incorrere in comportamenti a rischio come</a:t>
            </a:r>
          </a:p>
          <a:p>
            <a:pPr lvl="1"/>
            <a:r>
              <a:rPr lang="it-IT" dirty="0"/>
              <a:t>lesioni personali e incidenti</a:t>
            </a:r>
          </a:p>
          <a:p>
            <a:pPr lvl="1"/>
            <a:r>
              <a:rPr lang="it-IT" dirty="0"/>
              <a:t>Vandalismo</a:t>
            </a:r>
          </a:p>
          <a:p>
            <a:pPr lvl="1"/>
            <a:r>
              <a:rPr lang="it-IT" dirty="0"/>
              <a:t>sesso non protetto</a:t>
            </a:r>
          </a:p>
          <a:p>
            <a:pPr lvl="1"/>
            <a:r>
              <a:rPr lang="it-IT" dirty="0"/>
              <a:t>comportamento di guida non sicuro (</a:t>
            </a:r>
            <a:r>
              <a:rPr lang="it-IT" dirty="0" err="1"/>
              <a:t>Wechsler</a:t>
            </a:r>
            <a:r>
              <a:rPr lang="it-IT" dirty="0"/>
              <a:t> et al., 1995).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538663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2B96F8D-A6F5-7549-A294-1226B5C4B6D0}"/>
              </a:ext>
            </a:extLst>
          </p:cNvPr>
          <p:cNvSpPr txBox="1"/>
          <p:nvPr/>
        </p:nvSpPr>
        <p:spPr>
          <a:xfrm>
            <a:off x="3284644" y="1522349"/>
            <a:ext cx="3174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tessere taxi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2B6F76A-988C-3C43-8D6E-52D7A48D7F42}"/>
              </a:ext>
            </a:extLst>
          </p:cNvPr>
          <p:cNvSpPr txBox="1"/>
          <p:nvPr/>
        </p:nvSpPr>
        <p:spPr>
          <a:xfrm>
            <a:off x="7205833" y="1522349"/>
            <a:ext cx="3455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banchetto overnight</a:t>
            </a:r>
          </a:p>
        </p:txBody>
      </p:sp>
      <p:sp>
        <p:nvSpPr>
          <p:cNvPr id="16" name="Parentesi graffa aperta 15">
            <a:extLst>
              <a:ext uri="{FF2B5EF4-FFF2-40B4-BE49-F238E27FC236}">
                <a16:creationId xmlns:a16="http://schemas.microsoft.com/office/drawing/2014/main" id="{BAAA54BB-158D-4745-A801-C5CC1CF602F6}"/>
              </a:ext>
            </a:extLst>
          </p:cNvPr>
          <p:cNvSpPr/>
          <p:nvPr/>
        </p:nvSpPr>
        <p:spPr>
          <a:xfrm>
            <a:off x="2033513" y="2090257"/>
            <a:ext cx="347483" cy="444029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47258CB-FC96-1E46-804C-3C85549BE9D7}"/>
              </a:ext>
            </a:extLst>
          </p:cNvPr>
          <p:cNvSpPr txBox="1"/>
          <p:nvPr/>
        </p:nvSpPr>
        <p:spPr>
          <a:xfrm>
            <a:off x="198554" y="3986611"/>
            <a:ext cx="1825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Comportamento passato</a:t>
            </a:r>
          </a:p>
        </p:txBody>
      </p:sp>
      <p:graphicFrame>
        <p:nvGraphicFramePr>
          <p:cNvPr id="18" name="Grafico 17">
            <a:extLst>
              <a:ext uri="{FF2B5EF4-FFF2-40B4-BE49-F238E27FC236}">
                <a16:creationId xmlns:a16="http://schemas.microsoft.com/office/drawing/2014/main" id="{3A00AB74-F966-7D46-A905-127E24368C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4790956"/>
              </p:ext>
            </p:extLst>
          </p:nvPr>
        </p:nvGraphicFramePr>
        <p:xfrm>
          <a:off x="3633774" y="2115658"/>
          <a:ext cx="2476259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id="{35757653-9E28-F24B-B73E-D57D07A044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09175"/>
              </p:ext>
            </p:extLst>
          </p:nvPr>
        </p:nvGraphicFramePr>
        <p:xfrm>
          <a:off x="7695335" y="2156136"/>
          <a:ext cx="2476800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3BBA63F0-3C67-3B4A-A766-455FB1E0A9C1}"/>
              </a:ext>
            </a:extLst>
          </p:cNvPr>
          <p:cNvSpPr txBox="1"/>
          <p:nvPr/>
        </p:nvSpPr>
        <p:spPr>
          <a:xfrm>
            <a:off x="3347332" y="6068884"/>
            <a:ext cx="3225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0: </a:t>
            </a:r>
            <a:r>
              <a:rPr lang="it-IT" sz="1200" i="1" dirty="0"/>
              <a:t>t</a:t>
            </a:r>
            <a:r>
              <a:rPr lang="it-IT" sz="1200" dirty="0"/>
              <a:t> = 14.65,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Non diverso da 1: </a:t>
            </a:r>
            <a:r>
              <a:rPr lang="it-IT" sz="1200" i="1" dirty="0"/>
              <a:t>t</a:t>
            </a:r>
            <a:r>
              <a:rPr lang="it-IT" sz="1200" dirty="0"/>
              <a:t> = 0.31, </a:t>
            </a:r>
            <a:r>
              <a:rPr lang="it-IT" sz="1200" i="1" dirty="0" err="1"/>
              <a:t>p</a:t>
            </a:r>
            <a:r>
              <a:rPr lang="it-IT" sz="1200" dirty="0"/>
              <a:t> = .76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440C397-4AE7-D04E-B24B-C3BE570A77A2}"/>
              </a:ext>
            </a:extLst>
          </p:cNvPr>
          <p:cNvSpPr txBox="1"/>
          <p:nvPr/>
        </p:nvSpPr>
        <p:spPr>
          <a:xfrm>
            <a:off x="7695335" y="6068883"/>
            <a:ext cx="3225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0: </a:t>
            </a:r>
            <a:r>
              <a:rPr lang="it-IT" sz="1200" i="1" dirty="0"/>
              <a:t>t</a:t>
            </a:r>
            <a:r>
              <a:rPr lang="it-IT" sz="1200" dirty="0"/>
              <a:t> = 10.16,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Minore di 1: </a:t>
            </a:r>
            <a:r>
              <a:rPr lang="it-IT" sz="1200" i="1" dirty="0"/>
              <a:t>t</a:t>
            </a:r>
            <a:r>
              <a:rPr lang="it-IT" sz="1200" dirty="0"/>
              <a:t> = 2.61, </a:t>
            </a:r>
            <a:r>
              <a:rPr lang="it-IT" sz="1200" i="1" dirty="0" err="1"/>
              <a:t>p</a:t>
            </a:r>
            <a:r>
              <a:rPr lang="it-IT" sz="1200" dirty="0"/>
              <a:t> = .01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3B7FF0-EA09-2C4D-A94C-69C363F67F5B}"/>
              </a:ext>
            </a:extLst>
          </p:cNvPr>
          <p:cNvSpPr txBox="1"/>
          <p:nvPr/>
        </p:nvSpPr>
        <p:spPr>
          <a:xfrm>
            <a:off x="2519377" y="5092699"/>
            <a:ext cx="1311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mai/</a:t>
            </a:r>
          </a:p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zero volte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75F059D-3A02-A54A-8903-6D49B3829E13}"/>
              </a:ext>
            </a:extLst>
          </p:cNvPr>
          <p:cNvSpPr txBox="1"/>
          <p:nvPr/>
        </p:nvSpPr>
        <p:spPr>
          <a:xfrm>
            <a:off x="2519377" y="4338953"/>
            <a:ext cx="1311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poche volte/ </a:t>
            </a:r>
          </a:p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tra 1 e 3 volte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DD0F9983-8025-BD4D-9066-7C381B1788C1}"/>
              </a:ext>
            </a:extLst>
          </p:cNvPr>
          <p:cNvSpPr txBox="1"/>
          <p:nvPr/>
        </p:nvSpPr>
        <p:spPr>
          <a:xfrm>
            <a:off x="2519377" y="3575910"/>
            <a:ext cx="1311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qualche volta/ </a:t>
            </a:r>
          </a:p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tra 4 e 6 volte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CBE144E-7028-0D4C-BF8B-21483AFBF922}"/>
              </a:ext>
            </a:extLst>
          </p:cNvPr>
          <p:cNvSpPr txBox="1"/>
          <p:nvPr/>
        </p:nvSpPr>
        <p:spPr>
          <a:xfrm>
            <a:off x="2519377" y="2812451"/>
            <a:ext cx="1311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spesso/ </a:t>
            </a:r>
          </a:p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tra 7 e 9 volte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0330430-B1D2-014F-B68B-8D99D6F42C33}"/>
              </a:ext>
            </a:extLst>
          </p:cNvPr>
          <p:cNvSpPr txBox="1"/>
          <p:nvPr/>
        </p:nvSpPr>
        <p:spPr>
          <a:xfrm>
            <a:off x="2519377" y="2059259"/>
            <a:ext cx="1446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sempre/ </a:t>
            </a:r>
          </a:p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almeno 10 volte</a:t>
            </a:r>
          </a:p>
        </p:txBody>
      </p:sp>
      <p:sp>
        <p:nvSpPr>
          <p:cNvPr id="21" name="Titolo 1">
            <a:extLst>
              <a:ext uri="{FF2B5EF4-FFF2-40B4-BE49-F238E27FC236}">
                <a16:creationId xmlns:a16="http://schemas.microsoft.com/office/drawing/2014/main" id="{37E6FBAD-FE24-AC42-9991-DB8287A49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Risultati – statistiche descrittive</a:t>
            </a:r>
          </a:p>
        </p:txBody>
      </p:sp>
    </p:spTree>
    <p:extLst>
      <p:ext uri="{BB962C8B-B14F-4D97-AF65-F5344CB8AC3E}">
        <p14:creationId xmlns:p14="http://schemas.microsoft.com/office/powerpoint/2010/main" val="287150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 animBg="1"/>
      <p:bldP spid="17" grpId="0"/>
      <p:bldGraphic spid="18" grpId="0">
        <p:bldAsOne/>
      </p:bldGraphic>
      <p:bldGraphic spid="19" grpId="0">
        <p:bldAsOne/>
      </p:bldGraphic>
      <p:bldP spid="2" grpId="0"/>
      <p:bldP spid="9" grpId="0"/>
      <p:bldP spid="3" grpId="0"/>
      <p:bldP spid="11" grpId="0"/>
      <p:bldP spid="13" grpId="0"/>
      <p:bldP spid="15" grpId="0"/>
      <p:bldP spid="2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B6FBC29A-E6B9-4947-9227-1ECD1C7202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515380"/>
              </p:ext>
            </p:extLst>
          </p:nvPr>
        </p:nvGraphicFramePr>
        <p:xfrm>
          <a:off x="2944361" y="2436386"/>
          <a:ext cx="4045018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12515911-3D03-4C47-A918-F52DBFB5B5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834693"/>
              </p:ext>
            </p:extLst>
          </p:nvPr>
        </p:nvGraphicFramePr>
        <p:xfrm>
          <a:off x="7428279" y="2436386"/>
          <a:ext cx="40464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2B96F8D-A6F5-7549-A294-1226B5C4B6D0}"/>
              </a:ext>
            </a:extLst>
          </p:cNvPr>
          <p:cNvSpPr txBox="1"/>
          <p:nvPr/>
        </p:nvSpPr>
        <p:spPr>
          <a:xfrm>
            <a:off x="3379611" y="1824359"/>
            <a:ext cx="3174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tessere taxi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2B6F76A-988C-3C43-8D6E-52D7A48D7F42}"/>
              </a:ext>
            </a:extLst>
          </p:cNvPr>
          <p:cNvSpPr txBox="1"/>
          <p:nvPr/>
        </p:nvSpPr>
        <p:spPr>
          <a:xfrm>
            <a:off x="7723577" y="1824359"/>
            <a:ext cx="3455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banchetto overnight</a:t>
            </a:r>
          </a:p>
        </p:txBody>
      </p:sp>
      <p:sp>
        <p:nvSpPr>
          <p:cNvPr id="16" name="Parentesi graffa aperta 15">
            <a:extLst>
              <a:ext uri="{FF2B5EF4-FFF2-40B4-BE49-F238E27FC236}">
                <a16:creationId xmlns:a16="http://schemas.microsoft.com/office/drawing/2014/main" id="{BAAA54BB-158D-4745-A801-C5CC1CF602F6}"/>
              </a:ext>
            </a:extLst>
          </p:cNvPr>
          <p:cNvSpPr/>
          <p:nvPr/>
        </p:nvSpPr>
        <p:spPr>
          <a:xfrm>
            <a:off x="1439218" y="857008"/>
            <a:ext cx="365753" cy="575442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47258CB-FC96-1E46-804C-3C85549BE9D7}"/>
              </a:ext>
            </a:extLst>
          </p:cNvPr>
          <p:cNvSpPr txBox="1"/>
          <p:nvPr/>
        </p:nvSpPr>
        <p:spPr>
          <a:xfrm>
            <a:off x="15275" y="3411058"/>
            <a:ext cx="159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Atteggiamento strumentale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6C8F1DF-6D7C-A34B-8811-D2CAEA1C746A}"/>
              </a:ext>
            </a:extLst>
          </p:cNvPr>
          <p:cNvSpPr/>
          <p:nvPr/>
        </p:nvSpPr>
        <p:spPr>
          <a:xfrm>
            <a:off x="3152751" y="4846926"/>
            <a:ext cx="2135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Maggiore di 5: t = 5.30, </a:t>
            </a:r>
            <a:r>
              <a:rPr lang="it-IT" sz="1200" dirty="0" err="1"/>
              <a:t>p</a:t>
            </a:r>
            <a:r>
              <a:rPr lang="it-IT" sz="1200" dirty="0"/>
              <a:t> &lt;.001</a:t>
            </a:r>
          </a:p>
          <a:p>
            <a:r>
              <a:rPr lang="it-IT" sz="1200" dirty="0"/>
              <a:t>Minore di 6: </a:t>
            </a:r>
            <a:r>
              <a:rPr lang="it-IT" sz="1200" i="1" dirty="0"/>
              <a:t>t</a:t>
            </a:r>
            <a:r>
              <a:rPr lang="it-IT" sz="1200" dirty="0"/>
              <a:t> = 4.04,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A33BF94-CAE3-FC4B-B3CD-793B45763997}"/>
              </a:ext>
            </a:extLst>
          </p:cNvPr>
          <p:cNvSpPr/>
          <p:nvPr/>
        </p:nvSpPr>
        <p:spPr>
          <a:xfrm>
            <a:off x="5288096" y="4846926"/>
            <a:ext cx="2315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Maggiore di 5: t = 12.24, </a:t>
            </a:r>
            <a:r>
              <a:rPr lang="it-IT" sz="1200" dirty="0" err="1"/>
              <a:t>p</a:t>
            </a:r>
            <a:r>
              <a:rPr lang="it-IT" sz="1200" dirty="0"/>
              <a:t> &lt;.001</a:t>
            </a:r>
          </a:p>
          <a:p>
            <a:r>
              <a:rPr lang="it-IT" sz="1200" dirty="0"/>
              <a:t>Non diverso da 6: </a:t>
            </a:r>
            <a:r>
              <a:rPr lang="it-IT" sz="1200" i="1" dirty="0"/>
              <a:t>t</a:t>
            </a:r>
            <a:r>
              <a:rPr lang="it-IT" sz="1200" dirty="0"/>
              <a:t> = 0.24, </a:t>
            </a:r>
            <a:r>
              <a:rPr lang="it-IT" sz="1200" i="1" dirty="0" err="1"/>
              <a:t>p</a:t>
            </a:r>
            <a:r>
              <a:rPr lang="it-IT" sz="1200" i="1" dirty="0"/>
              <a:t> = </a:t>
            </a:r>
            <a:r>
              <a:rPr lang="it-IT" sz="1200" dirty="0"/>
              <a:t>.81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41A32417-AE80-2943-899C-CFE33FF756E2}"/>
              </a:ext>
            </a:extLst>
          </p:cNvPr>
          <p:cNvSpPr txBox="1"/>
          <p:nvPr/>
        </p:nvSpPr>
        <p:spPr>
          <a:xfrm>
            <a:off x="2146436" y="4176362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per niente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9C9786D9-5FA0-4641-A35A-F8383451C852}"/>
              </a:ext>
            </a:extLst>
          </p:cNvPr>
          <p:cNvSpPr txBox="1"/>
          <p:nvPr/>
        </p:nvSpPr>
        <p:spPr>
          <a:xfrm>
            <a:off x="2146436" y="2483472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del tutto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DFEA1629-E172-2243-B31C-1491B8AB6CB8}"/>
              </a:ext>
            </a:extLst>
          </p:cNvPr>
          <p:cNvSpPr txBox="1"/>
          <p:nvPr/>
        </p:nvSpPr>
        <p:spPr>
          <a:xfrm>
            <a:off x="2146436" y="3900475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pochissimo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5629A9F-2709-7546-9FCF-76081D1D988B}"/>
              </a:ext>
            </a:extLst>
          </p:cNvPr>
          <p:cNvSpPr txBox="1"/>
          <p:nvPr/>
        </p:nvSpPr>
        <p:spPr>
          <a:xfrm>
            <a:off x="2146436" y="3624590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poco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FE7A11E-593B-FD4C-BCD1-7B02458E7ACB}"/>
              </a:ext>
            </a:extLst>
          </p:cNvPr>
          <p:cNvSpPr txBox="1"/>
          <p:nvPr/>
        </p:nvSpPr>
        <p:spPr>
          <a:xfrm>
            <a:off x="1778307" y="3335040"/>
            <a:ext cx="1275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né poco né molto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E7E7282-D389-7242-BBD6-721AC6D5325F}"/>
              </a:ext>
            </a:extLst>
          </p:cNvPr>
          <p:cNvSpPr txBox="1"/>
          <p:nvPr/>
        </p:nvSpPr>
        <p:spPr>
          <a:xfrm>
            <a:off x="2117058" y="3048914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abbastanza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0EC798CC-CC36-C342-B413-8E7D4EB4B886}"/>
              </a:ext>
            </a:extLst>
          </p:cNvPr>
          <p:cNvSpPr txBox="1"/>
          <p:nvPr/>
        </p:nvSpPr>
        <p:spPr>
          <a:xfrm>
            <a:off x="2146436" y="2771883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molto</a:t>
            </a: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7B101322-28C6-5F41-AE65-C3B49CCE2D79}"/>
              </a:ext>
            </a:extLst>
          </p:cNvPr>
          <p:cNvSpPr/>
          <p:nvPr/>
        </p:nvSpPr>
        <p:spPr>
          <a:xfrm>
            <a:off x="7603740" y="4845388"/>
            <a:ext cx="2135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Maggiore di 5: t = 5.13, </a:t>
            </a:r>
            <a:r>
              <a:rPr lang="it-IT" sz="1200" dirty="0" err="1"/>
              <a:t>p</a:t>
            </a:r>
            <a:r>
              <a:rPr lang="it-IT" sz="1200" dirty="0"/>
              <a:t> &lt;.001</a:t>
            </a:r>
          </a:p>
          <a:p>
            <a:r>
              <a:rPr lang="it-IT" sz="1200" dirty="0"/>
              <a:t>Minore di 6: </a:t>
            </a:r>
            <a:r>
              <a:rPr lang="it-IT" sz="1200" i="1" dirty="0"/>
              <a:t>t</a:t>
            </a:r>
            <a:r>
              <a:rPr lang="it-IT" sz="1200" dirty="0"/>
              <a:t> = 5.55,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7D07E635-6A9C-A84F-8FF9-5188A5AE8755}"/>
              </a:ext>
            </a:extLst>
          </p:cNvPr>
          <p:cNvSpPr/>
          <p:nvPr/>
        </p:nvSpPr>
        <p:spPr>
          <a:xfrm>
            <a:off x="9739085" y="4845388"/>
            <a:ext cx="22557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Maggiore di 5: t = 6.30, </a:t>
            </a:r>
            <a:r>
              <a:rPr lang="it-IT" sz="1200" dirty="0" err="1"/>
              <a:t>p</a:t>
            </a:r>
            <a:r>
              <a:rPr lang="it-IT" sz="1200" dirty="0"/>
              <a:t> &lt;.001</a:t>
            </a:r>
          </a:p>
          <a:p>
            <a:r>
              <a:rPr lang="it-IT" sz="1200" dirty="0"/>
              <a:t>Minore di 6: </a:t>
            </a:r>
            <a:r>
              <a:rPr lang="it-IT" sz="1200" i="1" dirty="0"/>
              <a:t>t</a:t>
            </a:r>
            <a:r>
              <a:rPr lang="it-IT" sz="1200" dirty="0"/>
              <a:t> = 4.73, </a:t>
            </a:r>
            <a:r>
              <a:rPr lang="it-IT" sz="1200" i="1" dirty="0" err="1"/>
              <a:t>p</a:t>
            </a:r>
            <a:r>
              <a:rPr lang="it-IT" sz="1200" i="1" dirty="0"/>
              <a:t> &lt; </a:t>
            </a:r>
            <a:r>
              <a:rPr lang="it-IT" sz="1200" dirty="0"/>
              <a:t>.001</a:t>
            </a:r>
          </a:p>
        </p:txBody>
      </p:sp>
    </p:spTree>
    <p:extLst>
      <p:ext uri="{BB962C8B-B14F-4D97-AF65-F5344CB8AC3E}">
        <p14:creationId xmlns:p14="http://schemas.microsoft.com/office/powerpoint/2010/main" val="11487376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DFC7178A-BE4B-F947-927D-B78D0908D7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4646382"/>
              </p:ext>
            </p:extLst>
          </p:nvPr>
        </p:nvGraphicFramePr>
        <p:xfrm>
          <a:off x="2994735" y="2151058"/>
          <a:ext cx="40464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D8BA1D95-62B1-1640-A232-2571F68663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72005"/>
              </p:ext>
            </p:extLst>
          </p:nvPr>
        </p:nvGraphicFramePr>
        <p:xfrm>
          <a:off x="7478654" y="2151058"/>
          <a:ext cx="40464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2B96F8D-A6F5-7549-A294-1226B5C4B6D0}"/>
              </a:ext>
            </a:extLst>
          </p:cNvPr>
          <p:cNvSpPr txBox="1"/>
          <p:nvPr/>
        </p:nvSpPr>
        <p:spPr>
          <a:xfrm>
            <a:off x="3430676" y="1549587"/>
            <a:ext cx="3174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tessere taxi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2B6F76A-988C-3C43-8D6E-52D7A48D7F42}"/>
              </a:ext>
            </a:extLst>
          </p:cNvPr>
          <p:cNvSpPr txBox="1"/>
          <p:nvPr/>
        </p:nvSpPr>
        <p:spPr>
          <a:xfrm>
            <a:off x="7714055" y="1531921"/>
            <a:ext cx="3455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banchetto overnight</a:t>
            </a:r>
          </a:p>
        </p:txBody>
      </p:sp>
      <p:sp>
        <p:nvSpPr>
          <p:cNvPr id="16" name="Parentesi graffa aperta 15">
            <a:extLst>
              <a:ext uri="{FF2B5EF4-FFF2-40B4-BE49-F238E27FC236}">
                <a16:creationId xmlns:a16="http://schemas.microsoft.com/office/drawing/2014/main" id="{BAAA54BB-158D-4745-A801-C5CC1CF602F6}"/>
              </a:ext>
            </a:extLst>
          </p:cNvPr>
          <p:cNvSpPr/>
          <p:nvPr/>
        </p:nvSpPr>
        <p:spPr>
          <a:xfrm>
            <a:off x="1439218" y="857008"/>
            <a:ext cx="365753" cy="575442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47258CB-FC96-1E46-804C-3C85549BE9D7}"/>
              </a:ext>
            </a:extLst>
          </p:cNvPr>
          <p:cNvSpPr txBox="1"/>
          <p:nvPr/>
        </p:nvSpPr>
        <p:spPr>
          <a:xfrm>
            <a:off x="15275" y="3411058"/>
            <a:ext cx="159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Atteggiamento strumentale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660D30D-D6A3-D34A-945A-C76913D5FF24}"/>
              </a:ext>
            </a:extLst>
          </p:cNvPr>
          <p:cNvSpPr txBox="1"/>
          <p:nvPr/>
        </p:nvSpPr>
        <p:spPr>
          <a:xfrm>
            <a:off x="3203125" y="4593219"/>
            <a:ext cx="254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2: </a:t>
            </a:r>
            <a:r>
              <a:rPr lang="it-IT" sz="1200" i="1" dirty="0"/>
              <a:t>t</a:t>
            </a:r>
            <a:r>
              <a:rPr lang="it-IT" sz="1200" dirty="0"/>
              <a:t> = 8.25,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Minore di 3: </a:t>
            </a:r>
            <a:r>
              <a:rPr lang="it-IT" sz="1200" i="1" dirty="0"/>
              <a:t>t</a:t>
            </a:r>
            <a:r>
              <a:rPr lang="it-IT" sz="1200" dirty="0"/>
              <a:t> = 8.12,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685F3C0-3C88-4C43-B57C-6DA5488EEDD7}"/>
              </a:ext>
            </a:extLst>
          </p:cNvPr>
          <p:cNvSpPr txBox="1"/>
          <p:nvPr/>
        </p:nvSpPr>
        <p:spPr>
          <a:xfrm>
            <a:off x="5338471" y="4593219"/>
            <a:ext cx="254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2 : </a:t>
            </a:r>
            <a:r>
              <a:rPr lang="it-IT" sz="1200" i="1" dirty="0"/>
              <a:t>t</a:t>
            </a:r>
            <a:r>
              <a:rPr lang="it-IT" sz="1200" dirty="0"/>
              <a:t> = 2.79, </a:t>
            </a:r>
            <a:r>
              <a:rPr lang="it-IT" sz="1200" i="1" dirty="0" err="1"/>
              <a:t>p</a:t>
            </a:r>
            <a:r>
              <a:rPr lang="it-IT" sz="1200" dirty="0"/>
              <a:t> = .01</a:t>
            </a:r>
          </a:p>
          <a:p>
            <a:r>
              <a:rPr lang="it-IT" sz="1200" dirty="0"/>
              <a:t>Minore di 3 : </a:t>
            </a:r>
            <a:r>
              <a:rPr lang="it-IT" sz="1200" i="1" dirty="0"/>
              <a:t>t</a:t>
            </a:r>
            <a:r>
              <a:rPr lang="it-IT" sz="1200" dirty="0"/>
              <a:t> = 9.66,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63046C3A-DF59-614F-9628-267DCFC3C45E}"/>
              </a:ext>
            </a:extLst>
          </p:cNvPr>
          <p:cNvSpPr txBox="1"/>
          <p:nvPr/>
        </p:nvSpPr>
        <p:spPr>
          <a:xfrm>
            <a:off x="1779648" y="4415686"/>
            <a:ext cx="1460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del tutto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neg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spiac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7FBC92A-055D-0E4E-AEDF-A67D3D25B780}"/>
              </a:ext>
            </a:extLst>
          </p:cNvPr>
          <p:cNvSpPr txBox="1"/>
          <p:nvPr/>
        </p:nvSpPr>
        <p:spPr>
          <a:xfrm>
            <a:off x="1779648" y="2120454"/>
            <a:ext cx="1460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del tutto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pos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piac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F0725367-CBEB-A141-B974-FC6356DE1351}"/>
              </a:ext>
            </a:extLst>
          </p:cNvPr>
          <p:cNvSpPr txBox="1"/>
          <p:nvPr/>
        </p:nvSpPr>
        <p:spPr>
          <a:xfrm>
            <a:off x="1606331" y="4028043"/>
            <a:ext cx="1633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abbastanza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neg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spiac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09A5874D-0853-8846-8378-A1421F051F69}"/>
              </a:ext>
            </a:extLst>
          </p:cNvPr>
          <p:cNvSpPr txBox="1"/>
          <p:nvPr/>
        </p:nvSpPr>
        <p:spPr>
          <a:xfrm>
            <a:off x="1779648" y="3640400"/>
            <a:ext cx="1460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un po’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neg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spiac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89379BBB-9F60-4841-9C59-C687BF8D6F63}"/>
              </a:ext>
            </a:extLst>
          </p:cNvPr>
          <p:cNvSpPr txBox="1"/>
          <p:nvPr/>
        </p:nvSpPr>
        <p:spPr>
          <a:xfrm>
            <a:off x="1661262" y="3155045"/>
            <a:ext cx="1578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né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pos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piac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né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neg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spiac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FCB4F8C4-6CFF-8E4E-B953-C0DE3E9DD493}"/>
              </a:ext>
            </a:extLst>
          </p:cNvPr>
          <p:cNvSpPr txBox="1"/>
          <p:nvPr/>
        </p:nvSpPr>
        <p:spPr>
          <a:xfrm>
            <a:off x="1606331" y="2496558"/>
            <a:ext cx="1633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abbastanza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pos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piac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0981C26-F18B-344C-A846-767AC2730687}"/>
              </a:ext>
            </a:extLst>
          </p:cNvPr>
          <p:cNvSpPr txBox="1"/>
          <p:nvPr/>
        </p:nvSpPr>
        <p:spPr>
          <a:xfrm>
            <a:off x="1779648" y="2871448"/>
            <a:ext cx="1460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un po’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pos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piac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980AD94F-9B62-7F4B-B028-3BA3032EF692}"/>
              </a:ext>
            </a:extLst>
          </p:cNvPr>
          <p:cNvSpPr txBox="1"/>
          <p:nvPr/>
        </p:nvSpPr>
        <p:spPr>
          <a:xfrm>
            <a:off x="7714055" y="4610620"/>
            <a:ext cx="254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2: </a:t>
            </a:r>
            <a:r>
              <a:rPr lang="it-IT" sz="1200" i="1" dirty="0"/>
              <a:t>t</a:t>
            </a:r>
            <a:r>
              <a:rPr lang="it-IT" sz="1200" dirty="0"/>
              <a:t> = 4.26,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Minore di 3: </a:t>
            </a:r>
            <a:r>
              <a:rPr lang="it-IT" sz="1200" i="1" dirty="0"/>
              <a:t>t</a:t>
            </a:r>
            <a:r>
              <a:rPr lang="it-IT" sz="1200" dirty="0"/>
              <a:t> = 7.15,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E0A0F326-18E6-064B-8D65-E2D2C3961D6F}"/>
              </a:ext>
            </a:extLst>
          </p:cNvPr>
          <p:cNvSpPr txBox="1"/>
          <p:nvPr/>
        </p:nvSpPr>
        <p:spPr>
          <a:xfrm>
            <a:off x="9849401" y="4610620"/>
            <a:ext cx="254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2 : </a:t>
            </a:r>
            <a:r>
              <a:rPr lang="it-IT" sz="1200" i="1" dirty="0"/>
              <a:t>t</a:t>
            </a:r>
            <a:r>
              <a:rPr lang="it-IT" sz="1200" dirty="0"/>
              <a:t> = 4.54,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Minore di 3 : </a:t>
            </a:r>
            <a:r>
              <a:rPr lang="it-IT" sz="1200" i="1" dirty="0"/>
              <a:t>t</a:t>
            </a:r>
            <a:r>
              <a:rPr lang="it-IT" sz="1200" dirty="0"/>
              <a:t> = 7.41,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FC4744-1D89-E84A-833A-15049098F9F8}"/>
              </a:ext>
            </a:extLst>
          </p:cNvPr>
          <p:cNvSpPr txBox="1"/>
          <p:nvPr/>
        </p:nvSpPr>
        <p:spPr>
          <a:xfrm>
            <a:off x="3677552" y="4028043"/>
            <a:ext cx="1257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(valori rovesciati)</a:t>
            </a:r>
          </a:p>
        </p:txBody>
      </p:sp>
    </p:spTree>
    <p:extLst>
      <p:ext uri="{BB962C8B-B14F-4D97-AF65-F5344CB8AC3E}">
        <p14:creationId xmlns:p14="http://schemas.microsoft.com/office/powerpoint/2010/main" val="31643245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2B96F8D-A6F5-7549-A294-1226B5C4B6D0}"/>
              </a:ext>
            </a:extLst>
          </p:cNvPr>
          <p:cNvSpPr txBox="1"/>
          <p:nvPr/>
        </p:nvSpPr>
        <p:spPr>
          <a:xfrm>
            <a:off x="3507844" y="1649755"/>
            <a:ext cx="3174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tessere taxi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2B6F76A-988C-3C43-8D6E-52D7A48D7F42}"/>
              </a:ext>
            </a:extLst>
          </p:cNvPr>
          <p:cNvSpPr txBox="1"/>
          <p:nvPr/>
        </p:nvSpPr>
        <p:spPr>
          <a:xfrm>
            <a:off x="7883437" y="1649755"/>
            <a:ext cx="3455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banchetto overnight</a:t>
            </a:r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6B073090-1B9A-7545-9B8D-0CB78FDDD3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793104"/>
              </p:ext>
            </p:extLst>
          </p:nvPr>
        </p:nvGraphicFramePr>
        <p:xfrm>
          <a:off x="3073703" y="2312370"/>
          <a:ext cx="4042800" cy="22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9C368012-31BF-0C49-97E8-6ACB42EC52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278686"/>
              </p:ext>
            </p:extLst>
          </p:nvPr>
        </p:nvGraphicFramePr>
        <p:xfrm>
          <a:off x="7589939" y="2299844"/>
          <a:ext cx="4042800" cy="22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Parentesi graffa aperta 17">
            <a:extLst>
              <a:ext uri="{FF2B5EF4-FFF2-40B4-BE49-F238E27FC236}">
                <a16:creationId xmlns:a16="http://schemas.microsoft.com/office/drawing/2014/main" id="{FB37C3A2-B510-FF4B-B29D-EF47EFD59915}"/>
              </a:ext>
            </a:extLst>
          </p:cNvPr>
          <p:cNvSpPr/>
          <p:nvPr/>
        </p:nvSpPr>
        <p:spPr>
          <a:xfrm>
            <a:off x="1113594" y="2299845"/>
            <a:ext cx="331499" cy="2556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9D5D159B-4F77-7548-92C4-B41783219798}"/>
              </a:ext>
            </a:extLst>
          </p:cNvPr>
          <p:cNvSpPr txBox="1"/>
          <p:nvPr/>
        </p:nvSpPr>
        <p:spPr>
          <a:xfrm>
            <a:off x="27367" y="3313396"/>
            <a:ext cx="159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Norma strumentale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012144B3-E0D4-6D42-92E1-5B725C7DE699}"/>
              </a:ext>
            </a:extLst>
          </p:cNvPr>
          <p:cNvSpPr txBox="1"/>
          <p:nvPr/>
        </p:nvSpPr>
        <p:spPr>
          <a:xfrm>
            <a:off x="3201663" y="4591810"/>
            <a:ext cx="254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5: </a:t>
            </a:r>
            <a:r>
              <a:rPr lang="it-IT" sz="1200" i="1" dirty="0"/>
              <a:t>t</a:t>
            </a:r>
            <a:r>
              <a:rPr lang="it-IT" sz="1200" dirty="0"/>
              <a:t> = 6.23,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Minore di 6: </a:t>
            </a:r>
            <a:r>
              <a:rPr lang="it-IT" sz="1200" i="1" dirty="0"/>
              <a:t>t</a:t>
            </a:r>
            <a:r>
              <a:rPr lang="it-IT" sz="1200" dirty="0"/>
              <a:t> = -4.25,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814D17B3-4B40-FB49-8993-911779C19B41}"/>
              </a:ext>
            </a:extLst>
          </p:cNvPr>
          <p:cNvSpPr txBox="1"/>
          <p:nvPr/>
        </p:nvSpPr>
        <p:spPr>
          <a:xfrm>
            <a:off x="5301345" y="4591810"/>
            <a:ext cx="254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3 : </a:t>
            </a:r>
            <a:r>
              <a:rPr lang="it-IT" sz="1200" i="1" dirty="0"/>
              <a:t>t</a:t>
            </a:r>
            <a:r>
              <a:rPr lang="it-IT" sz="1200" dirty="0"/>
              <a:t> = 6.01,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Minore di 4 : </a:t>
            </a:r>
            <a:r>
              <a:rPr lang="it-IT" sz="1200" i="1" dirty="0"/>
              <a:t>t</a:t>
            </a:r>
            <a:r>
              <a:rPr lang="it-IT" sz="1200" dirty="0"/>
              <a:t> = -5.40,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C4521ACE-9059-F94D-8706-BF04366809D6}"/>
              </a:ext>
            </a:extLst>
          </p:cNvPr>
          <p:cNvSpPr txBox="1"/>
          <p:nvPr/>
        </p:nvSpPr>
        <p:spPr>
          <a:xfrm>
            <a:off x="2226426" y="4037079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per niente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7752523E-2CB9-A549-A4DD-5BF7D27A5786}"/>
              </a:ext>
            </a:extLst>
          </p:cNvPr>
          <p:cNvSpPr txBox="1"/>
          <p:nvPr/>
        </p:nvSpPr>
        <p:spPr>
          <a:xfrm>
            <a:off x="2226426" y="2344189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del tutto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31FBFE6C-D7D8-3F45-A379-70E82E9E39A4}"/>
              </a:ext>
            </a:extLst>
          </p:cNvPr>
          <p:cNvSpPr txBox="1"/>
          <p:nvPr/>
        </p:nvSpPr>
        <p:spPr>
          <a:xfrm>
            <a:off x="2226426" y="3761192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pochissimo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66C9CF77-D2DF-7349-95AA-8628B38618AC}"/>
              </a:ext>
            </a:extLst>
          </p:cNvPr>
          <p:cNvSpPr txBox="1"/>
          <p:nvPr/>
        </p:nvSpPr>
        <p:spPr>
          <a:xfrm>
            <a:off x="2226426" y="3485307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poco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27FF90A3-E360-F547-AEFE-9B2011B73D1E}"/>
              </a:ext>
            </a:extLst>
          </p:cNvPr>
          <p:cNvSpPr txBox="1"/>
          <p:nvPr/>
        </p:nvSpPr>
        <p:spPr>
          <a:xfrm>
            <a:off x="1858297" y="3195757"/>
            <a:ext cx="1275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né poco né molto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6CE1B247-3420-3646-B918-C0F54B1ABB06}"/>
              </a:ext>
            </a:extLst>
          </p:cNvPr>
          <p:cNvSpPr txBox="1"/>
          <p:nvPr/>
        </p:nvSpPr>
        <p:spPr>
          <a:xfrm>
            <a:off x="2197048" y="2909631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abbastanza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839CFF2C-600E-3A43-8A01-E6FE307B4862}"/>
              </a:ext>
            </a:extLst>
          </p:cNvPr>
          <p:cNvSpPr txBox="1"/>
          <p:nvPr/>
        </p:nvSpPr>
        <p:spPr>
          <a:xfrm>
            <a:off x="2226426" y="2632600"/>
            <a:ext cx="907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molto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B2F04F6B-8597-664F-BA30-EAC1A9853081}"/>
              </a:ext>
            </a:extLst>
          </p:cNvPr>
          <p:cNvSpPr txBox="1"/>
          <p:nvPr/>
        </p:nvSpPr>
        <p:spPr>
          <a:xfrm>
            <a:off x="7728962" y="4594249"/>
            <a:ext cx="254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4: </a:t>
            </a:r>
            <a:r>
              <a:rPr lang="it-IT" sz="1200" i="1" dirty="0"/>
              <a:t>t</a:t>
            </a:r>
            <a:r>
              <a:rPr lang="it-IT" sz="1200" dirty="0"/>
              <a:t> = 9.62,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Non diverso da 5: </a:t>
            </a:r>
            <a:r>
              <a:rPr lang="it-IT" sz="1200" i="1" dirty="0"/>
              <a:t>t</a:t>
            </a:r>
            <a:r>
              <a:rPr lang="it-IT" sz="1200" dirty="0"/>
              <a:t> = 1.15, </a:t>
            </a:r>
            <a:r>
              <a:rPr lang="it-IT" sz="1200" i="1" dirty="0" err="1"/>
              <a:t>p</a:t>
            </a:r>
            <a:r>
              <a:rPr lang="it-IT" sz="1200" dirty="0"/>
              <a:t> = .25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B266DAAF-29C9-194F-BE4C-C747F303E234}"/>
              </a:ext>
            </a:extLst>
          </p:cNvPr>
          <p:cNvSpPr txBox="1"/>
          <p:nvPr/>
        </p:nvSpPr>
        <p:spPr>
          <a:xfrm>
            <a:off x="9828644" y="4593617"/>
            <a:ext cx="254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3 : </a:t>
            </a:r>
            <a:r>
              <a:rPr lang="it-IT" sz="1200" i="1" dirty="0"/>
              <a:t>t</a:t>
            </a:r>
            <a:r>
              <a:rPr lang="it-IT" sz="1200" dirty="0"/>
              <a:t> = 4.11,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Minore di 4 : </a:t>
            </a:r>
            <a:r>
              <a:rPr lang="it-IT" sz="1200" i="1" dirty="0"/>
              <a:t>t</a:t>
            </a:r>
            <a:r>
              <a:rPr lang="it-IT" sz="1200" dirty="0"/>
              <a:t> = 4.11,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</p:spTree>
    <p:extLst>
      <p:ext uri="{BB962C8B-B14F-4D97-AF65-F5344CB8AC3E}">
        <p14:creationId xmlns:p14="http://schemas.microsoft.com/office/powerpoint/2010/main" val="9036335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2B96F8D-A6F5-7549-A294-1226B5C4B6D0}"/>
              </a:ext>
            </a:extLst>
          </p:cNvPr>
          <p:cNvSpPr txBox="1"/>
          <p:nvPr/>
        </p:nvSpPr>
        <p:spPr>
          <a:xfrm>
            <a:off x="2608615" y="1763965"/>
            <a:ext cx="3174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tessere taxi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2B6F76A-988C-3C43-8D6E-52D7A48D7F42}"/>
              </a:ext>
            </a:extLst>
          </p:cNvPr>
          <p:cNvSpPr txBox="1"/>
          <p:nvPr/>
        </p:nvSpPr>
        <p:spPr>
          <a:xfrm>
            <a:off x="7282849" y="1763965"/>
            <a:ext cx="3455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banchetto overnight</a:t>
            </a:r>
          </a:p>
        </p:txBody>
      </p:sp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EA628AD1-4182-3245-AF1D-24E2BD7322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654608"/>
              </p:ext>
            </p:extLst>
          </p:nvPr>
        </p:nvGraphicFramePr>
        <p:xfrm>
          <a:off x="3073703" y="2547952"/>
          <a:ext cx="2244342" cy="25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924D435D-E236-0541-91E2-6CDD6AD6F3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2501898"/>
              </p:ext>
            </p:extLst>
          </p:nvPr>
        </p:nvGraphicFramePr>
        <p:xfrm>
          <a:off x="7589939" y="2547952"/>
          <a:ext cx="2242800" cy="25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Parentesi graffa aperta 19">
            <a:extLst>
              <a:ext uri="{FF2B5EF4-FFF2-40B4-BE49-F238E27FC236}">
                <a16:creationId xmlns:a16="http://schemas.microsoft.com/office/drawing/2014/main" id="{E715B4C8-2E4A-8D47-AFE8-B4D3B1D2584F}"/>
              </a:ext>
            </a:extLst>
          </p:cNvPr>
          <p:cNvSpPr/>
          <p:nvPr/>
        </p:nvSpPr>
        <p:spPr>
          <a:xfrm>
            <a:off x="1113594" y="2420947"/>
            <a:ext cx="331499" cy="2556000"/>
          </a:xfrm>
          <a:prstGeom prst="leftBrace">
            <a:avLst>
              <a:gd name="adj1" fmla="val 8333"/>
              <a:gd name="adj2" fmla="val 504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9B797C1-B93E-7846-B91A-0EEA9B3DD5BD}"/>
              </a:ext>
            </a:extLst>
          </p:cNvPr>
          <p:cNvSpPr txBox="1"/>
          <p:nvPr/>
        </p:nvSpPr>
        <p:spPr>
          <a:xfrm>
            <a:off x="0" y="3520099"/>
            <a:ext cx="159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Intenzioni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1163C9D-ED6D-6E41-B869-79A73C0F6C0A}"/>
              </a:ext>
            </a:extLst>
          </p:cNvPr>
          <p:cNvSpPr txBox="1"/>
          <p:nvPr/>
        </p:nvSpPr>
        <p:spPr>
          <a:xfrm>
            <a:off x="5251768" y="3468114"/>
            <a:ext cx="2620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6: </a:t>
            </a:r>
            <a:r>
              <a:rPr lang="it-IT" sz="1200" i="1" dirty="0"/>
              <a:t>t</a:t>
            </a:r>
            <a:r>
              <a:rPr lang="it-IT" sz="1200" dirty="0"/>
              <a:t> = 2.08, </a:t>
            </a:r>
            <a:r>
              <a:rPr lang="it-IT" sz="1200" i="1" dirty="0" err="1"/>
              <a:t>p</a:t>
            </a:r>
            <a:r>
              <a:rPr lang="it-IT" sz="1200" dirty="0"/>
              <a:t> = .04</a:t>
            </a:r>
          </a:p>
          <a:p>
            <a:r>
              <a:rPr lang="it-IT" sz="1200" dirty="0"/>
              <a:t>Minore di 7: </a:t>
            </a:r>
            <a:r>
              <a:rPr lang="it-IT" sz="1200" i="1" dirty="0"/>
              <a:t>t</a:t>
            </a:r>
            <a:r>
              <a:rPr lang="it-IT" sz="1200" dirty="0"/>
              <a:t> = 12.13,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32A87106-E671-5B4A-A542-1585CCE8BEDD}"/>
              </a:ext>
            </a:extLst>
          </p:cNvPr>
          <p:cNvSpPr txBox="1"/>
          <p:nvPr/>
        </p:nvSpPr>
        <p:spPr>
          <a:xfrm>
            <a:off x="1644680" y="4546012"/>
            <a:ext cx="1489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per niente probabile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48D2D21-7A4D-1944-8830-FBC488FD2CCC}"/>
              </a:ext>
            </a:extLst>
          </p:cNvPr>
          <p:cNvSpPr txBox="1"/>
          <p:nvPr/>
        </p:nvSpPr>
        <p:spPr>
          <a:xfrm>
            <a:off x="1757455" y="2574885"/>
            <a:ext cx="1376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del tutto probabile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6705C036-AFDA-DD4F-9F72-01DFA4CB22BC}"/>
              </a:ext>
            </a:extLst>
          </p:cNvPr>
          <p:cNvSpPr txBox="1"/>
          <p:nvPr/>
        </p:nvSpPr>
        <p:spPr>
          <a:xfrm>
            <a:off x="1437391" y="3231927"/>
            <a:ext cx="1696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abbastanza probabile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450B785E-1AC0-154C-B758-C11B96275289}"/>
              </a:ext>
            </a:extLst>
          </p:cNvPr>
          <p:cNvSpPr txBox="1"/>
          <p:nvPr/>
        </p:nvSpPr>
        <p:spPr>
          <a:xfrm>
            <a:off x="1211534" y="3560448"/>
            <a:ext cx="1922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né poco né molto probabile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9C468BF9-7C8E-9444-A510-FD31B875ADFD}"/>
              </a:ext>
            </a:extLst>
          </p:cNvPr>
          <p:cNvSpPr txBox="1"/>
          <p:nvPr/>
        </p:nvSpPr>
        <p:spPr>
          <a:xfrm>
            <a:off x="1644680" y="3888969"/>
            <a:ext cx="1489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poco probabile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223F2E09-B3C7-914D-9F32-D88F8950E2C4}"/>
              </a:ext>
            </a:extLst>
          </p:cNvPr>
          <p:cNvSpPr txBox="1"/>
          <p:nvPr/>
        </p:nvSpPr>
        <p:spPr>
          <a:xfrm>
            <a:off x="1437391" y="4217490"/>
            <a:ext cx="1696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pochissimo probabile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E1B26316-5C77-1B4A-94A5-D98D6F87368C}"/>
              </a:ext>
            </a:extLst>
          </p:cNvPr>
          <p:cNvSpPr txBox="1"/>
          <p:nvPr/>
        </p:nvSpPr>
        <p:spPr>
          <a:xfrm>
            <a:off x="1644680" y="2903406"/>
            <a:ext cx="1489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molto probabile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D1753C46-312C-CA43-8F79-7E7D09BBDD88}"/>
              </a:ext>
            </a:extLst>
          </p:cNvPr>
          <p:cNvSpPr txBox="1"/>
          <p:nvPr/>
        </p:nvSpPr>
        <p:spPr>
          <a:xfrm>
            <a:off x="9737895" y="3471311"/>
            <a:ext cx="2620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5: </a:t>
            </a:r>
            <a:r>
              <a:rPr lang="it-IT" sz="1200" i="1" dirty="0"/>
              <a:t>t </a:t>
            </a:r>
            <a:r>
              <a:rPr lang="it-IT" sz="1200" dirty="0"/>
              <a:t>= 4.10,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Minore di 6: </a:t>
            </a:r>
            <a:r>
              <a:rPr lang="it-IT" sz="1200" i="1" dirty="0"/>
              <a:t>t</a:t>
            </a:r>
            <a:r>
              <a:rPr lang="it-IT" sz="1200" dirty="0"/>
              <a:t> = 5.32, </a:t>
            </a:r>
            <a:r>
              <a:rPr lang="it-IT" sz="1200" i="1" dirty="0" err="1"/>
              <a:t>p</a:t>
            </a:r>
            <a:r>
              <a:rPr lang="it-IT" sz="1200" dirty="0"/>
              <a:t> &lt; .001</a:t>
            </a:r>
          </a:p>
        </p:txBody>
      </p:sp>
    </p:spTree>
    <p:extLst>
      <p:ext uri="{BB962C8B-B14F-4D97-AF65-F5344CB8AC3E}">
        <p14:creationId xmlns:p14="http://schemas.microsoft.com/office/powerpoint/2010/main" val="16014307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E45CDFB-ECFA-0246-9416-0B66C2988751}"/>
              </a:ext>
            </a:extLst>
          </p:cNvPr>
          <p:cNvSpPr txBox="1"/>
          <p:nvPr/>
        </p:nvSpPr>
        <p:spPr>
          <a:xfrm>
            <a:off x="2459434" y="1335024"/>
            <a:ext cx="3174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tessere taxi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B90BBEC-75B8-CE41-BCFE-886B7453AD4F}"/>
              </a:ext>
            </a:extLst>
          </p:cNvPr>
          <p:cNvSpPr txBox="1"/>
          <p:nvPr/>
        </p:nvSpPr>
        <p:spPr>
          <a:xfrm>
            <a:off x="7594043" y="1335024"/>
            <a:ext cx="3455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Questionario banchetto overnight</a:t>
            </a:r>
          </a:p>
        </p:txBody>
      </p:sp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747F119E-6705-0548-AF47-6D76232BFE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2120794"/>
              </p:ext>
            </p:extLst>
          </p:nvPr>
        </p:nvGraphicFramePr>
        <p:xfrm>
          <a:off x="1435817" y="2070115"/>
          <a:ext cx="5221753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59183393-3D46-E843-80F2-4791AB459F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354442"/>
              </p:ext>
            </p:extLst>
          </p:nvPr>
        </p:nvGraphicFramePr>
        <p:xfrm>
          <a:off x="6711944" y="2073435"/>
          <a:ext cx="522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CC7663A-3BF7-7D40-BAD4-778C20C437F4}"/>
              </a:ext>
            </a:extLst>
          </p:cNvPr>
          <p:cNvSpPr txBox="1"/>
          <p:nvPr/>
        </p:nvSpPr>
        <p:spPr>
          <a:xfrm>
            <a:off x="2383536" y="598147"/>
            <a:ext cx="7424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Valutazione dei servizi offerti da Overnight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3BA23C0-4BC7-4941-BBF0-A4D6EAE471CC}"/>
              </a:ext>
            </a:extLst>
          </p:cNvPr>
          <p:cNvSpPr txBox="1"/>
          <p:nvPr/>
        </p:nvSpPr>
        <p:spPr>
          <a:xfrm>
            <a:off x="2843180" y="5310115"/>
            <a:ext cx="240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2:	</a:t>
            </a:r>
            <a:r>
              <a:rPr lang="it-IT" sz="1200" i="1" dirty="0" err="1"/>
              <a:t>t</a:t>
            </a:r>
            <a:r>
              <a:rPr lang="it-IT" sz="1200" dirty="0" err="1"/>
              <a:t>s</a:t>
            </a:r>
            <a:r>
              <a:rPr lang="it-IT" sz="1200" dirty="0"/>
              <a:t> &gt; 5.19, </a:t>
            </a:r>
            <a:r>
              <a:rPr lang="it-IT" sz="1200" i="1" dirty="0" err="1"/>
              <a:t>p</a:t>
            </a:r>
            <a:r>
              <a:rPr lang="it-IT" sz="1200" dirty="0" err="1"/>
              <a:t>s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Minore di 3: 	</a:t>
            </a:r>
            <a:r>
              <a:rPr lang="it-IT" sz="1200" i="1" dirty="0" err="1"/>
              <a:t>ts</a:t>
            </a:r>
            <a:r>
              <a:rPr lang="it-IT" sz="1200" dirty="0"/>
              <a:t> &gt; 8.06, </a:t>
            </a:r>
            <a:r>
              <a:rPr lang="it-IT" sz="1200" i="1" dirty="0" err="1"/>
              <a:t>p</a:t>
            </a:r>
            <a:r>
              <a:rPr lang="it-IT" sz="1200" dirty="0" err="1"/>
              <a:t>s</a:t>
            </a:r>
            <a:r>
              <a:rPr lang="it-IT" sz="1200" dirty="0"/>
              <a:t> &lt; .001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47AB402-9FDD-5D4D-8165-3F012B59D3AD}"/>
              </a:ext>
            </a:extLst>
          </p:cNvPr>
          <p:cNvSpPr txBox="1"/>
          <p:nvPr/>
        </p:nvSpPr>
        <p:spPr>
          <a:xfrm>
            <a:off x="412059" y="4848068"/>
            <a:ext cx="1195242" cy="539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del tutto inutili/ insoddisfacenti/ disorganizzati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6DE6A11-AE7C-7546-94C7-60F4BFA1AAC1}"/>
              </a:ext>
            </a:extLst>
          </p:cNvPr>
          <p:cNvSpPr txBox="1"/>
          <p:nvPr/>
        </p:nvSpPr>
        <p:spPr>
          <a:xfrm>
            <a:off x="304867" y="1963973"/>
            <a:ext cx="1302434" cy="539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del tutto utili/</a:t>
            </a:r>
          </a:p>
          <a:p>
            <a:pPr algn="r">
              <a:lnSpc>
                <a:spcPct val="80000"/>
              </a:lnSpc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soddisfacenti/ organizzati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5908CFB-33C7-6B47-9B05-B5B697E3F2ED}"/>
              </a:ext>
            </a:extLst>
          </p:cNvPr>
          <p:cNvSpPr txBox="1"/>
          <p:nvPr/>
        </p:nvSpPr>
        <p:spPr>
          <a:xfrm>
            <a:off x="8115126" y="5310115"/>
            <a:ext cx="2413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Maggiore di 2:	</a:t>
            </a:r>
            <a:r>
              <a:rPr lang="it-IT" sz="1200" i="1" dirty="0" err="1"/>
              <a:t>t</a:t>
            </a:r>
            <a:r>
              <a:rPr lang="it-IT" sz="1200" dirty="0" err="1"/>
              <a:t>s</a:t>
            </a:r>
            <a:r>
              <a:rPr lang="it-IT" sz="1200" dirty="0"/>
              <a:t> &gt; 3.63, </a:t>
            </a:r>
            <a:r>
              <a:rPr lang="it-IT" sz="1200" i="1" dirty="0" err="1"/>
              <a:t>p</a:t>
            </a:r>
            <a:r>
              <a:rPr lang="it-IT" sz="1200" dirty="0" err="1"/>
              <a:t>s</a:t>
            </a:r>
            <a:r>
              <a:rPr lang="it-IT" sz="1200" dirty="0"/>
              <a:t> &lt; .001</a:t>
            </a:r>
          </a:p>
          <a:p>
            <a:r>
              <a:rPr lang="it-IT" sz="1200" dirty="0"/>
              <a:t>Minore di 3: 	</a:t>
            </a:r>
            <a:r>
              <a:rPr lang="it-IT" sz="1200" i="1" dirty="0" err="1"/>
              <a:t>ts</a:t>
            </a:r>
            <a:r>
              <a:rPr lang="it-IT" sz="1200" dirty="0"/>
              <a:t> &gt; 7.34, </a:t>
            </a:r>
            <a:r>
              <a:rPr lang="it-IT" sz="1200" i="1" dirty="0" err="1"/>
              <a:t>p</a:t>
            </a:r>
            <a:r>
              <a:rPr lang="it-IT" sz="1200" dirty="0" err="1"/>
              <a:t>s</a:t>
            </a:r>
            <a:r>
              <a:rPr lang="it-IT" sz="1200" dirty="0"/>
              <a:t> &lt; .001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3ABAFBD-38E0-6D47-9AE8-C6DCA61D17F3}"/>
              </a:ext>
            </a:extLst>
          </p:cNvPr>
          <p:cNvSpPr txBox="1"/>
          <p:nvPr/>
        </p:nvSpPr>
        <p:spPr>
          <a:xfrm>
            <a:off x="-58690" y="2534313"/>
            <a:ext cx="1665991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abbastanza ut./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sodd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./or.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CCE03F3-72DE-B84D-B7AB-BE5B3F2BD06A}"/>
              </a:ext>
            </a:extLst>
          </p:cNvPr>
          <p:cNvSpPr txBox="1"/>
          <p:nvPr/>
        </p:nvSpPr>
        <p:spPr>
          <a:xfrm>
            <a:off x="-58690" y="3012675"/>
            <a:ext cx="1665991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un po’ </a:t>
            </a:r>
          </a:p>
          <a:p>
            <a:pPr algn="r">
              <a:lnSpc>
                <a:spcPct val="80000"/>
              </a:lnSpc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ut./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sodd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./or.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0F0912D-45EA-2441-8AF4-ED742484CCEF}"/>
              </a:ext>
            </a:extLst>
          </p:cNvPr>
          <p:cNvSpPr txBox="1"/>
          <p:nvPr/>
        </p:nvSpPr>
        <p:spPr>
          <a:xfrm>
            <a:off x="-58690" y="3479886"/>
            <a:ext cx="1665991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né ut./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sod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./or. </a:t>
            </a:r>
          </a:p>
          <a:p>
            <a:pPr algn="r">
              <a:lnSpc>
                <a:spcPct val="80000"/>
              </a:lnSpc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né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inut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insod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disor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A970510-8CC7-B347-9B91-A144B585A17D}"/>
              </a:ext>
            </a:extLst>
          </p:cNvPr>
          <p:cNvSpPr txBox="1"/>
          <p:nvPr/>
        </p:nvSpPr>
        <p:spPr>
          <a:xfrm>
            <a:off x="-58690" y="3969399"/>
            <a:ext cx="1665991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un po’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inut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insod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disor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60BFE1D4-C01F-9B4B-8983-57DCC477F7E3}"/>
              </a:ext>
            </a:extLst>
          </p:cNvPr>
          <p:cNvSpPr txBox="1"/>
          <p:nvPr/>
        </p:nvSpPr>
        <p:spPr>
          <a:xfrm>
            <a:off x="-58690" y="4436610"/>
            <a:ext cx="1665991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abbastanza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inut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insod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./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disor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22339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7B5D-77E1-5344-8EE1-1A8D9090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Risultati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5DAE446C-793F-FB4F-9D07-AFE4E170C7BC}"/>
              </a:ext>
            </a:extLst>
          </p:cNvPr>
          <p:cNvGrpSpPr/>
          <p:nvPr/>
        </p:nvGrpSpPr>
        <p:grpSpPr>
          <a:xfrm>
            <a:off x="2063496" y="1893887"/>
            <a:ext cx="8065008" cy="4167473"/>
            <a:chOff x="2670048" y="1804987"/>
            <a:chExt cx="8065008" cy="4167473"/>
          </a:xfrm>
        </p:grpSpPr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AECF70E-FE56-6D41-B48C-BEC553B9B346}"/>
                </a:ext>
              </a:extLst>
            </p:cNvPr>
            <p:cNvSpPr/>
            <p:nvPr/>
          </p:nvSpPr>
          <p:spPr>
            <a:xfrm>
              <a:off x="2670048" y="1804987"/>
              <a:ext cx="3511296" cy="21991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ATTEGGIAMENTO STRUMENTALE</a:t>
              </a:r>
            </a:p>
            <a:p>
              <a:pPr algn="ctr"/>
              <a:endParaRPr lang="it-IT" dirty="0"/>
            </a:p>
            <a:p>
              <a:pPr algn="ctr"/>
              <a:r>
                <a:rPr lang="it-IT" dirty="0"/>
                <a:t>= (Credenza conseguenza 1 x valutazione conseguenza 1) + (credenza conseguenza 2 x valutazione conseguenza 2)</a:t>
              </a:r>
            </a:p>
          </p:txBody>
        </p:sp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42F820DC-72E5-354E-A31C-22B7EF52D045}"/>
                </a:ext>
              </a:extLst>
            </p:cNvPr>
            <p:cNvSpPr/>
            <p:nvPr/>
          </p:nvSpPr>
          <p:spPr>
            <a:xfrm>
              <a:off x="2670048" y="4216812"/>
              <a:ext cx="3511296" cy="175564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NORMA STRUMENTALE</a:t>
              </a:r>
            </a:p>
            <a:p>
              <a:pPr algn="ctr"/>
              <a:endParaRPr lang="it-IT" dirty="0"/>
            </a:p>
            <a:p>
              <a:pPr algn="ctr"/>
              <a:r>
                <a:rPr lang="it-IT" dirty="0"/>
                <a:t>= Norma gruppo dei pari x motivazione conformismo</a:t>
              </a:r>
            </a:p>
          </p:txBody>
        </p: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AB733F40-AA4E-8D41-9042-B77FCBC52EF7}"/>
                </a:ext>
              </a:extLst>
            </p:cNvPr>
            <p:cNvSpPr/>
            <p:nvPr/>
          </p:nvSpPr>
          <p:spPr>
            <a:xfrm>
              <a:off x="8775192" y="3227356"/>
              <a:ext cx="1959864" cy="108908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INTENZIONI</a:t>
              </a:r>
            </a:p>
          </p:txBody>
        </p:sp>
        <p:cxnSp>
          <p:nvCxnSpPr>
            <p:cNvPr id="12" name="Connettore 2 11">
              <a:extLst>
                <a:ext uri="{FF2B5EF4-FFF2-40B4-BE49-F238E27FC236}">
                  <a16:creationId xmlns:a16="http://schemas.microsoft.com/office/drawing/2014/main" id="{9206FED8-59FC-2441-93E7-84FFB891AEF8}"/>
                </a:ext>
              </a:extLst>
            </p:cNvPr>
            <p:cNvCxnSpPr>
              <a:cxnSpLocks/>
              <a:stCxn id="7" idx="3"/>
              <a:endCxn id="10" idx="1"/>
            </p:cNvCxnSpPr>
            <p:nvPr/>
          </p:nvCxnSpPr>
          <p:spPr>
            <a:xfrm>
              <a:off x="6181344" y="2904558"/>
              <a:ext cx="2593848" cy="867342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Connettore 2 13">
              <a:extLst>
                <a:ext uri="{FF2B5EF4-FFF2-40B4-BE49-F238E27FC236}">
                  <a16:creationId xmlns:a16="http://schemas.microsoft.com/office/drawing/2014/main" id="{7305414B-6743-6E45-AFD7-381490D9D3C1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 flipV="1">
              <a:off x="6181344" y="3812572"/>
              <a:ext cx="2593848" cy="128206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9264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7B5D-77E1-5344-8EE1-1A8D9090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Risultati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D768966-EAA3-CF4C-8563-89BED9F80471}"/>
              </a:ext>
            </a:extLst>
          </p:cNvPr>
          <p:cNvSpPr txBox="1"/>
          <p:nvPr/>
        </p:nvSpPr>
        <p:spPr>
          <a:xfrm>
            <a:off x="1523231" y="1908326"/>
            <a:ext cx="353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Questionario tessere taxi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9C3799A-6F6D-FC41-9A1A-C21C5C951584}"/>
              </a:ext>
            </a:extLst>
          </p:cNvPr>
          <p:cNvSpPr txBox="1"/>
          <p:nvPr/>
        </p:nvSpPr>
        <p:spPr>
          <a:xfrm>
            <a:off x="6704076" y="1908326"/>
            <a:ext cx="439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Questionario banchetto overnight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A5F3419-110F-B64A-B622-F1741284C93A}"/>
              </a:ext>
            </a:extLst>
          </p:cNvPr>
          <p:cNvSpPr/>
          <p:nvPr/>
        </p:nvSpPr>
        <p:spPr>
          <a:xfrm>
            <a:off x="963168" y="2765552"/>
            <a:ext cx="1828800" cy="7498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Genere</a:t>
            </a:r>
          </a:p>
          <a:p>
            <a:pPr algn="ctr"/>
            <a:r>
              <a:rPr lang="it-IT" dirty="0"/>
              <a:t>(0 = </a:t>
            </a:r>
            <a:r>
              <a:rPr lang="it-IT" dirty="0" err="1"/>
              <a:t>F</a:t>
            </a:r>
            <a:r>
              <a:rPr lang="it-IT" dirty="0"/>
              <a:t>; 1 = M)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EEBA3EE-7061-144F-9C0D-9CC48D17FD97}"/>
              </a:ext>
            </a:extLst>
          </p:cNvPr>
          <p:cNvSpPr/>
          <p:nvPr/>
        </p:nvSpPr>
        <p:spPr>
          <a:xfrm>
            <a:off x="963168" y="4330128"/>
            <a:ext cx="1828800" cy="74980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Età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706B378A-CFDC-AD43-9129-ED28B4330612}"/>
              </a:ext>
            </a:extLst>
          </p:cNvPr>
          <p:cNvSpPr/>
          <p:nvPr/>
        </p:nvSpPr>
        <p:spPr>
          <a:xfrm>
            <a:off x="3785616" y="3515360"/>
            <a:ext cx="1828800" cy="74980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Intenzioni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C3DD164E-1001-364D-ADCB-4E7E2E96D439}"/>
              </a:ext>
            </a:extLst>
          </p:cNvPr>
          <p:cNvCxnSpPr>
            <a:stCxn id="3" idx="3"/>
            <a:endCxn id="17" idx="1"/>
          </p:cNvCxnSpPr>
          <p:nvPr/>
        </p:nvCxnSpPr>
        <p:spPr>
          <a:xfrm>
            <a:off x="2791968" y="3140456"/>
            <a:ext cx="993648" cy="74980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8614C263-0C9F-494F-9B4A-7F9D26630D56}"/>
              </a:ext>
            </a:extLst>
          </p:cNvPr>
          <p:cNvCxnSpPr>
            <a:stCxn id="16" idx="3"/>
            <a:endCxn id="17" idx="1"/>
          </p:cNvCxnSpPr>
          <p:nvPr/>
        </p:nvCxnSpPr>
        <p:spPr>
          <a:xfrm flipV="1">
            <a:off x="2791968" y="3890264"/>
            <a:ext cx="993648" cy="81476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408E50E-5B73-4441-8307-40881B1F14CA}"/>
              </a:ext>
            </a:extLst>
          </p:cNvPr>
          <p:cNvSpPr txBox="1"/>
          <p:nvPr/>
        </p:nvSpPr>
        <p:spPr>
          <a:xfrm>
            <a:off x="3176016" y="2961362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-.08</a:t>
            </a:r>
            <a:r>
              <a:rPr lang="it-IT" baseline="30000" dirty="0"/>
              <a:t>ns</a:t>
            </a:r>
            <a:endParaRPr lang="it-IT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5A02FB4-B26E-9149-8BF9-97963749551A}"/>
              </a:ext>
            </a:extLst>
          </p:cNvPr>
          <p:cNvSpPr txBox="1"/>
          <p:nvPr/>
        </p:nvSpPr>
        <p:spPr>
          <a:xfrm>
            <a:off x="3176016" y="4335700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.05</a:t>
            </a:r>
            <a:r>
              <a:rPr lang="it-IT" baseline="30000" dirty="0"/>
              <a:t>ns</a:t>
            </a:r>
            <a:endParaRPr lang="it-IT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D587DFC-19C7-8747-9CE7-9F39E505EA09}"/>
              </a:ext>
            </a:extLst>
          </p:cNvPr>
          <p:cNvSpPr txBox="1"/>
          <p:nvPr/>
        </p:nvSpPr>
        <p:spPr>
          <a:xfrm>
            <a:off x="4700016" y="314602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</a:t>
            </a:r>
            <a:r>
              <a:rPr lang="it-IT" baseline="30000" dirty="0"/>
              <a:t>2</a:t>
            </a:r>
            <a:r>
              <a:rPr lang="it-IT" dirty="0"/>
              <a:t> = .01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00326FD0-1FCF-9B46-B2F3-44A2433AD4BA}"/>
              </a:ext>
            </a:extLst>
          </p:cNvPr>
          <p:cNvSpPr/>
          <p:nvPr/>
        </p:nvSpPr>
        <p:spPr>
          <a:xfrm>
            <a:off x="6577584" y="2765552"/>
            <a:ext cx="1828800" cy="7498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Genere</a:t>
            </a:r>
          </a:p>
          <a:p>
            <a:pPr algn="ctr"/>
            <a:r>
              <a:rPr lang="it-IT" dirty="0"/>
              <a:t>(0 = </a:t>
            </a:r>
            <a:r>
              <a:rPr lang="it-IT" dirty="0" err="1"/>
              <a:t>F</a:t>
            </a:r>
            <a:r>
              <a:rPr lang="it-IT" dirty="0"/>
              <a:t>; 1 = M)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2B21914E-BADB-7A4F-B479-1D89B8AB4B79}"/>
              </a:ext>
            </a:extLst>
          </p:cNvPr>
          <p:cNvSpPr/>
          <p:nvPr/>
        </p:nvSpPr>
        <p:spPr>
          <a:xfrm>
            <a:off x="6577584" y="4330128"/>
            <a:ext cx="1828800" cy="74980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Età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DC5CA46A-1A02-B145-8E38-5EACC756F1FA}"/>
              </a:ext>
            </a:extLst>
          </p:cNvPr>
          <p:cNvSpPr/>
          <p:nvPr/>
        </p:nvSpPr>
        <p:spPr>
          <a:xfrm>
            <a:off x="9400032" y="3515360"/>
            <a:ext cx="1828800" cy="74980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Intenzioni</a:t>
            </a:r>
          </a:p>
        </p:txBody>
      </p: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9D4242F5-7A73-C34E-91EC-89BDF2F8628E}"/>
              </a:ext>
            </a:extLst>
          </p:cNvPr>
          <p:cNvCxnSpPr>
            <a:stCxn id="22" idx="3"/>
            <a:endCxn id="24" idx="1"/>
          </p:cNvCxnSpPr>
          <p:nvPr/>
        </p:nvCxnSpPr>
        <p:spPr>
          <a:xfrm>
            <a:off x="8406384" y="3140456"/>
            <a:ext cx="993648" cy="7498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8D51DBD4-927E-5B4F-8993-E9645057E4B3}"/>
              </a:ext>
            </a:extLst>
          </p:cNvPr>
          <p:cNvCxnSpPr>
            <a:stCxn id="23" idx="3"/>
            <a:endCxn id="24" idx="1"/>
          </p:cNvCxnSpPr>
          <p:nvPr/>
        </p:nvCxnSpPr>
        <p:spPr>
          <a:xfrm flipV="1">
            <a:off x="8406384" y="3890264"/>
            <a:ext cx="993648" cy="814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E7088D2E-F01C-2745-8BE8-26389F192C24}"/>
              </a:ext>
            </a:extLst>
          </p:cNvPr>
          <p:cNvSpPr txBox="1"/>
          <p:nvPr/>
        </p:nvSpPr>
        <p:spPr>
          <a:xfrm>
            <a:off x="8790432" y="2961362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-.14</a:t>
            </a:r>
            <a:r>
              <a:rPr lang="it-IT" baseline="30000" dirty="0"/>
              <a:t>ns</a:t>
            </a:r>
            <a:endParaRPr lang="it-IT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62B5E21-085C-6546-83DB-71D17DBB2E2E}"/>
              </a:ext>
            </a:extLst>
          </p:cNvPr>
          <p:cNvSpPr txBox="1"/>
          <p:nvPr/>
        </p:nvSpPr>
        <p:spPr>
          <a:xfrm>
            <a:off x="8790432" y="4335700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.09</a:t>
            </a:r>
            <a:r>
              <a:rPr lang="it-IT" baseline="30000" dirty="0"/>
              <a:t>ns</a:t>
            </a:r>
            <a:endParaRPr lang="it-IT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197B29BE-C93F-8D4D-95DE-21B9F952C0B2}"/>
              </a:ext>
            </a:extLst>
          </p:cNvPr>
          <p:cNvSpPr txBox="1"/>
          <p:nvPr/>
        </p:nvSpPr>
        <p:spPr>
          <a:xfrm>
            <a:off x="10235184" y="3146028"/>
            <a:ext cx="99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R</a:t>
            </a:r>
            <a:r>
              <a:rPr lang="it-IT" baseline="30000" dirty="0"/>
              <a:t>2</a:t>
            </a:r>
            <a:r>
              <a:rPr lang="it-IT" dirty="0"/>
              <a:t> = .02</a:t>
            </a:r>
          </a:p>
        </p:txBody>
      </p:sp>
    </p:spTree>
    <p:extLst>
      <p:ext uri="{BB962C8B-B14F-4D97-AF65-F5344CB8AC3E}">
        <p14:creationId xmlns:p14="http://schemas.microsoft.com/office/powerpoint/2010/main" val="119042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3" grpId="0" animBg="1"/>
      <p:bldP spid="16" grpId="0" animBg="1"/>
      <p:bldP spid="17" grpId="0" animBg="1"/>
      <p:bldP spid="19" grpId="0"/>
      <p:bldP spid="20" grpId="0"/>
      <p:bldP spid="21" grpId="0"/>
      <p:bldP spid="22" grpId="0" animBg="1"/>
      <p:bldP spid="23" grpId="0" animBg="1"/>
      <p:bldP spid="24" grpId="0" animBg="1"/>
      <p:bldP spid="27" grpId="0"/>
      <p:bldP spid="28" grpId="0"/>
      <p:bldP spid="29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7B5D-77E1-5344-8EE1-1A8D9090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Risultati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D768966-EAA3-CF4C-8563-89BED9F80471}"/>
              </a:ext>
            </a:extLst>
          </p:cNvPr>
          <p:cNvSpPr txBox="1"/>
          <p:nvPr/>
        </p:nvSpPr>
        <p:spPr>
          <a:xfrm>
            <a:off x="1523231" y="1908326"/>
            <a:ext cx="353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Questionario tessere taxi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9C3799A-6F6D-FC41-9A1A-C21C5C951584}"/>
              </a:ext>
            </a:extLst>
          </p:cNvPr>
          <p:cNvSpPr txBox="1"/>
          <p:nvPr/>
        </p:nvSpPr>
        <p:spPr>
          <a:xfrm>
            <a:off x="6704076" y="1908326"/>
            <a:ext cx="439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Questionario banchetto overnight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A5F3419-110F-B64A-B622-F1741284C93A}"/>
              </a:ext>
            </a:extLst>
          </p:cNvPr>
          <p:cNvSpPr/>
          <p:nvPr/>
        </p:nvSpPr>
        <p:spPr>
          <a:xfrm>
            <a:off x="963168" y="2765552"/>
            <a:ext cx="1828800" cy="749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Atteggiamento strumentale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EEBA3EE-7061-144F-9C0D-9CC48D17FD97}"/>
              </a:ext>
            </a:extLst>
          </p:cNvPr>
          <p:cNvSpPr/>
          <p:nvPr/>
        </p:nvSpPr>
        <p:spPr>
          <a:xfrm>
            <a:off x="963168" y="4330128"/>
            <a:ext cx="1828800" cy="7498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Norma strumentale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706B378A-CFDC-AD43-9129-ED28B4330612}"/>
              </a:ext>
            </a:extLst>
          </p:cNvPr>
          <p:cNvSpPr/>
          <p:nvPr/>
        </p:nvSpPr>
        <p:spPr>
          <a:xfrm>
            <a:off x="3785616" y="3515360"/>
            <a:ext cx="1828800" cy="74980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Intenzioni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C3DD164E-1001-364D-ADCB-4E7E2E96D439}"/>
              </a:ext>
            </a:extLst>
          </p:cNvPr>
          <p:cNvCxnSpPr>
            <a:stCxn id="3" idx="3"/>
            <a:endCxn id="17" idx="1"/>
          </p:cNvCxnSpPr>
          <p:nvPr/>
        </p:nvCxnSpPr>
        <p:spPr>
          <a:xfrm>
            <a:off x="2791968" y="3140456"/>
            <a:ext cx="993648" cy="7498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8614C263-0C9F-494F-9B4A-7F9D26630D56}"/>
              </a:ext>
            </a:extLst>
          </p:cNvPr>
          <p:cNvCxnSpPr>
            <a:stCxn id="16" idx="3"/>
            <a:endCxn id="17" idx="1"/>
          </p:cNvCxnSpPr>
          <p:nvPr/>
        </p:nvCxnSpPr>
        <p:spPr>
          <a:xfrm flipV="1">
            <a:off x="2791968" y="3890264"/>
            <a:ext cx="993648" cy="814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408E50E-5B73-4441-8307-40881B1F14CA}"/>
              </a:ext>
            </a:extLst>
          </p:cNvPr>
          <p:cNvSpPr txBox="1"/>
          <p:nvPr/>
        </p:nvSpPr>
        <p:spPr>
          <a:xfrm>
            <a:off x="3176016" y="2961362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.14*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5A02FB4-B26E-9149-8BF9-97963749551A}"/>
              </a:ext>
            </a:extLst>
          </p:cNvPr>
          <p:cNvSpPr txBox="1"/>
          <p:nvPr/>
        </p:nvSpPr>
        <p:spPr>
          <a:xfrm>
            <a:off x="3176016" y="4335700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.24***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D587DFC-19C7-8747-9CE7-9F39E505EA09}"/>
              </a:ext>
            </a:extLst>
          </p:cNvPr>
          <p:cNvSpPr txBox="1"/>
          <p:nvPr/>
        </p:nvSpPr>
        <p:spPr>
          <a:xfrm>
            <a:off x="4700016" y="314602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</a:t>
            </a:r>
            <a:r>
              <a:rPr lang="it-IT" baseline="30000" dirty="0"/>
              <a:t>2</a:t>
            </a:r>
            <a:r>
              <a:rPr lang="it-IT" dirty="0"/>
              <a:t> = .08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00326FD0-1FCF-9B46-B2F3-44A2433AD4BA}"/>
              </a:ext>
            </a:extLst>
          </p:cNvPr>
          <p:cNvSpPr/>
          <p:nvPr/>
        </p:nvSpPr>
        <p:spPr>
          <a:xfrm>
            <a:off x="6577584" y="2765552"/>
            <a:ext cx="1828800" cy="749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Atteggiamento strumentale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2B21914E-BADB-7A4F-B479-1D89B8AB4B79}"/>
              </a:ext>
            </a:extLst>
          </p:cNvPr>
          <p:cNvSpPr/>
          <p:nvPr/>
        </p:nvSpPr>
        <p:spPr>
          <a:xfrm>
            <a:off x="6577584" y="4330128"/>
            <a:ext cx="1828800" cy="7498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Norma strumentale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DC5CA46A-1A02-B145-8E38-5EACC756F1FA}"/>
              </a:ext>
            </a:extLst>
          </p:cNvPr>
          <p:cNvSpPr/>
          <p:nvPr/>
        </p:nvSpPr>
        <p:spPr>
          <a:xfrm>
            <a:off x="9400032" y="3515360"/>
            <a:ext cx="1828800" cy="74980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Intenzioni</a:t>
            </a:r>
          </a:p>
        </p:txBody>
      </p: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9D4242F5-7A73-C34E-91EC-89BDF2F8628E}"/>
              </a:ext>
            </a:extLst>
          </p:cNvPr>
          <p:cNvCxnSpPr>
            <a:stCxn id="22" idx="3"/>
            <a:endCxn id="24" idx="1"/>
          </p:cNvCxnSpPr>
          <p:nvPr/>
        </p:nvCxnSpPr>
        <p:spPr>
          <a:xfrm>
            <a:off x="8406384" y="3140456"/>
            <a:ext cx="993648" cy="7498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8D51DBD4-927E-5B4F-8993-E9645057E4B3}"/>
              </a:ext>
            </a:extLst>
          </p:cNvPr>
          <p:cNvCxnSpPr>
            <a:stCxn id="23" idx="3"/>
            <a:endCxn id="24" idx="1"/>
          </p:cNvCxnSpPr>
          <p:nvPr/>
        </p:nvCxnSpPr>
        <p:spPr>
          <a:xfrm flipV="1">
            <a:off x="8406384" y="3890264"/>
            <a:ext cx="993648" cy="814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E7088D2E-F01C-2745-8BE8-26389F192C24}"/>
              </a:ext>
            </a:extLst>
          </p:cNvPr>
          <p:cNvSpPr txBox="1"/>
          <p:nvPr/>
        </p:nvSpPr>
        <p:spPr>
          <a:xfrm>
            <a:off x="8790432" y="2961362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.52***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62B5E21-085C-6546-83DB-71D17DBB2E2E}"/>
              </a:ext>
            </a:extLst>
          </p:cNvPr>
          <p:cNvSpPr txBox="1"/>
          <p:nvPr/>
        </p:nvSpPr>
        <p:spPr>
          <a:xfrm>
            <a:off x="8790432" y="4335700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.18*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197B29BE-C93F-8D4D-95DE-21B9F952C0B2}"/>
              </a:ext>
            </a:extLst>
          </p:cNvPr>
          <p:cNvSpPr txBox="1"/>
          <p:nvPr/>
        </p:nvSpPr>
        <p:spPr>
          <a:xfrm>
            <a:off x="10235184" y="3146028"/>
            <a:ext cx="99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R</a:t>
            </a:r>
            <a:r>
              <a:rPr lang="it-IT" baseline="30000" dirty="0"/>
              <a:t>2</a:t>
            </a:r>
            <a:r>
              <a:rPr lang="it-IT" dirty="0"/>
              <a:t> = .34</a:t>
            </a:r>
          </a:p>
        </p:txBody>
      </p:sp>
    </p:spTree>
    <p:extLst>
      <p:ext uri="{BB962C8B-B14F-4D97-AF65-F5344CB8AC3E}">
        <p14:creationId xmlns:p14="http://schemas.microsoft.com/office/powerpoint/2010/main" val="64127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3" grpId="0" animBg="1"/>
      <p:bldP spid="16" grpId="0" animBg="1"/>
      <p:bldP spid="17" grpId="0" animBg="1"/>
      <p:bldP spid="19" grpId="0"/>
      <p:bldP spid="20" grpId="0"/>
      <p:bldP spid="21" grpId="0"/>
      <p:bldP spid="22" grpId="0" animBg="1"/>
      <p:bldP spid="23" grpId="0" animBg="1"/>
      <p:bldP spid="24" grpId="0" animBg="1"/>
      <p:bldP spid="27" grpId="0"/>
      <p:bldP spid="28" grpId="0"/>
      <p:bldP spid="29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7B5D-77E1-5344-8EE1-1A8D9090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Risultati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D768966-EAA3-CF4C-8563-89BED9F80471}"/>
              </a:ext>
            </a:extLst>
          </p:cNvPr>
          <p:cNvSpPr txBox="1"/>
          <p:nvPr/>
        </p:nvSpPr>
        <p:spPr>
          <a:xfrm>
            <a:off x="1474513" y="1896360"/>
            <a:ext cx="353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Questionario tessere taxi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9C3799A-6F6D-FC41-9A1A-C21C5C951584}"/>
              </a:ext>
            </a:extLst>
          </p:cNvPr>
          <p:cNvSpPr txBox="1"/>
          <p:nvPr/>
        </p:nvSpPr>
        <p:spPr>
          <a:xfrm>
            <a:off x="6707622" y="1908509"/>
            <a:ext cx="439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Questionario banchetto overnight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A5F3419-110F-B64A-B622-F1741284C93A}"/>
              </a:ext>
            </a:extLst>
          </p:cNvPr>
          <p:cNvSpPr/>
          <p:nvPr/>
        </p:nvSpPr>
        <p:spPr>
          <a:xfrm>
            <a:off x="878043" y="2676652"/>
            <a:ext cx="1828800" cy="749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Atteggiamento strumentale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EEBA3EE-7061-144F-9C0D-9CC48D17FD97}"/>
              </a:ext>
            </a:extLst>
          </p:cNvPr>
          <p:cNvSpPr/>
          <p:nvPr/>
        </p:nvSpPr>
        <p:spPr>
          <a:xfrm>
            <a:off x="878043" y="5463855"/>
            <a:ext cx="1828800" cy="7498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Comportamento passato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706B378A-CFDC-AD43-9129-ED28B4330612}"/>
              </a:ext>
            </a:extLst>
          </p:cNvPr>
          <p:cNvSpPr/>
          <p:nvPr/>
        </p:nvSpPr>
        <p:spPr>
          <a:xfrm>
            <a:off x="3763523" y="4070254"/>
            <a:ext cx="1828800" cy="74980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Intenzioni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C3DD164E-1001-364D-ADCB-4E7E2E96D439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2737552" y="3138041"/>
            <a:ext cx="1025971" cy="130711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8614C263-0C9F-494F-9B4A-7F9D26630D56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 flipV="1">
            <a:off x="2706843" y="4445158"/>
            <a:ext cx="1056680" cy="139360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408E50E-5B73-4441-8307-40881B1F14CA}"/>
              </a:ext>
            </a:extLst>
          </p:cNvPr>
          <p:cNvSpPr txBox="1"/>
          <p:nvPr/>
        </p:nvSpPr>
        <p:spPr>
          <a:xfrm>
            <a:off x="3148008" y="3426460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.17**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5A02FB4-B26E-9149-8BF9-97963749551A}"/>
              </a:ext>
            </a:extLst>
          </p:cNvPr>
          <p:cNvSpPr txBox="1"/>
          <p:nvPr/>
        </p:nvSpPr>
        <p:spPr>
          <a:xfrm>
            <a:off x="2705682" y="4161071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.19**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D587DFC-19C7-8747-9CE7-9F39E505EA09}"/>
              </a:ext>
            </a:extLst>
          </p:cNvPr>
          <p:cNvSpPr txBox="1"/>
          <p:nvPr/>
        </p:nvSpPr>
        <p:spPr>
          <a:xfrm>
            <a:off x="4567625" y="3746021"/>
            <a:ext cx="1034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R</a:t>
            </a:r>
            <a:r>
              <a:rPr lang="it-IT" baseline="30000" dirty="0"/>
              <a:t>2</a:t>
            </a:r>
            <a:r>
              <a:rPr lang="it-IT" dirty="0"/>
              <a:t> =  .13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E4F0A4E9-9D42-F745-84D6-6F4793948982}"/>
              </a:ext>
            </a:extLst>
          </p:cNvPr>
          <p:cNvSpPr/>
          <p:nvPr/>
        </p:nvSpPr>
        <p:spPr>
          <a:xfrm>
            <a:off x="878043" y="4070254"/>
            <a:ext cx="1828800" cy="7498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Norma strumentale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78015E6D-71D4-9248-9123-DCB81CDF0895}"/>
              </a:ext>
            </a:extLst>
          </p:cNvPr>
          <p:cNvCxnSpPr>
            <a:cxnSpLocks/>
            <a:stCxn id="30" idx="3"/>
            <a:endCxn id="17" idx="1"/>
          </p:cNvCxnSpPr>
          <p:nvPr/>
        </p:nvCxnSpPr>
        <p:spPr>
          <a:xfrm>
            <a:off x="2706843" y="4445158"/>
            <a:ext cx="105668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0DB8F366-2E1B-434D-ACDC-ECADE9CF1822}"/>
              </a:ext>
            </a:extLst>
          </p:cNvPr>
          <p:cNvSpPr txBox="1"/>
          <p:nvPr/>
        </p:nvSpPr>
        <p:spPr>
          <a:xfrm>
            <a:off x="3083959" y="5243923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.24***</a:t>
            </a:r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19A7719B-EEE8-4544-BEDF-906C869997AB}"/>
              </a:ext>
            </a:extLst>
          </p:cNvPr>
          <p:cNvSpPr/>
          <p:nvPr/>
        </p:nvSpPr>
        <p:spPr>
          <a:xfrm>
            <a:off x="6549614" y="2676652"/>
            <a:ext cx="1828800" cy="749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Atteggiamento strumentale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447558A7-8E22-4D4A-ADCE-855349C4F82E}"/>
              </a:ext>
            </a:extLst>
          </p:cNvPr>
          <p:cNvSpPr/>
          <p:nvPr/>
        </p:nvSpPr>
        <p:spPr>
          <a:xfrm>
            <a:off x="6549614" y="5463855"/>
            <a:ext cx="1828800" cy="7498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Comportamento passato</a:t>
            </a: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96E77366-3C0D-104C-8656-D4BC0317C1AC}"/>
              </a:ext>
            </a:extLst>
          </p:cNvPr>
          <p:cNvSpPr/>
          <p:nvPr/>
        </p:nvSpPr>
        <p:spPr>
          <a:xfrm>
            <a:off x="9435094" y="4070254"/>
            <a:ext cx="1828800" cy="74980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Intenzioni</a:t>
            </a:r>
          </a:p>
        </p:txBody>
      </p: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D256F8B4-FB2D-E849-A336-54E6B6E50BDF}"/>
              </a:ext>
            </a:extLst>
          </p:cNvPr>
          <p:cNvCxnSpPr>
            <a:cxnSpLocks/>
            <a:endCxn id="56" idx="1"/>
          </p:cNvCxnSpPr>
          <p:nvPr/>
        </p:nvCxnSpPr>
        <p:spPr>
          <a:xfrm>
            <a:off x="8409123" y="3138041"/>
            <a:ext cx="1025971" cy="130711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84F21928-F22B-5945-9AF5-211669BF8CE0}"/>
              </a:ext>
            </a:extLst>
          </p:cNvPr>
          <p:cNvCxnSpPr>
            <a:cxnSpLocks/>
            <a:stCxn id="55" idx="3"/>
            <a:endCxn id="56" idx="1"/>
          </p:cNvCxnSpPr>
          <p:nvPr/>
        </p:nvCxnSpPr>
        <p:spPr>
          <a:xfrm flipV="1">
            <a:off x="8378414" y="4445158"/>
            <a:ext cx="1056680" cy="1393601"/>
          </a:xfrm>
          <a:prstGeom prst="straightConnector1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DB0D14A0-FD22-0B43-B3B1-5A73D6EABBC2}"/>
              </a:ext>
            </a:extLst>
          </p:cNvPr>
          <p:cNvSpPr txBox="1"/>
          <p:nvPr/>
        </p:nvSpPr>
        <p:spPr>
          <a:xfrm>
            <a:off x="8819579" y="3426460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.52***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68872ED0-F138-B340-BDD6-C9C7F68A3F22}"/>
              </a:ext>
            </a:extLst>
          </p:cNvPr>
          <p:cNvSpPr txBox="1"/>
          <p:nvPr/>
        </p:nvSpPr>
        <p:spPr>
          <a:xfrm>
            <a:off x="8377253" y="4161071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.16*</a:t>
            </a:r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id="{BF520D60-D3A5-3349-942D-0E7B20E22A74}"/>
              </a:ext>
            </a:extLst>
          </p:cNvPr>
          <p:cNvSpPr/>
          <p:nvPr/>
        </p:nvSpPr>
        <p:spPr>
          <a:xfrm>
            <a:off x="6549614" y="4070254"/>
            <a:ext cx="1828800" cy="7498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Norma strumentale</a:t>
            </a:r>
          </a:p>
        </p:txBody>
      </p:sp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96309CDC-28DF-8241-BE84-3722BFA72B03}"/>
              </a:ext>
            </a:extLst>
          </p:cNvPr>
          <p:cNvCxnSpPr>
            <a:cxnSpLocks/>
            <a:stCxn id="62" idx="3"/>
            <a:endCxn id="56" idx="1"/>
          </p:cNvCxnSpPr>
          <p:nvPr/>
        </p:nvCxnSpPr>
        <p:spPr>
          <a:xfrm>
            <a:off x="8378414" y="4445158"/>
            <a:ext cx="105668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D7A48F61-18A0-0A4E-9B07-F149529BC833}"/>
              </a:ext>
            </a:extLst>
          </p:cNvPr>
          <p:cNvSpPr txBox="1"/>
          <p:nvPr/>
        </p:nvSpPr>
        <p:spPr>
          <a:xfrm>
            <a:off x="8755530" y="5243923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.10</a:t>
            </a:r>
            <a:r>
              <a:rPr lang="it-IT" baseline="30000" dirty="0"/>
              <a:t>ns</a:t>
            </a:r>
            <a:endParaRPr lang="it-IT" dirty="0"/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7F22E03D-F008-9B4A-A2B3-A3EF5CF8C6A9}"/>
              </a:ext>
            </a:extLst>
          </p:cNvPr>
          <p:cNvSpPr txBox="1"/>
          <p:nvPr/>
        </p:nvSpPr>
        <p:spPr>
          <a:xfrm>
            <a:off x="10270246" y="3758073"/>
            <a:ext cx="99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R</a:t>
            </a:r>
            <a:r>
              <a:rPr lang="it-IT" baseline="30000" dirty="0"/>
              <a:t>2</a:t>
            </a:r>
            <a:r>
              <a:rPr lang="it-IT" dirty="0"/>
              <a:t> = .34</a:t>
            </a:r>
          </a:p>
        </p:txBody>
      </p:sp>
    </p:spTree>
    <p:extLst>
      <p:ext uri="{BB962C8B-B14F-4D97-AF65-F5344CB8AC3E}">
        <p14:creationId xmlns:p14="http://schemas.microsoft.com/office/powerpoint/2010/main" val="393995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3" grpId="0" animBg="1"/>
      <p:bldP spid="16" grpId="0" animBg="1"/>
      <p:bldP spid="17" grpId="0" animBg="1"/>
      <p:bldP spid="19" grpId="0"/>
      <p:bldP spid="20" grpId="0"/>
      <p:bldP spid="21" grpId="0"/>
      <p:bldP spid="30" grpId="0" animBg="1"/>
      <p:bldP spid="35" grpId="0"/>
      <p:bldP spid="53" grpId="0" animBg="1"/>
      <p:bldP spid="55" grpId="0" animBg="1"/>
      <p:bldP spid="56" grpId="0" animBg="1"/>
      <p:bldP spid="59" grpId="0"/>
      <p:bldP spid="60" grpId="0"/>
      <p:bldP spid="62" grpId="0" animBg="1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48D5A8-A236-0649-8A70-330B31D79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tra 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FF3F4C-06F6-9442-BBEB-DB05DE215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Ricerca in FVG </a:t>
            </a:r>
            <a:r>
              <a:rPr lang="it-IT" sz="2400" dirty="0"/>
              <a:t>(Germano et al., 2012)</a:t>
            </a:r>
          </a:p>
          <a:p>
            <a:pPr lvl="1"/>
            <a:r>
              <a:rPr lang="it-IT" dirty="0"/>
              <a:t>Partecipanti: giovani 15-29 anni, potenziali utenti di Overnight</a:t>
            </a:r>
          </a:p>
          <a:p>
            <a:pPr lvl="1"/>
            <a:r>
              <a:rPr lang="it-IT" dirty="0"/>
              <a:t>Raccolta dati serale nei luoghi di divertimento notturno</a:t>
            </a:r>
          </a:p>
          <a:p>
            <a:pPr lvl="1"/>
            <a:r>
              <a:rPr lang="it-IT" dirty="0"/>
              <a:t>Uso di alcol: </a:t>
            </a:r>
          </a:p>
          <a:p>
            <a:pPr lvl="2"/>
            <a:r>
              <a:rPr lang="it-IT" sz="2400" dirty="0"/>
              <a:t>93% ha assunto almeno una bevanda alcolica nell’ultimo mese	</a:t>
            </a:r>
          </a:p>
          <a:p>
            <a:pPr lvl="2"/>
            <a:r>
              <a:rPr lang="it-IT" sz="2400" dirty="0"/>
              <a:t>85% beve prevalentemente nei weekend, e l’83% prevalentemente fuori pasto</a:t>
            </a:r>
          </a:p>
          <a:p>
            <a:pPr lvl="2"/>
            <a:r>
              <a:rPr lang="it-IT" sz="2400" dirty="0"/>
              <a:t>Riportano episodi di </a:t>
            </a:r>
            <a:r>
              <a:rPr lang="it-IT" sz="2400" dirty="0" err="1"/>
              <a:t>binge</a:t>
            </a:r>
            <a:r>
              <a:rPr lang="it-IT" sz="2400" dirty="0"/>
              <a:t> </a:t>
            </a:r>
            <a:r>
              <a:rPr lang="it-IT" sz="2400" dirty="0" err="1"/>
              <a:t>drinking</a:t>
            </a:r>
            <a:r>
              <a:rPr lang="it-IT" sz="2400" dirty="0"/>
              <a:t> maggiormente i maschi (62% vs. 33% delle femmine) e i più giovani (15-22, 51%)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413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7B5D-77E1-5344-8EE1-1A8D9090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Risultati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D768966-EAA3-CF4C-8563-89BED9F80471}"/>
              </a:ext>
            </a:extLst>
          </p:cNvPr>
          <p:cNvSpPr txBox="1"/>
          <p:nvPr/>
        </p:nvSpPr>
        <p:spPr>
          <a:xfrm>
            <a:off x="1420274" y="1619674"/>
            <a:ext cx="353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Questionario tessere taxi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9C3799A-6F6D-FC41-9A1A-C21C5C951584}"/>
              </a:ext>
            </a:extLst>
          </p:cNvPr>
          <p:cNvSpPr txBox="1"/>
          <p:nvPr/>
        </p:nvSpPr>
        <p:spPr>
          <a:xfrm>
            <a:off x="6804753" y="1619674"/>
            <a:ext cx="439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Questionario banchetto overnight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A5F3419-110F-B64A-B622-F1741284C93A}"/>
              </a:ext>
            </a:extLst>
          </p:cNvPr>
          <p:cNvSpPr/>
          <p:nvPr/>
        </p:nvSpPr>
        <p:spPr>
          <a:xfrm>
            <a:off x="561675" y="2273942"/>
            <a:ext cx="1828800" cy="749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Atteggiamento strumentale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EEBA3EE-7061-144F-9C0D-9CC48D17FD97}"/>
              </a:ext>
            </a:extLst>
          </p:cNvPr>
          <p:cNvSpPr/>
          <p:nvPr/>
        </p:nvSpPr>
        <p:spPr>
          <a:xfrm>
            <a:off x="555899" y="4501199"/>
            <a:ext cx="1828800" cy="7498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Comportamento passato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706B378A-CFDC-AD43-9129-ED28B4330612}"/>
              </a:ext>
            </a:extLst>
          </p:cNvPr>
          <p:cNvSpPr/>
          <p:nvPr/>
        </p:nvSpPr>
        <p:spPr>
          <a:xfrm>
            <a:off x="3986971" y="3799529"/>
            <a:ext cx="1828800" cy="74980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Intenzioni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C3DD164E-1001-364D-ADCB-4E7E2E96D439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2390475" y="2648846"/>
            <a:ext cx="1584944" cy="1405880"/>
          </a:xfrm>
          <a:prstGeom prst="straightConnector1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8614C263-0C9F-494F-9B4A-7F9D26630D56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2384699" y="4294913"/>
            <a:ext cx="1602272" cy="58119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408E50E-5B73-4441-8307-40881B1F14CA}"/>
              </a:ext>
            </a:extLst>
          </p:cNvPr>
          <p:cNvSpPr txBox="1"/>
          <p:nvPr/>
        </p:nvSpPr>
        <p:spPr>
          <a:xfrm>
            <a:off x="3082005" y="2948022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.09</a:t>
            </a:r>
            <a:r>
              <a:rPr lang="it-IT" baseline="30000" dirty="0"/>
              <a:t>ns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5A02FB4-B26E-9149-8BF9-97963749551A}"/>
              </a:ext>
            </a:extLst>
          </p:cNvPr>
          <p:cNvSpPr txBox="1"/>
          <p:nvPr/>
        </p:nvSpPr>
        <p:spPr>
          <a:xfrm>
            <a:off x="2477425" y="4340602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.17**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D587DFC-19C7-8747-9CE7-9F39E505EA09}"/>
              </a:ext>
            </a:extLst>
          </p:cNvPr>
          <p:cNvSpPr txBox="1"/>
          <p:nvPr/>
        </p:nvSpPr>
        <p:spPr>
          <a:xfrm>
            <a:off x="4913744" y="3492053"/>
            <a:ext cx="902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</a:t>
            </a:r>
            <a:r>
              <a:rPr lang="it-IT" baseline="30000" dirty="0"/>
              <a:t>2</a:t>
            </a:r>
            <a:r>
              <a:rPr lang="it-IT" dirty="0"/>
              <a:t> = .24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E4F0A4E9-9D42-F745-84D6-6F4793948982}"/>
              </a:ext>
            </a:extLst>
          </p:cNvPr>
          <p:cNvSpPr/>
          <p:nvPr/>
        </p:nvSpPr>
        <p:spPr>
          <a:xfrm>
            <a:off x="561675" y="3378748"/>
            <a:ext cx="1828800" cy="7498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Norma strumentale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78015E6D-71D4-9248-9123-DCB81CDF0895}"/>
              </a:ext>
            </a:extLst>
          </p:cNvPr>
          <p:cNvCxnSpPr>
            <a:cxnSpLocks/>
            <a:stCxn id="30" idx="3"/>
            <a:endCxn id="17" idx="1"/>
          </p:cNvCxnSpPr>
          <p:nvPr/>
        </p:nvCxnSpPr>
        <p:spPr>
          <a:xfrm>
            <a:off x="2390475" y="3753652"/>
            <a:ext cx="1596496" cy="42078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0DB8F366-2E1B-434D-ACDC-ECADE9CF1822}"/>
              </a:ext>
            </a:extLst>
          </p:cNvPr>
          <p:cNvSpPr txBox="1"/>
          <p:nvPr/>
        </p:nvSpPr>
        <p:spPr>
          <a:xfrm>
            <a:off x="2477425" y="4979471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.35***</a:t>
            </a:r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96C2949F-E855-1949-BA66-868F7C3426F9}"/>
              </a:ext>
            </a:extLst>
          </p:cNvPr>
          <p:cNvSpPr/>
          <p:nvPr/>
        </p:nvSpPr>
        <p:spPr>
          <a:xfrm>
            <a:off x="578052" y="5600208"/>
            <a:ext cx="1828800" cy="74980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Valutazione dei servizi Overnight</a:t>
            </a:r>
          </a:p>
        </p:txBody>
      </p: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5285385A-B259-8344-B81F-F54535F66DEE}"/>
              </a:ext>
            </a:extLst>
          </p:cNvPr>
          <p:cNvCxnSpPr>
            <a:cxnSpLocks/>
          </p:cNvCxnSpPr>
          <p:nvPr/>
        </p:nvCxnSpPr>
        <p:spPr>
          <a:xfrm flipV="1">
            <a:off x="2390475" y="4380719"/>
            <a:ext cx="1596496" cy="162819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891E71FF-FD9D-774F-8EE4-D180C928BBD9}"/>
              </a:ext>
            </a:extLst>
          </p:cNvPr>
          <p:cNvSpPr txBox="1"/>
          <p:nvPr/>
        </p:nvSpPr>
        <p:spPr>
          <a:xfrm>
            <a:off x="2520966" y="3520269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.16**</a:t>
            </a:r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id="{9698D167-E747-4F4B-8DA2-FFCC8D4ED68C}"/>
              </a:ext>
            </a:extLst>
          </p:cNvPr>
          <p:cNvSpPr/>
          <p:nvPr/>
        </p:nvSpPr>
        <p:spPr>
          <a:xfrm>
            <a:off x="6371670" y="2273942"/>
            <a:ext cx="1828800" cy="749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Atteggiamento strumentale</a:t>
            </a:r>
          </a:p>
        </p:txBody>
      </p:sp>
      <p:sp>
        <p:nvSpPr>
          <p:cNvPr id="58" name="Rettangolo 57">
            <a:extLst>
              <a:ext uri="{FF2B5EF4-FFF2-40B4-BE49-F238E27FC236}">
                <a16:creationId xmlns:a16="http://schemas.microsoft.com/office/drawing/2014/main" id="{ED418B52-E83B-3349-9320-BEAE11DEF82B}"/>
              </a:ext>
            </a:extLst>
          </p:cNvPr>
          <p:cNvSpPr/>
          <p:nvPr/>
        </p:nvSpPr>
        <p:spPr>
          <a:xfrm>
            <a:off x="6403756" y="4501199"/>
            <a:ext cx="1828800" cy="7498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Comportamento passato</a:t>
            </a:r>
          </a:p>
        </p:txBody>
      </p:sp>
      <p:sp>
        <p:nvSpPr>
          <p:cNvPr id="59" name="Rettangolo 58">
            <a:extLst>
              <a:ext uri="{FF2B5EF4-FFF2-40B4-BE49-F238E27FC236}">
                <a16:creationId xmlns:a16="http://schemas.microsoft.com/office/drawing/2014/main" id="{24BBE534-D573-6245-BB6B-7D58E76972E7}"/>
              </a:ext>
            </a:extLst>
          </p:cNvPr>
          <p:cNvSpPr/>
          <p:nvPr/>
        </p:nvSpPr>
        <p:spPr>
          <a:xfrm>
            <a:off x="9796966" y="3799529"/>
            <a:ext cx="1828800" cy="74980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Intenzioni</a:t>
            </a:r>
          </a:p>
        </p:txBody>
      </p: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id="{54AF5E47-ED00-414F-BD3A-11C67DBBD659}"/>
              </a:ext>
            </a:extLst>
          </p:cNvPr>
          <p:cNvCxnSpPr>
            <a:cxnSpLocks/>
            <a:stCxn id="57" idx="3"/>
          </p:cNvCxnSpPr>
          <p:nvPr/>
        </p:nvCxnSpPr>
        <p:spPr>
          <a:xfrm>
            <a:off x="8200470" y="2648846"/>
            <a:ext cx="1584944" cy="140588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id="{55961382-E564-7748-ABC1-2827E9F4AF86}"/>
              </a:ext>
            </a:extLst>
          </p:cNvPr>
          <p:cNvCxnSpPr>
            <a:cxnSpLocks/>
            <a:stCxn id="58" idx="3"/>
          </p:cNvCxnSpPr>
          <p:nvPr/>
        </p:nvCxnSpPr>
        <p:spPr>
          <a:xfrm flipV="1">
            <a:off x="8232556" y="4294913"/>
            <a:ext cx="1564410" cy="581190"/>
          </a:xfrm>
          <a:prstGeom prst="straightConnector1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8BCDCA45-16BC-1A47-982B-1E55C1E79ACC}"/>
              </a:ext>
            </a:extLst>
          </p:cNvPr>
          <p:cNvSpPr txBox="1"/>
          <p:nvPr/>
        </p:nvSpPr>
        <p:spPr>
          <a:xfrm>
            <a:off x="8892000" y="2948022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.35***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FD452DC6-6536-F342-B0D0-A0F3A61144EC}"/>
              </a:ext>
            </a:extLst>
          </p:cNvPr>
          <p:cNvSpPr txBox="1"/>
          <p:nvPr/>
        </p:nvSpPr>
        <p:spPr>
          <a:xfrm>
            <a:off x="8348123" y="4353902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.10</a:t>
            </a:r>
            <a:r>
              <a:rPr lang="it-IT" baseline="30000" dirty="0"/>
              <a:t>ns</a:t>
            </a:r>
            <a:endParaRPr lang="it-IT" dirty="0"/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9F84DE30-01D7-6D40-BF1F-4427122A48CF}"/>
              </a:ext>
            </a:extLst>
          </p:cNvPr>
          <p:cNvSpPr txBox="1"/>
          <p:nvPr/>
        </p:nvSpPr>
        <p:spPr>
          <a:xfrm>
            <a:off x="10590762" y="3492053"/>
            <a:ext cx="1045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R</a:t>
            </a:r>
            <a:r>
              <a:rPr lang="it-IT" baseline="30000" dirty="0"/>
              <a:t>2</a:t>
            </a:r>
            <a:r>
              <a:rPr lang="it-IT" dirty="0"/>
              <a:t> = .37</a:t>
            </a:r>
          </a:p>
        </p:txBody>
      </p:sp>
      <p:sp>
        <p:nvSpPr>
          <p:cNvPr id="65" name="Rettangolo 64">
            <a:extLst>
              <a:ext uri="{FF2B5EF4-FFF2-40B4-BE49-F238E27FC236}">
                <a16:creationId xmlns:a16="http://schemas.microsoft.com/office/drawing/2014/main" id="{6747DFD1-B010-8644-929B-100716F23F51}"/>
              </a:ext>
            </a:extLst>
          </p:cNvPr>
          <p:cNvSpPr/>
          <p:nvPr/>
        </p:nvSpPr>
        <p:spPr>
          <a:xfrm>
            <a:off x="6371670" y="3378748"/>
            <a:ext cx="1828800" cy="7498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Norma strumentale</a:t>
            </a:r>
          </a:p>
        </p:txBody>
      </p: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id="{B48D6D19-0F34-1C46-9C7C-28D25D1146AE}"/>
              </a:ext>
            </a:extLst>
          </p:cNvPr>
          <p:cNvCxnSpPr>
            <a:cxnSpLocks/>
            <a:stCxn id="65" idx="3"/>
            <a:endCxn id="59" idx="1"/>
          </p:cNvCxnSpPr>
          <p:nvPr/>
        </p:nvCxnSpPr>
        <p:spPr>
          <a:xfrm>
            <a:off x="8200470" y="3753652"/>
            <a:ext cx="1596496" cy="42078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0E2F0616-CD81-E346-A55A-36CF0984048D}"/>
              </a:ext>
            </a:extLst>
          </p:cNvPr>
          <p:cNvSpPr txBox="1"/>
          <p:nvPr/>
        </p:nvSpPr>
        <p:spPr>
          <a:xfrm>
            <a:off x="8348123" y="5066341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.25**</a:t>
            </a:r>
          </a:p>
        </p:txBody>
      </p:sp>
      <p:sp>
        <p:nvSpPr>
          <p:cNvPr id="68" name="Rettangolo 67">
            <a:extLst>
              <a:ext uri="{FF2B5EF4-FFF2-40B4-BE49-F238E27FC236}">
                <a16:creationId xmlns:a16="http://schemas.microsoft.com/office/drawing/2014/main" id="{5A73D063-5AE3-074B-B7FB-2F13E51BD746}"/>
              </a:ext>
            </a:extLst>
          </p:cNvPr>
          <p:cNvSpPr/>
          <p:nvPr/>
        </p:nvSpPr>
        <p:spPr>
          <a:xfrm>
            <a:off x="6388047" y="5600208"/>
            <a:ext cx="1828800" cy="74980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Valutazione dei servizi Overnight</a:t>
            </a:r>
          </a:p>
        </p:txBody>
      </p: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id="{396FFF45-9FFB-624C-A4D5-3BD168269971}"/>
              </a:ext>
            </a:extLst>
          </p:cNvPr>
          <p:cNvCxnSpPr>
            <a:cxnSpLocks/>
          </p:cNvCxnSpPr>
          <p:nvPr/>
        </p:nvCxnSpPr>
        <p:spPr>
          <a:xfrm flipV="1">
            <a:off x="8200470" y="4380719"/>
            <a:ext cx="1596496" cy="162819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4DEF7E2B-0026-6748-B756-9644D014D487}"/>
              </a:ext>
            </a:extLst>
          </p:cNvPr>
          <p:cNvSpPr txBox="1"/>
          <p:nvPr/>
        </p:nvSpPr>
        <p:spPr>
          <a:xfrm>
            <a:off x="8369063" y="3492053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.14*</a:t>
            </a:r>
          </a:p>
        </p:txBody>
      </p:sp>
    </p:spTree>
    <p:extLst>
      <p:ext uri="{BB962C8B-B14F-4D97-AF65-F5344CB8AC3E}">
        <p14:creationId xmlns:p14="http://schemas.microsoft.com/office/powerpoint/2010/main" val="128551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3" grpId="0" animBg="1"/>
      <p:bldP spid="16" grpId="0" animBg="1"/>
      <p:bldP spid="17" grpId="0" animBg="1"/>
      <p:bldP spid="19" grpId="0"/>
      <p:bldP spid="20" grpId="0"/>
      <p:bldP spid="21" grpId="0"/>
      <p:bldP spid="30" grpId="0" animBg="1"/>
      <p:bldP spid="35" grpId="0"/>
      <p:bldP spid="53" grpId="0" animBg="1"/>
      <p:bldP spid="56" grpId="0"/>
      <p:bldP spid="57" grpId="0" animBg="1"/>
      <p:bldP spid="58" grpId="0" animBg="1"/>
      <p:bldP spid="59" grpId="0" animBg="1"/>
      <p:bldP spid="62" grpId="0"/>
      <p:bldP spid="63" grpId="0"/>
      <p:bldP spid="64" grpId="0"/>
      <p:bldP spid="65" grpId="0" animBg="1"/>
      <p:bldP spid="67" grpId="0"/>
      <p:bldP spid="68" grpId="0" animBg="1"/>
      <p:bldP spid="7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C6CA6A-8787-2C40-B719-5BF73484E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B5DAA7-88E3-AB4E-A940-00B0D780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it-IT" sz="2400" dirty="0"/>
              <a:t>Entrambi i servizi permettono di ottenere dei risultati che sono valutati positivamente dall’utenza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it-IT" sz="2400" dirty="0"/>
              <a:t>Entrambi i servizi sono generalmente accettati dal gruppo dei pari, soprattutto il servizio tessere e buoni taxi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it-IT" sz="2400" dirty="0"/>
              <a:t>Gli utenti ritengono molto probabile l’utilizzo futuro dei servizi, soprattutto il servizio tessere e buoni taxi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it-IT" sz="2400" dirty="0"/>
              <a:t>In generale, i servizi offerti da Overnight, oltre ai due considerati nella ricerca, sono valutati come utili, soddisfacenti e organizzati.</a:t>
            </a:r>
          </a:p>
        </p:txBody>
      </p:sp>
    </p:spTree>
    <p:extLst>
      <p:ext uri="{BB962C8B-B14F-4D97-AF65-F5344CB8AC3E}">
        <p14:creationId xmlns:p14="http://schemas.microsoft.com/office/powerpoint/2010/main" val="243270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9686DE-537A-1043-85DA-61326318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583B64-2B49-7042-8513-56C19EC8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b="1" dirty="0"/>
              <a:t>L’intenzione di utilizzare il servizio tessere e buoni taxi </a:t>
            </a:r>
            <a:r>
              <a:rPr lang="it-IT" sz="2400" dirty="0"/>
              <a:t>aumenta all’aumentare: </a:t>
            </a:r>
          </a:p>
          <a:p>
            <a:pPr lvl="1"/>
            <a:r>
              <a:rPr lang="it-IT" dirty="0"/>
              <a:t>della norma strumentale</a:t>
            </a:r>
          </a:p>
          <a:p>
            <a:pPr lvl="1"/>
            <a:r>
              <a:rPr lang="it-IT" dirty="0"/>
              <a:t>della frequenza di utilizzo passato del servizio</a:t>
            </a:r>
          </a:p>
          <a:p>
            <a:pPr lvl="1"/>
            <a:r>
              <a:rPr lang="it-IT" dirty="0"/>
              <a:t>della valutazione generale dei servizi overnight 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sz="2400" b="1" dirty="0"/>
              <a:t>L’intenzione di utilizzare il banchetto di Overnight </a:t>
            </a:r>
            <a:r>
              <a:rPr lang="it-IT" sz="2400" dirty="0"/>
              <a:t>per stati di malessere aumenta all’aumentare: </a:t>
            </a:r>
          </a:p>
          <a:p>
            <a:pPr lvl="1"/>
            <a:r>
              <a:rPr lang="it-IT" dirty="0"/>
              <a:t>della norma strumentale</a:t>
            </a:r>
          </a:p>
          <a:p>
            <a:pPr lvl="1"/>
            <a:r>
              <a:rPr lang="it-IT" dirty="0"/>
              <a:t>dell’atteggiamento strumentale (</a:t>
            </a:r>
            <a:r>
              <a:rPr lang="it-IT" dirty="0" err="1"/>
              <a:t>predittore</a:t>
            </a:r>
            <a:r>
              <a:rPr lang="it-IT" dirty="0"/>
              <a:t> forte)</a:t>
            </a:r>
          </a:p>
          <a:p>
            <a:pPr lvl="1"/>
            <a:r>
              <a:rPr lang="it-IT" dirty="0"/>
              <a:t>della valutazione generale dei servizi overnight 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050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9686DE-537A-1043-85DA-61326318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Possibili interventi per incrementare l’utilizzo dei servizi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583B64-2B49-7042-8513-56C19EC8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/>
              <a:t>Mantenimento della qualità dei servizi offerti dal progetto in generale</a:t>
            </a:r>
          </a:p>
          <a:p>
            <a:pPr>
              <a:spcBef>
                <a:spcPts val="1600"/>
              </a:spcBef>
            </a:pPr>
            <a:r>
              <a:rPr lang="it-IT" sz="2400" u="sng" dirty="0">
                <a:solidFill>
                  <a:schemeClr val="accent2"/>
                </a:solidFill>
              </a:rPr>
              <a:t>SERVIZIO OVERNIGHT TAXI</a:t>
            </a:r>
            <a:endParaRPr lang="it-IT" sz="2400" b="1" u="sng" dirty="0">
              <a:solidFill>
                <a:schemeClr val="accent2"/>
              </a:solidFill>
            </a:endParaRPr>
          </a:p>
          <a:p>
            <a:pPr lvl="1">
              <a:spcBef>
                <a:spcPts val="600"/>
              </a:spcBef>
            </a:pPr>
            <a:r>
              <a:rPr lang="it-IT" b="1" dirty="0"/>
              <a:t>Modifica della norma del gruppo dei pari</a:t>
            </a:r>
            <a:r>
              <a:rPr lang="it-IT" dirty="0"/>
              <a:t>, per esempio attraverso:</a:t>
            </a:r>
          </a:p>
          <a:p>
            <a:pPr lvl="2">
              <a:spcBef>
                <a:spcPts val="600"/>
              </a:spcBef>
            </a:pPr>
            <a:r>
              <a:rPr lang="it-IT" sz="2400" b="1" dirty="0"/>
              <a:t>Peer </a:t>
            </a:r>
            <a:r>
              <a:rPr lang="it-IT" sz="2400" b="1" dirty="0" err="1"/>
              <a:t>education</a:t>
            </a:r>
            <a:r>
              <a:rPr lang="it-IT" sz="2400" b="1" dirty="0"/>
              <a:t> </a:t>
            </a:r>
            <a:r>
              <a:rPr lang="it-IT" sz="2400" dirty="0"/>
              <a:t>in cui i </a:t>
            </a:r>
            <a:r>
              <a:rPr lang="it-IT" sz="2400" dirty="0" err="1"/>
              <a:t>peer</a:t>
            </a:r>
            <a:r>
              <a:rPr lang="it-IT" sz="2400" dirty="0"/>
              <a:t> formati siano utenti stessi del servizio</a:t>
            </a:r>
          </a:p>
          <a:p>
            <a:pPr lvl="2">
              <a:spcBef>
                <a:spcPts val="600"/>
              </a:spcBef>
            </a:pPr>
            <a:r>
              <a:rPr lang="it-IT" sz="2400" dirty="0"/>
              <a:t>Materiale pubblicitario focalizzato sulla quantità di utenti che già utilizzano il servizio</a:t>
            </a:r>
          </a:p>
          <a:p>
            <a:pPr>
              <a:spcBef>
                <a:spcPts val="1600"/>
              </a:spcBef>
            </a:pPr>
            <a:r>
              <a:rPr lang="it-IT" sz="2400" u="sng" dirty="0">
                <a:solidFill>
                  <a:schemeClr val="accent1"/>
                </a:solidFill>
              </a:rPr>
              <a:t>SERVIZIO DI SUPPORTO E SOSTEGNO IN CASO DI MALESSERE </a:t>
            </a:r>
          </a:p>
          <a:p>
            <a:pPr marL="711200" indent="-209550">
              <a:spcBef>
                <a:spcPts val="1600"/>
              </a:spcBef>
            </a:pPr>
            <a:r>
              <a:rPr lang="it-IT" sz="2400" b="1" dirty="0"/>
              <a:t>Modifica degli atteggiamenti:</a:t>
            </a:r>
          </a:p>
          <a:p>
            <a:pPr lvl="2">
              <a:spcBef>
                <a:spcPts val="600"/>
              </a:spcBef>
            </a:pPr>
            <a:r>
              <a:rPr lang="it-IT" sz="2400" b="1" dirty="0"/>
              <a:t>Interventi di tipo informativo </a:t>
            </a:r>
            <a:r>
              <a:rPr lang="it-IT" sz="2400" dirty="0"/>
              <a:t>sull’importanza, per esempio, della gestione di situazioni critiche nei luoghi di divertimento</a:t>
            </a:r>
          </a:p>
        </p:txBody>
      </p:sp>
    </p:spTree>
    <p:extLst>
      <p:ext uri="{BB962C8B-B14F-4D97-AF65-F5344CB8AC3E}">
        <p14:creationId xmlns:p14="http://schemas.microsoft.com/office/powerpoint/2010/main" val="181144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48D5A8-A236-0649-8A70-330B31D79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tra 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FF3F4C-06F6-9442-BBEB-DB05DE215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Ricerca in FVG (Germano et al., 2012)</a:t>
            </a:r>
          </a:p>
          <a:p>
            <a:pPr lvl="1"/>
            <a:r>
              <a:rPr lang="it-IT" dirty="0"/>
              <a:t>Alcol e guida</a:t>
            </a:r>
          </a:p>
          <a:p>
            <a:pPr lvl="2"/>
            <a:r>
              <a:rPr lang="it-IT" sz="2400" dirty="0"/>
              <a:t>Il 14% di coloro che bevono riporta di aver guidato in stato di ebrezza</a:t>
            </a:r>
          </a:p>
          <a:p>
            <a:pPr lvl="2"/>
            <a:r>
              <a:rPr lang="it-IT" sz="2400" dirty="0"/>
              <a:t>il 21% di essere stato trasportato da un guidatore in stato di ebrezza</a:t>
            </a:r>
          </a:p>
          <a:p>
            <a:pPr lvl="2"/>
            <a:r>
              <a:rPr lang="it-IT" sz="2400" dirty="0"/>
              <a:t>il 42% riporta di aver guidato entro un’ora dall’assunzione di alcolici 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441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D70CCD-8353-4F4B-B804-9BB15F1D4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e guida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0FAF0B-31B9-A144-ADB4-FE78F74B4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ALCOL E GUIDA</a:t>
            </a:r>
          </a:p>
          <a:p>
            <a:pPr marL="0" indent="0">
              <a:buNone/>
            </a:pPr>
            <a:r>
              <a:rPr lang="it-IT" sz="2400" b="1" dirty="0"/>
              <a:t>Incidenti stradali </a:t>
            </a:r>
            <a:r>
              <a:rPr lang="it-IT" sz="2400" dirty="0"/>
              <a:t>causati dalla guida in stato di ebrezza </a:t>
            </a:r>
            <a:r>
              <a:rPr lang="it-IT" sz="2400" dirty="0">
                <a:sym typeface="Wingdings" pitchFamily="2" charset="2"/>
              </a:rPr>
              <a:t> tra le maggiori cause di mortalità tra i giovani</a:t>
            </a:r>
            <a:endParaRPr lang="it-IT" sz="2400" dirty="0"/>
          </a:p>
          <a:p>
            <a:r>
              <a:rPr lang="it-IT" sz="2400" b="1" dirty="0"/>
              <a:t>compromette le funzioni psicofisiche </a:t>
            </a:r>
            <a:r>
              <a:rPr lang="it-IT" sz="2400" dirty="0"/>
              <a:t>del conducente:</a:t>
            </a:r>
          </a:p>
          <a:p>
            <a:pPr lvl="1"/>
            <a:r>
              <a:rPr lang="it-IT" dirty="0"/>
              <a:t>Aumento tempi di reazione</a:t>
            </a:r>
          </a:p>
          <a:p>
            <a:pPr lvl="1"/>
            <a:r>
              <a:rPr lang="it-IT" dirty="0"/>
              <a:t>Riduzione della vigilanza e concentrazione</a:t>
            </a:r>
          </a:p>
          <a:p>
            <a:pPr lvl="1"/>
            <a:r>
              <a:rPr lang="it-IT" dirty="0"/>
              <a:t>Diminuzione dell’acuità visiva </a:t>
            </a:r>
          </a:p>
          <a:p>
            <a:pPr lvl="1"/>
            <a:r>
              <a:rPr lang="it-IT" dirty="0"/>
              <a:t>Difficoltà di giudizio </a:t>
            </a:r>
          </a:p>
          <a:p>
            <a:pPr lvl="1"/>
            <a:r>
              <a:rPr lang="it-IT" dirty="0"/>
              <a:t>Aumento della fiducia nelle proprie capacità </a:t>
            </a:r>
          </a:p>
          <a:p>
            <a:pPr lvl="1"/>
            <a:r>
              <a:rPr lang="it-IT" dirty="0"/>
              <a:t>Aumento della probabilità di mettere in atto altri comportamenti a rischio (velocità, no uso di cinture di sicurezza)</a:t>
            </a:r>
          </a:p>
          <a:p>
            <a:r>
              <a:rPr lang="it-IT" sz="2400" dirty="0"/>
              <a:t>Tali effetti, secondo la legge, si manifestano a partire da una alcolemia di 0,5g/L</a:t>
            </a:r>
            <a:endParaRPr lang="it-IT" sz="2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6125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B4EE5-C5C9-C844-9D8F-A41A08D1F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Abuso di alcol nei giovani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14A6AE-6DC7-914F-BA4F-4470A0977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b="1" dirty="0"/>
              <a:t>La guida in stato di ebrezza</a:t>
            </a:r>
            <a:r>
              <a:rPr lang="it-IT" sz="2400" dirty="0"/>
              <a:t>: </a:t>
            </a:r>
          </a:p>
          <a:p>
            <a:pPr lvl="1"/>
            <a:r>
              <a:rPr lang="it-IT" sz="2200" dirty="0"/>
              <a:t>tra le 4 maggiori cause di morte sulla strada insieme all’alta velocità, il mancato uso delle cinture di sicurezza e la distrazione</a:t>
            </a:r>
          </a:p>
          <a:p>
            <a:pPr lvl="1"/>
            <a:r>
              <a:rPr lang="it-IT" sz="2200" dirty="0"/>
              <a:t>Aumenta il rischio e la gravità delle lesioni in seguito a incidenti</a:t>
            </a:r>
          </a:p>
          <a:p>
            <a:r>
              <a:rPr lang="it-IT" sz="2400" dirty="0"/>
              <a:t>Si stima che il 25% degli incidenti stradali mortali in Europa sia legato all’uso di alcol alla guida (</a:t>
            </a:r>
            <a:r>
              <a:rPr lang="it-IT" sz="2400" dirty="0" err="1"/>
              <a:t>European</a:t>
            </a:r>
            <a:r>
              <a:rPr lang="it-IT" sz="2400" dirty="0"/>
              <a:t> </a:t>
            </a:r>
            <a:r>
              <a:rPr lang="it-IT" sz="2400" dirty="0" err="1"/>
              <a:t>Commission</a:t>
            </a:r>
            <a:r>
              <a:rPr lang="it-IT" sz="2400" dirty="0"/>
              <a:t>, 2015), di cui l’80% potrebbe essere evitato se i guidatori fossero stati sobri (</a:t>
            </a:r>
            <a:r>
              <a:rPr lang="it-IT" sz="2400" dirty="0" err="1"/>
              <a:t>Allsop</a:t>
            </a:r>
            <a:r>
              <a:rPr lang="it-IT" sz="2400" dirty="0"/>
              <a:t>, 2015) </a:t>
            </a:r>
            <a:r>
              <a:rPr lang="it-IT" dirty="0"/>
              <a:t> </a:t>
            </a:r>
            <a:endParaRPr lang="it-IT" sz="2400" dirty="0"/>
          </a:p>
          <a:p>
            <a:r>
              <a:rPr lang="it-IT" sz="2400" b="1" dirty="0"/>
              <a:t>In Italia, </a:t>
            </a:r>
            <a:r>
              <a:rPr lang="it-IT" sz="2400" dirty="0"/>
              <a:t>gli incidenti stradali rilevati dalla polizia stradale per i quali almeno uno dei conducenti dei veicoli coinvolti era in stato di ebbrezza o sotto l’effetto di stupefacenti sono circa il 10% </a:t>
            </a:r>
            <a:r>
              <a:rPr lang="en-US" sz="2400" dirty="0"/>
              <a:t>(ISTAT, 2018).</a:t>
            </a:r>
            <a:r>
              <a:rPr lang="it-IT" sz="2400" dirty="0"/>
              <a:t> </a:t>
            </a:r>
            <a:r>
              <a:rPr lang="it-IT" sz="2400" dirty="0">
                <a:sym typeface="Wingdings" pitchFamily="2" charset="2"/>
              </a:rPr>
              <a:t> dato probabilmente sottostimato visto che si basa solo su rilevazioni ufficiali in cui è intervenuta la polizia</a:t>
            </a:r>
          </a:p>
        </p:txBody>
      </p:sp>
    </p:spTree>
    <p:extLst>
      <p:ext uri="{BB962C8B-B14F-4D97-AF65-F5344CB8AC3E}">
        <p14:creationId xmlns:p14="http://schemas.microsoft.com/office/powerpoint/2010/main" val="358754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13881</TotalTime>
  <Words>5121</Words>
  <Application>Microsoft Macintosh PowerPoint</Application>
  <PresentationFormat>Widescreen</PresentationFormat>
  <Paragraphs>691</Paragraphs>
  <Slides>63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63</vt:i4>
      </vt:variant>
    </vt:vector>
  </HeadingPairs>
  <TitlesOfParts>
    <vt:vector size="69" baseType="lpstr">
      <vt:lpstr>Arial</vt:lpstr>
      <vt:lpstr>Calibri</vt:lpstr>
      <vt:lpstr>Calibri Light</vt:lpstr>
      <vt:lpstr>Symbol</vt:lpstr>
      <vt:lpstr>Wingdings</vt:lpstr>
      <vt:lpstr>Tema di Office</vt:lpstr>
      <vt:lpstr>Comprendere le variabili individuali e di mesosistema nei comportamenti a rischio: il modello overnight</vt:lpstr>
      <vt:lpstr>Sommario</vt:lpstr>
      <vt:lpstr>Abuso di alcol</vt:lpstr>
      <vt:lpstr>Abuso di alcol nei giovani</vt:lpstr>
      <vt:lpstr>Abuso di alcol nei giovani</vt:lpstr>
      <vt:lpstr>Abuso di alcol tra i giovani</vt:lpstr>
      <vt:lpstr>Abuso di alcol tra i giovani</vt:lpstr>
      <vt:lpstr>Abuso di alcol e guida</vt:lpstr>
      <vt:lpstr>Abuso di alcol nei giovani</vt:lpstr>
      <vt:lpstr>Abuso di alcol nei giovani</vt:lpstr>
      <vt:lpstr>Abuso di alcol tra i giovani</vt:lpstr>
      <vt:lpstr>Abuso di alcol tra i giovani</vt:lpstr>
      <vt:lpstr>Abuso di alcol tra i giovani</vt:lpstr>
      <vt:lpstr>Abuso di alcol tra i giovani</vt:lpstr>
      <vt:lpstr>Abuso di alcol tra i giovani</vt:lpstr>
      <vt:lpstr>Il progetto Overnight</vt:lpstr>
      <vt:lpstr>Il progetto Overnight</vt:lpstr>
      <vt:lpstr>Il progetto Overnight</vt:lpstr>
      <vt:lpstr>Il progetto Overnight</vt:lpstr>
      <vt:lpstr>Il progetto Overnight</vt:lpstr>
      <vt:lpstr>Il progetto overnight</vt:lpstr>
      <vt:lpstr>Obiettivo della ricerca</vt:lpstr>
      <vt:lpstr>Background teorico</vt:lpstr>
      <vt:lpstr>Background teorico</vt:lpstr>
      <vt:lpstr>Background teorico</vt:lpstr>
      <vt:lpstr>Background teorico</vt:lpstr>
      <vt:lpstr>Background teorico</vt:lpstr>
      <vt:lpstr>Background teorico</vt:lpstr>
      <vt:lpstr>Background teorico</vt:lpstr>
      <vt:lpstr>Background teorico</vt:lpstr>
      <vt:lpstr>Background teorico</vt:lpstr>
      <vt:lpstr>Background teorico</vt:lpstr>
      <vt:lpstr>Background teorico</vt:lpstr>
      <vt:lpstr>La ricerca</vt:lpstr>
      <vt:lpstr>La ricerca</vt:lpstr>
      <vt:lpstr>Ipotesi</vt:lpstr>
      <vt:lpstr>Comportamento target</vt:lpstr>
      <vt:lpstr>Comportamento target</vt:lpstr>
      <vt:lpstr>Comportamento target</vt:lpstr>
      <vt:lpstr>Metodo</vt:lpstr>
      <vt:lpstr>Misure</vt:lpstr>
      <vt:lpstr>Misure</vt:lpstr>
      <vt:lpstr>Misure</vt:lpstr>
      <vt:lpstr>Misure</vt:lpstr>
      <vt:lpstr>Misure</vt:lpstr>
      <vt:lpstr>Misure</vt:lpstr>
      <vt:lpstr>Misure</vt:lpstr>
      <vt:lpstr>Misure</vt:lpstr>
      <vt:lpstr>Misure</vt:lpstr>
      <vt:lpstr>Risultati – statistiche descrittive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Risultati</vt:lpstr>
      <vt:lpstr>Risultati</vt:lpstr>
      <vt:lpstr>Risultati</vt:lpstr>
      <vt:lpstr>Risultati</vt:lpstr>
      <vt:lpstr>Risultati</vt:lpstr>
      <vt:lpstr>Conclusioni</vt:lpstr>
      <vt:lpstr>Conclusioni</vt:lpstr>
      <vt:lpstr>Possibili interventi per incrementare l’utilizzo dei servizi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Marta Stragà</dc:creator>
  <cp:lastModifiedBy>Marta Stragà</cp:lastModifiedBy>
  <cp:revision>149</cp:revision>
  <dcterms:created xsi:type="dcterms:W3CDTF">2019-01-24T10:05:54Z</dcterms:created>
  <dcterms:modified xsi:type="dcterms:W3CDTF">2019-05-07T06:52:05Z</dcterms:modified>
</cp:coreProperties>
</file>