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1" r:id="rId1"/>
  </p:sldMasterIdLst>
  <p:notesMasterIdLst>
    <p:notesMasterId r:id="rId28"/>
  </p:notesMasterIdLst>
  <p:sldIdLst>
    <p:sldId id="331" r:id="rId2"/>
    <p:sldId id="332" r:id="rId3"/>
    <p:sldId id="257" r:id="rId4"/>
    <p:sldId id="721" r:id="rId5"/>
    <p:sldId id="720" r:id="rId6"/>
    <p:sldId id="711" r:id="rId7"/>
    <p:sldId id="325" r:id="rId8"/>
    <p:sldId id="334" r:id="rId9"/>
    <p:sldId id="352" r:id="rId10"/>
    <p:sldId id="715" r:id="rId11"/>
    <p:sldId id="714" r:id="rId12"/>
    <p:sldId id="259" r:id="rId13"/>
    <p:sldId id="333" r:id="rId14"/>
    <p:sldId id="718" r:id="rId15"/>
    <p:sldId id="722" r:id="rId16"/>
    <p:sldId id="326" r:id="rId17"/>
    <p:sldId id="724" r:id="rId18"/>
    <p:sldId id="723" r:id="rId19"/>
    <p:sldId id="263" r:id="rId20"/>
    <p:sldId id="335" r:id="rId21"/>
    <p:sldId id="264" r:id="rId22"/>
    <p:sldId id="262" r:id="rId23"/>
    <p:sldId id="357" r:id="rId24"/>
    <p:sldId id="344" r:id="rId25"/>
    <p:sldId id="288" r:id="rId26"/>
    <p:sldId id="277" r:id="rId27"/>
  </p:sldIdLst>
  <p:sldSz cx="10080625" cy="7559675"/>
  <p:notesSz cx="7559675" cy="10691813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2E0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41"/>
    <p:restoredTop sz="94715"/>
  </p:normalViewPr>
  <p:slideViewPr>
    <p:cSldViewPr>
      <p:cViewPr varScale="1">
        <p:scale>
          <a:sx n="110" d="100"/>
          <a:sy n="110" d="100"/>
        </p:scale>
        <p:origin x="1632" y="1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7888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AutoShape 1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1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0775" cy="3697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1169988" y="5086350"/>
            <a:ext cx="5222875" cy="410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01688"/>
            <a:ext cx="5345113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01688"/>
            <a:ext cx="5345113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04603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01688"/>
            <a:ext cx="5345113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53182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928881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01688"/>
            <a:ext cx="5345113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01688"/>
            <a:ext cx="5345113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55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01688"/>
            <a:ext cx="5345113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446648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803269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358063" y="117475"/>
            <a:ext cx="2205037" cy="68659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741363" y="117475"/>
            <a:ext cx="6464300" cy="68659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42920957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1363" y="117475"/>
            <a:ext cx="8604250" cy="1258888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22072137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LOGO">
            <a:extLst>
              <a:ext uri="{FF2B5EF4-FFF2-40B4-BE49-F238E27FC236}">
                <a16:creationId xmlns:a16="http://schemas.microsoft.com/office/drawing/2014/main" id="{A0C9E4FE-2F02-254E-B5C7-2A9A0AA3128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2528" y="7300687"/>
            <a:ext cx="1582098" cy="271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09">
            <a:extLst>
              <a:ext uri="{FF2B5EF4-FFF2-40B4-BE49-F238E27FC236}">
                <a16:creationId xmlns:a16="http://schemas.microsoft.com/office/drawing/2014/main" id="{27C00DE1-A7D7-AD4D-AA2D-5C43F7C0234B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6337144" y="7304186"/>
            <a:ext cx="2248889" cy="167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FB4CACCF-CC7C-AF4E-A81E-B7CE25497212}" type="slidenum">
              <a:rPr lang="it-IT" altLang="it-IT" sz="882"/>
              <a:pPr algn="ctr"/>
              <a:t>‹N›</a:t>
            </a:fld>
            <a:endParaRPr lang="it-IT" altLang="it-IT" sz="1543"/>
          </a:p>
        </p:txBody>
      </p:sp>
    </p:spTree>
    <p:extLst>
      <p:ext uri="{BB962C8B-B14F-4D97-AF65-F5344CB8AC3E}">
        <p14:creationId xmlns:p14="http://schemas.microsoft.com/office/powerpoint/2010/main" val="22086491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1_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504032" y="747239"/>
            <a:ext cx="9084814" cy="5946244"/>
          </a:xfrm>
        </p:spPr>
        <p:txBody>
          <a:bodyPr/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DDBFF173-A5C1-924C-98F0-2D8715DA30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9C012B9-F611-154C-AA96-8C49BB9579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60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27794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860570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89025" y="2224088"/>
            <a:ext cx="4160838" cy="475932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402263" y="2224088"/>
            <a:ext cx="4160837" cy="475932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737121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477033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3005295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2479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551549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59945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41363" y="117475"/>
            <a:ext cx="8604250" cy="125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89025" y="2224088"/>
            <a:ext cx="8474075" cy="475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124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0" y="6251575"/>
            <a:ext cx="1968500" cy="10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</p:sldLayoutIdLst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 kern="1200">
          <a:solidFill>
            <a:srgbClr val="E6E6E6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E6E6E6"/>
          </a:solidFill>
          <a:latin typeface="Arial" panose="020B0604020202020204" pitchFamily="34" charset="0"/>
          <a:cs typeface="Lucida Sans Unicode" panose="020B0602030504020204" pitchFamily="34" charset="0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E6E6E6"/>
          </a:solidFill>
          <a:latin typeface="Arial" panose="020B0604020202020204" pitchFamily="34" charset="0"/>
          <a:cs typeface="Lucida Sans Unicode" panose="020B0602030504020204" pitchFamily="34" charset="0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E6E6E6"/>
          </a:solidFill>
          <a:latin typeface="Arial" panose="020B0604020202020204" pitchFamily="34" charset="0"/>
          <a:cs typeface="Lucida Sans Unicode" panose="020B0602030504020204" pitchFamily="34" charset="0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E6E6E6"/>
          </a:solidFill>
          <a:latin typeface="Arial" panose="020B0604020202020204" pitchFamily="34" charset="0"/>
          <a:cs typeface="Lucida Sans Unicode" panose="020B0602030504020204" pitchFamily="34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E6E6E6"/>
          </a:solidFill>
          <a:latin typeface="Arial" panose="020B0604020202020204" pitchFamily="34" charset="0"/>
          <a:cs typeface="Lucida Sans Unicode" panose="020B0602030504020204" pitchFamily="34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E6E6E6"/>
          </a:solidFill>
          <a:latin typeface="Arial" panose="020B0604020202020204" pitchFamily="34" charset="0"/>
          <a:cs typeface="Lucida Sans Unicode" panose="020B0602030504020204" pitchFamily="34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E6E6E6"/>
          </a:solidFill>
          <a:latin typeface="Arial" panose="020B0604020202020204" pitchFamily="34" charset="0"/>
          <a:cs typeface="Lucida Sans Unicode" panose="020B0602030504020204" pitchFamily="34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E6E6E6"/>
          </a:solidFill>
          <a:latin typeface="Arial" panose="020B0604020202020204" pitchFamily="34" charset="0"/>
          <a:cs typeface="Lucida Sans Unicode" panose="020B0602030504020204" pitchFamily="34" charset="0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E6E6E6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E6E6E6"/>
          </a:solidFill>
          <a:latin typeface="+mn-lt"/>
          <a:ea typeface="+mn-ea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E6E6E6"/>
          </a:solidFill>
          <a:latin typeface="+mn-lt"/>
          <a:ea typeface="+mn-ea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E6E6E6"/>
          </a:solidFill>
          <a:latin typeface="+mn-lt"/>
          <a:ea typeface="+mn-ea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99CC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4.png"/><Relationship Id="rId5" Type="http://schemas.openxmlformats.org/officeDocument/2006/relationships/image" Target="../media/image19.jpg"/><Relationship Id="rId4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4.png"/><Relationship Id="rId4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4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4.png"/><Relationship Id="rId4" Type="http://schemas.openxmlformats.org/officeDocument/2006/relationships/image" Target="../media/image20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4.png"/><Relationship Id="rId4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4.png"/><Relationship Id="rId4" Type="http://schemas.openxmlformats.org/officeDocument/2006/relationships/image" Target="../media/image2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D22DDC-1D1C-7242-A0B6-EC8959897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840" y="2339677"/>
            <a:ext cx="8604250" cy="1258888"/>
          </a:xfrm>
        </p:spPr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 E </a:t>
            </a:r>
            <a:r>
              <a:rPr lang="it-IT" sz="3200" i="0" dirty="0" err="1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R</a:t>
            </a:r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V E L L O</a:t>
            </a:r>
            <a:b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DIENCEFALO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A40131E9-05CD-434D-AC28-5B17CF13C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9" b="33696"/>
          <a:stretch>
            <a:fillRect/>
          </a:stretch>
        </p:blipFill>
        <p:spPr bwMode="auto">
          <a:xfrm>
            <a:off x="2808064" y="3598565"/>
            <a:ext cx="4825760" cy="2968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8609" b="3369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1EAC0438-4CD3-D647-AC74-390337C1EB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0192" y="3995861"/>
            <a:ext cx="2736304" cy="1224136"/>
          </a:xfrm>
          <a:prstGeom prst="rect">
            <a:avLst/>
          </a:prstGeom>
          <a:noFill/>
          <a:ln w="79375" cap="flat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BE57653-D087-F747-9D42-80230A160B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51925" y="65309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92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854"/>
    </mc:Choice>
    <mc:Fallback xmlns="">
      <p:transition spd="slow" advTm="1228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Segnaposto contenuto 3" descr="0714.gif">
            <a:extLst>
              <a:ext uri="{FF2B5EF4-FFF2-40B4-BE49-F238E27FC236}">
                <a16:creationId xmlns:a16="http://schemas.microsoft.com/office/drawing/2014/main" id="{15AFE17F-3A60-FB46-A48E-FC915AF852D9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5" b="3122"/>
          <a:stretch/>
        </p:blipFill>
        <p:spPr>
          <a:xfrm>
            <a:off x="1943968" y="107429"/>
            <a:ext cx="5622741" cy="7288836"/>
          </a:xfr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5EFE900-A5B1-D246-BCDF-334E8915AA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51925" y="65309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19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44"/>
    </mc:Choice>
    <mc:Fallback xmlns="">
      <p:transition spd="slow" advTm="27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Segnaposto contenuto 3" descr="0713.gif">
            <a:extLst>
              <a:ext uri="{FF2B5EF4-FFF2-40B4-BE49-F238E27FC236}">
                <a16:creationId xmlns:a16="http://schemas.microsoft.com/office/drawing/2014/main" id="{F0B6BE0A-9136-7041-AA22-38025132610B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5" t="4887" r="27555" b="55880"/>
          <a:stretch/>
        </p:blipFill>
        <p:spPr>
          <a:xfrm>
            <a:off x="-144264" y="21960"/>
            <a:ext cx="5760392" cy="7464171"/>
          </a:xfrm>
        </p:spPr>
      </p:pic>
      <p:pic>
        <p:nvPicPr>
          <p:cNvPr id="3" name="Segnaposto contenuto 3" descr="0713.gif">
            <a:extLst>
              <a:ext uri="{FF2B5EF4-FFF2-40B4-BE49-F238E27FC236}">
                <a16:creationId xmlns:a16="http://schemas.microsoft.com/office/drawing/2014/main" id="{E9C5D22B-B788-8A46-8600-45DE1F5C51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2" t="51400" r="11495" b="3579"/>
          <a:stretch/>
        </p:blipFill>
        <p:spPr bwMode="auto">
          <a:xfrm>
            <a:off x="5325922" y="971525"/>
            <a:ext cx="4763371" cy="4620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2E85C50-F5ED-FC40-A585-FD56992289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51925" y="65309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24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859"/>
    </mc:Choice>
    <mc:Fallback xmlns="">
      <p:transition spd="slow" advTm="87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xfrm>
            <a:off x="754063" y="207963"/>
            <a:ext cx="8567737" cy="1260475"/>
          </a:xfrm>
          <a:ln/>
        </p:spPr>
        <p:txBody>
          <a:bodyPr lIns="90000" tIns="46800" rIns="90000" bIns="46800"/>
          <a:lstStyle/>
          <a:p>
            <a:pPr>
              <a:lnSpc>
                <a:spcPct val="100000"/>
              </a:lnSpc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Suddivisione topografica dei </a:t>
            </a:r>
            <a:br>
              <a:rPr lang="it-IT" altLang="it-IT" sz="28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8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nuclei talamici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23925" y="2100263"/>
            <a:ext cx="8826500" cy="4938712"/>
          </a:xfrm>
          <a:ln/>
        </p:spPr>
        <p:txBody>
          <a:bodyPr/>
          <a:lstStyle/>
          <a:p>
            <a:endParaRPr lang="it-IT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6" t="55154" r="2606"/>
          <a:stretch>
            <a:fillRect/>
          </a:stretch>
        </p:blipFill>
        <p:spPr bwMode="auto">
          <a:xfrm>
            <a:off x="515938" y="1477963"/>
            <a:ext cx="9366250" cy="591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6026" t="55154" r="260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515938" y="1477963"/>
            <a:ext cx="5713412" cy="395287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515938" y="1954213"/>
            <a:ext cx="395287" cy="873125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72EC7AE-8C98-4C47-89A2-5246A1107A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51925" y="6530975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367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tab1605">
            <a:extLst>
              <a:ext uri="{FF2B5EF4-FFF2-40B4-BE49-F238E27FC236}">
                <a16:creationId xmlns:a16="http://schemas.microsoft.com/office/drawing/2014/main" id="{36A012B4-E3E4-7944-80EB-C4BBBA87672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6" t="2937" r="3081" b="18844"/>
          <a:stretch/>
        </p:blipFill>
        <p:spPr>
          <a:xfrm>
            <a:off x="647824" y="140763"/>
            <a:ext cx="9360794" cy="7403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egnaposto contenuto 3" descr="1005.gif">
            <a:extLst>
              <a:ext uri="{FF2B5EF4-FFF2-40B4-BE49-F238E27FC236}">
                <a16:creationId xmlns:a16="http://schemas.microsoft.com/office/drawing/2014/main" id="{1435DDD5-587B-E742-8F9C-C1D1EE428C3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" t="86563" r="60389" b="993"/>
          <a:stretch/>
        </p:blipFill>
        <p:spPr>
          <a:xfrm>
            <a:off x="6494827" y="0"/>
            <a:ext cx="3496750" cy="902770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C105DD9A-1F93-9643-ADB2-1995D5231BA6}"/>
              </a:ext>
            </a:extLst>
          </p:cNvPr>
          <p:cNvSpPr/>
          <p:nvPr/>
        </p:nvSpPr>
        <p:spPr bwMode="auto">
          <a:xfrm>
            <a:off x="791840" y="1187549"/>
            <a:ext cx="5976664" cy="360040"/>
          </a:xfrm>
          <a:prstGeom prst="rect">
            <a:avLst/>
          </a:prstGeom>
          <a:noFill/>
          <a:ln w="889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AF4E7941-CE98-2B42-8F8B-05AE0E0F865C}"/>
              </a:ext>
            </a:extLst>
          </p:cNvPr>
          <p:cNvSpPr/>
          <p:nvPr/>
        </p:nvSpPr>
        <p:spPr bwMode="auto">
          <a:xfrm>
            <a:off x="3384128" y="6588149"/>
            <a:ext cx="3600400" cy="576064"/>
          </a:xfrm>
          <a:prstGeom prst="rect">
            <a:avLst/>
          </a:prstGeom>
          <a:noFill/>
          <a:ln w="889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ACDF2EF-D2E5-FA48-B868-DCF5999AD14B}"/>
              </a:ext>
            </a:extLst>
          </p:cNvPr>
          <p:cNvSpPr/>
          <p:nvPr/>
        </p:nvSpPr>
        <p:spPr bwMode="auto">
          <a:xfrm>
            <a:off x="910421" y="6876181"/>
            <a:ext cx="710901" cy="360040"/>
          </a:xfrm>
          <a:prstGeom prst="rect">
            <a:avLst/>
          </a:prstGeom>
          <a:noFill/>
          <a:ln w="889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0DB8B93-3BF0-7B46-9501-A84A70CEE6C5}"/>
              </a:ext>
            </a:extLst>
          </p:cNvPr>
          <p:cNvSpPr/>
          <p:nvPr/>
        </p:nvSpPr>
        <p:spPr bwMode="auto">
          <a:xfrm>
            <a:off x="1806483" y="6876181"/>
            <a:ext cx="696242" cy="360040"/>
          </a:xfrm>
          <a:prstGeom prst="rect">
            <a:avLst/>
          </a:prstGeom>
          <a:noFill/>
          <a:ln w="889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D129F53E-4DE2-9A4B-83AD-593F8C89ED52}"/>
              </a:ext>
            </a:extLst>
          </p:cNvPr>
          <p:cNvSpPr/>
          <p:nvPr/>
        </p:nvSpPr>
        <p:spPr bwMode="auto">
          <a:xfrm>
            <a:off x="918569" y="1547589"/>
            <a:ext cx="8874271" cy="9361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1FD61329-AB19-AA4D-ACFC-AA936EE27A7C}"/>
              </a:ext>
            </a:extLst>
          </p:cNvPr>
          <p:cNvSpPr/>
          <p:nvPr/>
        </p:nvSpPr>
        <p:spPr bwMode="auto">
          <a:xfrm>
            <a:off x="806621" y="2998046"/>
            <a:ext cx="705299" cy="421750"/>
          </a:xfrm>
          <a:prstGeom prst="rect">
            <a:avLst/>
          </a:prstGeom>
          <a:noFill/>
          <a:ln w="889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D433E443-F08E-7142-A2E1-6B7BF9351698}"/>
              </a:ext>
            </a:extLst>
          </p:cNvPr>
          <p:cNvSpPr/>
          <p:nvPr/>
        </p:nvSpPr>
        <p:spPr bwMode="auto">
          <a:xfrm>
            <a:off x="4464248" y="2663713"/>
            <a:ext cx="5328592" cy="284780"/>
          </a:xfrm>
          <a:prstGeom prst="rect">
            <a:avLst/>
          </a:prstGeom>
          <a:noFill/>
          <a:ln w="889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F734F5DE-1AA1-CF48-9719-611715A75E40}"/>
              </a:ext>
            </a:extLst>
          </p:cNvPr>
          <p:cNvSpPr/>
          <p:nvPr/>
        </p:nvSpPr>
        <p:spPr bwMode="auto">
          <a:xfrm>
            <a:off x="918569" y="1558195"/>
            <a:ext cx="8874271" cy="9361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FDC50AE5-C2DA-9644-BF34-7ACC945CD234}"/>
              </a:ext>
            </a:extLst>
          </p:cNvPr>
          <p:cNvSpPr/>
          <p:nvPr/>
        </p:nvSpPr>
        <p:spPr bwMode="auto">
          <a:xfrm>
            <a:off x="3384128" y="2967697"/>
            <a:ext cx="3312368" cy="340835"/>
          </a:xfrm>
          <a:prstGeom prst="rect">
            <a:avLst/>
          </a:prstGeom>
          <a:noFill/>
          <a:ln w="889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C470DA8C-8287-6042-A76B-FE2B93DA5C2F}"/>
              </a:ext>
            </a:extLst>
          </p:cNvPr>
          <p:cNvSpPr/>
          <p:nvPr/>
        </p:nvSpPr>
        <p:spPr bwMode="auto">
          <a:xfrm>
            <a:off x="3384128" y="3327735"/>
            <a:ext cx="3312368" cy="280135"/>
          </a:xfrm>
          <a:prstGeom prst="rect">
            <a:avLst/>
          </a:prstGeom>
          <a:noFill/>
          <a:ln w="889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254356F3-9A11-5848-B8B4-BEDD4713D157}"/>
              </a:ext>
            </a:extLst>
          </p:cNvPr>
          <p:cNvSpPr/>
          <p:nvPr/>
        </p:nvSpPr>
        <p:spPr bwMode="auto">
          <a:xfrm>
            <a:off x="7272560" y="3231652"/>
            <a:ext cx="2088232" cy="360040"/>
          </a:xfrm>
          <a:prstGeom prst="rect">
            <a:avLst/>
          </a:prstGeom>
          <a:noFill/>
          <a:ln w="889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249ED51D-CDD4-7B4A-9E40-BC612EBF95E0}"/>
              </a:ext>
            </a:extLst>
          </p:cNvPr>
          <p:cNvSpPr/>
          <p:nvPr/>
        </p:nvSpPr>
        <p:spPr bwMode="auto">
          <a:xfrm>
            <a:off x="1629470" y="2998046"/>
            <a:ext cx="746546" cy="421750"/>
          </a:xfrm>
          <a:prstGeom prst="rect">
            <a:avLst/>
          </a:prstGeom>
          <a:noFill/>
          <a:ln w="889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09C29AEA-48FE-114B-86A3-D6F23864ACDC}"/>
              </a:ext>
            </a:extLst>
          </p:cNvPr>
          <p:cNvSpPr/>
          <p:nvPr/>
        </p:nvSpPr>
        <p:spPr bwMode="auto">
          <a:xfrm>
            <a:off x="2469728" y="2998046"/>
            <a:ext cx="770384" cy="406426"/>
          </a:xfrm>
          <a:prstGeom prst="rect">
            <a:avLst/>
          </a:prstGeom>
          <a:noFill/>
          <a:ln w="889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0E9417BE-6CB7-9D4D-9D73-C119393DE814}"/>
              </a:ext>
            </a:extLst>
          </p:cNvPr>
          <p:cNvSpPr/>
          <p:nvPr/>
        </p:nvSpPr>
        <p:spPr bwMode="auto">
          <a:xfrm>
            <a:off x="7272560" y="6877000"/>
            <a:ext cx="2132644" cy="360040"/>
          </a:xfrm>
          <a:prstGeom prst="rect">
            <a:avLst/>
          </a:prstGeom>
          <a:noFill/>
          <a:ln w="889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621F9AF7-EF72-D64B-81B0-5CE65FB3F55E}"/>
              </a:ext>
            </a:extLst>
          </p:cNvPr>
          <p:cNvSpPr/>
          <p:nvPr/>
        </p:nvSpPr>
        <p:spPr bwMode="auto">
          <a:xfrm>
            <a:off x="3428286" y="7164213"/>
            <a:ext cx="5976918" cy="360040"/>
          </a:xfrm>
          <a:prstGeom prst="rect">
            <a:avLst/>
          </a:prstGeom>
          <a:noFill/>
          <a:ln w="889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8B0C924-EABC-164B-AF60-3DF08A757D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51925" y="65309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49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401"/>
    </mc:Choice>
    <mc:Fallback xmlns="">
      <p:transition spd="slow" advTm="191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Segnaposto contenuto 3" descr="0717.gif">
            <a:extLst>
              <a:ext uri="{FF2B5EF4-FFF2-40B4-BE49-F238E27FC236}">
                <a16:creationId xmlns:a16="http://schemas.microsoft.com/office/drawing/2014/main" id="{B52C1A76-61D2-9E4D-8AFC-C3E260477AB1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3" t="4643" r="13851" b="62660"/>
          <a:stretch/>
        </p:blipFill>
        <p:spPr>
          <a:xfrm>
            <a:off x="67717" y="179437"/>
            <a:ext cx="9981622" cy="7380238"/>
          </a:xfrm>
        </p:spPr>
      </p:pic>
      <p:pic>
        <p:nvPicPr>
          <p:cNvPr id="3" name="Segnaposto contenuto 3" descr="0717.gif">
            <a:extLst>
              <a:ext uri="{FF2B5EF4-FFF2-40B4-BE49-F238E27FC236}">
                <a16:creationId xmlns:a16="http://schemas.microsoft.com/office/drawing/2014/main" id="{D0B01263-7801-054F-9AD6-3D8152F784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3" t="4643" r="13851" b="62660"/>
          <a:stretch/>
        </p:blipFill>
        <p:spPr bwMode="auto">
          <a:xfrm>
            <a:off x="100637" y="148202"/>
            <a:ext cx="9981622" cy="738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Segnaposto contenuto 3" descr="0709.gif">
            <a:extLst>
              <a:ext uri="{FF2B5EF4-FFF2-40B4-BE49-F238E27FC236}">
                <a16:creationId xmlns:a16="http://schemas.microsoft.com/office/drawing/2014/main" id="{11022738-B9AA-5D4B-AB98-DA24CC34FCB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2" t="88342" r="48683" b="5419"/>
          <a:stretch/>
        </p:blipFill>
        <p:spPr bwMode="auto">
          <a:xfrm>
            <a:off x="1" y="6660157"/>
            <a:ext cx="4536256" cy="654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E8FE6B1-F4E9-324E-A26E-CD1550D936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51925" y="65309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84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03"/>
    </mc:Choice>
    <mc:Fallback xmlns="">
      <p:transition spd="slow" advTm="39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Segnaposto contenuto 3" descr="0717.gif">
            <a:extLst>
              <a:ext uri="{FF2B5EF4-FFF2-40B4-BE49-F238E27FC236}">
                <a16:creationId xmlns:a16="http://schemas.microsoft.com/office/drawing/2014/main" id="{B52C1A76-61D2-9E4D-8AFC-C3E260477AB1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3" t="39760" r="12074" b="4347"/>
          <a:stretch/>
        </p:blipFill>
        <p:spPr>
          <a:xfrm>
            <a:off x="3495098" y="117832"/>
            <a:ext cx="6585527" cy="7068597"/>
          </a:xfrm>
        </p:spPr>
      </p:pic>
      <p:pic>
        <p:nvPicPr>
          <p:cNvPr id="3" name="Segnaposto contenuto 3" descr="0717.gif">
            <a:extLst>
              <a:ext uri="{FF2B5EF4-FFF2-40B4-BE49-F238E27FC236}">
                <a16:creationId xmlns:a16="http://schemas.microsoft.com/office/drawing/2014/main" id="{3DE73EA4-EC30-5449-97D8-3D55919DB3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6" t="6876" r="19107" b="63455"/>
          <a:stretch/>
        </p:blipFill>
        <p:spPr bwMode="auto">
          <a:xfrm>
            <a:off x="0" y="2149812"/>
            <a:ext cx="3744168" cy="2854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AC363B6-596D-A941-8FA3-08B15F2DC9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51925" y="65309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95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29"/>
    </mc:Choice>
    <mc:Fallback xmlns="">
      <p:transition spd="slow" advTm="28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178883FC-3DE4-444A-B254-771ADD14B9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I P O T A L A M O</a:t>
            </a:r>
          </a:p>
        </p:txBody>
      </p:sp>
      <p:sp>
        <p:nvSpPr>
          <p:cNvPr id="5" name="Sottotitolo 4">
            <a:extLst>
              <a:ext uri="{FF2B5EF4-FFF2-40B4-BE49-F238E27FC236}">
                <a16:creationId xmlns:a16="http://schemas.microsoft.com/office/drawing/2014/main" id="{DAD32511-63B9-4A1D-8C45-ACBAE74C36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BE6ACE5-A786-484D-8E0B-EF47F4E5CC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51925" y="65309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92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84"/>
    </mc:Choice>
    <mc:Fallback xmlns="">
      <p:transition spd="slow" advTm="39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7659688" y="0"/>
            <a:ext cx="317500" cy="7559675"/>
          </a:xfrm>
          <a:prstGeom prst="rect">
            <a:avLst/>
          </a:prstGeom>
          <a:solidFill>
            <a:srgbClr val="996600"/>
          </a:solidFill>
          <a:ln w="9360" cap="sq">
            <a:solidFill>
              <a:srgbClr val="99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701675" y="2357438"/>
            <a:ext cx="2894013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it-IT" altLang="it-IT" sz="3200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IPOTALAMO</a:t>
            </a:r>
          </a:p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it-IT" altLang="it-IT" sz="3200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ED</a:t>
            </a:r>
          </a:p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it-IT" altLang="it-IT" sz="3200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IPOFISI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6"/>
          <a:stretch>
            <a:fillRect/>
          </a:stretch>
        </p:blipFill>
        <p:spPr bwMode="auto">
          <a:xfrm>
            <a:off x="3924300" y="0"/>
            <a:ext cx="6154738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6000"/>
                  </a:blip>
                  <a:srcRect t="800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7D524A6-476C-0848-AB6E-EFE8EBAAC6F0}"/>
              </a:ext>
            </a:extLst>
          </p:cNvPr>
          <p:cNvSpPr txBox="1"/>
          <p:nvPr/>
        </p:nvSpPr>
        <p:spPr>
          <a:xfrm>
            <a:off x="143768" y="1835620"/>
            <a:ext cx="3528391" cy="1469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IPOTALAMO </a:t>
            </a:r>
          </a:p>
          <a:p>
            <a:pPr algn="ctr"/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 </a:t>
            </a:r>
          </a:p>
          <a:p>
            <a:pPr algn="ctr"/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IPOFISI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F390B7A-640A-7342-9047-0D346955B0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51925" y="65309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533413"/>
      </p:ext>
    </p:extLst>
  </p:cSld>
  <p:clrMapOvr>
    <a:masterClrMapping/>
  </p:clrMapOvr>
  <p:transition spd="med" advTm="362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12"/>
          <p:cNvPicPr>
            <a:picLocks noGrp="1" noChangeAspect="1"/>
          </p:cNvPicPr>
          <p:nvPr isPhoto="1"/>
        </p:nvPicPr>
        <p:blipFill rotWithShape="1"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" t="58277" r="31329" b="1708"/>
          <a:stretch/>
        </p:blipFill>
        <p:spPr>
          <a:xfrm>
            <a:off x="0" y="28525"/>
            <a:ext cx="10099322" cy="735171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ADC52E2A-74CA-1648-885E-103B8759E2B9}"/>
              </a:ext>
            </a:extLst>
          </p:cNvPr>
          <p:cNvSpPr/>
          <p:nvPr/>
        </p:nvSpPr>
        <p:spPr bwMode="auto">
          <a:xfrm>
            <a:off x="7560345" y="467469"/>
            <a:ext cx="2520280" cy="1152128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69B73F2-35B2-B34E-A5DB-28BE88E628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51925" y="65309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32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285"/>
    </mc:Choice>
    <mc:Fallback xmlns="">
      <p:transition spd="slow" advTm="1772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xfrm>
            <a:off x="143768" y="179437"/>
            <a:ext cx="9936857" cy="1008112"/>
          </a:xfrm>
          <a:ln/>
        </p:spPr>
        <p:txBody>
          <a:bodyPr lIns="90000" tIns="46800" rIns="90000" bIns="46800" anchor="b" anchorCtr="1"/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it-IT" alt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COINVOLGIMENTO DELL’IPOTALAMO </a:t>
            </a:r>
            <a:br>
              <a:rPr lang="it-IT" alt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NELLE  ATTIVITA’ DEL S.N.A. </a:t>
            </a:r>
            <a:endParaRPr lang="it-IT" altLang="it-IT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13314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467680" y="1187549"/>
            <a:ext cx="9289032" cy="601391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marL="0" indent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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Regolazione delle funzioni del sistema circolatorio e   </a:t>
            </a:r>
          </a:p>
          <a:p>
            <a:pPr marL="0" indent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6500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 della composizione dei fluidi corporei</a:t>
            </a:r>
          </a:p>
          <a:p>
            <a:pPr marL="0" indent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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Termoregolazione (CENTRO TERMOREGOLATORE)</a:t>
            </a:r>
          </a:p>
          <a:p>
            <a:pPr marL="0" indent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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Regolazione del metabolismo energetico</a:t>
            </a:r>
          </a:p>
          <a:p>
            <a:pPr marL="0" indent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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Funzione riproduttiva</a:t>
            </a:r>
          </a:p>
          <a:p>
            <a:pPr marL="0" indent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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Risposta alle condizioni di stress</a:t>
            </a:r>
          </a:p>
          <a:p>
            <a:pPr marL="0" indent="0" hangingPunct="1">
              <a:lnSpc>
                <a:spcPct val="90000"/>
              </a:lnSpc>
              <a:spcBef>
                <a:spcPts val="500"/>
              </a:spcBef>
              <a:buClrTx/>
              <a:buSzPct val="65000"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endParaRPr lang="it-IT" altLang="it-IT" sz="2700" b="1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pPr marL="0" indent="0" hangingPunct="1">
              <a:lnSpc>
                <a:spcPct val="90000"/>
              </a:lnSpc>
              <a:spcBef>
                <a:spcPts val="450"/>
              </a:spcBef>
              <a:buClrTx/>
              <a:buSzPct val="65000"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È il Centro Superiore di controllo delle funzioni viscerali (coordinatore del Sistema Nervoso Autonomo)</a:t>
            </a:r>
          </a:p>
          <a:p>
            <a:pPr marL="0" indent="0" hangingPunct="1">
              <a:lnSpc>
                <a:spcPct val="90000"/>
              </a:lnSpc>
              <a:spcBef>
                <a:spcPts val="450"/>
              </a:spcBef>
              <a:buClrTx/>
              <a:buSzPct val="65000"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È pure un Centro di Connessione tra Corteccia Telencefalica (sede della Coscienza) e Centri Inferiori del Sistema Nervoso Autonomo, contribuendo al legame tra «psiche e soma» (via attraverso la quale «la mente influenza il corpo»… )</a:t>
            </a:r>
            <a:endParaRPr lang="it-IT" altLang="it-IT" sz="3600" b="1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pPr marL="0" indent="0" hangingPunct="1">
              <a:lnSpc>
                <a:spcPct val="90000"/>
              </a:lnSpc>
              <a:spcBef>
                <a:spcPts val="600"/>
              </a:spcBef>
              <a:buClrTx/>
              <a:buSzPct val="65000"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endParaRPr lang="it-IT" altLang="it-IT" sz="3600" b="1" dirty="0">
              <a:latin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79979BE-07AB-6F48-900C-DE65DA9F6F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51925" y="6530975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93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200EC7-CF4B-D345-A313-4DF68B2A2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832" y="3257"/>
            <a:ext cx="8604250" cy="782042"/>
          </a:xfrm>
        </p:spPr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CERVELLO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C60C874-5925-B940-9BAF-66C05FEF5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816" y="785299"/>
            <a:ext cx="9361039" cy="6588149"/>
          </a:xfrm>
        </p:spPr>
        <p:txBody>
          <a:bodyPr/>
          <a:lstStyle/>
          <a:p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È quella struttura del SNC costituita, in senso </a:t>
            </a:r>
            <a:r>
              <a:rPr lang="it-IT" sz="2800" b="1" dirty="0" err="1">
                <a:solidFill>
                  <a:schemeClr val="tx1"/>
                </a:solidFill>
                <a:latin typeface="Comic Sans MS" panose="030F0902030302020204" pitchFamily="66" charset="0"/>
              </a:rPr>
              <a:t>Caudo</a:t>
            </a:r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-Rostrale da :</a:t>
            </a:r>
          </a:p>
          <a:p>
            <a:endParaRPr lang="it-IT" sz="28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457200" indent="-457200">
              <a:buFontTx/>
              <a:buChar char="-"/>
            </a:pPr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DIENCEFALO con le sue componenti:</a:t>
            </a:r>
          </a:p>
          <a:p>
            <a:pPr marL="0" indent="0"/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     Talamo</a:t>
            </a:r>
          </a:p>
          <a:p>
            <a:pPr marL="0" indent="0"/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      Ipotalamo con Ipofisi (o Ghiandola Pituitaria)</a:t>
            </a:r>
          </a:p>
          <a:p>
            <a:pPr marL="0" indent="0"/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      </a:t>
            </a:r>
            <a:r>
              <a:rPr lang="it-IT" sz="2800" b="1" dirty="0" err="1">
                <a:solidFill>
                  <a:schemeClr val="tx1"/>
                </a:solidFill>
                <a:latin typeface="Comic Sans MS" panose="030F0902030302020204" pitchFamily="66" charset="0"/>
              </a:rPr>
              <a:t>Subtalamo</a:t>
            </a:r>
            <a:endParaRPr lang="it-IT" sz="28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0" indent="0"/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      Epitalamo con Epifisi (o Ghiandola Pineale)</a:t>
            </a:r>
          </a:p>
          <a:p>
            <a:pPr marL="0" indent="0"/>
            <a:endParaRPr lang="it-IT" sz="28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0" indent="0"/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- TELENCEFALO con la sua suddivisione in EMISFERI, LOBI e CIRCONVOLUZIONI per la presenza di Scissure e Solchi; la presenza della SOSTANZA GRIGIA (CORTECCIA TELENCEFALICA e NUCLEI PROFONDI) e della SOSTANZA BIANCA (Sistemi COMMESSURALI e Sistemi PROIETTIVI).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A4A3322-29CD-BD4C-BEF3-D9123DF903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51925" y="65309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91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55"/>
    </mc:Choice>
    <mc:Fallback xmlns="">
      <p:transition spd="slow" advTm="7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12"/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63"/>
          <a:stretch/>
        </p:blipFill>
        <p:spPr>
          <a:xfrm>
            <a:off x="0" y="539477"/>
            <a:ext cx="10148643" cy="565204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1EAF0271-B608-8F4C-B83B-94771FD7A28C}"/>
              </a:ext>
            </a:extLst>
          </p:cNvPr>
          <p:cNvSpPr/>
          <p:nvPr/>
        </p:nvSpPr>
        <p:spPr bwMode="auto">
          <a:xfrm>
            <a:off x="5256336" y="3635821"/>
            <a:ext cx="1728192" cy="50405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3892427E-1574-DB4C-9FDF-5C8CBEC7F3DC}"/>
              </a:ext>
            </a:extLst>
          </p:cNvPr>
          <p:cNvSpPr/>
          <p:nvPr/>
        </p:nvSpPr>
        <p:spPr bwMode="auto">
          <a:xfrm>
            <a:off x="5256336" y="4139877"/>
            <a:ext cx="1728192" cy="36004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4DB2144A-5ECE-CA42-8FEB-3C710B60A918}"/>
              </a:ext>
            </a:extLst>
          </p:cNvPr>
          <p:cNvSpPr/>
          <p:nvPr/>
        </p:nvSpPr>
        <p:spPr bwMode="auto">
          <a:xfrm>
            <a:off x="5256336" y="4499917"/>
            <a:ext cx="1728192" cy="28803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FBD413DE-9930-254E-8F1D-94A656B65461}"/>
              </a:ext>
            </a:extLst>
          </p:cNvPr>
          <p:cNvSpPr/>
          <p:nvPr/>
        </p:nvSpPr>
        <p:spPr bwMode="auto">
          <a:xfrm>
            <a:off x="5256336" y="2592287"/>
            <a:ext cx="1728192" cy="32345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B17BEB34-3F93-BB4A-9592-9F8940C898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51925" y="65309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60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294"/>
    </mc:Choice>
    <mc:Fallback xmlns="">
      <p:transition spd="slow" advTm="192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>
          <a:xfrm>
            <a:off x="71760" y="0"/>
            <a:ext cx="10008865" cy="1044575"/>
          </a:xfrm>
          <a:ln/>
        </p:spPr>
        <p:txBody>
          <a:bodyPr lIns="90000" tIns="46800" rIns="90000" bIns="46800"/>
          <a:lstStyle/>
          <a:p>
            <a:pPr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PRINCIPALI MODALITÀ DI AZIONE DELL’IPOTALAMO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808" y="1475581"/>
            <a:ext cx="8928992" cy="6372126"/>
          </a:xfrm>
          <a:ln/>
        </p:spPr>
        <p:txBody>
          <a:bodyPr lIns="90000" tIns="46800" rIns="90000" bIns="46800"/>
          <a:lstStyle/>
          <a:p>
            <a:pPr marL="596900" indent="-596900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SzPct val="65000"/>
              <a:buFont typeface="Times New Roman" panose="02020603050405020304" pitchFamily="18" charset="0"/>
              <a:buChar char="•"/>
              <a:tabLst>
                <a:tab pos="5969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Copperplate" panose="02000504000000020004" pitchFamily="2" charset="77"/>
              </a:rPr>
              <a:t>Attraverso il SISTEMA ENDOCRINO (NEUROSECREZIONE e la cosiddetta VIA UMORALE)</a:t>
            </a:r>
          </a:p>
          <a:p>
            <a:pPr marL="606425" indent="-596900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SzPct val="65000"/>
              <a:buFontTx/>
              <a:buNone/>
              <a:tabLst>
                <a:tab pos="5969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</a:pPr>
            <a:endParaRPr lang="it-IT" altLang="it-IT" sz="3200" b="1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596900" indent="-596900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SzPct val="65000"/>
              <a:buFont typeface="Times New Roman" panose="02020603050405020304" pitchFamily="18" charset="0"/>
              <a:buChar char="•"/>
              <a:tabLst>
                <a:tab pos="5969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Copperplate" panose="02000504000000020004" pitchFamily="2" charset="77"/>
              </a:rPr>
              <a:t>Attraverso il SISTEMA NERVOSO AUTONOMO (innervazione ORTOSIMPATICA e PARASIMPATICA nella cosiddetta VIA NERVOSA)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E5EEC0B-362C-AD45-BD8A-2AA947F385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51925" y="6530975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586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7659688" y="0"/>
            <a:ext cx="317500" cy="7559675"/>
          </a:xfrm>
          <a:prstGeom prst="rect">
            <a:avLst/>
          </a:prstGeom>
          <a:solidFill>
            <a:srgbClr val="996600"/>
          </a:solidFill>
          <a:ln w="9360" cap="sq">
            <a:solidFill>
              <a:srgbClr val="99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701675" y="2357438"/>
            <a:ext cx="2894013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it-IT" altLang="it-IT" sz="3200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IPOTALAMO</a:t>
            </a:r>
          </a:p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it-IT" altLang="it-IT" sz="3200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ED</a:t>
            </a:r>
          </a:p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it-IT" altLang="it-IT" sz="3200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IPOFISI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6"/>
          <a:stretch>
            <a:fillRect/>
          </a:stretch>
        </p:blipFill>
        <p:spPr bwMode="auto">
          <a:xfrm>
            <a:off x="3924300" y="0"/>
            <a:ext cx="6154738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6000"/>
                  </a:blip>
                  <a:srcRect t="800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7D524A6-476C-0848-AB6E-EFE8EBAAC6F0}"/>
              </a:ext>
            </a:extLst>
          </p:cNvPr>
          <p:cNvSpPr txBox="1"/>
          <p:nvPr/>
        </p:nvSpPr>
        <p:spPr>
          <a:xfrm>
            <a:off x="143768" y="1835620"/>
            <a:ext cx="3528391" cy="1469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IPOTALAMO </a:t>
            </a:r>
          </a:p>
          <a:p>
            <a:pPr algn="ctr"/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 </a:t>
            </a:r>
          </a:p>
          <a:p>
            <a:pPr algn="ctr"/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IPOFISI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0FE45B3-321D-634C-8A67-BF03CCF45D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51925" y="6530975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200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C4E4C63-9250-FE43-9B4D-C5FBD45EA5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8262" y="185737"/>
            <a:ext cx="4864100" cy="71882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54AF5EA-F047-B742-92C1-06DD5627F8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51925" y="65309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18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713"/>
    </mc:Choice>
    <mc:Fallback xmlns="">
      <p:transition spd="slow" advTm="264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476F8C-7065-E94F-940D-0C9693099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769" y="117475"/>
            <a:ext cx="9936856" cy="1258888"/>
          </a:xfrm>
        </p:spPr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MODALITA’ DI AZIONE UMORALE </a:t>
            </a:r>
            <a:b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DELL’ IPOTALAMO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4EE17A4-C325-3446-AF90-AB2BEBB1D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691605"/>
            <a:ext cx="9648825" cy="5868069"/>
          </a:xfrm>
        </p:spPr>
        <p:txBody>
          <a:bodyPr/>
          <a:lstStyle/>
          <a:p>
            <a:r>
              <a:rPr 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L’ influenza dell’ Ipotalamo sulle GHIANDOLE ENDOCRINE avviene tramite specifici FATTORI DI RILASCIO (</a:t>
            </a:r>
            <a:r>
              <a:rPr lang="it-IT" sz="2800" b="1" dirty="0" err="1">
                <a:solidFill>
                  <a:schemeClr val="tx1"/>
                </a:solidFill>
                <a:latin typeface="Chalkboard" panose="03050602040202020205" pitchFamily="66" charset="77"/>
              </a:rPr>
              <a:t>Releasing</a:t>
            </a:r>
            <a:r>
              <a:rPr 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 </a:t>
            </a:r>
            <a:r>
              <a:rPr lang="it-IT" sz="2800" b="1" dirty="0" err="1">
                <a:solidFill>
                  <a:schemeClr val="tx1"/>
                </a:solidFill>
                <a:latin typeface="Chalkboard" panose="03050602040202020205" pitchFamily="66" charset="77"/>
              </a:rPr>
              <a:t>Factors</a:t>
            </a:r>
            <a:r>
              <a:rPr 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) che, tramite un CIRCOLO VENOSO INTRINSECO all’ Ipotalamo stesso (CIRCOLO PORTALE IPOTALAMO-IPOFISARIO), vengono veicolati alla Porzione Anteriore dell’ Ipofisi, stimolandone la produzione dei relativi ORMONI, che, a loro volta, influenzano l’attività di altre Ghiandole ENDOCRINE (Tiroide, Surrene, Gonadi ed altre).</a:t>
            </a:r>
          </a:p>
          <a:p>
            <a:endParaRPr lang="it-IT" sz="2800" b="1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r>
              <a:rPr 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A propria volta, l’ IPOTALAMO secerne ORMONI «PROPRI» che sono la OSSITOCINA (dal Nucleo PARAVENTRICOLARE) e l’ ADIURETINA (Ormone Antidiuretico, dal Nucleo SOPRAOTTICO)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B2A6C17-9590-614B-87D4-7F96CCD091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51925" y="65309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28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15"/>
    </mc:Choice>
    <mc:Fallback xmlns="">
      <p:transition spd="slow" advTm="75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Immagine 1">
            <a:extLst>
              <a:ext uri="{FF2B5EF4-FFF2-40B4-BE49-F238E27FC236}">
                <a16:creationId xmlns:a16="http://schemas.microsoft.com/office/drawing/2014/main" id="{AF74BD5A-545E-7C44-8880-3E26C3E459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24" y="307986"/>
            <a:ext cx="9841577" cy="6523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A54A76C-4717-5249-9DDA-FE3E98C737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51925" y="65309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96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482"/>
    </mc:Choice>
    <mc:Fallback xmlns="">
      <p:transition spd="slow" advTm="55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1321">
            <a:extLst>
              <a:ext uri="{FF2B5EF4-FFF2-40B4-BE49-F238E27FC236}">
                <a16:creationId xmlns:a16="http://schemas.microsoft.com/office/drawing/2014/main" id="{BC429E77-85F2-444A-90B1-FB5A9DB36DCF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" t="4279" r="4933" b="16661"/>
          <a:stretch/>
        </p:blipFill>
        <p:spPr>
          <a:xfrm>
            <a:off x="2304008" y="-7870"/>
            <a:ext cx="7632848" cy="7541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1" descr="1321">
            <a:extLst>
              <a:ext uri="{FF2B5EF4-FFF2-40B4-BE49-F238E27FC236}">
                <a16:creationId xmlns:a16="http://schemas.microsoft.com/office/drawing/2014/main" id="{8768BEA3-F7DE-274B-A64F-B96EA136F02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9" t="86196" r="67272" b="4279"/>
          <a:stretch/>
        </p:blipFill>
        <p:spPr>
          <a:xfrm>
            <a:off x="26466" y="1835621"/>
            <a:ext cx="2721904" cy="1008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BC2DFDC-9FDA-1749-96D8-B78844C1A9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51925" y="65309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36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280"/>
    </mc:Choice>
    <mc:Fallback xmlns="">
      <p:transition spd="slow" advTm="61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503808" y="114921"/>
            <a:ext cx="9072562" cy="647700"/>
          </a:xfrm>
          <a:ln/>
        </p:spPr>
        <p:txBody>
          <a:bodyPr lIns="90000" tIns="46800" rIns="90000" bIns="46800"/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DIENCEFALO E TELENCEFALO </a:t>
            </a:r>
            <a:br>
              <a:rPr lang="it-IT" altLang="it-IT" sz="28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8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(SUPERFICIE INFERIORE)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842963"/>
            <a:ext cx="5040313" cy="592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775" y="936625"/>
            <a:ext cx="4938713" cy="583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2" name="Oval 4"/>
          <p:cNvSpPr>
            <a:spLocks noChangeArrowheads="1"/>
          </p:cNvSpPr>
          <p:nvPr/>
        </p:nvSpPr>
        <p:spPr bwMode="auto">
          <a:xfrm>
            <a:off x="5616575" y="3416300"/>
            <a:ext cx="715963" cy="1192213"/>
          </a:xfrm>
          <a:prstGeom prst="ellipse">
            <a:avLst/>
          </a:prstGeom>
          <a:noFill/>
          <a:ln w="57240" cap="flat">
            <a:solidFill>
              <a:srgbClr val="46341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173" name="Oval 5"/>
          <p:cNvSpPr>
            <a:spLocks noChangeArrowheads="1"/>
          </p:cNvSpPr>
          <p:nvPr/>
        </p:nvSpPr>
        <p:spPr bwMode="auto">
          <a:xfrm>
            <a:off x="5746750" y="2303463"/>
            <a:ext cx="2605088" cy="1223962"/>
          </a:xfrm>
          <a:prstGeom prst="ellipse">
            <a:avLst/>
          </a:prstGeom>
          <a:noFill/>
          <a:ln w="38160" cap="flat">
            <a:solidFill>
              <a:srgbClr val="46341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4C7E4D7-53AA-6048-AA2A-0B0BCB4495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51925" y="6530975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554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Segnaposto contenuto 3" descr="0709.gif">
            <a:extLst>
              <a:ext uri="{FF2B5EF4-FFF2-40B4-BE49-F238E27FC236}">
                <a16:creationId xmlns:a16="http://schemas.microsoft.com/office/drawing/2014/main" id="{AE60FEBF-231A-4348-AD0E-8BFAF8452697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6" t="-1" r="18833" b="60818"/>
          <a:stretch/>
        </p:blipFill>
        <p:spPr>
          <a:xfrm>
            <a:off x="143768" y="251445"/>
            <a:ext cx="9936857" cy="6264696"/>
          </a:xfrm>
        </p:spPr>
      </p:pic>
      <p:pic>
        <p:nvPicPr>
          <p:cNvPr id="3" name="Segnaposto contenuto 3" descr="0709.gif">
            <a:extLst>
              <a:ext uri="{FF2B5EF4-FFF2-40B4-BE49-F238E27FC236}">
                <a16:creationId xmlns:a16="http://schemas.microsoft.com/office/drawing/2014/main" id="{8663E670-8C4B-4C42-87F6-3A5B0EB192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2" t="88342" r="48683" b="5419"/>
          <a:stretch/>
        </p:blipFill>
        <p:spPr bwMode="auto">
          <a:xfrm>
            <a:off x="5304742" y="6550349"/>
            <a:ext cx="4775883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3D2FDE7-D385-1B4E-821A-EB22F1503E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51925" y="65309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15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47"/>
    </mc:Choice>
    <mc:Fallback xmlns="">
      <p:transition spd="slow" advTm="28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Segnaposto contenuto 3" descr="0709.gif">
            <a:extLst>
              <a:ext uri="{FF2B5EF4-FFF2-40B4-BE49-F238E27FC236}">
                <a16:creationId xmlns:a16="http://schemas.microsoft.com/office/drawing/2014/main" id="{AE60FEBF-231A-4348-AD0E-8BFAF8452697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3" t="42812" r="8298" b="19542"/>
          <a:stretch/>
        </p:blipFill>
        <p:spPr>
          <a:xfrm>
            <a:off x="0" y="899517"/>
            <a:ext cx="9976945" cy="5472608"/>
          </a:xfrm>
        </p:spPr>
      </p:pic>
      <p:pic>
        <p:nvPicPr>
          <p:cNvPr id="3" name="Segnaposto contenuto 3" descr="0709.gif">
            <a:extLst>
              <a:ext uri="{FF2B5EF4-FFF2-40B4-BE49-F238E27FC236}">
                <a16:creationId xmlns:a16="http://schemas.microsoft.com/office/drawing/2014/main" id="{8C9D802F-DC15-D445-BC33-5E59F7403B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2" t="88342" r="48683" b="5419"/>
          <a:stretch/>
        </p:blipFill>
        <p:spPr bwMode="auto">
          <a:xfrm>
            <a:off x="5645646" y="6357585"/>
            <a:ext cx="4344977" cy="930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A8C05558-21CB-F043-811F-9697287802B2}"/>
              </a:ext>
            </a:extLst>
          </p:cNvPr>
          <p:cNvSpPr/>
          <p:nvPr/>
        </p:nvSpPr>
        <p:spPr bwMode="auto">
          <a:xfrm>
            <a:off x="71760" y="1259557"/>
            <a:ext cx="1872208" cy="468052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D5DA869A-FA4B-BD43-A5DF-3BAE1EDE0A47}"/>
              </a:ext>
            </a:extLst>
          </p:cNvPr>
          <p:cNvSpPr/>
          <p:nvPr/>
        </p:nvSpPr>
        <p:spPr bwMode="auto">
          <a:xfrm>
            <a:off x="0" y="6012085"/>
            <a:ext cx="9864848" cy="36004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2D90BAE-CB1D-514B-A476-3DA620BC50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51925" y="65309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5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119"/>
    </mc:Choice>
    <mc:Fallback xmlns="">
      <p:transition spd="slow" advTm="224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gnaposto contenuto 3" descr="0710.gif">
            <a:extLst>
              <a:ext uri="{FF2B5EF4-FFF2-40B4-BE49-F238E27FC236}">
                <a16:creationId xmlns:a16="http://schemas.microsoft.com/office/drawing/2014/main" id="{2E666FAA-6495-C940-AC7C-77C308DC51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4" t="9303" r="8935" b="27951"/>
          <a:stretch/>
        </p:blipFill>
        <p:spPr bwMode="auto">
          <a:xfrm>
            <a:off x="0" y="1"/>
            <a:ext cx="6192440" cy="2465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Segnaposto contenuto 3" descr="0711.gif">
            <a:extLst>
              <a:ext uri="{FF2B5EF4-FFF2-40B4-BE49-F238E27FC236}">
                <a16:creationId xmlns:a16="http://schemas.microsoft.com/office/drawing/2014/main" id="{B230A4B6-141E-E94B-BEB8-36F53E7B079B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6791" r="8054" b="36880"/>
          <a:stretch/>
        </p:blipFill>
        <p:spPr>
          <a:xfrm>
            <a:off x="4140873" y="2267669"/>
            <a:ext cx="5939751" cy="2355026"/>
          </a:xfrm>
        </p:spPr>
      </p:pic>
      <p:pic>
        <p:nvPicPr>
          <p:cNvPr id="6" name="Segnaposto contenuto 3" descr="0712.gif">
            <a:extLst>
              <a:ext uri="{FF2B5EF4-FFF2-40B4-BE49-F238E27FC236}">
                <a16:creationId xmlns:a16="http://schemas.microsoft.com/office/drawing/2014/main" id="{C8805190-592B-9A48-B24D-7623699850A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2" t="9464" r="8054" b="9338"/>
          <a:stretch/>
        </p:blipFill>
        <p:spPr bwMode="auto">
          <a:xfrm>
            <a:off x="1511921" y="4588383"/>
            <a:ext cx="4968552" cy="2791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443F74E-DB9D-9443-A232-0C06251C6F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51925" y="65309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17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204"/>
    </mc:Choice>
    <mc:Fallback xmlns="">
      <p:transition spd="slow" advTm="512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178883FC-3DE4-444A-B254-771ADD14B9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T A L A M O</a:t>
            </a:r>
          </a:p>
        </p:txBody>
      </p:sp>
      <p:sp>
        <p:nvSpPr>
          <p:cNvPr id="5" name="Sottotitolo 4">
            <a:extLst>
              <a:ext uri="{FF2B5EF4-FFF2-40B4-BE49-F238E27FC236}">
                <a16:creationId xmlns:a16="http://schemas.microsoft.com/office/drawing/2014/main" id="{DAD32511-63B9-4A1D-8C45-ACBAE74C36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2CCC2F9-1E0F-DA45-B1EF-F9D64FF861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51925" y="65309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62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89"/>
    </mc:Choice>
    <mc:Fallback xmlns="">
      <p:transition spd="slow" advTm="59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11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1020207"/>
            <a:ext cx="10079567" cy="5519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09FE982-8B3A-6143-A302-AF621585D4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51925" y="65309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51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087"/>
    </mc:Choice>
    <mc:Fallback xmlns="">
      <p:transition spd="slow" advTm="59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525375-51DF-BC49-A42E-5F8526036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7475"/>
            <a:ext cx="10080625" cy="782042"/>
          </a:xfrm>
        </p:spPr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TALAMO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4F7103C-6C5A-044B-89B3-86B7807D5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840" y="1115541"/>
            <a:ext cx="9001001" cy="6660157"/>
          </a:xfrm>
        </p:spPr>
        <p:txBody>
          <a:bodyPr/>
          <a:lstStyle/>
          <a:p>
            <a:r>
              <a:rPr lang="it-IT" sz="3000" dirty="0">
                <a:solidFill>
                  <a:schemeClr val="tx1"/>
                </a:solidFill>
                <a:latin typeface="Copperplate" panose="02000504000000020004" pitchFamily="2" charset="77"/>
              </a:rPr>
              <a:t>Cospicuo agglomerato di Sostanza Grigia, PARI,  del Diencefalo</a:t>
            </a:r>
          </a:p>
          <a:p>
            <a:endParaRPr lang="it-IT" sz="30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r>
              <a:rPr lang="it-IT" sz="3000" dirty="0">
                <a:solidFill>
                  <a:schemeClr val="tx1"/>
                </a:solidFill>
                <a:latin typeface="Copperplate" panose="02000504000000020004" pitchFamily="2" charset="77"/>
              </a:rPr>
              <a:t>È coinvolto nei meccanismi di RITRASMISSIONE di IMPULSI di tipo SENSITIVO e SENSORIALE verso le specifiche AREE della CORTECCIA TELENCEFALICA</a:t>
            </a:r>
          </a:p>
          <a:p>
            <a:endParaRPr lang="it-IT" sz="30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r>
              <a:rPr lang="it-IT" sz="3000" dirty="0">
                <a:solidFill>
                  <a:schemeClr val="tx1"/>
                </a:solidFill>
                <a:latin typeface="Copperplate" panose="02000504000000020004" pitchFamily="2" charset="77"/>
              </a:rPr>
              <a:t>Tra i 2 TALAMI CONTROLATERALI si localizza il Terzo Ventricolo Encefalico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98AA86B-0D10-8A46-8ED7-DF57BDF954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51925" y="65309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85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58"/>
    </mc:Choice>
    <mc:Fallback xmlns="">
      <p:transition spd="slow" advTm="68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Arial"/>
        <a:ea typeface=""/>
        <a:cs typeface="Lucida Sans Unicode"/>
      </a:majorFont>
      <a:minorFont>
        <a:latin typeface="Arial"/>
        <a:ea typeface="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44208</TotalTime>
  <Words>400</Words>
  <Application>Microsoft Macintosh PowerPoint</Application>
  <PresentationFormat>Personalizzato</PresentationFormat>
  <Paragraphs>51</Paragraphs>
  <Slides>26</Slides>
  <Notes>8</Notes>
  <HiddenSlides>0</HiddenSlides>
  <MMClips>26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38" baseType="lpstr">
      <vt:lpstr>Microsoft YaHei</vt:lpstr>
      <vt:lpstr>ＭＳ Ｐゴシック</vt:lpstr>
      <vt:lpstr>Arial</vt:lpstr>
      <vt:lpstr>Arial Black</vt:lpstr>
      <vt:lpstr>Chalkboard</vt:lpstr>
      <vt:lpstr>Comic Sans MS</vt:lpstr>
      <vt:lpstr>Copperplate</vt:lpstr>
      <vt:lpstr>Gurmukhi MN</vt:lpstr>
      <vt:lpstr>Lucida Sans Unicode</vt:lpstr>
      <vt:lpstr>Times New Roman</vt:lpstr>
      <vt:lpstr>Wingdings</vt:lpstr>
      <vt:lpstr>Tema di Office</vt:lpstr>
      <vt:lpstr>C E R V E L L O DIENCEFALO</vt:lpstr>
      <vt:lpstr>CERVELLO</vt:lpstr>
      <vt:lpstr>DIENCEFALO E TELENCEFALO  (SUPERFICIE INFERIORE)</vt:lpstr>
      <vt:lpstr>Presentazione standard di PowerPoint</vt:lpstr>
      <vt:lpstr>Presentazione standard di PowerPoint</vt:lpstr>
      <vt:lpstr>Presentazione standard di PowerPoint</vt:lpstr>
      <vt:lpstr>T A L A M O</vt:lpstr>
      <vt:lpstr>Presentazione standard di PowerPoint</vt:lpstr>
      <vt:lpstr>TALAMO</vt:lpstr>
      <vt:lpstr>Presentazione standard di PowerPoint</vt:lpstr>
      <vt:lpstr>Presentazione standard di PowerPoint</vt:lpstr>
      <vt:lpstr>Suddivisione topografica dei  nuclei talamici</vt:lpstr>
      <vt:lpstr>Presentazione standard di PowerPoint</vt:lpstr>
      <vt:lpstr>Presentazione standard di PowerPoint</vt:lpstr>
      <vt:lpstr>Presentazione standard di PowerPoint</vt:lpstr>
      <vt:lpstr>I P O T A L A M O</vt:lpstr>
      <vt:lpstr>Presentazione standard di PowerPoint</vt:lpstr>
      <vt:lpstr>Presentazione standard di PowerPoint</vt:lpstr>
      <vt:lpstr>COINVOLGIMENTO DELL’IPOTALAMO  NELLE  ATTIVITA’ DEL S.N.A. </vt:lpstr>
      <vt:lpstr>Presentazione standard di PowerPoint</vt:lpstr>
      <vt:lpstr>PRINCIPALI MODALITÀ DI AZIONE DELL’IPOTALAMO</vt:lpstr>
      <vt:lpstr>Presentazione standard di PowerPoint</vt:lpstr>
      <vt:lpstr>Presentazione standard di PowerPoint</vt:lpstr>
      <vt:lpstr>MODALITA’ DI AZIONE UMORALE  DELL’ IPOTALAMO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 E R V E L L O                     (Telencefalo + Diencefalo,                     nel  “TRATTEGGIO ROSSO” )</dc:title>
  <dc:creator>VITTORIO GRILL</dc:creator>
  <cp:lastModifiedBy>Utente di Microsoft Office</cp:lastModifiedBy>
  <cp:revision>234</cp:revision>
  <cp:lastPrinted>1601-01-01T00:00:00Z</cp:lastPrinted>
  <dcterms:created xsi:type="dcterms:W3CDTF">2014-12-18T06:36:09Z</dcterms:created>
  <dcterms:modified xsi:type="dcterms:W3CDTF">2020-04-14T10:43:52Z</dcterms:modified>
</cp:coreProperties>
</file>