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Diparimento di Scienze Geografiche e Storiche - Introduzione ai GIS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66A3D-B570-4F73-B457-ABB9E6D137F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178851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38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80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23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11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386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632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89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18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94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206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1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152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6301" y="1365251"/>
            <a:ext cx="2532063" cy="4983163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2327275" y="1577975"/>
            <a:ext cx="4648200" cy="4648200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860675" y="2111375"/>
            <a:ext cx="3581400" cy="35814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 descr="Solid diamond"/>
          <p:cNvSpPr>
            <a:spLocks noChangeArrowheads="1"/>
          </p:cNvSpPr>
          <p:nvPr/>
        </p:nvSpPr>
        <p:spPr bwMode="auto">
          <a:xfrm>
            <a:off x="3317875" y="2568575"/>
            <a:ext cx="2743200" cy="2743200"/>
          </a:xfrm>
          <a:prstGeom prst="ellipse">
            <a:avLst/>
          </a:prstGeom>
          <a:pattFill prst="solidDmnd">
            <a:fgClr>
              <a:schemeClr val="accent1"/>
            </a:fgClr>
            <a:bgClr>
              <a:srgbClr val="CCFFCC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079875" y="3330575"/>
            <a:ext cx="1143000" cy="1143000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232275" y="3482975"/>
            <a:ext cx="838200" cy="8382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4384675" y="3635375"/>
            <a:ext cx="533400" cy="533400"/>
          </a:xfrm>
          <a:prstGeom prst="ellipse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4841875" y="1577975"/>
            <a:ext cx="1066800" cy="609600"/>
          </a:xfrm>
          <a:custGeom>
            <a:avLst/>
            <a:gdLst>
              <a:gd name="T0" fmla="*/ 0 w 672"/>
              <a:gd name="T1" fmla="*/ 0 h 384"/>
              <a:gd name="T2" fmla="*/ 0 w 672"/>
              <a:gd name="T3" fmla="*/ 2147483647 h 384"/>
              <a:gd name="T4" fmla="*/ 2147483647 w 672"/>
              <a:gd name="T5" fmla="*/ 2147483647 h 384"/>
              <a:gd name="T6" fmla="*/ 2147483647 w 672"/>
              <a:gd name="T7" fmla="*/ 2147483647 h 384"/>
              <a:gd name="T8" fmla="*/ 2147483647 w 672"/>
              <a:gd name="T9" fmla="*/ 2147483647 h 384"/>
              <a:gd name="T10" fmla="*/ 2147483647 w 672"/>
              <a:gd name="T11" fmla="*/ 2147483647 h 384"/>
              <a:gd name="T12" fmla="*/ 2147483647 w 672"/>
              <a:gd name="T13" fmla="*/ 2147483647 h 384"/>
              <a:gd name="T14" fmla="*/ 0 w 672"/>
              <a:gd name="T15" fmla="*/ 0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72" h="384">
                <a:moveTo>
                  <a:pt x="0" y="0"/>
                </a:moveTo>
                <a:lnTo>
                  <a:pt x="0" y="336"/>
                </a:lnTo>
                <a:lnTo>
                  <a:pt x="240" y="384"/>
                </a:lnTo>
                <a:lnTo>
                  <a:pt x="528" y="384"/>
                </a:lnTo>
                <a:lnTo>
                  <a:pt x="672" y="192"/>
                </a:lnTo>
                <a:lnTo>
                  <a:pt x="432" y="96"/>
                </a:lnTo>
                <a:lnTo>
                  <a:pt x="192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841875" y="2111375"/>
            <a:ext cx="838200" cy="457200"/>
          </a:xfrm>
          <a:custGeom>
            <a:avLst/>
            <a:gdLst>
              <a:gd name="T0" fmla="*/ 0 w 528"/>
              <a:gd name="T1" fmla="*/ 0 h 288"/>
              <a:gd name="T2" fmla="*/ 0 w 528"/>
              <a:gd name="T3" fmla="*/ 2147483647 h 288"/>
              <a:gd name="T4" fmla="*/ 2147483647 w 528"/>
              <a:gd name="T5" fmla="*/ 2147483647 h 288"/>
              <a:gd name="T6" fmla="*/ 2147483647 w 528"/>
              <a:gd name="T7" fmla="*/ 2147483647 h 288"/>
              <a:gd name="T8" fmla="*/ 2147483647 w 528"/>
              <a:gd name="T9" fmla="*/ 2147483647 h 288"/>
              <a:gd name="T10" fmla="*/ 0 w 528"/>
              <a:gd name="T11" fmla="*/ 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8" h="288">
                <a:moveTo>
                  <a:pt x="0" y="0"/>
                </a:moveTo>
                <a:lnTo>
                  <a:pt x="0" y="288"/>
                </a:lnTo>
                <a:lnTo>
                  <a:pt x="384" y="240"/>
                </a:lnTo>
                <a:lnTo>
                  <a:pt x="528" y="48"/>
                </a:lnTo>
                <a:lnTo>
                  <a:pt x="147" y="18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Freeform 11" descr="Solid diamond"/>
          <p:cNvSpPr>
            <a:spLocks/>
          </p:cNvSpPr>
          <p:nvPr/>
        </p:nvSpPr>
        <p:spPr bwMode="auto">
          <a:xfrm>
            <a:off x="4841875" y="2492375"/>
            <a:ext cx="2286000" cy="1600200"/>
          </a:xfrm>
          <a:custGeom>
            <a:avLst/>
            <a:gdLst>
              <a:gd name="T0" fmla="*/ 0 w 1440"/>
              <a:gd name="T1" fmla="*/ 2147483647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2147483647 h 1008"/>
              <a:gd name="T8" fmla="*/ 2147483647 w 1440"/>
              <a:gd name="T9" fmla="*/ 2147483647 h 1008"/>
              <a:gd name="T10" fmla="*/ 2147483647 w 1440"/>
              <a:gd name="T11" fmla="*/ 2147483647 h 1008"/>
              <a:gd name="T12" fmla="*/ 2147483647 w 1440"/>
              <a:gd name="T13" fmla="*/ 2147483647 h 1008"/>
              <a:gd name="T14" fmla="*/ 2147483647 w 1440"/>
              <a:gd name="T15" fmla="*/ 2147483647 h 1008"/>
              <a:gd name="T16" fmla="*/ 2147483647 w 1440"/>
              <a:gd name="T17" fmla="*/ 2147483647 h 1008"/>
              <a:gd name="T18" fmla="*/ 2147483647 w 1440"/>
              <a:gd name="T19" fmla="*/ 2147483647 h 1008"/>
              <a:gd name="T20" fmla="*/ 2147483647 w 1440"/>
              <a:gd name="T21" fmla="*/ 2147483647 h 1008"/>
              <a:gd name="T22" fmla="*/ 2147483647 w 1440"/>
              <a:gd name="T23" fmla="*/ 2147483647 h 1008"/>
              <a:gd name="T24" fmla="*/ 2147483647 w 1440"/>
              <a:gd name="T25" fmla="*/ 2147483647 h 1008"/>
              <a:gd name="T26" fmla="*/ 2147483647 w 1440"/>
              <a:gd name="T27" fmla="*/ 2147483647 h 1008"/>
              <a:gd name="T28" fmla="*/ 2147483647 w 1440"/>
              <a:gd name="T29" fmla="*/ 2147483647 h 1008"/>
              <a:gd name="T30" fmla="*/ 2147483647 w 1440"/>
              <a:gd name="T31" fmla="*/ 2147483647 h 1008"/>
              <a:gd name="T32" fmla="*/ 2147483647 w 1440"/>
              <a:gd name="T33" fmla="*/ 2147483647 h 1008"/>
              <a:gd name="T34" fmla="*/ 2147483647 w 1440"/>
              <a:gd name="T35" fmla="*/ 2147483647 h 1008"/>
              <a:gd name="T36" fmla="*/ 2147483647 w 1440"/>
              <a:gd name="T37" fmla="*/ 2147483647 h 1008"/>
              <a:gd name="T38" fmla="*/ 2147483647 w 1440"/>
              <a:gd name="T39" fmla="*/ 2147483647 h 1008"/>
              <a:gd name="T40" fmla="*/ 2147483647 w 1440"/>
              <a:gd name="T41" fmla="*/ 2147483647 h 1008"/>
              <a:gd name="T42" fmla="*/ 2147483647 w 1440"/>
              <a:gd name="T43" fmla="*/ 2147483647 h 1008"/>
              <a:gd name="T44" fmla="*/ 2147483647 w 1440"/>
              <a:gd name="T45" fmla="*/ 0 h 1008"/>
              <a:gd name="T46" fmla="*/ 0 w 1440"/>
              <a:gd name="T47" fmla="*/ 2147483647 h 10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40" h="1008">
                <a:moveTo>
                  <a:pt x="0" y="48"/>
                </a:moveTo>
                <a:lnTo>
                  <a:pt x="0" y="576"/>
                </a:lnTo>
                <a:lnTo>
                  <a:pt x="96" y="624"/>
                </a:lnTo>
                <a:lnTo>
                  <a:pt x="288" y="576"/>
                </a:lnTo>
                <a:lnTo>
                  <a:pt x="432" y="528"/>
                </a:lnTo>
                <a:lnTo>
                  <a:pt x="528" y="576"/>
                </a:lnTo>
                <a:lnTo>
                  <a:pt x="672" y="672"/>
                </a:lnTo>
                <a:lnTo>
                  <a:pt x="720" y="816"/>
                </a:lnTo>
                <a:lnTo>
                  <a:pt x="816" y="960"/>
                </a:lnTo>
                <a:lnTo>
                  <a:pt x="912" y="1008"/>
                </a:lnTo>
                <a:lnTo>
                  <a:pt x="1056" y="960"/>
                </a:lnTo>
                <a:lnTo>
                  <a:pt x="1200" y="912"/>
                </a:lnTo>
                <a:lnTo>
                  <a:pt x="1440" y="912"/>
                </a:lnTo>
                <a:lnTo>
                  <a:pt x="1406" y="630"/>
                </a:lnTo>
                <a:lnTo>
                  <a:pt x="1296" y="336"/>
                </a:lnTo>
                <a:lnTo>
                  <a:pt x="960" y="336"/>
                </a:lnTo>
                <a:lnTo>
                  <a:pt x="864" y="240"/>
                </a:lnTo>
                <a:lnTo>
                  <a:pt x="720" y="144"/>
                </a:lnTo>
                <a:lnTo>
                  <a:pt x="624" y="288"/>
                </a:lnTo>
                <a:lnTo>
                  <a:pt x="480" y="288"/>
                </a:lnTo>
                <a:lnTo>
                  <a:pt x="432" y="240"/>
                </a:lnTo>
                <a:lnTo>
                  <a:pt x="336" y="144"/>
                </a:lnTo>
                <a:lnTo>
                  <a:pt x="384" y="0"/>
                </a:lnTo>
                <a:lnTo>
                  <a:pt x="0" y="48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CCFFCC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213475" y="2187575"/>
            <a:ext cx="609600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0 w 384"/>
              <a:gd name="T9" fmla="*/ 2147483647 h 384"/>
              <a:gd name="T10" fmla="*/ 2147483647 w 384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384">
                <a:moveTo>
                  <a:pt x="96" y="0"/>
                </a:moveTo>
                <a:lnTo>
                  <a:pt x="288" y="240"/>
                </a:lnTo>
                <a:lnTo>
                  <a:pt x="384" y="384"/>
                </a:lnTo>
                <a:lnTo>
                  <a:pt x="192" y="288"/>
                </a:lnTo>
                <a:lnTo>
                  <a:pt x="0" y="144"/>
                </a:lnTo>
                <a:lnTo>
                  <a:pt x="96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5984875" y="2416175"/>
            <a:ext cx="914400" cy="609600"/>
          </a:xfrm>
          <a:custGeom>
            <a:avLst/>
            <a:gdLst>
              <a:gd name="T0" fmla="*/ 2147483647 w 576"/>
              <a:gd name="T1" fmla="*/ 0 h 384"/>
              <a:gd name="T2" fmla="*/ 0 w 576"/>
              <a:gd name="T3" fmla="*/ 2147483647 h 384"/>
              <a:gd name="T4" fmla="*/ 2147483647 w 576"/>
              <a:gd name="T5" fmla="*/ 2147483647 h 384"/>
              <a:gd name="T6" fmla="*/ 2147483647 w 576"/>
              <a:gd name="T7" fmla="*/ 2147483647 h 384"/>
              <a:gd name="T8" fmla="*/ 2147483647 w 576"/>
              <a:gd name="T9" fmla="*/ 2147483647 h 384"/>
              <a:gd name="T10" fmla="*/ 2147483647 w 576"/>
              <a:gd name="T11" fmla="*/ 2147483647 h 384"/>
              <a:gd name="T12" fmla="*/ 2147483647 w 576"/>
              <a:gd name="T13" fmla="*/ 2147483647 h 384"/>
              <a:gd name="T14" fmla="*/ 2147483647 w 576"/>
              <a:gd name="T15" fmla="*/ 0 h 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384">
                <a:moveTo>
                  <a:pt x="144" y="0"/>
                </a:moveTo>
                <a:lnTo>
                  <a:pt x="0" y="192"/>
                </a:lnTo>
                <a:lnTo>
                  <a:pt x="144" y="288"/>
                </a:lnTo>
                <a:lnTo>
                  <a:pt x="240" y="384"/>
                </a:lnTo>
                <a:lnTo>
                  <a:pt x="576" y="384"/>
                </a:lnTo>
                <a:lnTo>
                  <a:pt x="528" y="240"/>
                </a:lnTo>
                <a:lnTo>
                  <a:pt x="336" y="144"/>
                </a:lnTo>
                <a:lnTo>
                  <a:pt x="144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4841876" y="3330575"/>
            <a:ext cx="2290763" cy="990600"/>
          </a:xfrm>
          <a:custGeom>
            <a:avLst/>
            <a:gdLst>
              <a:gd name="T0" fmla="*/ 0 w 1443"/>
              <a:gd name="T1" fmla="*/ 2147483647 h 624"/>
              <a:gd name="T2" fmla="*/ 0 w 1443"/>
              <a:gd name="T3" fmla="*/ 2147483647 h 624"/>
              <a:gd name="T4" fmla="*/ 2147483647 w 1443"/>
              <a:gd name="T5" fmla="*/ 2147483647 h 624"/>
              <a:gd name="T6" fmla="*/ 2147483647 w 1443"/>
              <a:gd name="T7" fmla="*/ 2147483647 h 624"/>
              <a:gd name="T8" fmla="*/ 2147483647 w 1443"/>
              <a:gd name="T9" fmla="*/ 2147483647 h 624"/>
              <a:gd name="T10" fmla="*/ 2147483647 w 1443"/>
              <a:gd name="T11" fmla="*/ 2147483647 h 624"/>
              <a:gd name="T12" fmla="*/ 2147483647 w 1443"/>
              <a:gd name="T13" fmla="*/ 2147483647 h 624"/>
              <a:gd name="T14" fmla="*/ 2147483647 w 1443"/>
              <a:gd name="T15" fmla="*/ 2147483647 h 624"/>
              <a:gd name="T16" fmla="*/ 2147483647 w 1443"/>
              <a:gd name="T17" fmla="*/ 2147483647 h 624"/>
              <a:gd name="T18" fmla="*/ 2147483647 w 1443"/>
              <a:gd name="T19" fmla="*/ 2147483647 h 624"/>
              <a:gd name="T20" fmla="*/ 2147483647 w 1443"/>
              <a:gd name="T21" fmla="*/ 2147483647 h 624"/>
              <a:gd name="T22" fmla="*/ 2147483647 w 1443"/>
              <a:gd name="T23" fmla="*/ 2147483647 h 624"/>
              <a:gd name="T24" fmla="*/ 2147483647 w 1443"/>
              <a:gd name="T25" fmla="*/ 2147483647 h 624"/>
              <a:gd name="T26" fmla="*/ 2147483647 w 1443"/>
              <a:gd name="T27" fmla="*/ 2147483647 h 624"/>
              <a:gd name="T28" fmla="*/ 2147483647 w 1443"/>
              <a:gd name="T29" fmla="*/ 2147483647 h 624"/>
              <a:gd name="T30" fmla="*/ 2147483647 w 1443"/>
              <a:gd name="T31" fmla="*/ 2147483647 h 624"/>
              <a:gd name="T32" fmla="*/ 2147483647 w 1443"/>
              <a:gd name="T33" fmla="*/ 2147483647 h 624"/>
              <a:gd name="T34" fmla="*/ 2147483647 w 1443"/>
              <a:gd name="T35" fmla="*/ 2147483647 h 624"/>
              <a:gd name="T36" fmla="*/ 2147483647 w 1443"/>
              <a:gd name="T37" fmla="*/ 0 h 624"/>
              <a:gd name="T38" fmla="*/ 2147483647 w 1443"/>
              <a:gd name="T39" fmla="*/ 2147483647 h 624"/>
              <a:gd name="T40" fmla="*/ 0 w 1443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3" h="624">
                <a:moveTo>
                  <a:pt x="0" y="48"/>
                </a:moveTo>
                <a:lnTo>
                  <a:pt x="0" y="240"/>
                </a:lnTo>
                <a:lnTo>
                  <a:pt x="96" y="240"/>
                </a:lnTo>
                <a:lnTo>
                  <a:pt x="384" y="192"/>
                </a:lnTo>
                <a:lnTo>
                  <a:pt x="528" y="192"/>
                </a:lnTo>
                <a:lnTo>
                  <a:pt x="672" y="384"/>
                </a:lnTo>
                <a:lnTo>
                  <a:pt x="672" y="576"/>
                </a:lnTo>
                <a:lnTo>
                  <a:pt x="720" y="624"/>
                </a:lnTo>
                <a:lnTo>
                  <a:pt x="816" y="624"/>
                </a:lnTo>
                <a:lnTo>
                  <a:pt x="1008" y="576"/>
                </a:lnTo>
                <a:lnTo>
                  <a:pt x="1200" y="480"/>
                </a:lnTo>
                <a:lnTo>
                  <a:pt x="1440" y="480"/>
                </a:lnTo>
                <a:lnTo>
                  <a:pt x="1443" y="369"/>
                </a:lnTo>
                <a:lnTo>
                  <a:pt x="1200" y="384"/>
                </a:lnTo>
                <a:lnTo>
                  <a:pt x="912" y="480"/>
                </a:lnTo>
                <a:lnTo>
                  <a:pt x="816" y="432"/>
                </a:lnTo>
                <a:lnTo>
                  <a:pt x="720" y="288"/>
                </a:lnTo>
                <a:lnTo>
                  <a:pt x="672" y="144"/>
                </a:lnTo>
                <a:lnTo>
                  <a:pt x="432" y="0"/>
                </a:lnTo>
                <a:lnTo>
                  <a:pt x="96" y="96"/>
                </a:lnTo>
                <a:lnTo>
                  <a:pt x="0" y="48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841875" y="3711575"/>
            <a:ext cx="2286000" cy="838200"/>
          </a:xfrm>
          <a:custGeom>
            <a:avLst/>
            <a:gdLst>
              <a:gd name="T0" fmla="*/ 0 w 1440"/>
              <a:gd name="T1" fmla="*/ 0 h 528"/>
              <a:gd name="T2" fmla="*/ 0 w 1440"/>
              <a:gd name="T3" fmla="*/ 2147483647 h 528"/>
              <a:gd name="T4" fmla="*/ 2147483647 w 1440"/>
              <a:gd name="T5" fmla="*/ 2147483647 h 528"/>
              <a:gd name="T6" fmla="*/ 2147483647 w 1440"/>
              <a:gd name="T7" fmla="*/ 2147483647 h 528"/>
              <a:gd name="T8" fmla="*/ 2147483647 w 1440"/>
              <a:gd name="T9" fmla="*/ 2147483647 h 528"/>
              <a:gd name="T10" fmla="*/ 2147483647 w 1440"/>
              <a:gd name="T11" fmla="*/ 2147483647 h 528"/>
              <a:gd name="T12" fmla="*/ 2147483647 w 1440"/>
              <a:gd name="T13" fmla="*/ 2147483647 h 528"/>
              <a:gd name="T14" fmla="*/ 2147483647 w 1440"/>
              <a:gd name="T15" fmla="*/ 2147483647 h 528"/>
              <a:gd name="T16" fmla="*/ 2147483647 w 1440"/>
              <a:gd name="T17" fmla="*/ 2147483647 h 528"/>
              <a:gd name="T18" fmla="*/ 2147483647 w 1440"/>
              <a:gd name="T19" fmla="*/ 2147483647 h 528"/>
              <a:gd name="T20" fmla="*/ 2147483647 w 1440"/>
              <a:gd name="T21" fmla="*/ 2147483647 h 528"/>
              <a:gd name="T22" fmla="*/ 2147483647 w 1440"/>
              <a:gd name="T23" fmla="*/ 2147483647 h 528"/>
              <a:gd name="T24" fmla="*/ 2147483647 w 1440"/>
              <a:gd name="T25" fmla="*/ 2147483647 h 528"/>
              <a:gd name="T26" fmla="*/ 2147483647 w 1440"/>
              <a:gd name="T27" fmla="*/ 2147483647 h 528"/>
              <a:gd name="T28" fmla="*/ 2147483647 w 1440"/>
              <a:gd name="T29" fmla="*/ 2147483647 h 528"/>
              <a:gd name="T30" fmla="*/ 2147483647 w 1440"/>
              <a:gd name="T31" fmla="*/ 2147483647 h 528"/>
              <a:gd name="T32" fmla="*/ 2147483647 w 1440"/>
              <a:gd name="T33" fmla="*/ 2147483647 h 528"/>
              <a:gd name="T34" fmla="*/ 2147483647 w 1440"/>
              <a:gd name="T35" fmla="*/ 2147483647 h 528"/>
              <a:gd name="T36" fmla="*/ 2147483647 w 1440"/>
              <a:gd name="T37" fmla="*/ 2147483647 h 528"/>
              <a:gd name="T38" fmla="*/ 2147483647 w 1440"/>
              <a:gd name="T39" fmla="*/ 2147483647 h 528"/>
              <a:gd name="T40" fmla="*/ 2147483647 w 1440"/>
              <a:gd name="T41" fmla="*/ 2147483647 h 528"/>
              <a:gd name="T42" fmla="*/ 2147483647 w 1440"/>
              <a:gd name="T43" fmla="*/ 2147483647 h 528"/>
              <a:gd name="T44" fmla="*/ 2147483647 w 1440"/>
              <a:gd name="T45" fmla="*/ 2147483647 h 528"/>
              <a:gd name="T46" fmla="*/ 2147483647 w 1440"/>
              <a:gd name="T47" fmla="*/ 2147483647 h 528"/>
              <a:gd name="T48" fmla="*/ 2147483647 w 1440"/>
              <a:gd name="T49" fmla="*/ 0 h 528"/>
              <a:gd name="T50" fmla="*/ 0 w 1440"/>
              <a:gd name="T51" fmla="*/ 0 h 52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40" h="528">
                <a:moveTo>
                  <a:pt x="0" y="0"/>
                </a:moveTo>
                <a:lnTo>
                  <a:pt x="0" y="240"/>
                </a:lnTo>
                <a:lnTo>
                  <a:pt x="192" y="240"/>
                </a:lnTo>
                <a:lnTo>
                  <a:pt x="336" y="192"/>
                </a:lnTo>
                <a:lnTo>
                  <a:pt x="384" y="144"/>
                </a:lnTo>
                <a:lnTo>
                  <a:pt x="480" y="144"/>
                </a:lnTo>
                <a:lnTo>
                  <a:pt x="480" y="240"/>
                </a:lnTo>
                <a:lnTo>
                  <a:pt x="624" y="528"/>
                </a:lnTo>
                <a:lnTo>
                  <a:pt x="768" y="528"/>
                </a:lnTo>
                <a:lnTo>
                  <a:pt x="912" y="480"/>
                </a:lnTo>
                <a:lnTo>
                  <a:pt x="1056" y="384"/>
                </a:lnTo>
                <a:lnTo>
                  <a:pt x="1200" y="336"/>
                </a:lnTo>
                <a:lnTo>
                  <a:pt x="1431" y="333"/>
                </a:lnTo>
                <a:lnTo>
                  <a:pt x="1440" y="240"/>
                </a:lnTo>
                <a:lnTo>
                  <a:pt x="1200" y="240"/>
                </a:lnTo>
                <a:lnTo>
                  <a:pt x="960" y="336"/>
                </a:lnTo>
                <a:lnTo>
                  <a:pt x="864" y="432"/>
                </a:lnTo>
                <a:lnTo>
                  <a:pt x="720" y="432"/>
                </a:lnTo>
                <a:lnTo>
                  <a:pt x="624" y="384"/>
                </a:lnTo>
                <a:lnTo>
                  <a:pt x="576" y="288"/>
                </a:lnTo>
                <a:lnTo>
                  <a:pt x="576" y="144"/>
                </a:lnTo>
                <a:lnTo>
                  <a:pt x="528" y="48"/>
                </a:lnTo>
                <a:lnTo>
                  <a:pt x="432" y="48"/>
                </a:lnTo>
                <a:lnTo>
                  <a:pt x="192" y="96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4841875" y="3940175"/>
            <a:ext cx="1676400" cy="762000"/>
          </a:xfrm>
          <a:custGeom>
            <a:avLst/>
            <a:gdLst>
              <a:gd name="T0" fmla="*/ 0 w 1056"/>
              <a:gd name="T1" fmla="*/ 2147483647 h 480"/>
              <a:gd name="T2" fmla="*/ 2147483647 w 1056"/>
              <a:gd name="T3" fmla="*/ 2147483647 h 480"/>
              <a:gd name="T4" fmla="*/ 2147483647 w 1056"/>
              <a:gd name="T5" fmla="*/ 2147483647 h 480"/>
              <a:gd name="T6" fmla="*/ 2147483647 w 1056"/>
              <a:gd name="T7" fmla="*/ 2147483647 h 480"/>
              <a:gd name="T8" fmla="*/ 2147483647 w 1056"/>
              <a:gd name="T9" fmla="*/ 2147483647 h 480"/>
              <a:gd name="T10" fmla="*/ 2147483647 w 1056"/>
              <a:gd name="T11" fmla="*/ 2147483647 h 480"/>
              <a:gd name="T12" fmla="*/ 2147483647 w 1056"/>
              <a:gd name="T13" fmla="*/ 2147483647 h 480"/>
              <a:gd name="T14" fmla="*/ 2147483647 w 1056"/>
              <a:gd name="T15" fmla="*/ 2147483647 h 480"/>
              <a:gd name="T16" fmla="*/ 2147483647 w 1056"/>
              <a:gd name="T17" fmla="*/ 2147483647 h 480"/>
              <a:gd name="T18" fmla="*/ 2147483647 w 1056"/>
              <a:gd name="T19" fmla="*/ 2147483647 h 480"/>
              <a:gd name="T20" fmla="*/ 2147483647 w 1056"/>
              <a:gd name="T21" fmla="*/ 2147483647 h 480"/>
              <a:gd name="T22" fmla="*/ 2147483647 w 1056"/>
              <a:gd name="T23" fmla="*/ 2147483647 h 480"/>
              <a:gd name="T24" fmla="*/ 2147483647 w 1056"/>
              <a:gd name="T25" fmla="*/ 2147483647 h 480"/>
              <a:gd name="T26" fmla="*/ 2147483647 w 1056"/>
              <a:gd name="T27" fmla="*/ 0 h 480"/>
              <a:gd name="T28" fmla="*/ 2147483647 w 1056"/>
              <a:gd name="T29" fmla="*/ 0 h 480"/>
              <a:gd name="T30" fmla="*/ 2147483647 w 1056"/>
              <a:gd name="T31" fmla="*/ 2147483647 h 480"/>
              <a:gd name="T32" fmla="*/ 2147483647 w 1056"/>
              <a:gd name="T33" fmla="*/ 2147483647 h 480"/>
              <a:gd name="T34" fmla="*/ 0 w 1056"/>
              <a:gd name="T35" fmla="*/ 2147483647 h 4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56" h="480">
                <a:moveTo>
                  <a:pt x="0" y="96"/>
                </a:moveTo>
                <a:lnTo>
                  <a:pt x="192" y="144"/>
                </a:lnTo>
                <a:lnTo>
                  <a:pt x="384" y="96"/>
                </a:lnTo>
                <a:lnTo>
                  <a:pt x="432" y="240"/>
                </a:lnTo>
                <a:lnTo>
                  <a:pt x="576" y="432"/>
                </a:lnTo>
                <a:lnTo>
                  <a:pt x="672" y="480"/>
                </a:lnTo>
                <a:lnTo>
                  <a:pt x="864" y="432"/>
                </a:lnTo>
                <a:lnTo>
                  <a:pt x="960" y="336"/>
                </a:lnTo>
                <a:lnTo>
                  <a:pt x="1056" y="240"/>
                </a:lnTo>
                <a:lnTo>
                  <a:pt x="912" y="336"/>
                </a:lnTo>
                <a:lnTo>
                  <a:pt x="768" y="384"/>
                </a:lnTo>
                <a:lnTo>
                  <a:pt x="624" y="384"/>
                </a:lnTo>
                <a:lnTo>
                  <a:pt x="480" y="96"/>
                </a:lnTo>
                <a:lnTo>
                  <a:pt x="480" y="0"/>
                </a:lnTo>
                <a:lnTo>
                  <a:pt x="384" y="0"/>
                </a:lnTo>
                <a:lnTo>
                  <a:pt x="336" y="48"/>
                </a:lnTo>
                <a:lnTo>
                  <a:pt x="192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4841875" y="4092575"/>
            <a:ext cx="2266950" cy="762000"/>
          </a:xfrm>
          <a:custGeom>
            <a:avLst/>
            <a:gdLst>
              <a:gd name="T0" fmla="*/ 0 w 1428"/>
              <a:gd name="T1" fmla="*/ 0 h 480"/>
              <a:gd name="T2" fmla="*/ 0 w 1428"/>
              <a:gd name="T3" fmla="*/ 2147483647 h 480"/>
              <a:gd name="T4" fmla="*/ 2147483647 w 1428"/>
              <a:gd name="T5" fmla="*/ 2147483647 h 480"/>
              <a:gd name="T6" fmla="*/ 2147483647 w 1428"/>
              <a:gd name="T7" fmla="*/ 2147483647 h 480"/>
              <a:gd name="T8" fmla="*/ 2147483647 w 1428"/>
              <a:gd name="T9" fmla="*/ 2147483647 h 480"/>
              <a:gd name="T10" fmla="*/ 2147483647 w 1428"/>
              <a:gd name="T11" fmla="*/ 2147483647 h 480"/>
              <a:gd name="T12" fmla="*/ 2147483647 w 1428"/>
              <a:gd name="T13" fmla="*/ 2147483647 h 480"/>
              <a:gd name="T14" fmla="*/ 2147483647 w 1428"/>
              <a:gd name="T15" fmla="*/ 2147483647 h 480"/>
              <a:gd name="T16" fmla="*/ 2147483647 w 1428"/>
              <a:gd name="T17" fmla="*/ 2147483647 h 480"/>
              <a:gd name="T18" fmla="*/ 2147483647 w 1428"/>
              <a:gd name="T19" fmla="*/ 2147483647 h 480"/>
              <a:gd name="T20" fmla="*/ 2147483647 w 1428"/>
              <a:gd name="T21" fmla="*/ 2147483647 h 480"/>
              <a:gd name="T22" fmla="*/ 2147483647 w 1428"/>
              <a:gd name="T23" fmla="*/ 2147483647 h 480"/>
              <a:gd name="T24" fmla="*/ 2147483647 w 1428"/>
              <a:gd name="T25" fmla="*/ 2147483647 h 480"/>
              <a:gd name="T26" fmla="*/ 2147483647 w 1428"/>
              <a:gd name="T27" fmla="*/ 2147483647 h 480"/>
              <a:gd name="T28" fmla="*/ 2147483647 w 1428"/>
              <a:gd name="T29" fmla="*/ 2147483647 h 480"/>
              <a:gd name="T30" fmla="*/ 2147483647 w 1428"/>
              <a:gd name="T31" fmla="*/ 2147483647 h 480"/>
              <a:gd name="T32" fmla="*/ 2147483647 w 1428"/>
              <a:gd name="T33" fmla="*/ 2147483647 h 480"/>
              <a:gd name="T34" fmla="*/ 2147483647 w 1428"/>
              <a:gd name="T35" fmla="*/ 0 h 480"/>
              <a:gd name="T36" fmla="*/ 2147483647 w 1428"/>
              <a:gd name="T37" fmla="*/ 2147483647 h 480"/>
              <a:gd name="T38" fmla="*/ 0 w 1428"/>
              <a:gd name="T39" fmla="*/ 0 h 4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28" h="480">
                <a:moveTo>
                  <a:pt x="0" y="0"/>
                </a:moveTo>
                <a:lnTo>
                  <a:pt x="0" y="144"/>
                </a:lnTo>
                <a:lnTo>
                  <a:pt x="192" y="144"/>
                </a:lnTo>
                <a:lnTo>
                  <a:pt x="288" y="192"/>
                </a:lnTo>
                <a:lnTo>
                  <a:pt x="432" y="384"/>
                </a:lnTo>
                <a:lnTo>
                  <a:pt x="576" y="432"/>
                </a:lnTo>
                <a:lnTo>
                  <a:pt x="864" y="480"/>
                </a:lnTo>
                <a:lnTo>
                  <a:pt x="1008" y="384"/>
                </a:lnTo>
                <a:lnTo>
                  <a:pt x="1152" y="240"/>
                </a:lnTo>
                <a:lnTo>
                  <a:pt x="1392" y="240"/>
                </a:lnTo>
                <a:lnTo>
                  <a:pt x="1428" y="96"/>
                </a:lnTo>
                <a:lnTo>
                  <a:pt x="1200" y="96"/>
                </a:lnTo>
                <a:lnTo>
                  <a:pt x="1056" y="144"/>
                </a:lnTo>
                <a:lnTo>
                  <a:pt x="864" y="336"/>
                </a:lnTo>
                <a:lnTo>
                  <a:pt x="672" y="384"/>
                </a:lnTo>
                <a:lnTo>
                  <a:pt x="576" y="336"/>
                </a:lnTo>
                <a:lnTo>
                  <a:pt x="432" y="144"/>
                </a:lnTo>
                <a:lnTo>
                  <a:pt x="384" y="0"/>
                </a:lnTo>
                <a:lnTo>
                  <a:pt x="192" y="48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2" name="Freeform 18" descr="Solid diamond"/>
          <p:cNvSpPr>
            <a:spLocks/>
          </p:cNvSpPr>
          <p:nvPr/>
        </p:nvSpPr>
        <p:spPr bwMode="auto">
          <a:xfrm>
            <a:off x="4841875" y="4321176"/>
            <a:ext cx="2209800" cy="1158875"/>
          </a:xfrm>
          <a:custGeom>
            <a:avLst/>
            <a:gdLst>
              <a:gd name="T0" fmla="*/ 0 w 1392"/>
              <a:gd name="T1" fmla="*/ 0 h 730"/>
              <a:gd name="T2" fmla="*/ 0 w 1392"/>
              <a:gd name="T3" fmla="*/ 2147483647 h 730"/>
              <a:gd name="T4" fmla="*/ 2147483647 w 1392"/>
              <a:gd name="T5" fmla="*/ 2147483647 h 730"/>
              <a:gd name="T6" fmla="*/ 2147483647 w 1392"/>
              <a:gd name="T7" fmla="*/ 2147483647 h 730"/>
              <a:gd name="T8" fmla="*/ 2147483647 w 1392"/>
              <a:gd name="T9" fmla="*/ 2147483647 h 730"/>
              <a:gd name="T10" fmla="*/ 2147483647 w 1392"/>
              <a:gd name="T11" fmla="*/ 2147483647 h 730"/>
              <a:gd name="T12" fmla="*/ 2147483647 w 1392"/>
              <a:gd name="T13" fmla="*/ 2147483647 h 730"/>
              <a:gd name="T14" fmla="*/ 2147483647 w 1392"/>
              <a:gd name="T15" fmla="*/ 2147483647 h 730"/>
              <a:gd name="T16" fmla="*/ 2147483647 w 1392"/>
              <a:gd name="T17" fmla="*/ 2147483647 h 730"/>
              <a:gd name="T18" fmla="*/ 2147483647 w 1392"/>
              <a:gd name="T19" fmla="*/ 2147483647 h 730"/>
              <a:gd name="T20" fmla="*/ 2147483647 w 1392"/>
              <a:gd name="T21" fmla="*/ 2147483647 h 730"/>
              <a:gd name="T22" fmla="*/ 2147483647 w 1392"/>
              <a:gd name="T23" fmla="*/ 2147483647 h 730"/>
              <a:gd name="T24" fmla="*/ 2147483647 w 1392"/>
              <a:gd name="T25" fmla="*/ 2147483647 h 730"/>
              <a:gd name="T26" fmla="*/ 2147483647 w 1392"/>
              <a:gd name="T27" fmla="*/ 2147483647 h 730"/>
              <a:gd name="T28" fmla="*/ 2147483647 w 1392"/>
              <a:gd name="T29" fmla="*/ 2147483647 h 730"/>
              <a:gd name="T30" fmla="*/ 2147483647 w 1392"/>
              <a:gd name="T31" fmla="*/ 0 h 730"/>
              <a:gd name="T32" fmla="*/ 0 w 1392"/>
              <a:gd name="T33" fmla="*/ 0 h 7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2" h="730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432" y="672"/>
                </a:lnTo>
                <a:lnTo>
                  <a:pt x="643" y="730"/>
                </a:lnTo>
                <a:lnTo>
                  <a:pt x="912" y="720"/>
                </a:lnTo>
                <a:lnTo>
                  <a:pt x="1104" y="672"/>
                </a:lnTo>
                <a:lnTo>
                  <a:pt x="1200" y="528"/>
                </a:lnTo>
                <a:lnTo>
                  <a:pt x="1344" y="240"/>
                </a:lnTo>
                <a:lnTo>
                  <a:pt x="1392" y="96"/>
                </a:lnTo>
                <a:lnTo>
                  <a:pt x="1152" y="96"/>
                </a:lnTo>
                <a:lnTo>
                  <a:pt x="1008" y="240"/>
                </a:lnTo>
                <a:lnTo>
                  <a:pt x="864" y="336"/>
                </a:lnTo>
                <a:lnTo>
                  <a:pt x="432" y="240"/>
                </a:lnTo>
                <a:lnTo>
                  <a:pt x="288" y="48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pattFill prst="solidDmnd">
            <a:fgClr>
              <a:schemeClr val="accent1"/>
            </a:fgClr>
            <a:bgClr>
              <a:srgbClr val="CCFFCC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4841875" y="5159375"/>
            <a:ext cx="1752600" cy="838200"/>
          </a:xfrm>
          <a:custGeom>
            <a:avLst/>
            <a:gdLst>
              <a:gd name="T0" fmla="*/ 0 w 1104"/>
              <a:gd name="T1" fmla="*/ 2147483647 h 528"/>
              <a:gd name="T2" fmla="*/ 0 w 1104"/>
              <a:gd name="T3" fmla="*/ 2147483647 h 528"/>
              <a:gd name="T4" fmla="*/ 2147483647 w 1104"/>
              <a:gd name="T5" fmla="*/ 2147483647 h 528"/>
              <a:gd name="T6" fmla="*/ 2147483647 w 1104"/>
              <a:gd name="T7" fmla="*/ 2147483647 h 528"/>
              <a:gd name="T8" fmla="*/ 2147483647 w 1104"/>
              <a:gd name="T9" fmla="*/ 2147483647 h 528"/>
              <a:gd name="T10" fmla="*/ 2147483647 w 1104"/>
              <a:gd name="T11" fmla="*/ 2147483647 h 528"/>
              <a:gd name="T12" fmla="*/ 2147483647 w 1104"/>
              <a:gd name="T13" fmla="*/ 2147483647 h 528"/>
              <a:gd name="T14" fmla="*/ 2147483647 w 1104"/>
              <a:gd name="T15" fmla="*/ 2147483647 h 528"/>
              <a:gd name="T16" fmla="*/ 2147483647 w 1104"/>
              <a:gd name="T17" fmla="*/ 2147483647 h 528"/>
              <a:gd name="T18" fmla="*/ 2147483647 w 1104"/>
              <a:gd name="T19" fmla="*/ 2147483647 h 528"/>
              <a:gd name="T20" fmla="*/ 2147483647 w 1104"/>
              <a:gd name="T21" fmla="*/ 2147483647 h 528"/>
              <a:gd name="T22" fmla="*/ 2147483647 w 1104"/>
              <a:gd name="T23" fmla="*/ 2147483647 h 528"/>
              <a:gd name="T24" fmla="*/ 2147483647 w 1104"/>
              <a:gd name="T25" fmla="*/ 0 h 528"/>
              <a:gd name="T26" fmla="*/ 0 w 1104"/>
              <a:gd name="T27" fmla="*/ 2147483647 h 5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104" h="528">
                <a:moveTo>
                  <a:pt x="0" y="48"/>
                </a:moveTo>
                <a:lnTo>
                  <a:pt x="0" y="336"/>
                </a:lnTo>
                <a:lnTo>
                  <a:pt x="96" y="288"/>
                </a:lnTo>
                <a:lnTo>
                  <a:pt x="288" y="432"/>
                </a:lnTo>
                <a:lnTo>
                  <a:pt x="480" y="480"/>
                </a:lnTo>
                <a:lnTo>
                  <a:pt x="576" y="432"/>
                </a:lnTo>
                <a:lnTo>
                  <a:pt x="624" y="528"/>
                </a:lnTo>
                <a:lnTo>
                  <a:pt x="912" y="336"/>
                </a:lnTo>
                <a:lnTo>
                  <a:pt x="1104" y="144"/>
                </a:lnTo>
                <a:lnTo>
                  <a:pt x="912" y="192"/>
                </a:lnTo>
                <a:lnTo>
                  <a:pt x="624" y="192"/>
                </a:lnTo>
                <a:lnTo>
                  <a:pt x="432" y="144"/>
                </a:lnTo>
                <a:lnTo>
                  <a:pt x="144" y="0"/>
                </a:lnTo>
                <a:lnTo>
                  <a:pt x="0" y="48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4841875" y="5616575"/>
            <a:ext cx="990600" cy="609600"/>
          </a:xfrm>
          <a:custGeom>
            <a:avLst/>
            <a:gdLst>
              <a:gd name="T0" fmla="*/ 0 w 624"/>
              <a:gd name="T1" fmla="*/ 2147483647 h 384"/>
              <a:gd name="T2" fmla="*/ 0 w 624"/>
              <a:gd name="T3" fmla="*/ 2147483647 h 384"/>
              <a:gd name="T4" fmla="*/ 2147483647 w 624"/>
              <a:gd name="T5" fmla="*/ 2147483647 h 384"/>
              <a:gd name="T6" fmla="*/ 2147483647 w 624"/>
              <a:gd name="T7" fmla="*/ 2147483647 h 384"/>
              <a:gd name="T8" fmla="*/ 2147483647 w 624"/>
              <a:gd name="T9" fmla="*/ 2147483647 h 384"/>
              <a:gd name="T10" fmla="*/ 2147483647 w 624"/>
              <a:gd name="T11" fmla="*/ 2147483647 h 384"/>
              <a:gd name="T12" fmla="*/ 2147483647 w 624"/>
              <a:gd name="T13" fmla="*/ 2147483647 h 384"/>
              <a:gd name="T14" fmla="*/ 2147483647 w 624"/>
              <a:gd name="T15" fmla="*/ 0 h 384"/>
              <a:gd name="T16" fmla="*/ 0 w 624"/>
              <a:gd name="T17" fmla="*/ 2147483647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384">
                <a:moveTo>
                  <a:pt x="0" y="48"/>
                </a:moveTo>
                <a:lnTo>
                  <a:pt x="0" y="384"/>
                </a:lnTo>
                <a:lnTo>
                  <a:pt x="288" y="336"/>
                </a:lnTo>
                <a:lnTo>
                  <a:pt x="624" y="240"/>
                </a:lnTo>
                <a:lnTo>
                  <a:pt x="576" y="144"/>
                </a:lnTo>
                <a:lnTo>
                  <a:pt x="480" y="192"/>
                </a:lnTo>
                <a:lnTo>
                  <a:pt x="288" y="144"/>
                </a:lnTo>
                <a:lnTo>
                  <a:pt x="96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537075" y="1501775"/>
            <a:ext cx="304800" cy="480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5375275" y="1882775"/>
            <a:ext cx="990600" cy="1079500"/>
          </a:xfrm>
          <a:custGeom>
            <a:avLst/>
            <a:gdLst>
              <a:gd name="T0" fmla="*/ 2147483647 w 624"/>
              <a:gd name="T1" fmla="*/ 0 h 680"/>
              <a:gd name="T2" fmla="*/ 2147483647 w 624"/>
              <a:gd name="T3" fmla="*/ 2147483647 h 680"/>
              <a:gd name="T4" fmla="*/ 2147483647 w 624"/>
              <a:gd name="T5" fmla="*/ 2147483647 h 680"/>
              <a:gd name="T6" fmla="*/ 2147483647 w 624"/>
              <a:gd name="T7" fmla="*/ 2147483647 h 680"/>
              <a:gd name="T8" fmla="*/ 2147483647 w 624"/>
              <a:gd name="T9" fmla="*/ 2147483647 h 680"/>
              <a:gd name="T10" fmla="*/ 0 w 624"/>
              <a:gd name="T11" fmla="*/ 2147483647 h 680"/>
              <a:gd name="T12" fmla="*/ 2147483647 w 624"/>
              <a:gd name="T13" fmla="*/ 2147483647 h 680"/>
              <a:gd name="T14" fmla="*/ 2147483647 w 624"/>
              <a:gd name="T15" fmla="*/ 2147483647 h 680"/>
              <a:gd name="T16" fmla="*/ 2147483647 w 624"/>
              <a:gd name="T17" fmla="*/ 2147483647 h 680"/>
              <a:gd name="T18" fmla="*/ 2147483647 w 624"/>
              <a:gd name="T19" fmla="*/ 2147483647 h 680"/>
              <a:gd name="T20" fmla="*/ 2147483647 w 624"/>
              <a:gd name="T21" fmla="*/ 2147483647 h 680"/>
              <a:gd name="T22" fmla="*/ 2147483647 w 624"/>
              <a:gd name="T23" fmla="*/ 2147483647 h 680"/>
              <a:gd name="T24" fmla="*/ 2147483647 w 624"/>
              <a:gd name="T25" fmla="*/ 2147483647 h 680"/>
              <a:gd name="T26" fmla="*/ 2147483647 w 624"/>
              <a:gd name="T27" fmla="*/ 2147483647 h 680"/>
              <a:gd name="T28" fmla="*/ 2147483647 w 624"/>
              <a:gd name="T29" fmla="*/ 0 h 6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4" h="680">
                <a:moveTo>
                  <a:pt x="336" y="0"/>
                </a:moveTo>
                <a:lnTo>
                  <a:pt x="192" y="192"/>
                </a:lnTo>
                <a:lnTo>
                  <a:pt x="112" y="299"/>
                </a:lnTo>
                <a:lnTo>
                  <a:pt x="48" y="384"/>
                </a:lnTo>
                <a:lnTo>
                  <a:pt x="16" y="449"/>
                </a:lnTo>
                <a:lnTo>
                  <a:pt x="0" y="528"/>
                </a:lnTo>
                <a:lnTo>
                  <a:pt x="31" y="599"/>
                </a:lnTo>
                <a:lnTo>
                  <a:pt x="88" y="650"/>
                </a:lnTo>
                <a:lnTo>
                  <a:pt x="144" y="672"/>
                </a:lnTo>
                <a:lnTo>
                  <a:pt x="214" y="680"/>
                </a:lnTo>
                <a:lnTo>
                  <a:pt x="292" y="659"/>
                </a:lnTo>
                <a:lnTo>
                  <a:pt x="394" y="542"/>
                </a:lnTo>
                <a:lnTo>
                  <a:pt x="528" y="336"/>
                </a:lnTo>
                <a:lnTo>
                  <a:pt x="624" y="192"/>
                </a:lnTo>
                <a:lnTo>
                  <a:pt x="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4841875" y="3863975"/>
            <a:ext cx="2266950" cy="609600"/>
          </a:xfrm>
          <a:custGeom>
            <a:avLst/>
            <a:gdLst>
              <a:gd name="T0" fmla="*/ 0 w 1428"/>
              <a:gd name="T1" fmla="*/ 2147483647 h 384"/>
              <a:gd name="T2" fmla="*/ 2147483647 w 1428"/>
              <a:gd name="T3" fmla="*/ 2147483647 h 384"/>
              <a:gd name="T4" fmla="*/ 2147483647 w 1428"/>
              <a:gd name="T5" fmla="*/ 2147483647 h 384"/>
              <a:gd name="T6" fmla="*/ 2147483647 w 1428"/>
              <a:gd name="T7" fmla="*/ 0 h 384"/>
              <a:gd name="T8" fmla="*/ 2147483647 w 1428"/>
              <a:gd name="T9" fmla="*/ 0 h 384"/>
              <a:gd name="T10" fmla="*/ 2147483647 w 1428"/>
              <a:gd name="T11" fmla="*/ 2147483647 h 384"/>
              <a:gd name="T12" fmla="*/ 2147483647 w 1428"/>
              <a:gd name="T13" fmla="*/ 2147483647 h 384"/>
              <a:gd name="T14" fmla="*/ 2147483647 w 1428"/>
              <a:gd name="T15" fmla="*/ 2147483647 h 384"/>
              <a:gd name="T16" fmla="*/ 2147483647 w 1428"/>
              <a:gd name="T17" fmla="*/ 2147483647 h 384"/>
              <a:gd name="T18" fmla="*/ 2147483647 w 1428"/>
              <a:gd name="T19" fmla="*/ 2147483647 h 384"/>
              <a:gd name="T20" fmla="*/ 2147483647 w 1428"/>
              <a:gd name="T21" fmla="*/ 2147483647 h 384"/>
              <a:gd name="T22" fmla="*/ 2147483647 w 1428"/>
              <a:gd name="T23" fmla="*/ 2147483647 h 384"/>
              <a:gd name="T24" fmla="*/ 2147483647 w 1428"/>
              <a:gd name="T25" fmla="*/ 2147483647 h 3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28" h="384">
                <a:moveTo>
                  <a:pt x="0" y="30"/>
                </a:moveTo>
                <a:lnTo>
                  <a:pt x="144" y="96"/>
                </a:lnTo>
                <a:lnTo>
                  <a:pt x="240" y="48"/>
                </a:lnTo>
                <a:lnTo>
                  <a:pt x="384" y="0"/>
                </a:lnTo>
                <a:lnTo>
                  <a:pt x="480" y="0"/>
                </a:lnTo>
                <a:lnTo>
                  <a:pt x="528" y="48"/>
                </a:lnTo>
                <a:lnTo>
                  <a:pt x="528" y="192"/>
                </a:lnTo>
                <a:lnTo>
                  <a:pt x="624" y="336"/>
                </a:lnTo>
                <a:lnTo>
                  <a:pt x="720" y="384"/>
                </a:lnTo>
                <a:lnTo>
                  <a:pt x="864" y="384"/>
                </a:lnTo>
                <a:lnTo>
                  <a:pt x="1056" y="240"/>
                </a:lnTo>
                <a:lnTo>
                  <a:pt x="1248" y="192"/>
                </a:lnTo>
                <a:lnTo>
                  <a:pt x="1428" y="188"/>
                </a:lnTo>
              </a:path>
            </a:pathLst>
          </a:custGeom>
          <a:noFill/>
          <a:ln w="254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4994275" y="3635375"/>
            <a:ext cx="1371600" cy="774700"/>
          </a:xfrm>
          <a:custGeom>
            <a:avLst/>
            <a:gdLst>
              <a:gd name="T0" fmla="*/ 0 w 864"/>
              <a:gd name="T1" fmla="*/ 2147483647 h 488"/>
              <a:gd name="T2" fmla="*/ 2147483647 w 864"/>
              <a:gd name="T3" fmla="*/ 2147483647 h 488"/>
              <a:gd name="T4" fmla="*/ 2147483647 w 864"/>
              <a:gd name="T5" fmla="*/ 2147483647 h 488"/>
              <a:gd name="T6" fmla="*/ 2147483647 w 864"/>
              <a:gd name="T7" fmla="*/ 2147483647 h 488"/>
              <a:gd name="T8" fmla="*/ 2147483647 w 864"/>
              <a:gd name="T9" fmla="*/ 2147483647 h 488"/>
              <a:gd name="T10" fmla="*/ 2147483647 w 864"/>
              <a:gd name="T11" fmla="*/ 2147483647 h 488"/>
              <a:gd name="T12" fmla="*/ 2147483647 w 864"/>
              <a:gd name="T13" fmla="*/ 2147483647 h 488"/>
              <a:gd name="T14" fmla="*/ 2147483647 w 864"/>
              <a:gd name="T15" fmla="*/ 2147483647 h 488"/>
              <a:gd name="T16" fmla="*/ 2147483647 w 864"/>
              <a:gd name="T17" fmla="*/ 2147483647 h 488"/>
              <a:gd name="T18" fmla="*/ 2147483647 w 864"/>
              <a:gd name="T19" fmla="*/ 2147483647 h 488"/>
              <a:gd name="T20" fmla="*/ 2147483647 w 864"/>
              <a:gd name="T21" fmla="*/ 2147483647 h 488"/>
              <a:gd name="T22" fmla="*/ 2147483647 w 864"/>
              <a:gd name="T23" fmla="*/ 2147483647 h 488"/>
              <a:gd name="T24" fmla="*/ 2147483647 w 864"/>
              <a:gd name="T25" fmla="*/ 2147483647 h 488"/>
              <a:gd name="T26" fmla="*/ 2147483647 w 864"/>
              <a:gd name="T27" fmla="*/ 2147483647 h 488"/>
              <a:gd name="T28" fmla="*/ 2147483647 w 864"/>
              <a:gd name="T29" fmla="*/ 0 h 488"/>
              <a:gd name="T30" fmla="*/ 2147483647 w 864"/>
              <a:gd name="T31" fmla="*/ 0 h 488"/>
              <a:gd name="T32" fmla="*/ 0 w 864"/>
              <a:gd name="T33" fmla="*/ 2147483647 h 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64" h="488">
                <a:moveTo>
                  <a:pt x="0" y="48"/>
                </a:moveTo>
                <a:lnTo>
                  <a:pt x="96" y="144"/>
                </a:lnTo>
                <a:lnTo>
                  <a:pt x="336" y="96"/>
                </a:lnTo>
                <a:lnTo>
                  <a:pt x="432" y="96"/>
                </a:lnTo>
                <a:lnTo>
                  <a:pt x="480" y="192"/>
                </a:lnTo>
                <a:lnTo>
                  <a:pt x="480" y="336"/>
                </a:lnTo>
                <a:lnTo>
                  <a:pt x="528" y="432"/>
                </a:lnTo>
                <a:lnTo>
                  <a:pt x="636" y="488"/>
                </a:lnTo>
                <a:lnTo>
                  <a:pt x="768" y="480"/>
                </a:lnTo>
                <a:lnTo>
                  <a:pt x="864" y="384"/>
                </a:lnTo>
                <a:lnTo>
                  <a:pt x="720" y="432"/>
                </a:lnTo>
                <a:lnTo>
                  <a:pt x="624" y="432"/>
                </a:lnTo>
                <a:lnTo>
                  <a:pt x="576" y="384"/>
                </a:lnTo>
                <a:lnTo>
                  <a:pt x="576" y="192"/>
                </a:lnTo>
                <a:lnTo>
                  <a:pt x="432" y="0"/>
                </a:lnTo>
                <a:lnTo>
                  <a:pt x="24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5603875" y="2568575"/>
            <a:ext cx="152400" cy="152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2273301" y="1443039"/>
            <a:ext cx="150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>
                <a:solidFill>
                  <a:prstClr val="black"/>
                </a:solidFill>
                <a:latin typeface="AvantGarde Bk BT" pitchFamily="34" charset="0"/>
              </a:rPr>
              <a:t>Lo stato isolato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5062539" y="1412876"/>
            <a:ext cx="21335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600" b="1">
                <a:solidFill>
                  <a:prstClr val="black"/>
                </a:solidFill>
                <a:latin typeface="AvantGarde Bk BT" pitchFamily="34" charset="0"/>
              </a:rPr>
              <a:t>Condizioni modificate</a:t>
            </a:r>
          </a:p>
        </p:txBody>
      </p:sp>
      <p:sp>
        <p:nvSpPr>
          <p:cNvPr id="16412" name="Rectangle 40"/>
          <p:cNvSpPr>
            <a:spLocks noChangeArrowheads="1"/>
          </p:cNvSpPr>
          <p:nvPr/>
        </p:nvSpPr>
        <p:spPr bwMode="auto">
          <a:xfrm>
            <a:off x="7318375" y="2782888"/>
            <a:ext cx="381000" cy="76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3" name="Text Box 41"/>
          <p:cNvSpPr txBox="1">
            <a:spLocks noChangeArrowheads="1"/>
          </p:cNvSpPr>
          <p:nvPr/>
        </p:nvSpPr>
        <p:spPr bwMode="auto">
          <a:xfrm>
            <a:off x="7762875" y="2693989"/>
            <a:ext cx="14366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Fiume navigabile</a:t>
            </a:r>
          </a:p>
        </p:txBody>
      </p:sp>
      <p:sp>
        <p:nvSpPr>
          <p:cNvPr id="153644" name="Rectangle 44"/>
          <p:cNvSpPr>
            <a:spLocks noGrp="1" noChangeArrowheads="1"/>
          </p:cNvSpPr>
          <p:nvPr>
            <p:ph type="title"/>
          </p:nvPr>
        </p:nvSpPr>
        <p:spPr>
          <a:xfrm>
            <a:off x="2128547" y="498475"/>
            <a:ext cx="8305800" cy="11430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t-IT" sz="2800" dirty="0"/>
              <a:t>Il </a:t>
            </a:r>
            <a:r>
              <a:rPr lang="en-US" altLang="it-IT" sz="2800" dirty="0" err="1"/>
              <a:t>modello</a:t>
            </a:r>
            <a:r>
              <a:rPr lang="en-US" altLang="it-IT" sz="2800" dirty="0"/>
              <a:t> di Von </a:t>
            </a:r>
            <a:r>
              <a:rPr lang="en-US" altLang="it-IT" sz="2800" dirty="0" err="1"/>
              <a:t>Thünen</a:t>
            </a:r>
            <a:r>
              <a:rPr lang="en-US" altLang="it-IT" sz="2800" dirty="0"/>
              <a:t> </a:t>
            </a:r>
            <a:r>
              <a:rPr lang="en-US" altLang="it-IT" sz="2800" dirty="0"/>
              <a:t>di </a:t>
            </a:r>
            <a:r>
              <a:rPr lang="en-US" altLang="it-IT" sz="2800" dirty="0" err="1"/>
              <a:t>utilizzo</a:t>
            </a:r>
            <a:r>
              <a:rPr lang="en-US" altLang="it-IT" sz="2800" dirty="0"/>
              <a:t> del </a:t>
            </a:r>
            <a:r>
              <a:rPr lang="en-US" altLang="it-IT" sz="2800" dirty="0" err="1"/>
              <a:t>suolo</a:t>
            </a:r>
            <a:r>
              <a:rPr lang="en-US" altLang="it-IT" sz="2800" dirty="0"/>
              <a:t/>
            </a:r>
            <a:br>
              <a:rPr lang="en-US" altLang="it-IT" sz="2800" dirty="0"/>
            </a:br>
            <a:endParaRPr lang="en-US" altLang="it-IT" sz="2800" dirty="0"/>
          </a:p>
        </p:txBody>
      </p:sp>
      <p:sp>
        <p:nvSpPr>
          <p:cNvPr id="16415" name="Rectangle 45"/>
          <p:cNvSpPr>
            <a:spLocks noChangeArrowheads="1"/>
          </p:cNvSpPr>
          <p:nvPr/>
        </p:nvSpPr>
        <p:spPr bwMode="auto">
          <a:xfrm>
            <a:off x="4676776" y="1363663"/>
            <a:ext cx="2532063" cy="4983162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6" name="Oval 46"/>
          <p:cNvSpPr>
            <a:spLocks noChangeArrowheads="1"/>
          </p:cNvSpPr>
          <p:nvPr/>
        </p:nvSpPr>
        <p:spPr bwMode="auto">
          <a:xfrm>
            <a:off x="4559300" y="3787775"/>
            <a:ext cx="228600" cy="2286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7" name="Text Box 47"/>
          <p:cNvSpPr txBox="1">
            <a:spLocks noChangeArrowheads="1"/>
          </p:cNvSpPr>
          <p:nvPr/>
        </p:nvSpPr>
        <p:spPr bwMode="auto">
          <a:xfrm rot="-3206594">
            <a:off x="5283995" y="2297908"/>
            <a:ext cx="16732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Mercato secondario</a:t>
            </a:r>
          </a:p>
        </p:txBody>
      </p:sp>
      <p:sp>
        <p:nvSpPr>
          <p:cNvPr id="16418" name="Rectangle 62"/>
          <p:cNvSpPr>
            <a:spLocks noChangeArrowheads="1"/>
          </p:cNvSpPr>
          <p:nvPr/>
        </p:nvSpPr>
        <p:spPr bwMode="auto">
          <a:xfrm>
            <a:off x="7318375" y="5324475"/>
            <a:ext cx="3810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9" name="Text Box 63"/>
          <p:cNvSpPr txBox="1">
            <a:spLocks noChangeArrowheads="1"/>
          </p:cNvSpPr>
          <p:nvPr/>
        </p:nvSpPr>
        <p:spPr bwMode="auto">
          <a:xfrm>
            <a:off x="7762875" y="5337175"/>
            <a:ext cx="838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Pastorizia</a:t>
            </a:r>
          </a:p>
        </p:txBody>
      </p:sp>
      <p:sp>
        <p:nvSpPr>
          <p:cNvPr id="16420" name="Rectangle 64"/>
          <p:cNvSpPr>
            <a:spLocks noChangeArrowheads="1"/>
          </p:cNvSpPr>
          <p:nvPr/>
        </p:nvSpPr>
        <p:spPr bwMode="auto">
          <a:xfrm>
            <a:off x="7318375" y="4859338"/>
            <a:ext cx="3810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1" name="Text Box 65"/>
          <p:cNvSpPr txBox="1">
            <a:spLocks noChangeArrowheads="1"/>
          </p:cNvSpPr>
          <p:nvPr/>
        </p:nvSpPr>
        <p:spPr bwMode="auto">
          <a:xfrm>
            <a:off x="7762875" y="4943476"/>
            <a:ext cx="19192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Coltura con un terzo a 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maggese</a:t>
            </a:r>
          </a:p>
        </p:txBody>
      </p:sp>
      <p:sp>
        <p:nvSpPr>
          <p:cNvPr id="16422" name="Rectangle 66" descr="Solid diamond"/>
          <p:cNvSpPr>
            <a:spLocks noChangeArrowheads="1"/>
          </p:cNvSpPr>
          <p:nvPr/>
        </p:nvSpPr>
        <p:spPr bwMode="auto">
          <a:xfrm>
            <a:off x="7318375" y="4394200"/>
            <a:ext cx="381000" cy="2286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3" name="Rectangle 67"/>
          <p:cNvSpPr>
            <a:spLocks noChangeArrowheads="1"/>
          </p:cNvSpPr>
          <p:nvPr/>
        </p:nvSpPr>
        <p:spPr bwMode="auto">
          <a:xfrm>
            <a:off x="7318375" y="3930650"/>
            <a:ext cx="381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4" name="Text Box 68"/>
          <p:cNvSpPr txBox="1">
            <a:spLocks noChangeArrowheads="1"/>
          </p:cNvSpPr>
          <p:nvPr/>
        </p:nvSpPr>
        <p:spPr bwMode="auto">
          <a:xfrm>
            <a:off x="7762876" y="4457701"/>
            <a:ext cx="1673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Colture estensive e 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allevamento</a:t>
            </a:r>
          </a:p>
        </p:txBody>
      </p:sp>
      <p:sp>
        <p:nvSpPr>
          <p:cNvPr id="16425" name="Text Box 69"/>
          <p:cNvSpPr txBox="1">
            <a:spLocks noChangeArrowheads="1"/>
          </p:cNvSpPr>
          <p:nvPr/>
        </p:nvSpPr>
        <p:spPr bwMode="auto">
          <a:xfrm>
            <a:off x="7762875" y="3959225"/>
            <a:ext cx="1436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Colture intensive</a:t>
            </a:r>
          </a:p>
        </p:txBody>
      </p:sp>
      <p:sp>
        <p:nvSpPr>
          <p:cNvPr id="16426" name="Rectangle 70"/>
          <p:cNvSpPr>
            <a:spLocks noChangeArrowheads="1"/>
          </p:cNvSpPr>
          <p:nvPr/>
        </p:nvSpPr>
        <p:spPr bwMode="auto">
          <a:xfrm>
            <a:off x="7318375" y="3465513"/>
            <a:ext cx="381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7" name="Text Box 71"/>
          <p:cNvSpPr txBox="1">
            <a:spLocks noChangeArrowheads="1"/>
          </p:cNvSpPr>
          <p:nvPr/>
        </p:nvSpPr>
        <p:spPr bwMode="auto">
          <a:xfrm>
            <a:off x="7762875" y="3451225"/>
            <a:ext cx="5905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Boschi</a:t>
            </a:r>
          </a:p>
        </p:txBody>
      </p:sp>
      <p:sp>
        <p:nvSpPr>
          <p:cNvPr id="16428" name="Rectangle 72"/>
          <p:cNvSpPr>
            <a:spLocks noChangeArrowheads="1"/>
          </p:cNvSpPr>
          <p:nvPr/>
        </p:nvSpPr>
        <p:spPr bwMode="auto">
          <a:xfrm>
            <a:off x="7318375" y="3001963"/>
            <a:ext cx="381000" cy="228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9" name="Text Box 73"/>
          <p:cNvSpPr txBox="1">
            <a:spLocks noChangeArrowheads="1"/>
          </p:cNvSpPr>
          <p:nvPr/>
        </p:nvSpPr>
        <p:spPr bwMode="auto">
          <a:xfrm>
            <a:off x="7762876" y="2943226"/>
            <a:ext cx="2519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Ortofrutticultura e produzione</a:t>
            </a:r>
            <a:b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</a:b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lattiera</a:t>
            </a:r>
          </a:p>
        </p:txBody>
      </p:sp>
      <p:sp>
        <p:nvSpPr>
          <p:cNvPr id="16430" name="Oval 74"/>
          <p:cNvSpPr>
            <a:spLocks noChangeArrowheads="1"/>
          </p:cNvSpPr>
          <p:nvPr/>
        </p:nvSpPr>
        <p:spPr bwMode="auto">
          <a:xfrm>
            <a:off x="7394575" y="2381250"/>
            <a:ext cx="228600" cy="2286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Clr>
                <a:srgbClr val="DBF5F9"/>
              </a:buClr>
              <a:buSzTx/>
              <a:buFont typeface="Monotype Sorts" pitchFamily="2" charset="2"/>
              <a:buChar char="è"/>
            </a:pPr>
            <a:endParaRPr lang="it-IT" altLang="it-IT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1" name="Text Box 75"/>
          <p:cNvSpPr txBox="1">
            <a:spLocks noChangeArrowheads="1"/>
          </p:cNvSpPr>
          <p:nvPr/>
        </p:nvSpPr>
        <p:spPr bwMode="auto">
          <a:xfrm>
            <a:off x="7762876" y="2413000"/>
            <a:ext cx="1408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1400" b="1">
                <a:solidFill>
                  <a:prstClr val="black"/>
                </a:solidFill>
                <a:latin typeface="AvantGarde Bk BT" pitchFamily="34" charset="0"/>
              </a:rPr>
              <a:t>Mercato centrale</a:t>
            </a:r>
          </a:p>
        </p:txBody>
      </p:sp>
      <p:pic>
        <p:nvPicPr>
          <p:cNvPr id="2" name="Slide12_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2903" y="573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54</Words>
  <Application>Microsoft Office PowerPoint</Application>
  <PresentationFormat>Widescreen</PresentationFormat>
  <Paragraphs>15</Paragraphs>
  <Slides>1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AvantGarde Bk BT</vt:lpstr>
      <vt:lpstr>Calibri</vt:lpstr>
      <vt:lpstr>Constantia</vt:lpstr>
      <vt:lpstr>Monotype Sorts</vt:lpstr>
      <vt:lpstr>Times New Roman</vt:lpstr>
      <vt:lpstr>Wingdings 2</vt:lpstr>
      <vt:lpstr>Equinozio</vt:lpstr>
      <vt:lpstr>Il modello di Von Thünen di utilizzo del suolo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5</cp:revision>
  <dcterms:created xsi:type="dcterms:W3CDTF">2020-03-31T13:43:48Z</dcterms:created>
  <dcterms:modified xsi:type="dcterms:W3CDTF">2020-04-14T13:44:34Z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