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  <p:sldMasterId id="2147483699" r:id="rId3"/>
  </p:sldMasterIdLst>
  <p:sldIdLst>
    <p:sldId id="268" r:id="rId4"/>
    <p:sldId id="401" r:id="rId5"/>
    <p:sldId id="440" r:id="rId6"/>
    <p:sldId id="423" r:id="rId7"/>
    <p:sldId id="435" r:id="rId8"/>
    <p:sldId id="434" r:id="rId9"/>
    <p:sldId id="424" r:id="rId10"/>
    <p:sldId id="445" r:id="rId11"/>
    <p:sldId id="400" r:id="rId12"/>
    <p:sldId id="444" r:id="rId13"/>
    <p:sldId id="353" r:id="rId14"/>
    <p:sldId id="269" r:id="rId15"/>
    <p:sldId id="270" r:id="rId16"/>
    <p:sldId id="443" r:id="rId17"/>
    <p:sldId id="271" r:id="rId18"/>
    <p:sldId id="273" r:id="rId19"/>
    <p:sldId id="431" r:id="rId20"/>
    <p:sldId id="275" r:id="rId21"/>
    <p:sldId id="398" r:id="rId22"/>
    <p:sldId id="279" r:id="rId23"/>
    <p:sldId id="409" r:id="rId24"/>
    <p:sldId id="459" r:id="rId25"/>
    <p:sldId id="448" r:id="rId26"/>
    <p:sldId id="449" r:id="rId27"/>
    <p:sldId id="450" r:id="rId28"/>
    <p:sldId id="451" r:id="rId29"/>
    <p:sldId id="457" r:id="rId30"/>
    <p:sldId id="456" r:id="rId31"/>
    <p:sldId id="458" r:id="rId32"/>
    <p:sldId id="454" r:id="rId33"/>
    <p:sldId id="287" r:id="rId34"/>
    <p:sldId id="404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8"/>
  </p:normalViewPr>
  <p:slideViewPr>
    <p:cSldViewPr snapToGrid="0" snapToObjects="1">
      <p:cViewPr varScale="1">
        <p:scale>
          <a:sx n="109" d="100"/>
          <a:sy n="109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5B1C7E-C180-A045-835B-63492B828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21B8AF-9723-6C4D-B18D-F8A14DFDB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2D958C-883D-834C-9BFE-453CC34EE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D668-19C5-B34B-BAA9-38C767DAD8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142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1D2390-903D-D14B-AB8A-3B462521D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8316B-E124-314C-9D17-0236EAB26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5CCBE-44D6-444E-87F8-3A04AA90D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4853-3EFD-8C42-84A9-7A60E45DB3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005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AE86F-9D51-534A-A09B-43B8DFD5F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634E21-AA6A-3D48-9744-2AC9785D6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6720BA-902C-A644-841E-2853E7ECF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DED0C-595D-7F45-A00C-D6D9397D3F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491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4DBCA5-6CCE-E842-84F1-1C143BD20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3BCD6D-F238-4F46-BED5-136D1C634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5ED061-A031-7743-9AA9-6ADF5A8D9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3B66E-BCD4-B347-9000-9420D34630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214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B534EC-2B44-864A-A092-206B76C1D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2199AB-BEA6-974F-9E47-A9D0E9293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0A8F64-249A-D146-A507-B0F8E834F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E0E9-749B-5540-8088-7CA8F0EDB9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544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6AD35C-8B8F-FB45-A462-5347FBBCDC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67B8D3-9869-234F-B8A1-18276E70D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20DF59-45CF-4842-8ABE-0A7B195EC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2D6F-DDEE-9F4D-BFB4-C1D91B7120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188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D9584-1D07-D54F-8897-39CBBC443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97020-4C93-7E46-A941-03FEFBE1B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94FC32-031E-6241-B768-F32F2F91F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C5F6-6497-B04B-864F-2DFB770B86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7975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D1698-201A-2748-9E7F-8566887BA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6D9EF-A2A2-7F47-9AB0-BE5447B3E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B31CE-087B-484A-B1E9-E9CB0093A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E600-BA61-6649-B930-C71E7C9F73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778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51A19B-FE07-234C-8318-EB7CC5B39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23D198-EA21-1E43-918E-445D7990D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7A6BA0-7D99-E94B-94D0-BCB567EFA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9FAB-6ADE-5E43-BE35-10301764F8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548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45E6EC-AC86-B44C-8E00-FD8637505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AB495-9539-3541-BC2E-0B9334537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9CAFA6-8BDB-C743-B659-432EC9E48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64BE-975F-8F4E-B218-C08D8721CD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297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993FB8-F531-9A4B-BD13-668C5CC31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876580-186C-4D40-B07D-68396190DE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61E15E-9077-C747-96BA-F5AB2ECA1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47397-11E8-6A41-8ABD-A30D6BAAD5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041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D9B8C-0C1B-3248-9247-E1D04C09A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BF5E5F-E3BA-954D-90E1-ED7930C7D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093809-62B5-4F45-84D3-E0287D461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7906-4404-B944-B6A6-29105B1CF6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5582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BF4CD-1A25-B54B-9D73-160501A90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90528-A120-8B4A-8732-311A0CA34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16BEB-6BAB-9049-ACA3-F80E8EF92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5CAB-085D-074D-9055-BA2289ED8F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7125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8508B-BA1B-A745-898E-1C66139EE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5E7EA-F011-DE47-AF3F-03253FEC2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0BE61D-5CB6-8347-8F5F-BE722874E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BBBF-EF39-7E48-993B-A74AEF14AD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2484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AF04FF-9835-034B-8ECA-A82B5CACB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850963-9D8A-D842-B612-EDB4F1ED9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BD2261-518C-0D4B-B849-A1AA5245A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5F582-05B1-3C42-B5AD-339F02B3EE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3095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AC4DC6-7D1D-0B46-902E-4801BA1D6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303919-155D-4D4E-AB27-1F449D9A1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F10798-437C-E141-A11E-FF141F145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A424-016E-1E49-9310-C2B7ABBDFC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4759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96A86-CDA3-DA41-8E78-87DA88655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38224A-A8A9-9147-9DA7-9454B1297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F27FB8-808D-0442-9EC6-07F04CABF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F192C-0129-9C41-9305-AC401DF647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2488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34CF78-CF29-774A-857F-624D45A6A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F197FA-1339-2A4B-9FD2-873B5014E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B38154-8EB8-DC41-925C-D403757E5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DC42-20F3-4C47-80CB-DE795C7864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1167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D090D-62FF-7C49-8E8B-6B13D8BAA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8D09F2-3898-E340-BF9B-C96A95496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92D558-EBBC-404A-81E7-8E91CB66E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1106-B4CF-8847-A68B-6DFEA64AD7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9813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E3266B-3929-4947-8DE1-41573B95E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EE4F1D-A64F-9D42-80EB-48726F803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CD2B61-B166-B34F-8AC9-EF4FFA824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1EF0-3A9E-5844-A221-14E2D938AC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8628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FD794E-486A-D942-BC93-0B42DC5A2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CED34C-5B30-4E40-B73A-135ADAD77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BCBC5-E13C-9540-9798-71D2C6100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82C8-97DF-3646-91DC-DD10140775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7777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ABCD90-CE20-BC4F-A169-55D871658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985AE-B460-2E40-9A2C-29CD34B861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132AD-8A03-194A-8EAF-AB6205256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AB92-841B-E141-BC40-CB3301C837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31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4C2B4D-0024-CA42-9099-48E0664CC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01EE0D-C57E-2F45-9922-6CAE22C54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A1C840-227B-0C4B-BE37-87CC2571B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EB85-9870-CF43-8EC5-84FCE7A24A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636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A30596-6DE4-DE4B-ADD5-9884AC969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2F87C5-9ED2-C34C-872D-7CDB0807B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6A26D4-D94A-1D49-976C-EC89DB9F1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78A9-0E08-5048-BC57-2E9074AD5E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1527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B6F65B-A378-F44F-95DC-C22D257CD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CCDEF4-9DEA-5242-83A7-7AB1B9C48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83ADBC-27F4-BE4A-AED7-2F4D18555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FCE7-08D3-CE47-A409-AE71D69921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9338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182904-CA49-2446-9A48-560BB8030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FCD8FC-2AF3-AD4E-B2E5-ABB02B370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92A030-5A91-2B49-8100-FA95EB692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BD60-75C9-114A-8061-D98904495F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8547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A12B7-4301-4A40-9013-DD0716244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0D29D-FC80-A84E-A6AC-D4EFFFC58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220CCB-E7F2-7542-9F9B-63B8A3DA0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5E2C6-65AC-694B-B548-88D1EC6242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9422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E44B94-515F-CF46-BC37-D764EB65C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FA133-BBED-6843-A7CE-A80ED7EDF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11289-2857-9E46-9E85-69E65A285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0F75D-85BE-544B-B566-3199CD9929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3566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5666C-0C6F-A04F-82F0-9FBA126A0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3D1C1C-BD35-E048-AAF1-6B006E3A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8B9BDF-67D2-8443-B0F8-EB10434F9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B2CCF-05DD-5142-8FAE-D8C92B42F1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8763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1710BA-339D-5142-ADE0-18F66B259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629B9-0641-744F-9A16-947018EFC4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E343C5-308C-E149-B83A-2084050F2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54D1-5D30-A140-8D57-1BF8BE0EBB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1607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4BAEB3-5508-6746-86E1-C2737BA456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F99B3-95C3-954C-9D75-F315A3DA11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6E3244-76BE-4541-8995-A8E3862EB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8BD06-E8CE-9342-845C-010A9325DF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4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0FF13-389A-0144-99CB-F1D1C1B32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FA7F1-07CF-7B44-BDAB-1FC32B9D9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45003-26B5-6B40-9775-2C46376CA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D659-01A0-7041-B9E1-B7C4631A27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849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3DFEB8-DFF2-7D46-818E-50C9EB595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0A792D-EC77-3D42-8BD4-8C9E71C7E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587DED-B824-534C-99E8-7EB6941C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66C3D-4E2E-0745-81C4-4FE820E58F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09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1428D2-58A9-7B42-9791-D0E5BB176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43229C-345E-3F47-9DF1-32B612475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C00F11-0444-4B4D-B439-B9AC7F153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8347-464D-7445-A06F-530076F261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D83D7C-3745-9B4E-889A-8136A26C8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3A3B43-0DEA-8D46-93C6-C19D9BA2A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6E02E8-B266-A647-AEBC-5AC6E1A8D7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4149-9B23-6849-A2B2-1F4419BB34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24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2B021-A813-8141-9D4A-EF2DD0A89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1691D-FAB3-EC41-B5B7-D2BC2192B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CFCA9-1E6B-A848-8262-45CE60C94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33BE9-EC03-8541-934B-974F6B847A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619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2FFA8-9302-1D42-98D0-491B7C7F4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C3795-2BBF-9F42-802E-BBA2D6AC5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ECF3F-20F2-814A-8273-6BD3F1C8A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4E750-712C-3443-869F-D8FB1A5A2C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486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642729-0819-E249-B86A-E549EDF6B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8080F7-7C3D-294A-B2CF-29BA48AFC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C84F347C-38D3-0A4D-8D14-ED336182F8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96AB682-62CC-A341-AFBF-DDF322A873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5500CEDB-4108-1448-8D43-5C44D89837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D5F5344-992D-1942-9E63-D016D3D2D2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01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A00BBB6-1D2E-794B-B306-A82DA486E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408072C-92D5-1E42-BDEA-A0BD61EFD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AED5516-3E56-4642-A64E-735090B0B4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07E0E468-6A7E-FF4C-830C-F3E588065F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4668E37-79DC-4C41-97AA-80B9DC50F2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9E8F13D-8E56-BC4E-90F4-563DEDD0D5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489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AC44159-5B58-1640-97E0-94DE45C02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92EC1C7-CBDF-5045-959B-375315FE6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C129779-4315-8A49-82DC-C96A4C3674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C33299EA-2007-CE4A-9B6B-3B454F447B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C34F810-F813-154A-9259-4673FEF8A0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FBEA9FE-1E2E-7F45-92B4-D3D7B7123D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320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9A79662D-2E6D-4C44-BF46-7C48598F5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57300"/>
            <a:ext cx="9144000" cy="5411788"/>
          </a:xfrm>
          <a:prstGeom prst="rect">
            <a:avLst/>
          </a:prstGeom>
          <a:solidFill>
            <a:srgbClr val="0000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Corso di Studio in Scienze e Tecnologie Biologiche 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Anno Accademico 2019-2020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Corso di Immunologia e Patologia Generale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Insegnamenti: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	- Immunologia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(4 CFU):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Prof.ssa Roberta Bulla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dott.ssa Chiara Agostinis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Patologia generale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(5 CFU)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Prof. Renzo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Menegazzi</a:t>
            </a:r>
            <a:endParaRPr kumimoji="0" lang="it-IT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4210" name="Picture 6" descr="logo">
            <a:extLst>
              <a:ext uri="{FF2B5EF4-FFF2-40B4-BE49-F238E27FC236}">
                <a16:creationId xmlns:a16="http://schemas.microsoft.com/office/drawing/2014/main" id="{37CC65F7-E888-BB46-B69B-E1B44FD8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450"/>
            <a:ext cx="2698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8" descr="Università degli Studi di Trieste">
            <a:extLst>
              <a:ext uri="{FF2B5EF4-FFF2-40B4-BE49-F238E27FC236}">
                <a16:creationId xmlns:a16="http://schemas.microsoft.com/office/drawing/2014/main" id="{92461326-364D-044D-8059-00E398F7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8900"/>
            <a:ext cx="41036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84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4">
            <a:extLst>
              <a:ext uri="{FF2B5EF4-FFF2-40B4-BE49-F238E27FC236}">
                <a16:creationId xmlns:a16="http://schemas.microsoft.com/office/drawing/2014/main" id="{93E481D1-0634-A742-84B8-14DCE93D2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720726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rgbClr val="FFFF00"/>
                </a:solidFill>
              </a:rPr>
              <a:t>4 aspetti di un evento patologico:</a:t>
            </a:r>
          </a:p>
        </p:txBody>
      </p:sp>
      <p:sp>
        <p:nvSpPr>
          <p:cNvPr id="158725" name="Text Box 5">
            <a:extLst>
              <a:ext uri="{FF2B5EF4-FFF2-40B4-BE49-F238E27FC236}">
                <a16:creationId xmlns:a16="http://schemas.microsoft.com/office/drawing/2014/main" id="{47C6C20A-42CD-8B47-9F3F-D58DCAB08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96913"/>
            <a:ext cx="8964613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eziologia (causa/e)</a:t>
            </a: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cause esogene, cause endogene, cause determinanti, concause;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patogenesi (meccanismi di sviluppo)</a:t>
            </a: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sequenza di eventi che si verificano in risposta all'agente causale; come le cause agiscono, meccanismi cellulari e molecolari di manifestazione del danno;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alterazioni morfologiche cellulari/tissutali</a:t>
            </a: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talora peculiari di un determinato processo patologico, di </a:t>
            </a:r>
            <a:r>
              <a:rPr kumimoji="0" lang="it-IT" altLang="it-IT" sz="26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utilità diagnostica</a:t>
            </a: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alterazioni funzionali e significato clinico</a:t>
            </a: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determinano gli aspetti clinici (sintomi e segni), il </a:t>
            </a:r>
            <a:r>
              <a:rPr kumimoji="0" lang="it-IT" altLang="it-IT" sz="26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decorso</a:t>
            </a: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 l'</a:t>
            </a:r>
            <a:r>
              <a:rPr kumimoji="0" lang="it-IT" altLang="it-IT" sz="26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esito</a:t>
            </a: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del processo patologico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FEEDFCC-DECD-474E-ADE8-9923425555EF}"/>
              </a:ext>
            </a:extLst>
          </p:cNvPr>
          <p:cNvSpPr/>
          <p:nvPr/>
        </p:nvSpPr>
        <p:spPr>
          <a:xfrm>
            <a:off x="107950" y="696913"/>
            <a:ext cx="8964613" cy="286226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2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8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3">
            <a:extLst>
              <a:ext uri="{FF2B5EF4-FFF2-40B4-BE49-F238E27FC236}">
                <a16:creationId xmlns:a16="http://schemas.microsoft.com/office/drawing/2014/main" id="{74F05C39-6C19-D446-93E2-35A28CB6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88" y="404813"/>
            <a:ext cx="3713162" cy="1293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CONOSCENZA DEI 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MECCANISMI PATOGENETICI</a:t>
            </a:r>
          </a:p>
        </p:txBody>
      </p:sp>
      <p:sp>
        <p:nvSpPr>
          <p:cNvPr id="103426" name="AutoShape 4">
            <a:extLst>
              <a:ext uri="{FF2B5EF4-FFF2-40B4-BE49-F238E27FC236}">
                <a16:creationId xmlns:a16="http://schemas.microsoft.com/office/drawing/2014/main" id="{E82EEB07-BD03-8B4E-8F86-B8487DBE0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1844675"/>
            <a:ext cx="736600" cy="1092200"/>
          </a:xfrm>
          <a:prstGeom prst="downArrow">
            <a:avLst>
              <a:gd name="adj1" fmla="val 50000"/>
              <a:gd name="adj2" fmla="val 3706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FB5B4D99-A759-0A45-BAAA-1CF52B63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068638"/>
            <a:ext cx="3384550" cy="12922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 A PUNTO DELLA 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TERAPIA</a:t>
            </a: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OPPORTUNA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69824D8B-BEF0-9446-A703-855BF5C5C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703888"/>
            <a:ext cx="3671887" cy="892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CORREZIONE DEL DIFETTO</a:t>
            </a:r>
          </a:p>
        </p:txBody>
      </p:sp>
      <p:sp>
        <p:nvSpPr>
          <p:cNvPr id="27655" name="AutoShape 7">
            <a:extLst>
              <a:ext uri="{FF2B5EF4-FFF2-40B4-BE49-F238E27FC236}">
                <a16:creationId xmlns:a16="http://schemas.microsoft.com/office/drawing/2014/main" id="{9314555C-D669-2F4A-BE87-2A4A923E6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4508500"/>
            <a:ext cx="736600" cy="1092200"/>
          </a:xfrm>
          <a:prstGeom prst="downArrow">
            <a:avLst>
              <a:gd name="adj1" fmla="val 50000"/>
              <a:gd name="adj2" fmla="val 3706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30" name="Text Box 3">
            <a:extLst>
              <a:ext uri="{FF2B5EF4-FFF2-40B4-BE49-F238E27FC236}">
                <a16:creationId xmlns:a16="http://schemas.microsoft.com/office/drawing/2014/main" id="{853D6026-0590-1741-BF3C-55A8B1AC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3713163" cy="892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CONOSCENZA DELLE 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CAUSE</a:t>
            </a: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MALATTIA</a:t>
            </a:r>
          </a:p>
        </p:txBody>
      </p:sp>
      <p:sp>
        <p:nvSpPr>
          <p:cNvPr id="103431" name="AutoShape 4">
            <a:extLst>
              <a:ext uri="{FF2B5EF4-FFF2-40B4-BE49-F238E27FC236}">
                <a16:creationId xmlns:a16="http://schemas.microsoft.com/office/drawing/2014/main" id="{D28E3DD9-C95E-624B-B541-68C4B389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905000"/>
            <a:ext cx="736600" cy="1092200"/>
          </a:xfrm>
          <a:prstGeom prst="downArrow">
            <a:avLst>
              <a:gd name="adj1" fmla="val 50000"/>
              <a:gd name="adj2" fmla="val 3706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B8A2642-7EAE-7640-B6B9-5AB61E140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21050"/>
            <a:ext cx="3382962" cy="12922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  A  PUNTO DI MISURE DI  </a:t>
            </a: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PREVENZIONE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0292D23-389D-C244-A10F-12C47C25E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956175"/>
            <a:ext cx="4535488" cy="1570038"/>
          </a:xfrm>
          <a:prstGeom prst="rect">
            <a:avLst/>
          </a:prstGeom>
          <a:solidFill>
            <a:srgbClr val="FFFF00"/>
          </a:solidFill>
          <a:ln w="57150">
            <a:solidFill>
              <a:srgbClr val="583DF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Ambiente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Alimentazione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Abitudini comportamentali</a:t>
            </a:r>
          </a:p>
        </p:txBody>
      </p:sp>
    </p:spTree>
    <p:extLst>
      <p:ext uri="{BB962C8B-B14F-4D97-AF65-F5344CB8AC3E}">
        <p14:creationId xmlns:p14="http://schemas.microsoft.com/office/powerpoint/2010/main" val="1477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5C36148C-A99A-A24A-92AC-54996AF81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25" y="44450"/>
            <a:ext cx="9036050" cy="792163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3000">
                <a:solidFill>
                  <a:srgbClr val="FFFF00"/>
                </a:solidFill>
              </a:rPr>
              <a:t>Programma del corso di Patologia generale 2019/20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055CD3B-CA39-6940-BC40-BA92FECFB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008063"/>
            <a:ext cx="8713788" cy="573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 b="1">
                <a:solidFill>
                  <a:srgbClr val="FFFF00"/>
                </a:solidFill>
              </a:rPr>
              <a:t>EZIOLOGIA GENERALE</a:t>
            </a:r>
            <a:r>
              <a:rPr lang="it-IT" altLang="it-IT" sz="2000">
                <a:solidFill>
                  <a:schemeClr val="bg1"/>
                </a:solidFill>
              </a:rPr>
              <a:t>:  malattia come deviazione dall'omeostasi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000">
                <a:solidFill>
                  <a:schemeClr val="bg1"/>
                </a:solidFill>
              </a:rPr>
              <a:t>                                                 predisposizione, cause di malattia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 b="1">
                <a:solidFill>
                  <a:srgbClr val="FFFF00"/>
                </a:solidFill>
              </a:rPr>
              <a:t>RISPOSTE DELLA CELLULA AGLI STIMOLI LESIVI</a:t>
            </a:r>
            <a:r>
              <a:rPr lang="it-IT" altLang="it-IT" sz="200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>
                <a:solidFill>
                  <a:schemeClr val="bg1"/>
                </a:solidFill>
              </a:rPr>
              <a:t>meccanismi di adattamento/resistenza alle cause di sofferenza cellulare</a:t>
            </a:r>
            <a:r>
              <a:rPr lang="it-IT" altLang="it-IT" sz="2000" u="sng">
                <a:solidFill>
                  <a:schemeClr val="bg1"/>
                </a:solidFill>
              </a:rPr>
              <a:t> </a:t>
            </a:r>
            <a:endParaRPr lang="it-IT" altLang="it-IT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>
                <a:solidFill>
                  <a:schemeClr val="bg1"/>
                </a:solidFill>
              </a:rPr>
              <a:t>patogenesi del danno cellulare; </a:t>
            </a:r>
            <a:r>
              <a:rPr lang="it-IT" altLang="it-IT" sz="2000" u="sng">
                <a:solidFill>
                  <a:schemeClr val="bg1"/>
                </a:solidFill>
              </a:rPr>
              <a:t> </a:t>
            </a:r>
            <a:endParaRPr lang="it-IT" altLang="it-IT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>
                <a:solidFill>
                  <a:schemeClr val="bg1"/>
                </a:solidFill>
              </a:rPr>
              <a:t>danno reversibile ed irreversibile;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>
                <a:solidFill>
                  <a:schemeClr val="bg1"/>
                </a:solidFill>
              </a:rPr>
              <a:t>danno da ipossia; danno da molecole ossidanti; danno da accumuli intracellulari;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>
                <a:solidFill>
                  <a:schemeClr val="bg1"/>
                </a:solidFill>
              </a:rPr>
              <a:t>morte cellulare: necrosi [e apoptosi]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>
                <a:solidFill>
                  <a:schemeClr val="bg1"/>
                </a:solidFill>
              </a:rPr>
              <a:t>esempi di patologie correlate ad alterazioni dell’apoptosi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050" b="1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000" b="1">
                <a:solidFill>
                  <a:srgbClr val="FFFF00"/>
                </a:solidFill>
              </a:rPr>
              <a:t>RISPOSTE DELL'ORGANISMO AGLI STIMOLI LESIVI</a:t>
            </a:r>
            <a:r>
              <a:rPr lang="it-IT" altLang="it-IT" sz="200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000">
                <a:solidFill>
                  <a:schemeClr val="bg1"/>
                </a:solidFill>
              </a:rPr>
              <a:t>         - infiammazione (flogosi): angioflogosi (flogosi acuta)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000">
                <a:solidFill>
                  <a:schemeClr val="bg1"/>
                </a:solidFill>
              </a:rPr>
              <a:t>			                         istoflogosi (flogosi cronica)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000">
                <a:solidFill>
                  <a:schemeClr val="bg1"/>
                </a:solidFill>
              </a:rPr>
              <a:t>			                         effetti sistemici della flogosi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000">
                <a:solidFill>
                  <a:schemeClr val="bg1"/>
                </a:solidFill>
              </a:rPr>
              <a:t>			                         mediatori infiammatori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000">
                <a:solidFill>
                  <a:schemeClr val="bg1"/>
                </a:solidFill>
              </a:rPr>
              <a:t>         - riparazione del danno tessutale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000">
                <a:solidFill>
                  <a:schemeClr val="bg1"/>
                </a:solidFill>
              </a:rPr>
              <a:t>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94245956-F060-2641-A133-907A50AA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4450"/>
            <a:ext cx="89281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NEOPLASIE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- caratteristiche generali e nomenclatura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	- basi molecolari delle neoplasie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	- biologia della crescita neoplastica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	- progressione tumorale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	- diffusione metastatica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	- interazioni tumore-ospite</a:t>
            </a:r>
          </a:p>
        </p:txBody>
      </p:sp>
    </p:spTree>
    <p:extLst>
      <p:ext uri="{BB962C8B-B14F-4D97-AF65-F5344CB8AC3E}">
        <p14:creationId xmlns:p14="http://schemas.microsoft.com/office/powerpoint/2010/main" val="253713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EC7971-0340-EB46-9A95-3F984947E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393825"/>
            <a:ext cx="9037637" cy="1385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 termine della trattazione di un determinato argomento sarà reso disponibile il relativo file power-point (piattaforma </a:t>
            </a: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Moodle</a:t>
            </a: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 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21E4EC-C337-7045-A207-DB6CA79F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3160713"/>
            <a:ext cx="9037637" cy="271612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Verifica finale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prova scritta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tre 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domande aperte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su argomenti trattati a lezione; (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 minuti)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alternativa</a:t>
            </a:r>
            <a:r>
              <a:rPr kumimoji="0" lang="it-IT" alt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(previa accordi)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prova orale</a:t>
            </a:r>
            <a:r>
              <a:rPr kumimoji="0" lang="it-IT" altLang="it-IT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(prima domanda su un argomento a scelta) </a:t>
            </a:r>
          </a:p>
        </p:txBody>
      </p:sp>
      <p:sp>
        <p:nvSpPr>
          <p:cNvPr id="106499" name="CasellaDiTesto 3">
            <a:extLst>
              <a:ext uri="{FF2B5EF4-FFF2-40B4-BE49-F238E27FC236}">
                <a16:creationId xmlns:a16="http://schemas.microsoft.com/office/drawing/2014/main" id="{0CAD6A90-1949-AA4E-8FFA-5E75B366F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188913"/>
            <a:ext cx="8315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Supporti didattici e modalità dell’esame </a:t>
            </a:r>
          </a:p>
        </p:txBody>
      </p:sp>
    </p:spTree>
    <p:extLst>
      <p:ext uri="{BB962C8B-B14F-4D97-AF65-F5344CB8AC3E}">
        <p14:creationId xmlns:p14="http://schemas.microsoft.com/office/powerpoint/2010/main" val="59815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72680A60-C396-934D-B3BA-45A2A4FDB0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7988" y="-171450"/>
            <a:ext cx="5257800" cy="720725"/>
          </a:xfrm>
        </p:spPr>
        <p:txBody>
          <a:bodyPr/>
          <a:lstStyle/>
          <a:p>
            <a:pPr eaLnBrk="1" hangingPunct="1"/>
            <a:r>
              <a:rPr lang="it-IT" altLang="it-IT" sz="3000">
                <a:solidFill>
                  <a:schemeClr val="bg1"/>
                </a:solidFill>
              </a:rPr>
              <a:t>Testi consigliati</a:t>
            </a:r>
          </a:p>
        </p:txBody>
      </p:sp>
      <p:sp>
        <p:nvSpPr>
          <p:cNvPr id="107522" name="Text Box 4">
            <a:extLst>
              <a:ext uri="{FF2B5EF4-FFF2-40B4-BE49-F238E27FC236}">
                <a16:creationId xmlns:a16="http://schemas.microsoft.com/office/drawing/2014/main" id="{437F45EB-73A8-E540-86D4-B579F63C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802188"/>
            <a:ext cx="5580062" cy="19383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Kumar, Abbas, Fausto, Aster: </a:t>
            </a:r>
            <a:r>
              <a:rPr kumimoji="0" lang="it-IT" altLang="it-IT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Robbins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Fondamenti di patologia e fisiopatologia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Ed. 2013 Casa Editrice Edra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Prezzo di copertina: € 109</a:t>
            </a: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3" name="Text Box 5">
            <a:extLst>
              <a:ext uri="{FF2B5EF4-FFF2-40B4-BE49-F238E27FC236}">
                <a16:creationId xmlns:a16="http://schemas.microsoft.com/office/drawing/2014/main" id="{BA7565E5-0465-564B-A7B1-443B440D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49275"/>
            <a:ext cx="5400675" cy="18986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Rubin: Patologia generale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Patologia d’organo e molecolare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Ed. 2014 Casa Editrice Piccin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Prezzo di copertina: € 68</a:t>
            </a:r>
          </a:p>
        </p:txBody>
      </p:sp>
      <p:sp>
        <p:nvSpPr>
          <p:cNvPr id="107524" name="Text Box 8">
            <a:extLst>
              <a:ext uri="{FF2B5EF4-FFF2-40B4-BE49-F238E27FC236}">
                <a16:creationId xmlns:a16="http://schemas.microsoft.com/office/drawing/2014/main" id="{05155B8C-9262-D040-86CC-F39D804B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589213"/>
            <a:ext cx="4824413" cy="20637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Pontieri, Russo, Frati: Patologia generale e fisiopatologia generale 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(volume primo)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Ed. 2015 Casa Editrice Piccin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Prezzo di copertina: € 68</a:t>
            </a:r>
          </a:p>
        </p:txBody>
      </p:sp>
      <p:pic>
        <p:nvPicPr>
          <p:cNvPr id="107525" name="Picture 7" descr="Libro Patologia generale">
            <a:extLst>
              <a:ext uri="{FF2B5EF4-FFF2-40B4-BE49-F238E27FC236}">
                <a16:creationId xmlns:a16="http://schemas.microsoft.com/office/drawing/2014/main" id="{DAB85284-DAA5-AD44-8C2A-6E8CCAAC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549275"/>
            <a:ext cx="13827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9" descr="https://images-na.ssl-images-amazon.com/images/I/517OG2m0QML.jpg">
            <a:extLst>
              <a:ext uri="{FF2B5EF4-FFF2-40B4-BE49-F238E27FC236}">
                <a16:creationId xmlns:a16="http://schemas.microsoft.com/office/drawing/2014/main" id="{C86D0189-0B84-D141-B20D-9FEEE6BF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89213"/>
            <a:ext cx="15240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11" descr="https://img.ibs.it/images/9788821437083_0_0_673_80.jpg">
            <a:extLst>
              <a:ext uri="{FF2B5EF4-FFF2-40B4-BE49-F238E27FC236}">
                <a16:creationId xmlns:a16="http://schemas.microsoft.com/office/drawing/2014/main" id="{2520B634-A35C-F148-98CA-174346536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02188"/>
            <a:ext cx="143192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9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302D9B82-937D-2540-A791-63241C6C4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-171450"/>
            <a:ext cx="9396413" cy="792163"/>
          </a:xfrm>
        </p:spPr>
        <p:txBody>
          <a:bodyPr/>
          <a:lstStyle/>
          <a:p>
            <a:pPr eaLnBrk="1" hangingPunct="1"/>
            <a:r>
              <a:rPr lang="it-IT" altLang="it-IT" sz="3400">
                <a:solidFill>
                  <a:srgbClr val="FFFF00"/>
                </a:solidFill>
              </a:rPr>
              <a:t>Introduzione allo studio della patologia generale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3CF666B-9A58-4C46-B078-5590B86DE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8964613" cy="58769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sz="2800" u="sng" dirty="0">
                <a:solidFill>
                  <a:schemeClr val="bg1"/>
                </a:solidFill>
              </a:rPr>
              <a:t>Patologia</a:t>
            </a:r>
            <a:r>
              <a:rPr lang="it-IT" altLang="it-IT" sz="2800" dirty="0">
                <a:solidFill>
                  <a:schemeClr val="bg1"/>
                </a:solidFill>
              </a:rPr>
              <a:t>: deviazione dalla </a:t>
            </a:r>
            <a:r>
              <a:rPr lang="it-IT" altLang="it-IT" sz="2800" dirty="0">
                <a:solidFill>
                  <a:srgbClr val="FFFF00"/>
                </a:solidFill>
              </a:rPr>
              <a:t>normalità</a:t>
            </a:r>
            <a:r>
              <a:rPr lang="it-IT" altLang="it-IT" sz="2800" dirty="0">
                <a:solidFill>
                  <a:schemeClr val="bg1"/>
                </a:solidFill>
              </a:rPr>
              <a:t>, dallo stato di salute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2800" u="sng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800" u="sng" dirty="0">
                <a:solidFill>
                  <a:schemeClr val="bg1"/>
                </a:solidFill>
              </a:rPr>
              <a:t>Normalità</a:t>
            </a:r>
            <a:r>
              <a:rPr lang="it-IT" altLang="it-IT" sz="2800" dirty="0">
                <a:solidFill>
                  <a:schemeClr val="bg1"/>
                </a:solidFill>
              </a:rPr>
              <a:t>: per un </a:t>
            </a:r>
            <a:r>
              <a:rPr lang="it-IT" altLang="it-IT" sz="2800" u="sng" dirty="0">
                <a:solidFill>
                  <a:srgbClr val="FFFF00"/>
                </a:solidFill>
              </a:rPr>
              <a:t>sistema vivente</a:t>
            </a:r>
            <a:r>
              <a:rPr lang="it-IT" altLang="it-IT" sz="2800" dirty="0">
                <a:solidFill>
                  <a:schemeClr val="bg1"/>
                </a:solidFill>
              </a:rPr>
              <a:t> è il mantenimento di condizioni </a:t>
            </a:r>
            <a:r>
              <a:rPr lang="it-IT" altLang="it-IT" sz="2800" u="sng" dirty="0">
                <a:solidFill>
                  <a:schemeClr val="bg1"/>
                </a:solidFill>
              </a:rPr>
              <a:t>compatibili con la vita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28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800" dirty="0">
                <a:solidFill>
                  <a:schemeClr val="bg1"/>
                </a:solidFill>
              </a:rPr>
              <a:t>La </a:t>
            </a:r>
            <a:r>
              <a:rPr lang="it-IT" altLang="it-IT" sz="2800" u="sng" dirty="0">
                <a:solidFill>
                  <a:schemeClr val="bg1"/>
                </a:solidFill>
              </a:rPr>
              <a:t>normalità</a:t>
            </a:r>
            <a:r>
              <a:rPr lang="it-IT" altLang="it-IT" sz="2800" dirty="0">
                <a:solidFill>
                  <a:schemeClr val="bg1"/>
                </a:solidFill>
              </a:rPr>
              <a:t> è l’espressione del corretto funzionamento integrato di una complessa serie di </a:t>
            </a:r>
            <a:r>
              <a:rPr lang="it-IT" altLang="it-IT" sz="2800" u="sng" dirty="0">
                <a:solidFill>
                  <a:schemeClr val="bg1"/>
                </a:solidFill>
              </a:rPr>
              <a:t>meccanismi di controllo delle funzioni vitali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28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800" dirty="0">
                <a:solidFill>
                  <a:schemeClr val="bg1"/>
                </a:solidFill>
              </a:rPr>
              <a:t>Tali meccanismi consentono di mantenere i parametri che regolano le funzioni vitali entro un </a:t>
            </a:r>
            <a:r>
              <a:rPr lang="it-IT" altLang="it-IT" sz="2800" u="sng" dirty="0" err="1">
                <a:solidFill>
                  <a:srgbClr val="FFFF00"/>
                </a:solidFill>
              </a:rPr>
              <a:t>range</a:t>
            </a:r>
            <a:r>
              <a:rPr lang="it-IT" altLang="it-IT" sz="2800" u="sng" dirty="0">
                <a:solidFill>
                  <a:srgbClr val="FFFF00"/>
                </a:solidFill>
              </a:rPr>
              <a:t> di valori</a:t>
            </a:r>
            <a:r>
              <a:rPr lang="it-IT" altLang="it-IT" sz="2800" dirty="0">
                <a:solidFill>
                  <a:schemeClr val="bg1"/>
                </a:solidFill>
              </a:rPr>
              <a:t> che definiscono la normalità</a:t>
            </a:r>
          </a:p>
        </p:txBody>
      </p:sp>
    </p:spTree>
    <p:extLst>
      <p:ext uri="{BB962C8B-B14F-4D97-AF65-F5344CB8AC3E}">
        <p14:creationId xmlns:p14="http://schemas.microsoft.com/office/powerpoint/2010/main" val="184918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783E4C4-B129-5E4A-AC71-8DF83099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49" y="1196752"/>
            <a:ext cx="2844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Emoglobinemia</a:t>
            </a:r>
          </a:p>
        </p:txBody>
      </p:sp>
      <p:graphicFrame>
        <p:nvGraphicFramePr>
          <p:cNvPr id="46083" name="Group 3">
            <a:extLst>
              <a:ext uri="{FF2B5EF4-FFF2-40B4-BE49-F238E27FC236}">
                <a16:creationId xmlns:a16="http://schemas.microsoft.com/office/drawing/2014/main" id="{486773C9-35B5-F444-B7B6-824235337AEF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1741264"/>
          <a:ext cx="4140200" cy="1646238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Uomo</a:t>
                      </a:r>
                    </a:p>
                  </a:txBody>
                  <a:tcPr marL="91455" marR="91455" marT="45731" marB="4573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Donna</a:t>
                      </a:r>
                    </a:p>
                  </a:txBody>
                  <a:tcPr marL="91455" marR="91455" marT="45731" marB="4573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13 - 18 g/dl    </a:t>
                      </a:r>
                    </a:p>
                  </a:txBody>
                  <a:tcPr marL="91455" marR="91455" marT="45731" marB="4573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12 - 16 g/dl   </a:t>
                      </a:r>
                    </a:p>
                  </a:txBody>
                  <a:tcPr marL="91455" marR="91455" marT="45731" marB="4573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121" name="Rectangle 41">
            <a:extLst>
              <a:ext uri="{FF2B5EF4-FFF2-40B4-BE49-F238E27FC236}">
                <a16:creationId xmlns:a16="http://schemas.microsoft.com/office/drawing/2014/main" id="{8E7BBD2A-22D9-E043-8B5E-1A93B92A7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988840"/>
            <a:ext cx="18811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Glicemia  </a:t>
            </a:r>
          </a:p>
        </p:txBody>
      </p:sp>
      <p:graphicFrame>
        <p:nvGraphicFramePr>
          <p:cNvPr id="46178" name="Group 98">
            <a:extLst>
              <a:ext uri="{FF2B5EF4-FFF2-40B4-BE49-F238E27FC236}">
                <a16:creationId xmlns:a16="http://schemas.microsoft.com/office/drawing/2014/main" id="{8AED7AFB-C42C-D947-BEF9-76747910F12B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4267894"/>
          <a:ext cx="2520950" cy="822325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36.6°C - 37.4°C</a:t>
                      </a:r>
                    </a:p>
                  </a:txBody>
                  <a:tcPr marL="91475" marR="91475" marT="45686" marB="4568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0612" name="Text Box 65">
            <a:extLst>
              <a:ext uri="{FF2B5EF4-FFF2-40B4-BE49-F238E27FC236}">
                <a16:creationId xmlns:a16="http://schemas.microsoft.com/office/drawing/2014/main" id="{A8B68169-D233-C14A-B6BB-9E2FB96F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44450"/>
            <a:ext cx="673258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Valori </a:t>
            </a:r>
            <a:r>
              <a:rPr kumimoji="0" lang="it-IT" altLang="it-IT" sz="32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normali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alcuni parametri biochimici e funzionali</a:t>
            </a:r>
          </a:p>
        </p:txBody>
      </p:sp>
      <p:sp>
        <p:nvSpPr>
          <p:cNvPr id="46150" name="Rectangle 70">
            <a:extLst>
              <a:ext uri="{FF2B5EF4-FFF2-40B4-BE49-F238E27FC236}">
                <a16:creationId xmlns:a16="http://schemas.microsoft.com/office/drawing/2014/main" id="{01646C75-4B04-1145-B615-9CB2DB6CD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293096"/>
            <a:ext cx="3621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Pressione arteriosa </a:t>
            </a:r>
          </a:p>
        </p:txBody>
      </p:sp>
      <p:graphicFrame>
        <p:nvGraphicFramePr>
          <p:cNvPr id="46167" name="Group 87">
            <a:extLst>
              <a:ext uri="{FF2B5EF4-FFF2-40B4-BE49-F238E27FC236}">
                <a16:creationId xmlns:a16="http://schemas.microsoft.com/office/drawing/2014/main" id="{D7A8E6F1-AF5B-D74E-B0D7-3EFEB24D915C}"/>
              </a:ext>
            </a:extLst>
          </p:cNvPr>
          <p:cNvGraphicFramePr>
            <a:graphicFrameLocks noGrp="1"/>
          </p:cNvGraphicFramePr>
          <p:nvPr/>
        </p:nvGraphicFramePr>
        <p:xfrm>
          <a:off x="3995738" y="4840784"/>
          <a:ext cx="5040312" cy="1646238"/>
        </p:xfrm>
        <a:graphic>
          <a:graphicData uri="http://schemas.openxmlformats.org/drawingml/2006/table">
            <a:tbl>
              <a:tblPr/>
              <a:tblGrid>
                <a:gridCol w="250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sistolica (max)</a:t>
                      </a:r>
                    </a:p>
                  </a:txBody>
                  <a:tcPr marL="91436" marR="91436" marT="45731" marB="4573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diastolica (min)</a:t>
                      </a:r>
                    </a:p>
                  </a:txBody>
                  <a:tcPr marL="91436" marR="91436" marT="45731" marB="4573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120 - 130 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mmHg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</a:p>
                  </a:txBody>
                  <a:tcPr marL="91436" marR="91436" marT="45731" marB="4573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75 - 85 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mmHg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91436" marR="91436" marT="45731" marB="4573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168" name="Rectangle 88">
            <a:extLst>
              <a:ext uri="{FF2B5EF4-FFF2-40B4-BE49-F238E27FC236}">
                <a16:creationId xmlns:a16="http://schemas.microsoft.com/office/drawing/2014/main" id="{9744C5E1-3DF4-9246-9DDD-CB7C1AA2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717032"/>
            <a:ext cx="39751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Temperatura corporea</a:t>
            </a:r>
          </a:p>
        </p:txBody>
      </p:sp>
      <p:graphicFrame>
        <p:nvGraphicFramePr>
          <p:cNvPr id="46169" name="Group 89">
            <a:extLst>
              <a:ext uri="{FF2B5EF4-FFF2-40B4-BE49-F238E27FC236}">
                <a16:creationId xmlns:a16="http://schemas.microsoft.com/office/drawing/2014/main" id="{B3F7CAF9-84B1-4347-9D4E-C61C6DF7A81D}"/>
              </a:ext>
            </a:extLst>
          </p:cNvPr>
          <p:cNvGraphicFramePr>
            <a:graphicFrameLocks noGrp="1"/>
          </p:cNvGraphicFramePr>
          <p:nvPr/>
        </p:nvGraphicFramePr>
        <p:xfrm>
          <a:off x="6300788" y="2509540"/>
          <a:ext cx="2159000" cy="822325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65 - 110 mg/dl</a:t>
                      </a:r>
                    </a:p>
                  </a:txBody>
                  <a:tcPr marT="45686" marB="4568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vale 1">
            <a:extLst>
              <a:ext uri="{FF2B5EF4-FFF2-40B4-BE49-F238E27FC236}">
                <a16:creationId xmlns:a16="http://schemas.microsoft.com/office/drawing/2014/main" id="{2D0CCD79-576A-EE40-B4D9-5133F4AF789D}"/>
              </a:ext>
            </a:extLst>
          </p:cNvPr>
          <p:cNvSpPr/>
          <p:nvPr/>
        </p:nvSpPr>
        <p:spPr>
          <a:xfrm>
            <a:off x="6659563" y="2493665"/>
            <a:ext cx="504825" cy="52228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1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562F7A1E-3ED4-D140-A2F5-534C6CBAD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4213" y="71438"/>
            <a:ext cx="10512426" cy="765175"/>
          </a:xfrm>
        </p:spPr>
        <p:txBody>
          <a:bodyPr/>
          <a:lstStyle/>
          <a:p>
            <a:pPr eaLnBrk="1" hangingPunct="1"/>
            <a:r>
              <a:rPr lang="it-IT" altLang="it-IT" sz="3400">
                <a:solidFill>
                  <a:srgbClr val="FFFF00"/>
                </a:solidFill>
              </a:rPr>
              <a:t>Introduzione allo studio della patologia generale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9C875E25-26BC-1342-84F3-44135F5EE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4818063"/>
          </a:xfrm>
        </p:spPr>
        <p:txBody>
          <a:bodyPr/>
          <a:lstStyle/>
          <a:p>
            <a:pPr algn="just" eaLnBrk="1" hangingPunct="1"/>
            <a:r>
              <a:rPr lang="it-IT" altLang="it-IT" dirty="0">
                <a:solidFill>
                  <a:schemeClr val="bg1"/>
                </a:solidFill>
              </a:rPr>
              <a:t>L’</a:t>
            </a:r>
            <a:r>
              <a:rPr lang="it-IT" altLang="it-IT" dirty="0">
                <a:solidFill>
                  <a:srgbClr val="FFFF00"/>
                </a:solidFill>
              </a:rPr>
              <a:t>oscillazione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u="sng" dirty="0">
                <a:solidFill>
                  <a:schemeClr val="bg1"/>
                </a:solidFill>
              </a:rPr>
              <a:t>entro valori normali</a:t>
            </a:r>
            <a:r>
              <a:rPr lang="it-IT" altLang="it-IT" dirty="0">
                <a:solidFill>
                  <a:schemeClr val="bg1"/>
                </a:solidFill>
              </a:rPr>
              <a:t> dei parametri che regolano le funzioni vitali è garantita dallo stato di efficienza dei</a:t>
            </a:r>
            <a:r>
              <a:rPr lang="it-IT" altLang="it-IT" dirty="0"/>
              <a:t> </a:t>
            </a:r>
            <a:r>
              <a:rPr lang="it-IT" altLang="it-IT" dirty="0">
                <a:solidFill>
                  <a:srgbClr val="FFFF00"/>
                </a:solidFill>
              </a:rPr>
              <a:t>meccanismi omeostatici</a:t>
            </a:r>
          </a:p>
        </p:txBody>
      </p:sp>
      <p:sp>
        <p:nvSpPr>
          <p:cNvPr id="47108" name="AutoShape 4">
            <a:extLst>
              <a:ext uri="{FF2B5EF4-FFF2-40B4-BE49-F238E27FC236}">
                <a16:creationId xmlns:a16="http://schemas.microsoft.com/office/drawing/2014/main" id="{85E332CE-A607-734A-8119-EC43C4BBA0D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66196" y="2618780"/>
            <a:ext cx="423863" cy="316111"/>
          </a:xfrm>
          <a:prstGeom prst="downArrow">
            <a:avLst>
              <a:gd name="adj1" fmla="val 50000"/>
              <a:gd name="adj2" fmla="val 4522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7B57F0D9-751D-674D-A629-93D0407A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38" y="2564905"/>
            <a:ext cx="3475037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STATO DI SALUTE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C8315FEA-E8D8-9742-98C7-6AE2D5D9F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501008"/>
            <a:ext cx="8856662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 la </a:t>
            </a:r>
            <a:r>
              <a:rPr kumimoji="0" lang="it-IT" altLang="it-IT" sz="32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deviazione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dai valori normali è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marcata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controbilanciata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dai meccanismi omeostatici</a:t>
            </a:r>
          </a:p>
        </p:txBody>
      </p:sp>
      <p:sp>
        <p:nvSpPr>
          <p:cNvPr id="47111" name="AutoShape 7">
            <a:extLst>
              <a:ext uri="{FF2B5EF4-FFF2-40B4-BE49-F238E27FC236}">
                <a16:creationId xmlns:a16="http://schemas.microsoft.com/office/drawing/2014/main" id="{940F7ED8-DED9-F346-9101-16F8BCA5996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55094" y="4408265"/>
            <a:ext cx="425450" cy="766762"/>
          </a:xfrm>
          <a:prstGeom prst="downArrow">
            <a:avLst>
              <a:gd name="adj1" fmla="val 50000"/>
              <a:gd name="adj2" fmla="val 4505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C49438B6-D8F6-234B-B675-F69F25F6B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4578921"/>
            <a:ext cx="5545137" cy="412750"/>
          </a:xfrm>
          <a:prstGeom prst="rect">
            <a:avLst/>
          </a:prstGeom>
          <a:solidFill>
            <a:srgbClr val="FF33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STATO DI SOFFERENZA, MALATTIA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C21E5B-D066-1644-80B3-B040E7861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702871"/>
            <a:ext cx="6753225" cy="4619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CONDIZIONE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MOLTO SPESSO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REVERSIBILE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2BB8B3EF-CF3F-1E4D-8286-5A6505F10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134546"/>
            <a:ext cx="6753225" cy="4127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INDUCE REATTIVITA’ NELL’ORGANISMO</a:t>
            </a:r>
          </a:p>
        </p:txBody>
      </p:sp>
      <p:sp>
        <p:nvSpPr>
          <p:cNvPr id="7" name="Freccia curva 6">
            <a:extLst>
              <a:ext uri="{FF2B5EF4-FFF2-40B4-BE49-F238E27FC236}">
                <a16:creationId xmlns:a16="http://schemas.microsoft.com/office/drawing/2014/main" id="{AA905C10-41BF-784C-B8AD-662431032FE0}"/>
              </a:ext>
            </a:extLst>
          </p:cNvPr>
          <p:cNvSpPr/>
          <p:nvPr/>
        </p:nvSpPr>
        <p:spPr>
          <a:xfrm rot="10800000">
            <a:off x="7236296" y="4940399"/>
            <a:ext cx="1584176" cy="936103"/>
          </a:xfrm>
          <a:prstGeom prst="bentArrow">
            <a:avLst>
              <a:gd name="adj1" fmla="val 8967"/>
              <a:gd name="adj2" fmla="val 25000"/>
              <a:gd name="adj3" fmla="val 25000"/>
              <a:gd name="adj4" fmla="val 4375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8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 autoUpdateAnimBg="0"/>
      <p:bldP spid="47112" grpId="0" animBg="1" autoUpdateAnimBg="0"/>
      <p:bldP spid="2" grpId="0" animBg="1"/>
      <p:bldP spid="10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olo 1">
            <a:extLst>
              <a:ext uri="{FF2B5EF4-FFF2-40B4-BE49-F238E27FC236}">
                <a16:creationId xmlns:a16="http://schemas.microsoft.com/office/drawing/2014/main" id="{986A0813-C72E-9041-AD59-E2FDF164A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-242888"/>
            <a:ext cx="9323388" cy="1143001"/>
          </a:xfrm>
        </p:spPr>
        <p:txBody>
          <a:bodyPr/>
          <a:lstStyle/>
          <a:p>
            <a:r>
              <a:rPr lang="it-IT" altLang="it-IT" sz="3400">
                <a:solidFill>
                  <a:srgbClr val="FFFF00"/>
                </a:solidFill>
              </a:rPr>
              <a:t>Introduzione allo studio della patologia generale</a:t>
            </a:r>
          </a:p>
        </p:txBody>
      </p:sp>
      <p:sp>
        <p:nvSpPr>
          <p:cNvPr id="36867" name="Segnaposto contenuto 2">
            <a:extLst>
              <a:ext uri="{FF2B5EF4-FFF2-40B4-BE49-F238E27FC236}">
                <a16:creationId xmlns:a16="http://schemas.microsoft.com/office/drawing/2014/main" id="{C6DF70A6-98C4-8F4C-A26F-D3F434787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algn="just"/>
            <a:r>
              <a:rPr lang="it-IT" altLang="it-IT" sz="3000" dirty="0">
                <a:solidFill>
                  <a:schemeClr val="bg1"/>
                </a:solidFill>
              </a:rPr>
              <a:t>I meccanismi omeostatici a</a:t>
            </a:r>
            <a:r>
              <a:rPr lang="it-IT" altLang="it-IT" sz="3000" b="1" dirty="0">
                <a:solidFill>
                  <a:schemeClr val="bg1"/>
                </a:solidFill>
              </a:rPr>
              <a:t>giscono a </a:t>
            </a:r>
            <a:r>
              <a:rPr lang="it-IT" altLang="it-IT" sz="3000" b="1" dirty="0">
                <a:solidFill>
                  <a:srgbClr val="FFFF00"/>
                </a:solidFill>
              </a:rPr>
              <a:t>livello molecolare</a:t>
            </a:r>
            <a:r>
              <a:rPr lang="it-IT" altLang="it-IT" sz="3000" dirty="0">
                <a:solidFill>
                  <a:schemeClr val="bg1"/>
                </a:solidFill>
              </a:rPr>
              <a:t> e la loro efficienza garantisce il funzionamento corretto di cellule, organi e apparati</a:t>
            </a:r>
          </a:p>
          <a:p>
            <a:pPr algn="just"/>
            <a:endParaRPr lang="it-IT" altLang="it-IT" sz="1200" dirty="0">
              <a:solidFill>
                <a:schemeClr val="bg1"/>
              </a:solidFill>
            </a:endParaRPr>
          </a:p>
          <a:p>
            <a:pPr algn="just"/>
            <a:r>
              <a:rPr lang="it-IT" altLang="it-IT" sz="3000" dirty="0">
                <a:solidFill>
                  <a:schemeClr val="bg1"/>
                </a:solidFill>
              </a:rPr>
              <a:t>L’insorgenza di </a:t>
            </a:r>
            <a:r>
              <a:rPr lang="it-IT" altLang="it-IT" sz="3000" dirty="0">
                <a:solidFill>
                  <a:srgbClr val="FFFF00"/>
                </a:solidFill>
              </a:rPr>
              <a:t>qualsiasi manifestazione patologica</a:t>
            </a:r>
            <a:r>
              <a:rPr lang="it-IT" altLang="it-IT" sz="3000" dirty="0">
                <a:solidFill>
                  <a:schemeClr val="bg1"/>
                </a:solidFill>
              </a:rPr>
              <a:t> può essere correlata con </a:t>
            </a:r>
            <a:r>
              <a:rPr lang="it-IT" altLang="it-IT" sz="3000" dirty="0">
                <a:solidFill>
                  <a:srgbClr val="FFFF00"/>
                </a:solidFill>
              </a:rPr>
              <a:t>l’alterazione di un determinato meccanismo omeostatico </a:t>
            </a:r>
            <a:r>
              <a:rPr lang="it-IT" altLang="it-IT" sz="3000" dirty="0">
                <a:solidFill>
                  <a:schemeClr val="bg1"/>
                </a:solidFill>
              </a:rPr>
              <a:t>messa in atto </a:t>
            </a:r>
            <a:r>
              <a:rPr lang="it-IT" altLang="it-IT" sz="3000" u="sng" dirty="0">
                <a:solidFill>
                  <a:schemeClr val="bg1"/>
                </a:solidFill>
              </a:rPr>
              <a:t>direttamente o indirettamente</a:t>
            </a:r>
            <a:r>
              <a:rPr lang="it-IT" altLang="it-IT" sz="3000" dirty="0">
                <a:solidFill>
                  <a:schemeClr val="bg1"/>
                </a:solidFill>
              </a:rPr>
              <a:t> dall’agente eziologico</a:t>
            </a:r>
          </a:p>
          <a:p>
            <a:pPr algn="just"/>
            <a:endParaRPr lang="it-IT" altLang="it-IT" sz="1200" dirty="0">
              <a:solidFill>
                <a:schemeClr val="bg1"/>
              </a:solidFill>
            </a:endParaRPr>
          </a:p>
          <a:p>
            <a:pPr algn="just"/>
            <a:r>
              <a:rPr lang="it-IT" altLang="it-IT" sz="3000" dirty="0">
                <a:solidFill>
                  <a:schemeClr val="bg1"/>
                </a:solidFill>
              </a:rPr>
              <a:t>Sono </a:t>
            </a:r>
            <a:r>
              <a:rPr lang="it-IT" altLang="it-IT" sz="3000" b="1" dirty="0">
                <a:solidFill>
                  <a:srgbClr val="FFFF00"/>
                </a:solidFill>
              </a:rPr>
              <a:t>numerosi</a:t>
            </a:r>
            <a:r>
              <a:rPr lang="it-IT" altLang="it-IT" sz="3000" dirty="0">
                <a:solidFill>
                  <a:schemeClr val="bg1"/>
                </a:solidFill>
              </a:rPr>
              <a:t>, </a:t>
            </a:r>
            <a:r>
              <a:rPr lang="it-IT" altLang="it-IT" sz="3000" b="1" dirty="0">
                <a:solidFill>
                  <a:srgbClr val="FFFF00"/>
                </a:solidFill>
              </a:rPr>
              <a:t>complessi</a:t>
            </a:r>
            <a:r>
              <a:rPr lang="it-IT" altLang="it-IT" sz="3000" dirty="0">
                <a:solidFill>
                  <a:schemeClr val="bg1"/>
                </a:solidFill>
              </a:rPr>
              <a:t> e spesso </a:t>
            </a:r>
            <a:r>
              <a:rPr lang="it-IT" altLang="it-IT" sz="3000" b="1" dirty="0">
                <a:solidFill>
                  <a:srgbClr val="FFFF00"/>
                </a:solidFill>
              </a:rPr>
              <a:t>ridondanti</a:t>
            </a:r>
          </a:p>
          <a:p>
            <a:pPr algn="just"/>
            <a:r>
              <a:rPr lang="it-IT" altLang="it-IT" dirty="0">
                <a:solidFill>
                  <a:schemeClr val="bg1"/>
                </a:solidFill>
              </a:rPr>
              <a:t> </a:t>
            </a:r>
          </a:p>
          <a:p>
            <a:pPr algn="just"/>
            <a:endParaRPr lang="it-IT" altLang="it-IT" dirty="0">
              <a:solidFill>
                <a:schemeClr val="bg1"/>
              </a:solidFill>
            </a:endParaRPr>
          </a:p>
          <a:p>
            <a:pPr algn="just"/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A7F2839-04F2-7940-AD07-28353F9F8E8C}"/>
              </a:ext>
            </a:extLst>
          </p:cNvPr>
          <p:cNvSpPr/>
          <p:nvPr/>
        </p:nvSpPr>
        <p:spPr>
          <a:xfrm>
            <a:off x="179388" y="2997200"/>
            <a:ext cx="8856662" cy="2376488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6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null">
            <a:extLst>
              <a:ext uri="{FF2B5EF4-FFF2-40B4-BE49-F238E27FC236}">
                <a16:creationId xmlns:a16="http://schemas.microsoft.com/office/drawing/2014/main" id="{45E8141A-B7E7-B94D-AF86-31FD635D1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-12509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Picture 3" descr="null">
            <a:extLst>
              <a:ext uri="{FF2B5EF4-FFF2-40B4-BE49-F238E27FC236}">
                <a16:creationId xmlns:a16="http://schemas.microsoft.com/office/drawing/2014/main" id="{F83B56C9-9D71-0943-8ADD-41E28604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-2174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4" descr="null">
            <a:extLst>
              <a:ext uri="{FF2B5EF4-FFF2-40B4-BE49-F238E27FC236}">
                <a16:creationId xmlns:a16="http://schemas.microsoft.com/office/drawing/2014/main" id="{1FD610CA-623A-5443-B814-9B6C937E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7289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5" descr="null">
            <a:extLst>
              <a:ext uri="{FF2B5EF4-FFF2-40B4-BE49-F238E27FC236}">
                <a16:creationId xmlns:a16="http://schemas.microsoft.com/office/drawing/2014/main" id="{1F8EA208-A310-EA43-AA29-57F7CCF13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7623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6" descr="null">
            <a:extLst>
              <a:ext uri="{FF2B5EF4-FFF2-40B4-BE49-F238E27FC236}">
                <a16:creationId xmlns:a16="http://schemas.microsoft.com/office/drawing/2014/main" id="{D4CD0DBB-C1C1-E946-B0D8-BE727B07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7942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7" descr=" ">
            <a:extLst>
              <a:ext uri="{FF2B5EF4-FFF2-40B4-BE49-F238E27FC236}">
                <a16:creationId xmlns:a16="http://schemas.microsoft.com/office/drawing/2014/main" id="{07830389-8E4E-0B49-9D52-9F365EF8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-106363"/>
            <a:ext cx="952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8" descr=" ">
            <a:extLst>
              <a:ext uri="{FF2B5EF4-FFF2-40B4-BE49-F238E27FC236}">
                <a16:creationId xmlns:a16="http://schemas.microsoft.com/office/drawing/2014/main" id="{DC21518B-FA90-1B42-9A7F-0E2F6453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001838"/>
            <a:ext cx="95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9" descr="null">
            <a:extLst>
              <a:ext uri="{FF2B5EF4-FFF2-40B4-BE49-F238E27FC236}">
                <a16:creationId xmlns:a16="http://schemas.microsoft.com/office/drawing/2014/main" id="{1D6B7C52-12D4-924F-91A1-1C68CA498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87363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Picture 10" descr="null">
            <a:extLst>
              <a:ext uri="{FF2B5EF4-FFF2-40B4-BE49-F238E27FC236}">
                <a16:creationId xmlns:a16="http://schemas.microsoft.com/office/drawing/2014/main" id="{E7D42675-E982-AB46-9670-B6DBB60F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50838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2" name="Picture 11" descr="null">
            <a:extLst>
              <a:ext uri="{FF2B5EF4-FFF2-40B4-BE49-F238E27FC236}">
                <a16:creationId xmlns:a16="http://schemas.microsoft.com/office/drawing/2014/main" id="{C3F25026-EC64-C544-968C-080207F4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96875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3" name="Picture 12" descr="null">
            <a:extLst>
              <a:ext uri="{FF2B5EF4-FFF2-40B4-BE49-F238E27FC236}">
                <a16:creationId xmlns:a16="http://schemas.microsoft.com/office/drawing/2014/main" id="{D73C453A-C97D-8042-874B-7FBA2533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843213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4" name="Picture 13" descr="null">
            <a:extLst>
              <a:ext uri="{FF2B5EF4-FFF2-40B4-BE49-F238E27FC236}">
                <a16:creationId xmlns:a16="http://schemas.microsoft.com/office/drawing/2014/main" id="{60AA840D-4454-5C49-9E1E-7F57C0719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924425"/>
            <a:ext cx="95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5" name="Picture 14" descr="unimap6">
            <a:extLst>
              <a:ext uri="{FF2B5EF4-FFF2-40B4-BE49-F238E27FC236}">
                <a16:creationId xmlns:a16="http://schemas.microsoft.com/office/drawing/2014/main" id="{135E241D-688D-D64F-BDB8-E67E5A2B9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0800"/>
            <a:ext cx="8208962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6" name="Oval 15">
            <a:extLst>
              <a:ext uri="{FF2B5EF4-FFF2-40B4-BE49-F238E27FC236}">
                <a16:creationId xmlns:a16="http://schemas.microsoft.com/office/drawing/2014/main" id="{64E96859-8354-7D4F-A3B4-7D35F42C7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4450"/>
            <a:ext cx="936625" cy="865188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E1369141-44B6-6D46-A994-04A0CFCD8FB8}"/>
              </a:ext>
            </a:extLst>
          </p:cNvPr>
          <p:cNvSpPr/>
          <p:nvPr/>
        </p:nvSpPr>
        <p:spPr>
          <a:xfrm>
            <a:off x="2987675" y="1196975"/>
            <a:ext cx="444500" cy="430213"/>
          </a:xfrm>
          <a:prstGeom prst="ellipse">
            <a:avLst/>
          </a:prstGeom>
          <a:noFill/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 Box 168">
            <a:extLst>
              <a:ext uri="{FF2B5EF4-FFF2-40B4-BE49-F238E27FC236}">
                <a16:creationId xmlns:a16="http://schemas.microsoft.com/office/drawing/2014/main" id="{E902AB29-7F33-F340-91FF-305F5B274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868863"/>
            <a:ext cx="3994150" cy="1939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Renzo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Menegazzi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PhD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Dipartimento di Scienze della Vita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Edificio </a:t>
            </a:r>
            <a:r>
              <a:rPr kumimoji="0" lang="it-IT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040  558 8648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Email: </a:t>
            </a:r>
            <a:r>
              <a:rPr kumimoji="0" lang="it-IT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menegazz@units.it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46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3">
            <a:extLst>
              <a:ext uri="{FF2B5EF4-FFF2-40B4-BE49-F238E27FC236}">
                <a16:creationId xmlns:a16="http://schemas.microsoft.com/office/drawing/2014/main" id="{5CA62AEE-ED55-7D4C-B415-D2E82663AB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333375"/>
            <a:ext cx="7775575" cy="766763"/>
          </a:xfrm>
        </p:spPr>
        <p:txBody>
          <a:bodyPr/>
          <a:lstStyle/>
          <a:p>
            <a:pPr eaLnBrk="1" hangingPunct="1"/>
            <a:r>
              <a:rPr lang="it-IT" altLang="it-IT" u="sng">
                <a:solidFill>
                  <a:schemeClr val="bg1"/>
                </a:solidFill>
              </a:rPr>
              <a:t>Esempi di meccanismi omeostatici</a:t>
            </a:r>
          </a:p>
        </p:txBody>
      </p:sp>
      <p:sp>
        <p:nvSpPr>
          <p:cNvPr id="113666" name="Text Box 4">
            <a:extLst>
              <a:ext uri="{FF2B5EF4-FFF2-40B4-BE49-F238E27FC236}">
                <a16:creationId xmlns:a16="http://schemas.microsoft.com/office/drawing/2014/main" id="{1E3105A6-3EC7-0E4D-98F6-A9CBB2AC5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365250"/>
            <a:ext cx="9180512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Controllo della pressione sanguigna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Termoregolazione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Controllo della glicemia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Mantenimento dell’equilibrio elettrolitico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Controllo dello stato di ossigenazione tessutale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Attivazione della risposta immunitaria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Controllo delle variazioni proliferative tissutali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20A0957-9412-9B4D-B8D3-C961BCFC0D3B}"/>
              </a:ext>
            </a:extLst>
          </p:cNvPr>
          <p:cNvSpPr/>
          <p:nvPr/>
        </p:nvSpPr>
        <p:spPr>
          <a:xfrm>
            <a:off x="8928100" y="6742113"/>
            <a:ext cx="107950" cy="71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78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D2A865FA-DE61-454A-A703-671005190BD1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508625" y="5337175"/>
            <a:ext cx="431800" cy="647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EB6AB3A5-64C4-5542-9492-F15DB25BF92B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5508625" y="4616450"/>
            <a:ext cx="431800" cy="7207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691" name="Gruppo 1">
            <a:extLst>
              <a:ext uri="{FF2B5EF4-FFF2-40B4-BE49-F238E27FC236}">
                <a16:creationId xmlns:a16="http://schemas.microsoft.com/office/drawing/2014/main" id="{5F43F734-0F3D-1148-8977-93DE1842A36B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09550"/>
            <a:ext cx="5400675" cy="5740400"/>
            <a:chOff x="107950" y="209550"/>
            <a:chExt cx="5400675" cy="5740400"/>
          </a:xfrm>
        </p:grpSpPr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id="{3B0D3F63-0AF2-0C4C-B5CA-3CA9063B702D}"/>
                </a:ext>
              </a:extLst>
            </p:cNvPr>
            <p:cNvCxnSpPr/>
            <p:nvPr/>
          </p:nvCxnSpPr>
          <p:spPr>
            <a:xfrm>
              <a:off x="1763713" y="5300663"/>
              <a:ext cx="46831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289DC1D7-0AB0-7E41-B3EF-64B256DA1A68}"/>
                </a:ext>
              </a:extLst>
            </p:cNvPr>
            <p:cNvCxnSpPr/>
            <p:nvPr/>
          </p:nvCxnSpPr>
          <p:spPr>
            <a:xfrm>
              <a:off x="1800225" y="1196975"/>
              <a:ext cx="0" cy="4140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aborazione alternativa 5">
              <a:extLst>
                <a:ext uri="{FF2B5EF4-FFF2-40B4-BE49-F238E27FC236}">
                  <a16:creationId xmlns:a16="http://schemas.microsoft.com/office/drawing/2014/main" id="{6DA1E479-6B5D-8B44-911F-C3F25FA0D6AC}"/>
                </a:ext>
              </a:extLst>
            </p:cNvPr>
            <p:cNvSpPr/>
            <p:nvPr/>
          </p:nvSpPr>
          <p:spPr>
            <a:xfrm>
              <a:off x="107950" y="1722438"/>
              <a:ext cx="3384550" cy="1223962"/>
            </a:xfrm>
            <a:prstGeom prst="flowChartAlternateProcess">
              <a:avLst/>
            </a:prstGeom>
            <a:solidFill>
              <a:srgbClr val="99CCFF"/>
            </a:solidFill>
            <a:ln w="57150">
              <a:solidFill>
                <a:srgbClr val="583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Struttura di ricezione dello stimolo</a:t>
              </a:r>
            </a:p>
          </p:txBody>
        </p:sp>
        <p:sp>
          <p:nvSpPr>
            <p:cNvPr id="7" name="Elaborazione alternativa 6">
              <a:extLst>
                <a:ext uri="{FF2B5EF4-FFF2-40B4-BE49-F238E27FC236}">
                  <a16:creationId xmlns:a16="http://schemas.microsoft.com/office/drawing/2014/main" id="{9F094DE3-C9C7-6147-8891-0F2AC2E9F0C0}"/>
                </a:ext>
              </a:extLst>
            </p:cNvPr>
            <p:cNvSpPr/>
            <p:nvPr/>
          </p:nvSpPr>
          <p:spPr>
            <a:xfrm>
              <a:off x="107950" y="209550"/>
              <a:ext cx="3384550" cy="1223963"/>
            </a:xfrm>
            <a:prstGeom prst="flowChartAlternateProcess">
              <a:avLst/>
            </a:prstGeom>
            <a:solidFill>
              <a:srgbClr val="FFFF00"/>
            </a:solidFill>
            <a:ln w="57150">
              <a:solidFill>
                <a:srgbClr val="583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Stimolo: variazione di un determinato parametro</a:t>
              </a:r>
            </a:p>
          </p:txBody>
        </p:sp>
        <p:sp>
          <p:nvSpPr>
            <p:cNvPr id="8" name="Elaborazione alternativa 7">
              <a:extLst>
                <a:ext uri="{FF2B5EF4-FFF2-40B4-BE49-F238E27FC236}">
                  <a16:creationId xmlns:a16="http://schemas.microsoft.com/office/drawing/2014/main" id="{373BB9B4-CE5F-DB44-96FC-F2AB32C34EAF}"/>
                </a:ext>
              </a:extLst>
            </p:cNvPr>
            <p:cNvSpPr/>
            <p:nvPr/>
          </p:nvSpPr>
          <p:spPr>
            <a:xfrm>
              <a:off x="107950" y="3213100"/>
              <a:ext cx="3384550" cy="1223963"/>
            </a:xfrm>
            <a:prstGeom prst="flowChartAlternateProcess">
              <a:avLst/>
            </a:prstGeom>
            <a:solidFill>
              <a:srgbClr val="66FF33"/>
            </a:solidFill>
            <a:ln w="57150">
              <a:solidFill>
                <a:srgbClr val="583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Elaborazione del segnale</a:t>
              </a:r>
            </a:p>
          </p:txBody>
        </p:sp>
        <p:sp>
          <p:nvSpPr>
            <p:cNvPr id="9" name="Elaborazione alternativa 8">
              <a:extLst>
                <a:ext uri="{FF2B5EF4-FFF2-40B4-BE49-F238E27FC236}">
                  <a16:creationId xmlns:a16="http://schemas.microsoft.com/office/drawing/2014/main" id="{DBC8FB19-3B01-5E47-9EBE-19A0B64762B4}"/>
                </a:ext>
              </a:extLst>
            </p:cNvPr>
            <p:cNvSpPr/>
            <p:nvPr/>
          </p:nvSpPr>
          <p:spPr>
            <a:xfrm>
              <a:off x="2124075" y="4724400"/>
              <a:ext cx="3384550" cy="1225550"/>
            </a:xfrm>
            <a:prstGeom prst="flowChartAlternateProcess">
              <a:avLst/>
            </a:prstGeom>
            <a:solidFill>
              <a:srgbClr val="FF3399"/>
            </a:solidFill>
            <a:ln w="57150">
              <a:solidFill>
                <a:srgbClr val="583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Meccanismi effettori di controbilanciamento</a:t>
              </a:r>
            </a:p>
          </p:txBody>
        </p:sp>
      </p:grpSp>
      <p:sp>
        <p:nvSpPr>
          <p:cNvPr id="10" name="Elaborazione alternativa 9">
            <a:extLst>
              <a:ext uri="{FF2B5EF4-FFF2-40B4-BE49-F238E27FC236}">
                <a16:creationId xmlns:a16="http://schemas.microsoft.com/office/drawing/2014/main" id="{8A4A12C9-2864-0F4C-8A6D-FA3B4FB6C119}"/>
              </a:ext>
            </a:extLst>
          </p:cNvPr>
          <p:cNvSpPr/>
          <p:nvPr/>
        </p:nvSpPr>
        <p:spPr>
          <a:xfrm>
            <a:off x="5940425" y="5373688"/>
            <a:ext cx="3095625" cy="122396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583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Risposta a livello sistemico</a:t>
            </a:r>
          </a:p>
        </p:txBody>
      </p:sp>
      <p:sp>
        <p:nvSpPr>
          <p:cNvPr id="11" name="Elaborazione alternativa 10">
            <a:extLst>
              <a:ext uri="{FF2B5EF4-FFF2-40B4-BE49-F238E27FC236}">
                <a16:creationId xmlns:a16="http://schemas.microsoft.com/office/drawing/2014/main" id="{99CD348C-2143-544D-A3AD-6917655486A2}"/>
              </a:ext>
            </a:extLst>
          </p:cNvPr>
          <p:cNvSpPr/>
          <p:nvPr/>
        </p:nvSpPr>
        <p:spPr>
          <a:xfrm>
            <a:off x="5940425" y="4005263"/>
            <a:ext cx="3095625" cy="122396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583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Risposta a livello cellulare/tissutale</a:t>
            </a:r>
          </a:p>
        </p:txBody>
      </p:sp>
      <p:sp>
        <p:nvSpPr>
          <p:cNvPr id="114694" name="CasellaDiTesto 2">
            <a:extLst>
              <a:ext uri="{FF2B5EF4-FFF2-40B4-BE49-F238E27FC236}">
                <a16:creationId xmlns:a16="http://schemas.microsoft.com/office/drawing/2014/main" id="{B3A37E29-0C6D-6C4F-A858-59E598DB1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142875"/>
            <a:ext cx="5040312" cy="1477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Esempio della  sequenza di eventi coinvolti nel controllo dell’omeostasi</a:t>
            </a:r>
          </a:p>
        </p:txBody>
      </p:sp>
    </p:spTree>
    <p:extLst>
      <p:ext uri="{BB962C8B-B14F-4D97-AF65-F5344CB8AC3E}">
        <p14:creationId xmlns:p14="http://schemas.microsoft.com/office/powerpoint/2010/main" val="28405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DD20C3-B997-2B43-962F-E3B1CC33B74A}"/>
              </a:ext>
            </a:extLst>
          </p:cNvPr>
          <p:cNvSpPr txBox="1"/>
          <p:nvPr/>
        </p:nvSpPr>
        <p:spPr>
          <a:xfrm>
            <a:off x="-23444" y="1899138"/>
            <a:ext cx="933460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>
                <a:solidFill>
                  <a:srgbClr val="FFFF00"/>
                </a:solidFill>
              </a:rPr>
              <a:t>Meccanismi di controllo della pressione arteriosa:</a:t>
            </a:r>
          </a:p>
          <a:p>
            <a:endParaRPr lang="it-IT" sz="3200" dirty="0">
              <a:solidFill>
                <a:srgbClr val="FFFF00"/>
              </a:solidFill>
            </a:endParaRPr>
          </a:p>
          <a:p>
            <a:pPr marL="3486150" lvl="7" indent="-285750">
              <a:buFont typeface="Wingdings" pitchFamily="2" charset="2"/>
              <a:buChar char="v"/>
            </a:pPr>
            <a:r>
              <a:rPr lang="it-IT" sz="3200" dirty="0">
                <a:solidFill>
                  <a:schemeClr val="bg1"/>
                </a:solidFill>
              </a:rPr>
              <a:t>fisiologia</a:t>
            </a:r>
          </a:p>
          <a:p>
            <a:pPr lvl="2"/>
            <a:endParaRPr lang="it-IT" sz="3200" dirty="0">
              <a:solidFill>
                <a:schemeClr val="bg1"/>
              </a:solidFill>
            </a:endParaRPr>
          </a:p>
          <a:p>
            <a:pPr marL="3486150" lvl="7" indent="-285750">
              <a:buFont typeface="Wingdings" pitchFamily="2" charset="2"/>
              <a:buChar char="v"/>
            </a:pPr>
            <a:r>
              <a:rPr lang="it-IT" sz="3200" dirty="0">
                <a:solidFill>
                  <a:schemeClr val="bg1"/>
                </a:solidFill>
              </a:rPr>
              <a:t>patologia</a:t>
            </a:r>
          </a:p>
        </p:txBody>
      </p:sp>
    </p:spTree>
    <p:extLst>
      <p:ext uri="{BB962C8B-B14F-4D97-AF65-F5344CB8AC3E}">
        <p14:creationId xmlns:p14="http://schemas.microsoft.com/office/powerpoint/2010/main" val="1414312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84E55638-DFCD-734B-9B23-38406D34E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477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chemeClr val="bg1"/>
                </a:solidFill>
              </a:rPr>
              <a:t>Controllo della </a:t>
            </a:r>
            <a:r>
              <a:rPr lang="it-IT" altLang="it-IT" sz="3600">
                <a:solidFill>
                  <a:srgbClr val="FFFF00"/>
                </a:solidFill>
              </a:rPr>
              <a:t>pressione sanguigna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D508BFF-FC2F-7E43-87DB-ACF358698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1150938"/>
            <a:ext cx="9109075" cy="3933825"/>
          </a:xfrm>
        </p:spPr>
        <p:txBody>
          <a:bodyPr/>
          <a:lstStyle/>
          <a:p>
            <a:pPr marL="628650" indent="-628650" algn="just" eaLnBrk="1" hangingPunct="1">
              <a:lnSpc>
                <a:spcPct val="110000"/>
              </a:lnSpc>
              <a:buFontTx/>
              <a:buNone/>
              <a:defRPr/>
            </a:pPr>
            <a:r>
              <a:rPr lang="it-IT" altLang="it-IT" sz="2800" dirty="0"/>
              <a:t>    </a:t>
            </a:r>
            <a:r>
              <a:rPr lang="it-IT" altLang="it-IT" sz="2800" dirty="0">
                <a:solidFill>
                  <a:schemeClr val="bg1"/>
                </a:solidFill>
              </a:rPr>
              <a:t>- </a:t>
            </a:r>
            <a:r>
              <a:rPr lang="it-IT" altLang="it-IT" sz="2800" u="sng" dirty="0">
                <a:solidFill>
                  <a:schemeClr val="bg1"/>
                </a:solidFill>
              </a:rPr>
              <a:t>Controllo della </a:t>
            </a:r>
            <a:r>
              <a:rPr lang="it-IT" altLang="it-IT" sz="2800" b="1" u="sng" dirty="0">
                <a:solidFill>
                  <a:srgbClr val="FFFF00"/>
                </a:solidFill>
              </a:rPr>
              <a:t>volemia</a:t>
            </a:r>
            <a:r>
              <a:rPr lang="it-IT" altLang="it-IT" sz="2800" dirty="0">
                <a:solidFill>
                  <a:schemeClr val="bg1"/>
                </a:solidFill>
              </a:rPr>
              <a:t> come strategia di contenimento dell’</a:t>
            </a:r>
            <a:r>
              <a:rPr lang="it-IT" altLang="it-IT" sz="2800" dirty="0">
                <a:solidFill>
                  <a:srgbClr val="FFFF00"/>
                </a:solidFill>
              </a:rPr>
              <a:t>aumento</a:t>
            </a:r>
            <a:r>
              <a:rPr lang="it-IT" altLang="it-IT" sz="2800" dirty="0">
                <a:solidFill>
                  <a:schemeClr val="bg1"/>
                </a:solidFill>
              </a:rPr>
              <a:t> della pressione arteriosa</a:t>
            </a:r>
            <a:endParaRPr lang="it-IT" altLang="it-IT" sz="2800" u="sng" dirty="0">
              <a:solidFill>
                <a:srgbClr val="FFFF00"/>
              </a:solidFill>
            </a:endParaRPr>
          </a:p>
          <a:p>
            <a:pPr lvl="1" algn="just" eaLnBrk="1" hangingPunct="1">
              <a:lnSpc>
                <a:spcPct val="110000"/>
              </a:lnSpc>
              <a:buFontTx/>
              <a:buNone/>
              <a:defRPr/>
            </a:pPr>
            <a:endParaRPr lang="it-IT" altLang="it-IT" dirty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110000"/>
              </a:lnSpc>
              <a:buFontTx/>
              <a:buNone/>
              <a:defRPr/>
            </a:pPr>
            <a:r>
              <a:rPr lang="it-IT" altLang="it-IT" dirty="0">
                <a:solidFill>
                  <a:srgbClr val="FFFF00"/>
                </a:solidFill>
              </a:rPr>
              <a:t>↑ p. arteriosa</a:t>
            </a:r>
            <a:r>
              <a:rPr lang="it-IT" altLang="it-IT" dirty="0">
                <a:solidFill>
                  <a:schemeClr val="bg1"/>
                </a:solidFill>
              </a:rPr>
              <a:t>:  </a:t>
            </a:r>
            <a:r>
              <a:rPr lang="it-IT" altLang="it-IT" dirty="0" err="1">
                <a:solidFill>
                  <a:schemeClr val="bg1"/>
                </a:solidFill>
              </a:rPr>
              <a:t>miocardiociti</a:t>
            </a:r>
            <a:r>
              <a:rPr lang="it-IT" altLang="it-IT" dirty="0">
                <a:solidFill>
                  <a:schemeClr val="bg1"/>
                </a:solidFill>
              </a:rPr>
              <a:t> → </a:t>
            </a:r>
            <a:r>
              <a:rPr lang="it-IT" altLang="it-IT" b="1" dirty="0">
                <a:solidFill>
                  <a:srgbClr val="FFFF00"/>
                </a:solidFill>
              </a:rPr>
              <a:t>fattore natriuretico</a:t>
            </a:r>
            <a:r>
              <a:rPr lang="it-IT" altLang="it-IT" dirty="0">
                <a:solidFill>
                  <a:schemeClr val="bg1"/>
                </a:solidFill>
              </a:rPr>
              <a:t> → </a:t>
            </a:r>
            <a:r>
              <a:rPr lang="it-IT" altLang="it-IT" dirty="0" err="1">
                <a:solidFill>
                  <a:schemeClr val="bg1"/>
                </a:solidFill>
              </a:rPr>
              <a:t>iperfunzionalità</a:t>
            </a:r>
            <a:r>
              <a:rPr lang="it-IT" altLang="it-IT" dirty="0">
                <a:solidFill>
                  <a:schemeClr val="bg1"/>
                </a:solidFill>
              </a:rPr>
              <a:t> renale → ↑ </a:t>
            </a:r>
            <a:r>
              <a:rPr lang="it-IT" altLang="it-IT" dirty="0" err="1">
                <a:solidFill>
                  <a:schemeClr val="bg1"/>
                </a:solidFill>
              </a:rPr>
              <a:t>elim</a:t>
            </a:r>
            <a:r>
              <a:rPr lang="it-IT" altLang="it-IT" dirty="0">
                <a:solidFill>
                  <a:schemeClr val="bg1"/>
                </a:solidFill>
              </a:rPr>
              <a:t>. </a:t>
            </a:r>
            <a:r>
              <a:rPr lang="it-IT" altLang="it-IT" dirty="0" err="1">
                <a:solidFill>
                  <a:schemeClr val="bg1"/>
                </a:solidFill>
              </a:rPr>
              <a:t>NaCl</a:t>
            </a:r>
            <a:r>
              <a:rPr lang="it-IT" altLang="it-IT" dirty="0">
                <a:solidFill>
                  <a:schemeClr val="bg1"/>
                </a:solidFill>
              </a:rPr>
              <a:t> e acqua </a:t>
            </a:r>
          </a:p>
          <a:p>
            <a:pPr lvl="1" algn="just" eaLnBrk="1" hangingPunct="1">
              <a:lnSpc>
                <a:spcPct val="110000"/>
              </a:lnSpc>
              <a:buFontTx/>
              <a:buNone/>
              <a:defRPr/>
            </a:pPr>
            <a:r>
              <a:rPr lang="it-IT" altLang="it-IT" dirty="0">
                <a:solidFill>
                  <a:schemeClr val="bg1"/>
                </a:solidFill>
              </a:rPr>
              <a:t>   → </a:t>
            </a:r>
            <a:r>
              <a:rPr lang="it-IT" altLang="it-IT" u="sng" dirty="0">
                <a:solidFill>
                  <a:schemeClr val="bg1"/>
                </a:solidFill>
              </a:rPr>
              <a:t>riduzione della volemia</a:t>
            </a:r>
            <a:r>
              <a:rPr lang="it-IT" altLang="it-IT" dirty="0">
                <a:solidFill>
                  <a:schemeClr val="bg1"/>
                </a:solidFill>
              </a:rPr>
              <a:t> → ripristino dei normali valori di pressione sanguigna</a:t>
            </a:r>
          </a:p>
          <a:p>
            <a:pPr lvl="1" algn="just" eaLnBrk="1" hangingPunct="1">
              <a:lnSpc>
                <a:spcPct val="110000"/>
              </a:lnSpc>
              <a:buFontTx/>
              <a:buNone/>
              <a:defRPr/>
            </a:pPr>
            <a:endParaRPr lang="it-IT" altLang="it-IT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lvl="1" algn="just" eaLnBrk="1" hangingPunct="1">
              <a:lnSpc>
                <a:spcPct val="110000"/>
              </a:lnSpc>
              <a:buFontTx/>
              <a:buNone/>
              <a:defRPr/>
            </a:pPr>
            <a:endParaRPr lang="it-IT" altLang="it-IT" dirty="0"/>
          </a:p>
          <a:p>
            <a:pPr lvl="1" algn="just" eaLnBrk="1" hangingPunct="1">
              <a:lnSpc>
                <a:spcPct val="110000"/>
              </a:lnSpc>
              <a:buFontTx/>
              <a:buNone/>
              <a:defRPr/>
            </a:pPr>
            <a:endParaRPr lang="it-IT" altLang="it-IT" dirty="0"/>
          </a:p>
          <a:p>
            <a:pPr lvl="1" algn="just" eaLnBrk="1" hangingPunct="1">
              <a:lnSpc>
                <a:spcPct val="110000"/>
              </a:lnSpc>
              <a:buFontTx/>
              <a:buNone/>
              <a:defRPr/>
            </a:pPr>
            <a:endParaRPr lang="it-IT" altLang="it-IT" dirty="0"/>
          </a:p>
          <a:p>
            <a:pPr lvl="1" algn="just" eaLnBrk="1" hangingPunct="1">
              <a:lnSpc>
                <a:spcPct val="110000"/>
              </a:lnSpc>
              <a:buFontTx/>
              <a:buNone/>
              <a:defRPr/>
            </a:pPr>
            <a:endParaRPr lang="it-IT" altLang="it-IT" dirty="0"/>
          </a:p>
          <a:p>
            <a:pPr lvl="1" algn="just" eaLnBrk="1" hangingPunct="1">
              <a:lnSpc>
                <a:spcPct val="110000"/>
              </a:lnSpc>
              <a:buFontTx/>
              <a:buNone/>
              <a:defRPr/>
            </a:pPr>
            <a:endParaRPr lang="it-IT" altLang="it-IT" dirty="0"/>
          </a:p>
          <a:p>
            <a:pPr lvl="1" algn="just" eaLnBrk="1" hangingPunct="1">
              <a:lnSpc>
                <a:spcPct val="110000"/>
              </a:lnSpc>
              <a:buFontTx/>
              <a:buNone/>
              <a:defRPr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284597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B80627CD-0F5B-9A40-8D6C-C45956517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52413" y="-28575"/>
            <a:ext cx="9648826" cy="4921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it-IT" sz="2600">
                <a:solidFill>
                  <a:schemeClr val="bg1"/>
                </a:solidFill>
              </a:rPr>
              <a:t>Atrial Natriuretic Peptide Regulates Na</a:t>
            </a:r>
            <a:r>
              <a:rPr lang="en-US" altLang="it-IT" sz="2600" baseline="30000">
                <a:solidFill>
                  <a:schemeClr val="bg1"/>
                </a:solidFill>
              </a:rPr>
              <a:t>+</a:t>
            </a:r>
            <a:r>
              <a:rPr lang="en-US" altLang="it-IT" sz="2600">
                <a:solidFill>
                  <a:schemeClr val="bg1"/>
                </a:solidFill>
              </a:rPr>
              <a:t> </a:t>
            </a:r>
            <a:r>
              <a:rPr lang="en-US" altLang="it-IT" sz="2000">
                <a:solidFill>
                  <a:schemeClr val="bg1"/>
                </a:solidFill>
              </a:rPr>
              <a:t>and</a:t>
            </a:r>
            <a:r>
              <a:rPr lang="en-US" altLang="it-IT" sz="2600">
                <a:solidFill>
                  <a:schemeClr val="bg1"/>
                </a:solidFill>
              </a:rPr>
              <a:t> H</a:t>
            </a:r>
            <a:r>
              <a:rPr lang="en-US" altLang="it-IT" sz="2600" baseline="-25000">
                <a:solidFill>
                  <a:schemeClr val="bg1"/>
                </a:solidFill>
              </a:rPr>
              <a:t>2</a:t>
            </a:r>
            <a:r>
              <a:rPr lang="en-US" altLang="it-IT" sz="2600">
                <a:solidFill>
                  <a:schemeClr val="bg1"/>
                </a:solidFill>
              </a:rPr>
              <a:t>O Excretion</a:t>
            </a:r>
            <a:endParaRPr lang="en-US" altLang="it-IT" sz="2600" b="1">
              <a:solidFill>
                <a:schemeClr val="bg1"/>
              </a:solidFill>
            </a:endParaRPr>
          </a:p>
        </p:txBody>
      </p:sp>
      <p:sp>
        <p:nvSpPr>
          <p:cNvPr id="116739" name="Text Box 3">
            <a:extLst>
              <a:ext uri="{FF2B5EF4-FFF2-40B4-BE49-F238E27FC236}">
                <a16:creationId xmlns:a16="http://schemas.microsoft.com/office/drawing/2014/main" id="{2D0BAB00-1296-F145-AEA8-1EC497016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163" y="6561138"/>
            <a:ext cx="463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20-15: Atrial natriuretic peptide</a:t>
            </a:r>
          </a:p>
        </p:txBody>
      </p:sp>
      <p:pic>
        <p:nvPicPr>
          <p:cNvPr id="116740" name="Picture 4">
            <a:extLst>
              <a:ext uri="{FF2B5EF4-FFF2-40B4-BE49-F238E27FC236}">
                <a16:creationId xmlns:a16="http://schemas.microsoft.com/office/drawing/2014/main" id="{B51A1996-E92B-D646-83CD-ABEF4757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" b="3696"/>
          <a:stretch>
            <a:fillRect/>
          </a:stretch>
        </p:blipFill>
        <p:spPr bwMode="auto">
          <a:xfrm>
            <a:off x="179388" y="508000"/>
            <a:ext cx="87852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>
            <a:extLst>
              <a:ext uri="{FF2B5EF4-FFF2-40B4-BE49-F238E27FC236}">
                <a16:creationId xmlns:a16="http://schemas.microsoft.com/office/drawing/2014/main" id="{1A1073D5-983E-794F-9BC4-B65C432E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925763"/>
            <a:ext cx="1727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11A9F07-B43D-8E49-9B6B-FE97C216C958}"/>
              </a:ext>
            </a:extLst>
          </p:cNvPr>
          <p:cNvSpPr/>
          <p:nvPr/>
        </p:nvSpPr>
        <p:spPr>
          <a:xfrm>
            <a:off x="3924300" y="549275"/>
            <a:ext cx="1655763" cy="1079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44B3BB2F-13F9-D249-A4B4-B77F26371229}"/>
              </a:ext>
            </a:extLst>
          </p:cNvPr>
          <p:cNvSpPr/>
          <p:nvPr/>
        </p:nvSpPr>
        <p:spPr>
          <a:xfrm>
            <a:off x="4356100" y="6103938"/>
            <a:ext cx="179388" cy="5651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6744" name="CasellaDiTesto 3">
            <a:extLst>
              <a:ext uri="{FF2B5EF4-FFF2-40B4-BE49-F238E27FC236}">
                <a16:creationId xmlns:a16="http://schemas.microsoft.com/office/drawing/2014/main" id="{3427A07F-9E58-E945-850F-0B254273A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6165850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blood pressure</a:t>
            </a:r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B54A8496-F423-F449-B6DF-A0CDE091B61E}"/>
              </a:ext>
            </a:extLst>
          </p:cNvPr>
          <p:cNvSpPr/>
          <p:nvPr/>
        </p:nvSpPr>
        <p:spPr>
          <a:xfrm>
            <a:off x="6948488" y="5013325"/>
            <a:ext cx="1871662" cy="647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6746" name="Text Box 6">
            <a:extLst>
              <a:ext uri="{FF2B5EF4-FFF2-40B4-BE49-F238E27FC236}">
                <a16:creationId xmlns:a16="http://schemas.microsoft.com/office/drawing/2014/main" id="{4D24F56A-0A3A-A941-99F1-033AC62BE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73216"/>
            <a:ext cx="1871663" cy="277812"/>
          </a:xfrm>
          <a:prstGeom prst="rect">
            <a:avLst/>
          </a:prstGeom>
          <a:solidFill>
            <a:srgbClr val="D5FFFF"/>
          </a:solidFill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ADH orm. antidiuretico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787A16-4530-B04A-AC3E-12E5088A70F9}"/>
              </a:ext>
            </a:extLst>
          </p:cNvPr>
          <p:cNvSpPr txBox="1"/>
          <p:nvPr/>
        </p:nvSpPr>
        <p:spPr>
          <a:xfrm>
            <a:off x="5436096" y="2268161"/>
            <a:ext cx="2476981" cy="584775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activation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of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mechano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-sensitive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pathways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D12DB4-A1E9-DB4A-B2AA-282F51678ED4}"/>
              </a:ext>
            </a:extLst>
          </p:cNvPr>
          <p:cNvSpPr txBox="1"/>
          <p:nvPr/>
        </p:nvSpPr>
        <p:spPr>
          <a:xfrm>
            <a:off x="5580112" y="908720"/>
            <a:ext cx="1471878" cy="338554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atrial overload</a:t>
            </a: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67AA3235-ECBE-314D-A1A0-0C53EAC7A743}"/>
              </a:ext>
            </a:extLst>
          </p:cNvPr>
          <p:cNvSpPr/>
          <p:nvPr/>
        </p:nvSpPr>
        <p:spPr>
          <a:xfrm>
            <a:off x="3419475" y="3476992"/>
            <a:ext cx="2665413" cy="5048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6754" name="CasellaDiTesto 5">
            <a:extLst>
              <a:ext uri="{FF2B5EF4-FFF2-40B4-BE49-F238E27FC236}">
                <a16:creationId xmlns:a16="http://schemas.microsoft.com/office/drawing/2014/main" id="{286C09B9-993F-ED4C-B57D-47D6BF620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330950"/>
            <a:ext cx="201612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glomerular filtration rate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68C8E8C-5BA3-D24D-94C1-D589681A7B4B}"/>
              </a:ext>
            </a:extLst>
          </p:cNvPr>
          <p:cNvCxnSpPr/>
          <p:nvPr/>
        </p:nvCxnSpPr>
        <p:spPr>
          <a:xfrm flipH="1">
            <a:off x="1835150" y="5373688"/>
            <a:ext cx="1081088" cy="935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BA367DBA-A21E-294A-A9DC-21B75DCB7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4755"/>
            <a:ext cx="9144000" cy="647700"/>
          </a:xfrm>
        </p:spPr>
        <p:txBody>
          <a:bodyPr/>
          <a:lstStyle/>
          <a:p>
            <a:pPr eaLnBrk="1" hangingPunct="1"/>
            <a:r>
              <a:rPr lang="it-IT" altLang="it-IT" sz="3600" dirty="0">
                <a:solidFill>
                  <a:schemeClr val="bg1"/>
                </a:solidFill>
              </a:rPr>
              <a:t>Controllo della </a:t>
            </a:r>
            <a:r>
              <a:rPr lang="it-IT" altLang="it-IT" sz="3600" dirty="0">
                <a:solidFill>
                  <a:srgbClr val="FFFF00"/>
                </a:solidFill>
              </a:rPr>
              <a:t>pressione sanguigna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6DC73D6-02E8-DE4C-8446-1472912F6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71" y="1661865"/>
            <a:ext cx="8964613" cy="3074254"/>
          </a:xfrm>
        </p:spPr>
        <p:txBody>
          <a:bodyPr/>
          <a:lstStyle/>
          <a:p>
            <a:pPr marL="722313" indent="-722313" algn="just" eaLnBrk="1" hangingPunct="1">
              <a:buFontTx/>
              <a:buNone/>
              <a:defRPr/>
            </a:pPr>
            <a:r>
              <a:rPr lang="it-IT" altLang="it-IT" sz="2800" dirty="0"/>
              <a:t>    </a:t>
            </a:r>
            <a:r>
              <a:rPr lang="it-IT" altLang="it-IT" sz="2800" dirty="0">
                <a:solidFill>
                  <a:schemeClr val="bg1"/>
                </a:solidFill>
              </a:rPr>
              <a:t>- </a:t>
            </a:r>
            <a:r>
              <a:rPr lang="it-IT" altLang="it-IT" sz="2800" u="sng" dirty="0">
                <a:solidFill>
                  <a:schemeClr val="bg1"/>
                </a:solidFill>
              </a:rPr>
              <a:t>Controllo della </a:t>
            </a:r>
            <a:r>
              <a:rPr lang="it-IT" altLang="it-IT" sz="2800" b="1" u="sng" dirty="0">
                <a:solidFill>
                  <a:srgbClr val="FFFF00"/>
                </a:solidFill>
              </a:rPr>
              <a:t>volemia</a:t>
            </a:r>
            <a:r>
              <a:rPr lang="it-IT" altLang="it-IT" sz="2800" u="sng" dirty="0">
                <a:solidFill>
                  <a:schemeClr val="bg1"/>
                </a:solidFill>
              </a:rPr>
              <a:t> a livello renale</a:t>
            </a:r>
            <a:r>
              <a:rPr lang="it-IT" altLang="it-IT" sz="2800" dirty="0">
                <a:solidFill>
                  <a:schemeClr val="bg1"/>
                </a:solidFill>
              </a:rPr>
              <a:t> come strategia di contenimento della </a:t>
            </a:r>
            <a:r>
              <a:rPr lang="it-IT" altLang="it-IT" sz="2800" dirty="0">
                <a:solidFill>
                  <a:srgbClr val="FFFF00"/>
                </a:solidFill>
              </a:rPr>
              <a:t>riduzione</a:t>
            </a:r>
            <a:r>
              <a:rPr lang="it-IT" altLang="it-IT" sz="2800" dirty="0">
                <a:solidFill>
                  <a:schemeClr val="bg1"/>
                </a:solidFill>
              </a:rPr>
              <a:t> della pressione arteriosa</a:t>
            </a:r>
            <a:endParaRPr lang="it-IT" altLang="it-IT" sz="2800" u="sng" dirty="0">
              <a:solidFill>
                <a:schemeClr val="bg1"/>
              </a:solidFill>
            </a:endParaRPr>
          </a:p>
          <a:p>
            <a:pPr lvl="1" algn="just" eaLnBrk="1" hangingPunct="1">
              <a:buFontTx/>
              <a:buNone/>
              <a:defRPr/>
            </a:pPr>
            <a:endParaRPr lang="it-IT" altLang="it-IT" dirty="0"/>
          </a:p>
          <a:p>
            <a:pPr lvl="1" algn="just" eaLnBrk="1" hangingPunct="1">
              <a:buFontTx/>
              <a:buNone/>
              <a:defRPr/>
            </a:pPr>
            <a:r>
              <a:rPr lang="it-IT" altLang="it-IT" dirty="0">
                <a:solidFill>
                  <a:srgbClr val="FFFF00"/>
                </a:solidFill>
              </a:rPr>
              <a:t>↓ p. arteriosa</a:t>
            </a:r>
            <a:r>
              <a:rPr lang="it-IT" altLang="it-IT" dirty="0">
                <a:solidFill>
                  <a:schemeClr val="bg1"/>
                </a:solidFill>
              </a:rPr>
              <a:t>: attivazione del </a:t>
            </a:r>
            <a:r>
              <a:rPr lang="it-IT" altLang="it-IT" dirty="0">
                <a:solidFill>
                  <a:srgbClr val="FFFF00"/>
                </a:solidFill>
              </a:rPr>
              <a:t>RAAS</a:t>
            </a:r>
            <a:r>
              <a:rPr lang="it-IT" altLang="it-IT" dirty="0">
                <a:solidFill>
                  <a:schemeClr val="bg1"/>
                </a:solidFill>
              </a:rPr>
              <a:t>  </a:t>
            </a:r>
          </a:p>
          <a:p>
            <a:pPr marL="757238" lvl="1" indent="-300038" algn="just" eaLnBrk="1" hangingPunct="1">
              <a:buFontTx/>
              <a:buNone/>
              <a:defRPr/>
            </a:pPr>
            <a:r>
              <a:rPr lang="it-IT" altLang="it-IT" dirty="0">
                <a:solidFill>
                  <a:schemeClr val="bg1"/>
                </a:solidFill>
              </a:rPr>
              <a:t>   (</a:t>
            </a:r>
            <a:r>
              <a:rPr lang="it-IT" altLang="it-IT" dirty="0" err="1">
                <a:solidFill>
                  <a:schemeClr val="bg1"/>
                </a:solidFill>
              </a:rPr>
              <a:t>Renin</a:t>
            </a:r>
            <a:r>
              <a:rPr lang="it-IT" altLang="it-IT" dirty="0">
                <a:solidFill>
                  <a:schemeClr val="bg1"/>
                </a:solidFill>
              </a:rPr>
              <a:t>-</a:t>
            </a:r>
            <a:r>
              <a:rPr lang="it-IT" altLang="it-IT" dirty="0" err="1">
                <a:solidFill>
                  <a:schemeClr val="bg1"/>
                </a:solidFill>
              </a:rPr>
              <a:t>Angiotensin</a:t>
            </a:r>
            <a:r>
              <a:rPr lang="it-IT" altLang="it-IT" dirty="0">
                <a:solidFill>
                  <a:schemeClr val="bg1"/>
                </a:solidFill>
              </a:rPr>
              <a:t>-Aldosterone System)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19636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425E46ED-4C3C-F744-8AD3-8DAB3B84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5588" cy="50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88E30CE-EDE4-1A41-A1EB-19CE6E82949C}"/>
              </a:ext>
            </a:extLst>
          </p:cNvPr>
          <p:cNvSpPr/>
          <p:nvPr/>
        </p:nvSpPr>
        <p:spPr>
          <a:xfrm>
            <a:off x="-36513" y="3927475"/>
            <a:ext cx="1008063" cy="719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563" name="Oval 3">
            <a:extLst>
              <a:ext uri="{FF2B5EF4-FFF2-40B4-BE49-F238E27FC236}">
                <a16:creationId xmlns:a16="http://schemas.microsoft.com/office/drawing/2014/main" id="{3A2D63A6-C7BA-F24D-93C6-4FAF0D103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141663"/>
            <a:ext cx="1728788" cy="792162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6" name="AutoShape 6">
            <a:extLst>
              <a:ext uri="{FF2B5EF4-FFF2-40B4-BE49-F238E27FC236}">
                <a16:creationId xmlns:a16="http://schemas.microsoft.com/office/drawing/2014/main" id="{FFBA0470-CFB2-4F42-B7EC-A22CBE085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24400"/>
            <a:ext cx="288925" cy="792163"/>
          </a:xfrm>
          <a:prstGeom prst="upArrow">
            <a:avLst>
              <a:gd name="adj1" fmla="val 50000"/>
              <a:gd name="adj2" fmla="val 54924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790" name="Rectangle 7">
            <a:extLst>
              <a:ext uri="{FF2B5EF4-FFF2-40B4-BE49-F238E27FC236}">
                <a16:creationId xmlns:a16="http://schemas.microsoft.com/office/drawing/2014/main" id="{D0D2797E-DAEC-404A-9E9F-BF0AE361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5634"/>
            <a:ext cx="9144000" cy="81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Controllo della 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pressione sanguigna: 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attivazione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sistema RAAS in condizioni di ipotensione</a:t>
            </a:r>
          </a:p>
        </p:txBody>
      </p:sp>
      <p:sp>
        <p:nvSpPr>
          <p:cNvPr id="118791" name="AutoShape 9">
            <a:extLst>
              <a:ext uri="{FF2B5EF4-FFF2-40B4-BE49-F238E27FC236}">
                <a16:creationId xmlns:a16="http://schemas.microsoft.com/office/drawing/2014/main" id="{5FCA6DED-A388-664A-97EE-299F27493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933825"/>
            <a:ext cx="431800" cy="144463"/>
          </a:xfrm>
          <a:prstGeom prst="leftArrow">
            <a:avLst>
              <a:gd name="adj1" fmla="val 50000"/>
              <a:gd name="adj2" fmla="val 74725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792" name="AutoShape 10">
            <a:extLst>
              <a:ext uri="{FF2B5EF4-FFF2-40B4-BE49-F238E27FC236}">
                <a16:creationId xmlns:a16="http://schemas.microsoft.com/office/drawing/2014/main" id="{AC51EE88-96C5-3146-972B-3B623777D6B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980407" y="3212306"/>
            <a:ext cx="431800" cy="144463"/>
          </a:xfrm>
          <a:prstGeom prst="leftArrow">
            <a:avLst>
              <a:gd name="adj1" fmla="val 50000"/>
              <a:gd name="adj2" fmla="val 74725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793" name="CasellaDiTesto 1">
            <a:extLst>
              <a:ext uri="{FF2B5EF4-FFF2-40B4-BE49-F238E27FC236}">
                <a16:creationId xmlns:a16="http://schemas.microsoft.com/office/drawing/2014/main" id="{6321DFAE-1EFB-EF4B-A660-ECFE28F6B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216058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angiotensin converting enzyme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9FF623B-1F5F-124E-A415-D2CE31BAFF07}"/>
              </a:ext>
            </a:extLst>
          </p:cNvPr>
          <p:cNvCxnSpPr/>
          <p:nvPr/>
        </p:nvCxnSpPr>
        <p:spPr>
          <a:xfrm flipH="1" flipV="1">
            <a:off x="1331913" y="2420938"/>
            <a:ext cx="1439862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95" name="CasellaDiTesto 4">
            <a:extLst>
              <a:ext uri="{FF2B5EF4-FFF2-40B4-BE49-F238E27FC236}">
                <a16:creationId xmlns:a16="http://schemas.microsoft.com/office/drawing/2014/main" id="{20EEBAC6-087B-8B41-AEC4-E6727E8C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51656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118796" name="Text Box 6">
            <a:extLst>
              <a:ext uri="{FF2B5EF4-FFF2-40B4-BE49-F238E27FC236}">
                <a16:creationId xmlns:a16="http://schemas.microsoft.com/office/drawing/2014/main" id="{DACBEBCE-F934-A34C-B42E-4250069C3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095875"/>
            <a:ext cx="19431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ADH orm. antidiuretico</a:t>
            </a:r>
          </a:p>
        </p:txBody>
      </p:sp>
      <p:sp>
        <p:nvSpPr>
          <p:cNvPr id="118797" name="AutoShape 10">
            <a:extLst>
              <a:ext uri="{FF2B5EF4-FFF2-40B4-BE49-F238E27FC236}">
                <a16:creationId xmlns:a16="http://schemas.microsoft.com/office/drawing/2014/main" id="{1CB10300-77C6-9645-A7BA-5274B958823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63144" y="3212307"/>
            <a:ext cx="431800" cy="144462"/>
          </a:xfrm>
          <a:prstGeom prst="leftArrow">
            <a:avLst>
              <a:gd name="adj1" fmla="val 50000"/>
              <a:gd name="adj2" fmla="val 74726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BC89F50D-DD86-BE4B-B9B7-4AF13267C3F2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981075"/>
            <a:ext cx="8497316" cy="5808494"/>
            <a:chOff x="488411" y="4776561"/>
            <a:chExt cx="8497266" cy="5808363"/>
          </a:xfrm>
        </p:grpSpPr>
        <p:grpSp>
          <p:nvGrpSpPr>
            <p:cNvPr id="118799" name="Gruppo 2">
              <a:extLst>
                <a:ext uri="{FF2B5EF4-FFF2-40B4-BE49-F238E27FC236}">
                  <a16:creationId xmlns:a16="http://schemas.microsoft.com/office/drawing/2014/main" id="{C8BA89FC-64FC-D640-B814-23D1EAC57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411" y="4776561"/>
              <a:ext cx="8497266" cy="5808363"/>
              <a:chOff x="488411" y="3413842"/>
              <a:chExt cx="8497266" cy="5808363"/>
            </a:xfrm>
          </p:grpSpPr>
          <p:pic>
            <p:nvPicPr>
              <p:cNvPr id="118801" name="Picture 12">
                <a:extLst>
                  <a:ext uri="{FF2B5EF4-FFF2-40B4-BE49-F238E27FC236}">
                    <a16:creationId xmlns:a16="http://schemas.microsoft.com/office/drawing/2014/main" id="{8C97BD9C-2FEE-8147-8360-F29CF5F4CE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11" y="3413842"/>
                <a:ext cx="8027987" cy="5322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6574" name="Text Box 14">
                <a:extLst>
                  <a:ext uri="{FF2B5EF4-FFF2-40B4-BE49-F238E27FC236}">
                    <a16:creationId xmlns:a16="http://schemas.microsoft.com/office/drawing/2014/main" id="{E2D00A4F-3531-DF44-8BB8-557126F8F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5541" y="8021903"/>
                <a:ext cx="6480136" cy="120030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In risposta alla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↓ p. arteriosa</a:t>
                </a:r>
                <a:r>
                  <a:rPr kumimoji="0" lang="it-IT" alt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, le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34FD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cellule granulari</a:t>
                </a:r>
                <a:r>
                  <a:rPr kumimoji="0" lang="it-IT" alt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della parete dell’arteriola afferente (barocettori) rilasciano  l’enzima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renina</a:t>
                </a:r>
              </a:p>
            </p:txBody>
          </p:sp>
        </p:grpSp>
        <p:sp>
          <p:nvSpPr>
            <p:cNvPr id="118800" name="Oval 13">
              <a:extLst>
                <a:ext uri="{FF2B5EF4-FFF2-40B4-BE49-F238E27FC236}">
                  <a16:creationId xmlns:a16="http://schemas.microsoft.com/office/drawing/2014/main" id="{33378481-3DC0-6040-BCB2-29F70C8B7F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49965">
              <a:off x="4701037" y="5604023"/>
              <a:ext cx="792162" cy="1296988"/>
            </a:xfrm>
            <a:prstGeom prst="ellips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0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Immagine correlata">
            <a:extLst>
              <a:ext uri="{FF2B5EF4-FFF2-40B4-BE49-F238E27FC236}">
                <a16:creationId xmlns:a16="http://schemas.microsoft.com/office/drawing/2014/main" id="{790ADE17-EC73-9144-A93C-59004C9BD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0350"/>
            <a:ext cx="85502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915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7489B-66C6-4849-9DA3-9C9C8DB0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908050"/>
            <a:ext cx="3556000" cy="6350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2800">
                <a:solidFill>
                  <a:srgbClr val="FFFF00"/>
                </a:solidFill>
              </a:rPr>
              <a:t>Iper-aldosteronismo</a:t>
            </a:r>
            <a:endParaRPr lang="it-IT" altLang="it-IT" sz="28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161D06-9F24-5D4B-8A5F-658EA026E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1614488"/>
            <a:ext cx="4608513" cy="4975225"/>
          </a:xfrm>
          <a:ln>
            <a:solidFill>
              <a:schemeClr val="bg1"/>
            </a:solidFill>
          </a:ln>
        </p:spPr>
        <p:txBody>
          <a:bodyPr/>
          <a:lstStyle/>
          <a:p>
            <a:pPr marL="176213" indent="-176213" algn="just">
              <a:defRPr/>
            </a:pPr>
            <a:r>
              <a:rPr lang="it-IT" altLang="it-IT" sz="2400">
                <a:solidFill>
                  <a:srgbClr val="FFFFFF"/>
                </a:solidFill>
              </a:rPr>
              <a:t>La forma più frequente è causata da un </a:t>
            </a:r>
            <a:r>
              <a:rPr lang="it-IT" altLang="it-IT" sz="2400" b="1" i="1">
                <a:solidFill>
                  <a:srgbClr val="FFFF00"/>
                </a:solidFill>
              </a:rPr>
              <a:t>adenoma</a:t>
            </a:r>
            <a:r>
              <a:rPr lang="it-IT" altLang="it-IT" sz="2400">
                <a:solidFill>
                  <a:srgbClr val="FFFFFF"/>
                </a:solidFill>
              </a:rPr>
              <a:t> (tumore benigno) che colpisce la zona glomerulare delle ghiandole surrenali dove viene sintetizzato l’aldosterone</a:t>
            </a:r>
          </a:p>
          <a:p>
            <a:pPr algn="just">
              <a:defRPr/>
            </a:pPr>
            <a:endParaRPr lang="it-IT" altLang="it-IT" sz="800">
              <a:solidFill>
                <a:srgbClr val="FFFFFF"/>
              </a:solidFill>
            </a:endParaRPr>
          </a:p>
          <a:p>
            <a:pPr marL="176213" indent="-176213" algn="just">
              <a:defRPr/>
            </a:pPr>
            <a:r>
              <a:rPr lang="it-IT" altLang="it-IT" sz="2400">
                <a:solidFill>
                  <a:schemeClr val="bg1"/>
                </a:solidFill>
              </a:rPr>
              <a:t>Le c. neoplastiche sintetizzano una </a:t>
            </a:r>
            <a:r>
              <a:rPr lang="it-IT" altLang="it-IT" sz="2400" u="sng">
                <a:solidFill>
                  <a:schemeClr val="bg1"/>
                </a:solidFill>
              </a:rPr>
              <a:t>quantità eccessiva</a:t>
            </a:r>
            <a:r>
              <a:rPr lang="it-IT" altLang="it-IT" sz="2400">
                <a:solidFill>
                  <a:schemeClr val="bg1"/>
                </a:solidFill>
              </a:rPr>
              <a:t> di aldosterone</a:t>
            </a:r>
          </a:p>
          <a:p>
            <a:pPr algn="just">
              <a:defRPr/>
            </a:pPr>
            <a:endParaRPr lang="it-IT" altLang="it-IT" sz="800">
              <a:solidFill>
                <a:schemeClr val="bg1"/>
              </a:solidFill>
            </a:endParaRPr>
          </a:p>
          <a:p>
            <a:pPr marL="176213" indent="-176213" algn="just">
              <a:defRPr/>
            </a:pPr>
            <a:r>
              <a:rPr lang="it-IT" altLang="it-IT" sz="2400">
                <a:solidFill>
                  <a:schemeClr val="bg1"/>
                </a:solidFill>
              </a:rPr>
              <a:t>L’eccesso di aldosterone provoca aumento della volemia e </a:t>
            </a:r>
            <a:r>
              <a:rPr lang="it-IT" altLang="it-IT" sz="2400" b="1">
                <a:solidFill>
                  <a:srgbClr val="FFFF00"/>
                </a:solidFill>
              </a:rPr>
              <a:t>ipertensione</a:t>
            </a:r>
          </a:p>
          <a:p>
            <a:pPr algn="just">
              <a:defRPr/>
            </a:pPr>
            <a:endParaRPr lang="it-IT" altLang="it-IT" sz="2400">
              <a:solidFill>
                <a:schemeClr val="bg1"/>
              </a:solidFill>
            </a:endParaRPr>
          </a:p>
          <a:p>
            <a:pPr algn="just">
              <a:defRPr/>
            </a:pPr>
            <a:endParaRPr lang="it-IT" altLang="it-IT" sz="2400">
              <a:solidFill>
                <a:srgbClr val="FFFFFF"/>
              </a:solidFill>
            </a:endParaRPr>
          </a:p>
          <a:p>
            <a:pPr algn="just">
              <a:defRPr/>
            </a:pPr>
            <a:endParaRPr lang="it-IT" sz="240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A438B13-639B-ED40-AA37-074D68BAD66A}"/>
              </a:ext>
            </a:extLst>
          </p:cNvPr>
          <p:cNvSpPr txBox="1">
            <a:spLocks/>
          </p:cNvSpPr>
          <p:nvPr/>
        </p:nvSpPr>
        <p:spPr bwMode="auto">
          <a:xfrm>
            <a:off x="4716463" y="2133600"/>
            <a:ext cx="4392612" cy="445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Eziologia </a:t>
            </a:r>
            <a:r>
              <a:rPr kumimoji="0" lang="it-IT" altLang="it-IT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autoimmune</a:t>
            </a: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auto-anticorpi</a:t>
            </a:r>
            <a:r>
              <a:rPr kumimoji="0" lang="it-IT" altLang="it-IT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diretti contro zona glomerulare della ghiandola surrenalica</a:t>
            </a: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Conseguente </a:t>
            </a:r>
            <a:r>
              <a:rPr kumimoji="0" lang="it-IT" altLang="it-IT" sz="24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atrofia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della corteccia surrenale (fino al 90%)</a:t>
            </a: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Marcata </a:t>
            </a:r>
            <a:r>
              <a:rPr kumimoji="0" lang="it-IT" altLang="it-IT" sz="24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riduzione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della produzione di aldosterone</a:t>
            </a: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Ipovolemia,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ipotensione</a:t>
            </a: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C837B28-80A9-4247-A9C6-E4E658354339}"/>
              </a:ext>
            </a:extLst>
          </p:cNvPr>
          <p:cNvSpPr txBox="1">
            <a:spLocks/>
          </p:cNvSpPr>
          <p:nvPr/>
        </p:nvSpPr>
        <p:spPr bwMode="auto">
          <a:xfrm>
            <a:off x="5210175" y="1125538"/>
            <a:ext cx="3609975" cy="9350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Ipo-aldosteronismo (morbo di Addison)</a:t>
            </a:r>
            <a:endParaRPr kumimoji="0" lang="it-IT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0837" name="CasellaDiTesto 5">
            <a:extLst>
              <a:ext uri="{FF2B5EF4-FFF2-40B4-BE49-F238E27FC236}">
                <a16:creationId xmlns:a16="http://schemas.microsoft.com/office/drawing/2014/main" id="{2A1DE853-BF3C-6042-9902-A2ED62F54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4450"/>
            <a:ext cx="8316913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Patologie che determinano alterazioni di un sistema di controllo della pressione arteriosa</a:t>
            </a:r>
          </a:p>
        </p:txBody>
      </p:sp>
    </p:spTree>
    <p:extLst>
      <p:ext uri="{BB962C8B-B14F-4D97-AF65-F5344CB8AC3E}">
        <p14:creationId xmlns:p14="http://schemas.microsoft.com/office/powerpoint/2010/main" val="30829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7" name="Gruppo 3">
            <a:extLst>
              <a:ext uri="{FF2B5EF4-FFF2-40B4-BE49-F238E27FC236}">
                <a16:creationId xmlns:a16="http://schemas.microsoft.com/office/drawing/2014/main" id="{4C354511-511B-E943-9A06-02CFA7C37957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15888"/>
            <a:ext cx="5437187" cy="3406775"/>
            <a:chOff x="72008" y="116632"/>
            <a:chExt cx="5436096" cy="3406054"/>
          </a:xfrm>
        </p:grpSpPr>
        <p:pic>
          <p:nvPicPr>
            <p:cNvPr id="121864" name="Picture 2" descr="Risultati immagini per ADRENAL Adenoma">
              <a:extLst>
                <a:ext uri="{FF2B5EF4-FFF2-40B4-BE49-F238E27FC236}">
                  <a16:creationId xmlns:a16="http://schemas.microsoft.com/office/drawing/2014/main" id="{90029800-8F8C-B84A-8803-A0C328FFE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116632"/>
              <a:ext cx="5436096" cy="340605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5" name="CasellaDiTesto 1">
              <a:extLst>
                <a:ext uri="{FF2B5EF4-FFF2-40B4-BE49-F238E27FC236}">
                  <a16:creationId xmlns:a16="http://schemas.microsoft.com/office/drawing/2014/main" id="{C345563E-B1E9-DF43-8504-3ED063AE8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38" y="2420888"/>
              <a:ext cx="2584362" cy="4616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adrenal adenoma</a:t>
              </a:r>
            </a:p>
          </p:txBody>
        </p:sp>
      </p:grpSp>
      <p:grpSp>
        <p:nvGrpSpPr>
          <p:cNvPr id="121858" name="Gruppo 1">
            <a:extLst>
              <a:ext uri="{FF2B5EF4-FFF2-40B4-BE49-F238E27FC236}">
                <a16:creationId xmlns:a16="http://schemas.microsoft.com/office/drawing/2014/main" id="{DD29349B-17FA-D148-8EA3-74ABA61FBC7D}"/>
              </a:ext>
            </a:extLst>
          </p:cNvPr>
          <p:cNvGrpSpPr>
            <a:grpSpLocks/>
          </p:cNvGrpSpPr>
          <p:nvPr/>
        </p:nvGrpSpPr>
        <p:grpSpPr bwMode="auto">
          <a:xfrm>
            <a:off x="4291013" y="2852738"/>
            <a:ext cx="4762500" cy="1854200"/>
            <a:chOff x="4291375" y="2958043"/>
            <a:chExt cx="4761847" cy="1854447"/>
          </a:xfrm>
        </p:grpSpPr>
        <p:pic>
          <p:nvPicPr>
            <p:cNvPr id="121862" name="Picture 10" descr="https://www.pharmacology2000.com/Adrenocorticosteroids/atrophic_gland2_smaller.JPG">
              <a:extLst>
                <a:ext uri="{FF2B5EF4-FFF2-40B4-BE49-F238E27FC236}">
                  <a16:creationId xmlns:a16="http://schemas.microsoft.com/office/drawing/2014/main" id="{540882C6-4DB3-7742-B0FA-021AC0074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964116"/>
              <a:ext cx="4697246" cy="18483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3" name="CasellaDiTesto 1">
              <a:extLst>
                <a:ext uri="{FF2B5EF4-FFF2-40B4-BE49-F238E27FC236}">
                  <a16:creationId xmlns:a16="http://schemas.microsoft.com/office/drawing/2014/main" id="{7CD42F8A-AFA4-1244-8FE3-74D54207B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1375" y="2958043"/>
              <a:ext cx="229684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normal adrenal gland </a:t>
              </a:r>
            </a:p>
          </p:txBody>
        </p:sp>
      </p:grpSp>
      <p:grpSp>
        <p:nvGrpSpPr>
          <p:cNvPr id="121859" name="Gruppo 2">
            <a:extLst>
              <a:ext uri="{FF2B5EF4-FFF2-40B4-BE49-F238E27FC236}">
                <a16:creationId xmlns:a16="http://schemas.microsoft.com/office/drawing/2014/main" id="{03C31D8D-FA4C-094E-BC82-7D8240D659A9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3141663"/>
            <a:ext cx="4094162" cy="3248025"/>
            <a:chOff x="71438" y="3140968"/>
            <a:chExt cx="4094051" cy="3249247"/>
          </a:xfrm>
        </p:grpSpPr>
        <p:pic>
          <p:nvPicPr>
            <p:cNvPr id="121860" name="Picture 12" descr="Immagine correlata">
              <a:extLst>
                <a:ext uri="{FF2B5EF4-FFF2-40B4-BE49-F238E27FC236}">
                  <a16:creationId xmlns:a16="http://schemas.microsoft.com/office/drawing/2014/main" id="{6104093F-3F95-A14E-86AE-11647A9BF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3140968"/>
              <a:ext cx="4094051" cy="324924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1" name="CasellaDiTesto 1">
              <a:extLst>
                <a:ext uri="{FF2B5EF4-FFF2-40B4-BE49-F238E27FC236}">
                  <a16:creationId xmlns:a16="http://schemas.microsoft.com/office/drawing/2014/main" id="{9909B228-6F72-9D49-A6BA-2DA9DB2DE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5445224"/>
              <a:ext cx="2296849" cy="8309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adrenal cortical atrophy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08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333A2D-1FD3-8E49-BCCF-8894363EA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4097"/>
            <a:ext cx="2808312" cy="281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9219D832-4473-B045-A124-D84D88C2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996952"/>
            <a:ext cx="903763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Vi invito a 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non divulgare a terzi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il contenuto dei </a:t>
            </a:r>
            <a:r>
              <a:rPr kumimoji="0" lang="it-IT" altLang="it-IT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files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it-IT" altLang="it-IT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power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it-IT" altLang="it-IT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point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in quanto contengono immagini che (anche a mia insaputa) potrebbero essere 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protette da copyright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A02441F3-2DA7-C64B-A808-21DF08CA3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4473327"/>
            <a:ext cx="89789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defRPr/>
            </a:pP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Quando utilizzerete i </a:t>
            </a:r>
            <a:r>
              <a:rPr kumimoji="0" lang="it-IT" altLang="it-IT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files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it-IT" altLang="it-IT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power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it-IT" altLang="it-IT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point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per lo studio degli argomenti proposti, ricordatevi di visionarli in </a:t>
            </a:r>
            <a:r>
              <a:rPr kumimoji="0" lang="it-IT" alt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modalita’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«proiezione»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(talvolta, facendo uso delle animazioni, le figure compaiono sovrapposte alle parti scritte)</a:t>
            </a:r>
          </a:p>
        </p:txBody>
      </p:sp>
    </p:spTree>
    <p:extLst>
      <p:ext uri="{BB962C8B-B14F-4D97-AF65-F5344CB8AC3E}">
        <p14:creationId xmlns:p14="http://schemas.microsoft.com/office/powerpoint/2010/main" val="1758541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6E9C2427-0066-CB4F-BE7F-19840D13A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477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chemeClr val="bg1"/>
                </a:solidFill>
              </a:rPr>
              <a:t>Controllo della </a:t>
            </a:r>
            <a:r>
              <a:rPr lang="it-IT" altLang="it-IT" sz="3600">
                <a:solidFill>
                  <a:srgbClr val="FFFF00"/>
                </a:solidFill>
              </a:rPr>
              <a:t>pressione sanguigna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AAEBA73-B13B-F743-88A8-BF37DCDCF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71" y="1039445"/>
            <a:ext cx="8964613" cy="39311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2800" dirty="0">
                <a:solidFill>
                  <a:schemeClr val="accent1">
                    <a:lumMod val="25000"/>
                  </a:schemeClr>
                </a:solidFill>
              </a:rPr>
              <a:t>    </a:t>
            </a:r>
            <a:r>
              <a:rPr lang="it-IT" altLang="it-IT" sz="2800" dirty="0">
                <a:solidFill>
                  <a:schemeClr val="bg1"/>
                </a:solidFill>
              </a:rPr>
              <a:t>Il controllo della pressione arteriosa può avvenire anche a </a:t>
            </a:r>
            <a:r>
              <a:rPr lang="it-IT" altLang="it-IT" sz="2800" dirty="0">
                <a:solidFill>
                  <a:srgbClr val="FFFF00"/>
                </a:solidFill>
              </a:rPr>
              <a:t>livello periferico</a:t>
            </a:r>
            <a:r>
              <a:rPr lang="it-IT" altLang="it-IT" sz="2800" dirty="0">
                <a:solidFill>
                  <a:schemeClr val="bg1"/>
                </a:solidFill>
              </a:rPr>
              <a:t> attraverso il </a:t>
            </a:r>
            <a:r>
              <a:rPr lang="it-IT" altLang="it-IT" sz="2800" u="sng" dirty="0">
                <a:solidFill>
                  <a:schemeClr val="bg1"/>
                </a:solidFill>
              </a:rPr>
              <a:t>controllo del </a:t>
            </a:r>
            <a:r>
              <a:rPr lang="it-IT" altLang="it-IT" sz="2800" b="1" u="sng" dirty="0">
                <a:solidFill>
                  <a:schemeClr val="bg1"/>
                </a:solidFill>
              </a:rPr>
              <a:t>tono muscolare vasale</a:t>
            </a:r>
            <a:r>
              <a:rPr lang="it-IT" altLang="it-IT" sz="2800" u="sng" dirty="0">
                <a:solidFill>
                  <a:schemeClr val="bg1"/>
                </a:solidFill>
              </a:rPr>
              <a:t> (endotelio</a:t>
            </a:r>
            <a:r>
              <a:rPr lang="it-IT" altLang="it-IT" sz="2800" dirty="0">
                <a:solidFill>
                  <a:schemeClr val="bg1"/>
                </a:solidFill>
              </a:rPr>
              <a:t>)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  <a:defRPr/>
            </a:pPr>
            <a:endParaRPr lang="it-IT" altLang="it-IT" dirty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1050" dirty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2400" dirty="0">
                <a:solidFill>
                  <a:srgbClr val="FFFF00"/>
                </a:solidFill>
              </a:rPr>
              <a:t>↑ p. arteriosa</a:t>
            </a:r>
            <a:r>
              <a:rPr lang="it-IT" altLang="it-IT" sz="2400" dirty="0">
                <a:solidFill>
                  <a:schemeClr val="bg1"/>
                </a:solidFill>
              </a:rPr>
              <a:t>: le cellule endoteliali producono e rilasciano </a:t>
            </a:r>
            <a:r>
              <a:rPr lang="it-IT" altLang="it-IT" sz="2400" b="1" dirty="0">
                <a:solidFill>
                  <a:srgbClr val="FFFF00"/>
                </a:solidFill>
              </a:rPr>
              <a:t>NO</a:t>
            </a:r>
            <a:r>
              <a:rPr lang="it-IT" altLang="it-IT" sz="2400" dirty="0">
                <a:solidFill>
                  <a:schemeClr val="bg1"/>
                </a:solidFill>
              </a:rPr>
              <a:t> → rilassamento della m. liscia → </a:t>
            </a:r>
            <a:r>
              <a:rPr lang="it-IT" altLang="it-IT" sz="2400" dirty="0">
                <a:solidFill>
                  <a:srgbClr val="FFFF00"/>
                </a:solidFill>
              </a:rPr>
              <a:t>↓ pressione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400" dirty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2400" dirty="0">
                <a:solidFill>
                  <a:srgbClr val="FFFF00"/>
                </a:solidFill>
              </a:rPr>
              <a:t>↓ p. arteriosa</a:t>
            </a:r>
            <a:r>
              <a:rPr lang="it-IT" altLang="it-IT" sz="2400" dirty="0">
                <a:solidFill>
                  <a:schemeClr val="bg1"/>
                </a:solidFill>
              </a:rPr>
              <a:t>: le cellule endoteliali producono e rilasciano  </a:t>
            </a:r>
            <a:r>
              <a:rPr lang="it-IT" altLang="it-IT" sz="2400" b="1" dirty="0" err="1">
                <a:solidFill>
                  <a:srgbClr val="FFFF00"/>
                </a:solidFill>
              </a:rPr>
              <a:t>endotelina</a:t>
            </a:r>
            <a:r>
              <a:rPr lang="it-IT" altLang="it-IT" sz="2400" dirty="0">
                <a:solidFill>
                  <a:schemeClr val="bg1"/>
                </a:solidFill>
              </a:rPr>
              <a:t> → contrazione della m. liscia → </a:t>
            </a:r>
            <a:r>
              <a:rPr lang="it-IT" altLang="it-IT" sz="2400" dirty="0">
                <a:solidFill>
                  <a:srgbClr val="FFFF00"/>
                </a:solidFill>
              </a:rPr>
              <a:t>↑ pressione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400" dirty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72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8A646E3-5306-4A48-8A1A-6B85729CB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573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5400">
                <a:solidFill>
                  <a:srgbClr val="FFFF00"/>
                </a:solidFill>
              </a:rPr>
              <a:t>Termoregolazione</a:t>
            </a: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9808AD1E-3E19-774F-BAF7-0C473704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858" r="3479" b="3488"/>
          <a:stretch>
            <a:fillRect/>
          </a:stretch>
        </p:blipFill>
        <p:spPr bwMode="auto">
          <a:xfrm>
            <a:off x="468313" y="476250"/>
            <a:ext cx="8353425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>
            <a:extLst>
              <a:ext uri="{FF2B5EF4-FFF2-40B4-BE49-F238E27FC236}">
                <a16:creationId xmlns:a16="http://schemas.microsoft.com/office/drawing/2014/main" id="{40C63C6B-FD64-8140-B954-3D87ECCEB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12700"/>
            <a:ext cx="9236076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Thermoregulation</a:t>
            </a:r>
            <a:r>
              <a:rPr kumimoji="0" lang="it-IT" altLang="it-IT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homeostatic balancing of body temperature</a:t>
            </a: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826AF34D-D5CA-8F45-917F-680B07CC6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3635375"/>
            <a:ext cx="11874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 loss</a:t>
            </a:r>
          </a:p>
        </p:txBody>
      </p:sp>
      <p:sp>
        <p:nvSpPr>
          <p:cNvPr id="70662" name="AutoShape 6">
            <a:extLst>
              <a:ext uri="{FF2B5EF4-FFF2-40B4-BE49-F238E27FC236}">
                <a16:creationId xmlns:a16="http://schemas.microsoft.com/office/drawing/2014/main" id="{892D2681-92F7-5042-B43A-88393D9C1222}"/>
              </a:ext>
            </a:extLst>
          </p:cNvPr>
          <p:cNvSpPr>
            <a:spLocks noChangeArrowheads="1"/>
          </p:cNvSpPr>
          <p:nvPr/>
        </p:nvSpPr>
        <p:spPr bwMode="auto">
          <a:xfrm rot="4674650">
            <a:off x="1939926" y="1697037"/>
            <a:ext cx="671512" cy="2659063"/>
          </a:xfrm>
          <a:prstGeom prst="curvedRightArrow">
            <a:avLst>
              <a:gd name="adj1" fmla="val 18607"/>
              <a:gd name="adj2" fmla="val 40020"/>
              <a:gd name="adj3" fmla="val 46398"/>
            </a:avLst>
          </a:prstGeom>
          <a:solidFill>
            <a:schemeClr val="accent1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3" name="Text Box 7">
            <a:extLst>
              <a:ext uri="{FF2B5EF4-FFF2-40B4-BE49-F238E27FC236}">
                <a16:creationId xmlns:a16="http://schemas.microsoft.com/office/drawing/2014/main" id="{CBB30C71-0B85-334F-8EE4-E500AE948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760663"/>
            <a:ext cx="2195512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 conservation heat production</a:t>
            </a:r>
          </a:p>
        </p:txBody>
      </p:sp>
      <p:sp>
        <p:nvSpPr>
          <p:cNvPr id="70664" name="AutoShape 8">
            <a:extLst>
              <a:ext uri="{FF2B5EF4-FFF2-40B4-BE49-F238E27FC236}">
                <a16:creationId xmlns:a16="http://schemas.microsoft.com/office/drawing/2014/main" id="{808E5911-7001-BB48-AA29-640C8772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689225"/>
            <a:ext cx="647700" cy="431800"/>
          </a:xfrm>
          <a:prstGeom prst="curvedDown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5" name="Rectangle 9">
            <a:extLst>
              <a:ext uri="{FF2B5EF4-FFF2-40B4-BE49-F238E27FC236}">
                <a16:creationId xmlns:a16="http://schemas.microsoft.com/office/drawing/2014/main" id="{0B062D08-B140-7249-AE34-5FE8C409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552825"/>
            <a:ext cx="2520950" cy="321310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6" name="Rectangle 10">
            <a:extLst>
              <a:ext uri="{FF2B5EF4-FFF2-40B4-BE49-F238E27FC236}">
                <a16:creationId xmlns:a16="http://schemas.microsoft.com/office/drawing/2014/main" id="{EA445E8F-93FE-9847-ADBD-477C3645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552825"/>
            <a:ext cx="3455988" cy="32131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Group 98">
            <a:extLst>
              <a:ext uri="{FF2B5EF4-FFF2-40B4-BE49-F238E27FC236}">
                <a16:creationId xmlns:a16="http://schemas.microsoft.com/office/drawing/2014/main" id="{F0DF7FCE-6094-CF4D-9AA0-26A9E6B44A75}"/>
              </a:ext>
            </a:extLst>
          </p:cNvPr>
          <p:cNvGraphicFramePr>
            <a:graphicFrameLocks noGrp="1"/>
          </p:cNvGraphicFramePr>
          <p:nvPr/>
        </p:nvGraphicFramePr>
        <p:xfrm>
          <a:off x="1765300" y="1989138"/>
          <a:ext cx="2159000" cy="579437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range:  36.6°C - 37.4°C</a:t>
                      </a:r>
                    </a:p>
                  </a:txBody>
                  <a:tcPr marT="45847" marB="4584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uppo 4">
            <a:extLst>
              <a:ext uri="{FF2B5EF4-FFF2-40B4-BE49-F238E27FC236}">
                <a16:creationId xmlns:a16="http://schemas.microsoft.com/office/drawing/2014/main" id="{6C19A02C-565C-3B45-A134-F2374DC34BB4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520700"/>
            <a:ext cx="3635375" cy="1755775"/>
            <a:chOff x="539552" y="520804"/>
            <a:chExt cx="3634935" cy="1756068"/>
          </a:xfrm>
        </p:grpSpPr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id="{417128CF-8D80-BD4C-9160-16A0D40C589B}"/>
                </a:ext>
              </a:extLst>
            </p:cNvPr>
            <p:cNvCxnSpPr/>
            <p:nvPr/>
          </p:nvCxnSpPr>
          <p:spPr>
            <a:xfrm>
              <a:off x="2555433" y="1556027"/>
              <a:ext cx="1619054" cy="720845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922" name="CasellaDiTesto 1">
              <a:extLst>
                <a:ext uri="{FF2B5EF4-FFF2-40B4-BE49-F238E27FC236}">
                  <a16:creationId xmlns:a16="http://schemas.microsoft.com/office/drawing/2014/main" id="{ED026C71-BEA8-4249-B5E4-ECE089892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520804"/>
              <a:ext cx="2126400" cy="11079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583D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FEVER</a:t>
              </a:r>
              <a:r>
                <a:rPr kumimoji="0" lang="it-IT" altLang="it-IT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pathologic derangement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3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0" grpId="0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74E1B530-0283-F44F-94AF-A9FAC8CF7A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95388"/>
            <a:ext cx="8928100" cy="5689600"/>
          </a:xfrm>
        </p:spPr>
        <p:txBody>
          <a:bodyPr/>
          <a:lstStyle/>
          <a:p>
            <a:pPr algn="just"/>
            <a:r>
              <a:rPr lang="en-US" altLang="it-IT" sz="3000">
                <a:solidFill>
                  <a:schemeClr val="bg1"/>
                </a:solidFill>
              </a:rPr>
              <a:t>The </a:t>
            </a:r>
            <a:r>
              <a:rPr lang="en-US" altLang="it-IT" sz="3000">
                <a:solidFill>
                  <a:srgbClr val="FFFF00"/>
                </a:solidFill>
              </a:rPr>
              <a:t>essential homeostatic function </a:t>
            </a:r>
            <a:r>
              <a:rPr lang="en-US" altLang="it-IT" sz="3000">
                <a:solidFill>
                  <a:schemeClr val="bg1"/>
                </a:solidFill>
              </a:rPr>
              <a:t>of the immune response in host defence </a:t>
            </a:r>
            <a:r>
              <a:rPr lang="en-US" altLang="it-IT" sz="3000">
                <a:solidFill>
                  <a:srgbClr val="FFFF00"/>
                </a:solidFill>
              </a:rPr>
              <a:t>is best illustrated when </a:t>
            </a:r>
            <a:r>
              <a:rPr lang="en-US" altLang="it-IT" sz="3000" b="1">
                <a:solidFill>
                  <a:srgbClr val="FFFF00"/>
                </a:solidFill>
              </a:rPr>
              <a:t>it </a:t>
            </a:r>
            <a:r>
              <a:rPr lang="en-US" altLang="it-IT" sz="3000" b="1" u="sng">
                <a:solidFill>
                  <a:srgbClr val="FFFF00"/>
                </a:solidFill>
              </a:rPr>
              <a:t>goes wrong</a:t>
            </a:r>
            <a:r>
              <a:rPr lang="en-US" altLang="it-IT" sz="3000" b="1">
                <a:solidFill>
                  <a:schemeClr val="bg1"/>
                </a:solidFill>
              </a:rPr>
              <a:t> </a:t>
            </a:r>
          </a:p>
          <a:p>
            <a:pPr algn="just"/>
            <a:endParaRPr lang="it-IT" altLang="it-IT" sz="1400">
              <a:solidFill>
                <a:schemeClr val="bg1"/>
              </a:solidFill>
            </a:endParaRPr>
          </a:p>
          <a:p>
            <a:pPr algn="just"/>
            <a:r>
              <a:rPr lang="en-US" altLang="it-IT" sz="3000">
                <a:solidFill>
                  <a:srgbClr val="FFFF00"/>
                </a:solidFill>
              </a:rPr>
              <a:t>Deficiencies</a:t>
            </a:r>
            <a:r>
              <a:rPr lang="en-US" altLang="it-IT" sz="3000">
                <a:solidFill>
                  <a:schemeClr val="bg1"/>
                </a:solidFill>
              </a:rPr>
              <a:t> in immune defenses result in an </a:t>
            </a:r>
            <a:r>
              <a:rPr lang="en-US" altLang="it-IT" sz="3000" u="sng">
                <a:solidFill>
                  <a:schemeClr val="bg1"/>
                </a:solidFill>
              </a:rPr>
              <a:t>increased susceptibility to infections</a:t>
            </a:r>
            <a:r>
              <a:rPr lang="en-US" altLang="it-IT" sz="3000">
                <a:solidFill>
                  <a:schemeClr val="bg1"/>
                </a:solidFill>
              </a:rPr>
              <a:t>, which can be life-threatening if the deficits are </a:t>
            </a:r>
            <a:r>
              <a:rPr lang="it-IT" altLang="it-IT" sz="3000">
                <a:solidFill>
                  <a:schemeClr val="bg1"/>
                </a:solidFill>
              </a:rPr>
              <a:t>not corrected</a:t>
            </a:r>
          </a:p>
          <a:p>
            <a:pPr algn="just"/>
            <a:endParaRPr lang="it-IT" altLang="it-IT" sz="1400">
              <a:solidFill>
                <a:schemeClr val="bg1"/>
              </a:solidFill>
            </a:endParaRPr>
          </a:p>
          <a:p>
            <a:pPr algn="just"/>
            <a:r>
              <a:rPr lang="it-IT" altLang="it-IT" sz="3000" b="1" u="sng">
                <a:solidFill>
                  <a:schemeClr val="bg1"/>
                </a:solidFill>
              </a:rPr>
              <a:t>Primary</a:t>
            </a:r>
            <a:r>
              <a:rPr lang="it-IT" altLang="it-IT" sz="3000">
                <a:solidFill>
                  <a:schemeClr val="bg1"/>
                </a:solidFill>
              </a:rPr>
              <a:t> (congenital) or </a:t>
            </a:r>
            <a:r>
              <a:rPr lang="it-IT" altLang="it-IT" sz="3000" b="1" u="sng">
                <a:solidFill>
                  <a:schemeClr val="bg1"/>
                </a:solidFill>
              </a:rPr>
              <a:t>secondary</a:t>
            </a:r>
            <a:r>
              <a:rPr lang="it-IT" altLang="it-IT" sz="3000">
                <a:solidFill>
                  <a:schemeClr val="bg1"/>
                </a:solidFill>
              </a:rPr>
              <a:t> (acquired) defects of the immune response may affect both the </a:t>
            </a:r>
            <a:r>
              <a:rPr lang="en-US" altLang="it-IT" sz="3000">
                <a:solidFill>
                  <a:schemeClr val="bg1"/>
                </a:solidFill>
              </a:rPr>
              <a:t>humoral and cellular components of </a:t>
            </a:r>
            <a:r>
              <a:rPr lang="it-IT" altLang="it-IT" sz="3000">
                <a:solidFill>
                  <a:srgbClr val="FFFF00"/>
                </a:solidFill>
              </a:rPr>
              <a:t>innate</a:t>
            </a:r>
            <a:r>
              <a:rPr lang="it-IT" altLang="it-IT" sz="3000">
                <a:solidFill>
                  <a:schemeClr val="bg1"/>
                </a:solidFill>
              </a:rPr>
              <a:t> and </a:t>
            </a:r>
            <a:r>
              <a:rPr lang="it-IT" altLang="it-IT" sz="3000">
                <a:solidFill>
                  <a:srgbClr val="FFFF00"/>
                </a:solidFill>
              </a:rPr>
              <a:t>acquired</a:t>
            </a:r>
            <a:r>
              <a:rPr lang="it-IT" altLang="it-IT" sz="3000">
                <a:solidFill>
                  <a:schemeClr val="bg1"/>
                </a:solidFill>
              </a:rPr>
              <a:t> immunity </a:t>
            </a:r>
          </a:p>
        </p:txBody>
      </p:sp>
      <p:sp>
        <p:nvSpPr>
          <p:cNvPr id="124930" name="CasellaDiTesto 1">
            <a:extLst>
              <a:ext uri="{FF2B5EF4-FFF2-40B4-BE49-F238E27FC236}">
                <a16:creationId xmlns:a16="http://schemas.microsoft.com/office/drawing/2014/main" id="{89DBEB2D-47CC-1F4F-9B3C-174D8A8D9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4450"/>
            <a:ext cx="9036050" cy="1077913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immune system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 crucial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homeostatic mechanism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that prevents and controls infections </a:t>
            </a:r>
          </a:p>
        </p:txBody>
      </p:sp>
    </p:spTree>
    <p:extLst>
      <p:ext uri="{BB962C8B-B14F-4D97-AF65-F5344CB8AC3E}">
        <p14:creationId xmlns:p14="http://schemas.microsoft.com/office/powerpoint/2010/main" val="404850152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547C0BC0-2394-2B44-AEAE-1BEFC78FD955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49275"/>
            <a:ext cx="3889375" cy="6184900"/>
            <a:chOff x="4355728" y="548680"/>
            <a:chExt cx="3888680" cy="6185529"/>
          </a:xfrm>
        </p:grpSpPr>
        <p:pic>
          <p:nvPicPr>
            <p:cNvPr id="96264" name="Picture 2">
              <a:extLst>
                <a:ext uri="{FF2B5EF4-FFF2-40B4-BE49-F238E27FC236}">
                  <a16:creationId xmlns:a16="http://schemas.microsoft.com/office/drawing/2014/main" id="{C3481286-DF9E-D54A-9CC7-F67250C0E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728" y="548680"/>
              <a:ext cx="3888680" cy="618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E6A8CB8-E1DD-6349-B3D3-52853045D621}"/>
                </a:ext>
              </a:extLst>
            </p:cNvPr>
            <p:cNvSpPr/>
            <p:nvPr/>
          </p:nvSpPr>
          <p:spPr>
            <a:xfrm>
              <a:off x="4931888" y="1701322"/>
              <a:ext cx="2376062" cy="2159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96258" name="CasellaDiTesto 2">
            <a:extLst>
              <a:ext uri="{FF2B5EF4-FFF2-40B4-BE49-F238E27FC236}">
                <a16:creationId xmlns:a16="http://schemas.microsoft.com/office/drawing/2014/main" id="{E11801C9-3AA0-7041-8EA8-6A9872B0E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44450"/>
            <a:ext cx="93091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Jean François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Fernel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1497-1558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matematico, astronomo, medico</a:t>
            </a:r>
          </a:p>
        </p:txBody>
      </p:sp>
      <p:grpSp>
        <p:nvGrpSpPr>
          <p:cNvPr id="96259" name="Gruppo 5">
            <a:extLst>
              <a:ext uri="{FF2B5EF4-FFF2-40B4-BE49-F238E27FC236}">
                <a16:creationId xmlns:a16="http://schemas.microsoft.com/office/drawing/2014/main" id="{2F947275-5A35-8949-903C-2ED156BC04BC}"/>
              </a:ext>
            </a:extLst>
          </p:cNvPr>
          <p:cNvGrpSpPr>
            <a:grpSpLocks/>
          </p:cNvGrpSpPr>
          <p:nvPr/>
        </p:nvGrpSpPr>
        <p:grpSpPr bwMode="auto">
          <a:xfrm>
            <a:off x="63896" y="604837"/>
            <a:ext cx="3621087" cy="6172200"/>
            <a:chOff x="179513" y="561982"/>
            <a:chExt cx="3621158" cy="6172227"/>
          </a:xfrm>
        </p:grpSpPr>
        <p:pic>
          <p:nvPicPr>
            <p:cNvPr id="96262" name="Picture 4" descr="Risultati immagini per francois fernel">
              <a:extLst>
                <a:ext uri="{FF2B5EF4-FFF2-40B4-BE49-F238E27FC236}">
                  <a16:creationId xmlns:a16="http://schemas.microsoft.com/office/drawing/2014/main" id="{A050BEC9-DF36-CF4F-A215-1F21E799B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561982"/>
              <a:ext cx="3621158" cy="617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E12F8168-85B2-B647-8470-8E1AD81B232C}"/>
                </a:ext>
              </a:extLst>
            </p:cNvPr>
            <p:cNvSpPr/>
            <p:nvPr/>
          </p:nvSpPr>
          <p:spPr>
            <a:xfrm>
              <a:off x="466856" y="1557349"/>
              <a:ext cx="2376535" cy="2159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F31A06-990D-8E4B-9AD1-3809A62F9B7C}"/>
              </a:ext>
            </a:extLst>
          </p:cNvPr>
          <p:cNvSpPr txBox="1"/>
          <p:nvPr/>
        </p:nvSpPr>
        <p:spPr>
          <a:xfrm>
            <a:off x="35496" y="3120057"/>
            <a:ext cx="4032448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fisiologia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è la scienza che studia il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funzionamento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degli organismi viventi e le modalità attraverso le quali il corpo riesce a mantenere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stabilità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dell'ambiente interno;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questa stabilità (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omeostasi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è garantita dall’attività di numerosi meccanismi, definiti </a:t>
            </a: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omeostatici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che controllano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maniera coordinata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a vari livelli, il corretto funzionamento di organi e apparati, mantenendolo entro parametri compatibili con lo stato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salute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DE3CC1-92E8-3B45-B293-0F7016C082C1}"/>
              </a:ext>
            </a:extLst>
          </p:cNvPr>
          <p:cNvSpPr txBox="1"/>
          <p:nvPr/>
        </p:nvSpPr>
        <p:spPr>
          <a:xfrm>
            <a:off x="4140200" y="3938411"/>
            <a:ext cx="4895850" cy="2862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patologia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(letteralmente: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studio della sofferenza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esamina le condizioni che si creano nell’organismo a causa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alterazioni della stabilità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dell'ambiente interno;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comprensione del «fenomeno»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malattia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L’insorgenza di qualsiasi manifestazione patologica può essere correlata con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l’alterazione di uno o più meccanismi omeostatici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messa in atto dall’agente che ha causato la comparsa della patologia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46459 0.00046 " pathEditMode="relative" rAng="0" ptsTypes="AA">
                                      <p:cBhvr>
                                        <p:cTn id="12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CasellaDiTesto 1">
            <a:extLst>
              <a:ext uri="{FF2B5EF4-FFF2-40B4-BE49-F238E27FC236}">
                <a16:creationId xmlns:a16="http://schemas.microsoft.com/office/drawing/2014/main" id="{8947B559-E8AE-4A44-8F05-E0089834C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450"/>
            <a:ext cx="8558213" cy="584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malattie possono essere studiate a </a:t>
            </a:r>
            <a:r>
              <a:rPr kumimoji="0" lang="it-IT" altLang="it-IT" sz="3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diversi livelli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1CACB87-4A23-5F41-803A-7B82554836FD}"/>
              </a:ext>
            </a:extLst>
          </p:cNvPr>
          <p:cNvGrpSpPr/>
          <p:nvPr/>
        </p:nvGrpSpPr>
        <p:grpSpPr>
          <a:xfrm>
            <a:off x="29122" y="836713"/>
            <a:ext cx="4038823" cy="5616624"/>
            <a:chOff x="-49263" y="692696"/>
            <a:chExt cx="4038823" cy="5616624"/>
          </a:xfrm>
          <a:solidFill>
            <a:srgbClr val="66FFFF"/>
          </a:solidFill>
        </p:grpSpPr>
        <p:pic>
          <p:nvPicPr>
            <p:cNvPr id="34819" name="Picture 3">
              <a:extLst>
                <a:ext uri="{FF2B5EF4-FFF2-40B4-BE49-F238E27FC236}">
                  <a16:creationId xmlns:a16="http://schemas.microsoft.com/office/drawing/2014/main" id="{EDBED2AA-100F-F649-B7FA-D1423FA6A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764704"/>
              <a:ext cx="2297880" cy="5544616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xtLst/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B4FD623-08EE-304F-A7AF-634880BEBC6D}"/>
                </a:ext>
              </a:extLst>
            </p:cNvPr>
            <p:cNvSpPr txBox="1"/>
            <p:nvPr/>
          </p:nvSpPr>
          <p:spPr>
            <a:xfrm>
              <a:off x="-49263" y="692696"/>
              <a:ext cx="2454647" cy="682238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txBody>
            <a:bodyPr anchor="ctr" anchorCtr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epidemiologia (rischio, profilassi)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E33AE5F-41AC-D54E-A9C0-3FE964FA7465}"/>
                </a:ext>
              </a:extLst>
            </p:cNvPr>
            <p:cNvSpPr txBox="1"/>
            <p:nvPr/>
          </p:nvSpPr>
          <p:spPr>
            <a:xfrm>
              <a:off x="63136" y="2423259"/>
              <a:ext cx="1844568" cy="682238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txBody>
            <a:bodyPr anchor="ctr" anchorCtr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singoli pazienti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A32DAA6-6EA0-6D48-8AC6-FDFB0D61505D}"/>
                </a:ext>
              </a:extLst>
            </p:cNvPr>
            <p:cNvSpPr txBox="1"/>
            <p:nvPr/>
          </p:nvSpPr>
          <p:spPr>
            <a:xfrm>
              <a:off x="29120" y="3966155"/>
              <a:ext cx="2376264" cy="830997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txBody>
            <a:bodyPr anchor="ctr" anchorCtr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fisiopatologia (danni funzionali)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87D0E19-E6B1-1E4C-9C8F-BDB201D76A03}"/>
                </a:ext>
              </a:extLst>
            </p:cNvPr>
            <p:cNvSpPr txBox="1"/>
            <p:nvPr/>
          </p:nvSpPr>
          <p:spPr>
            <a:xfrm>
              <a:off x="461168" y="5631631"/>
              <a:ext cx="1796133" cy="461665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txBody>
            <a:bodyPr wrap="none" anchor="ctr" anchorCtr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istopatologia</a:t>
              </a:r>
            </a:p>
          </p:txBody>
        </p:sp>
      </p:grpSp>
      <p:pic>
        <p:nvPicPr>
          <p:cNvPr id="34820" name="Picture 4">
            <a:extLst>
              <a:ext uri="{FF2B5EF4-FFF2-40B4-BE49-F238E27FC236}">
                <a16:creationId xmlns:a16="http://schemas.microsoft.com/office/drawing/2014/main" id="{080EDBFE-BEAA-3149-99F4-1B476C96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196975"/>
            <a:ext cx="2752725" cy="554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FD9709D-E014-6B4F-B273-C0A465A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2935288"/>
            <a:ext cx="1885950" cy="706437"/>
          </a:xfrm>
          <a:prstGeom prst="rect">
            <a:avLst/>
          </a:prstGeom>
          <a:solidFill>
            <a:srgbClr val="66FFFF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fisiopatologia cellulare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4A27DF-A57F-BE43-B2E4-836A6F45D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1844675"/>
            <a:ext cx="1809750" cy="461963"/>
          </a:xfrm>
          <a:prstGeom prst="rect">
            <a:avLst/>
          </a:prstGeom>
          <a:solidFill>
            <a:srgbClr val="66FFFF"/>
          </a:solidFill>
          <a:ln w="38100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citopatologia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7B4397-7D26-0845-B1B4-3000183B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8" y="4532313"/>
            <a:ext cx="1878012" cy="706437"/>
          </a:xfrm>
          <a:prstGeom prst="rect">
            <a:avLst/>
          </a:prstGeom>
          <a:solidFill>
            <a:srgbClr val="66FFFF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patologia molecolare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4725F1-4E9F-6B4A-9E08-380CF2010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5880100"/>
            <a:ext cx="1879600" cy="706438"/>
          </a:xfrm>
          <a:prstGeom prst="rect">
            <a:avLst/>
          </a:prstGeom>
          <a:solidFill>
            <a:srgbClr val="66FFFF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patologia genetica</a:t>
            </a:r>
          </a:p>
        </p:txBody>
      </p:sp>
    </p:spTree>
    <p:extLst>
      <p:ext uri="{BB962C8B-B14F-4D97-AF65-F5344CB8AC3E}">
        <p14:creationId xmlns:p14="http://schemas.microsoft.com/office/powerpoint/2010/main" val="29819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CBF61DC2-3F2E-DF47-BCFC-2C8167D03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6513" y="125413"/>
            <a:ext cx="5040313" cy="855662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chemeClr val="bg1"/>
                </a:solidFill>
              </a:rPr>
              <a:t>Patologia</a:t>
            </a:r>
            <a:r>
              <a:rPr lang="it-IT" altLang="it-IT" sz="4000">
                <a:solidFill>
                  <a:srgbClr val="FFFF00"/>
                </a:solidFill>
              </a:rPr>
              <a:t> </a:t>
            </a:r>
            <a:r>
              <a:rPr lang="it-IT" altLang="it-IT" sz="4000" b="1">
                <a:solidFill>
                  <a:srgbClr val="FFFF00"/>
                </a:solidFill>
              </a:rPr>
              <a:t>generale ?</a:t>
            </a:r>
            <a:r>
              <a:rPr lang="it-IT" altLang="it-IT" sz="4000"/>
              <a:t>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12BDC41-5E44-8440-8ADD-33B7415F7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5900"/>
            <a:ext cx="9144000" cy="1511300"/>
          </a:xfrm>
        </p:spPr>
        <p:txBody>
          <a:bodyPr/>
          <a:lstStyle/>
          <a:p>
            <a:pPr marL="177800" indent="-177800" algn="just" eaLnBrk="1" hangingPunct="1">
              <a:spcBef>
                <a:spcPct val="0"/>
              </a:spcBef>
              <a:buFontTx/>
              <a:buNone/>
            </a:pPr>
            <a:r>
              <a:rPr lang="it-IT" altLang="it-IT" sz="3000">
                <a:solidFill>
                  <a:schemeClr val="bg1"/>
                </a:solidFill>
              </a:rPr>
              <a:t>  Studia i</a:t>
            </a:r>
            <a:r>
              <a:rPr lang="it-IT" altLang="it-IT" sz="3000"/>
              <a:t> </a:t>
            </a:r>
            <a:r>
              <a:rPr lang="it-IT" altLang="it-IT" sz="3000">
                <a:solidFill>
                  <a:srgbClr val="FFFF00"/>
                </a:solidFill>
              </a:rPr>
              <a:t>processi patologici </a:t>
            </a:r>
            <a:r>
              <a:rPr lang="it-IT" altLang="it-IT" sz="3000" b="1" u="sng">
                <a:solidFill>
                  <a:srgbClr val="FFFF00"/>
                </a:solidFill>
              </a:rPr>
              <a:t>elementari</a:t>
            </a:r>
            <a:r>
              <a:rPr lang="it-IT" altLang="it-IT" sz="3000">
                <a:solidFill>
                  <a:srgbClr val="FFFF00"/>
                </a:solidFill>
              </a:rPr>
              <a:t> </a:t>
            </a:r>
            <a:r>
              <a:rPr lang="it-IT" altLang="it-IT" sz="3000">
                <a:solidFill>
                  <a:schemeClr val="bg1"/>
                </a:solidFill>
              </a:rPr>
              <a:t>analizzando i </a:t>
            </a:r>
            <a:r>
              <a:rPr lang="it-IT" altLang="it-IT" sz="3000">
                <a:solidFill>
                  <a:srgbClr val="FFFF00"/>
                </a:solidFill>
              </a:rPr>
              <a:t>meccanismi cellulari e molecolari</a:t>
            </a:r>
            <a:r>
              <a:rPr lang="it-IT" altLang="it-IT" sz="3000"/>
              <a:t> </a:t>
            </a:r>
            <a:r>
              <a:rPr lang="it-IT" altLang="it-IT" sz="3000">
                <a:solidFill>
                  <a:schemeClr val="bg1"/>
                </a:solidFill>
              </a:rPr>
              <a:t>che sono alla</a:t>
            </a:r>
            <a:r>
              <a:rPr lang="it-IT" altLang="it-IT" sz="3000"/>
              <a:t> </a:t>
            </a:r>
            <a:r>
              <a:rPr lang="it-IT" altLang="it-IT" sz="3000" b="1">
                <a:solidFill>
                  <a:srgbClr val="FFFF00"/>
                </a:solidFill>
              </a:rPr>
              <a:t>base</a:t>
            </a:r>
            <a:r>
              <a:rPr lang="it-IT" altLang="it-IT" sz="3000"/>
              <a:t> </a:t>
            </a:r>
            <a:r>
              <a:rPr lang="it-IT" altLang="it-IT" sz="3000">
                <a:solidFill>
                  <a:schemeClr val="bg1"/>
                </a:solidFill>
              </a:rPr>
              <a:t>della comparsa delle malattie</a:t>
            </a:r>
            <a:endParaRPr lang="it-IT" altLang="it-IT" sz="3000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04DA9AA5-4FEE-4E46-BEA1-DCBC3585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3284538"/>
            <a:ext cx="9144001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malattie umane sono numerose (circa 30.000, secondo stime recenti), ma i </a:t>
            </a:r>
            <a:r>
              <a:rPr kumimoji="0" lang="it-IT" altLang="it-IT" sz="30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processi patologici elementari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che le contraddistinguono consentono di raggrupparle in </a:t>
            </a:r>
            <a:r>
              <a:rPr kumimoji="0" lang="it-IT" altLang="it-IT" sz="30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poche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categorie che includono i 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principali argomenti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affrontati da questa materia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it-IT" altLang="it-IT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q"/>
              <a:tabLst/>
              <a:defRPr/>
            </a:pPr>
            <a:endParaRPr kumimoji="0" lang="it-IT" altLang="it-IT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q"/>
              <a:tabLst/>
              <a:defRPr/>
            </a:pPr>
            <a:endParaRPr kumimoji="0" lang="it-IT" altLang="it-IT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FF4565-8529-F34B-A569-38E19D884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15888"/>
            <a:ext cx="46101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Basic</a:t>
            </a:r>
            <a:r>
              <a:rPr kumimoji="0" lang="it-IT" altLang="it-IT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pathology</a:t>
            </a:r>
            <a:r>
              <a:rPr kumimoji="0" lang="it-IT" altLang="it-IT" sz="40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it-IT" altLang="it-IT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9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1946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>
            <a:extLst>
              <a:ext uri="{FF2B5EF4-FFF2-40B4-BE49-F238E27FC236}">
                <a16:creationId xmlns:a16="http://schemas.microsoft.com/office/drawing/2014/main" id="{511FE63B-3970-EB44-AE4E-390EE58FD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844675"/>
            <a:ext cx="3529012" cy="3527425"/>
          </a:xfrm>
          <a:prstGeom prst="ellipse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Alterazioni morfologiche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(cellule e tessuti)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Alterazioni molecolari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1" name="Oval 5">
            <a:extLst>
              <a:ext uri="{FF2B5EF4-FFF2-40B4-BE49-F238E27FC236}">
                <a16:creationId xmlns:a16="http://schemas.microsoft.com/office/drawing/2014/main" id="{31BFD9EC-B44A-AB48-926B-E641086DD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060575"/>
            <a:ext cx="3349625" cy="3022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Patologia cellulare</a:t>
            </a:r>
          </a:p>
        </p:txBody>
      </p:sp>
      <p:sp>
        <p:nvSpPr>
          <p:cNvPr id="99331" name="Rectangle 6">
            <a:extLst>
              <a:ext uri="{FF2B5EF4-FFF2-40B4-BE49-F238E27FC236}">
                <a16:creationId xmlns:a16="http://schemas.microsoft.com/office/drawing/2014/main" id="{D44B0E9F-6B98-9B4B-9D2D-8334E7346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44450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Principali argomenti della patologia generale</a:t>
            </a:r>
          </a:p>
        </p:txBody>
      </p:sp>
      <p:sp>
        <p:nvSpPr>
          <p:cNvPr id="29703" name="Oval 7">
            <a:extLst>
              <a:ext uri="{FF2B5EF4-FFF2-40B4-BE49-F238E27FC236}">
                <a16:creationId xmlns:a16="http://schemas.microsoft.com/office/drawing/2014/main" id="{933133A9-F10E-B744-8F87-688632693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365625"/>
            <a:ext cx="2520950" cy="2376488"/>
          </a:xfrm>
          <a:prstGeom prst="ellipse">
            <a:avLst/>
          </a:prstGeom>
          <a:solidFill>
            <a:srgbClr val="1FFC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Immunopatologia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4" name="Oval 8">
            <a:extLst>
              <a:ext uri="{FF2B5EF4-FFF2-40B4-BE49-F238E27FC236}">
                <a16:creationId xmlns:a16="http://schemas.microsoft.com/office/drawing/2014/main" id="{DD4C02AC-8125-9147-82E6-0D644A82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17550"/>
            <a:ext cx="2447925" cy="220503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Alterazioni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circolazione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sanguigna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5ABEDE2-AF54-3046-B10E-C5E3DAEDF1CE}"/>
              </a:ext>
            </a:extLst>
          </p:cNvPr>
          <p:cNvSpPr/>
          <p:nvPr/>
        </p:nvSpPr>
        <p:spPr>
          <a:xfrm>
            <a:off x="1657350" y="3236913"/>
            <a:ext cx="2735263" cy="7207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700" name="Oval 4">
            <a:extLst>
              <a:ext uri="{FF2B5EF4-FFF2-40B4-BE49-F238E27FC236}">
                <a16:creationId xmlns:a16="http://schemas.microsoft.com/office/drawing/2014/main" id="{694B4CCF-5680-4F4A-87D2-5A7041E1F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835025"/>
            <a:ext cx="2663825" cy="2303463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Reazione 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danno: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infiammazione,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riparazione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Oval 3">
            <a:extLst>
              <a:ext uri="{FF2B5EF4-FFF2-40B4-BE49-F238E27FC236}">
                <a16:creationId xmlns:a16="http://schemas.microsoft.com/office/drawing/2014/main" id="{79091D10-3608-3446-96A3-225C0F5DE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292600"/>
            <a:ext cx="2519362" cy="223043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malattia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neoplastica</a:t>
            </a:r>
          </a:p>
        </p:txBody>
      </p:sp>
    </p:spTree>
    <p:extLst>
      <p:ext uri="{BB962C8B-B14F-4D97-AF65-F5344CB8AC3E}">
        <p14:creationId xmlns:p14="http://schemas.microsoft.com/office/powerpoint/2010/main" val="35055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46875 0.0053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8" grpId="1" animBg="1"/>
      <p:bldP spid="29701" grpId="0" animBg="1"/>
      <p:bldP spid="29703" grpId="0" animBg="1"/>
      <p:bldP spid="29704" grpId="0" animBg="1"/>
      <p:bldP spid="2" grpId="0" animBg="1"/>
      <p:bldP spid="29700" grpId="0" animBg="1"/>
      <p:bldP spid="296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E8060B4-827B-4D41-B6FA-C6487923B6C9}"/>
              </a:ext>
            </a:extLst>
          </p:cNvPr>
          <p:cNvGrpSpPr/>
          <p:nvPr/>
        </p:nvGrpSpPr>
        <p:grpSpPr>
          <a:xfrm>
            <a:off x="34925" y="2996952"/>
            <a:ext cx="2664867" cy="3473639"/>
            <a:chOff x="34925" y="3140794"/>
            <a:chExt cx="2833688" cy="3618549"/>
          </a:xfrm>
        </p:grpSpPr>
        <p:pic>
          <p:nvPicPr>
            <p:cNvPr id="100353" name="Picture 2">
              <a:extLst>
                <a:ext uri="{FF2B5EF4-FFF2-40B4-BE49-F238E27FC236}">
                  <a16:creationId xmlns:a16="http://schemas.microsoft.com/office/drawing/2014/main" id="{B8FF6812-CD99-0F41-9DE5-ED1DF555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140794"/>
              <a:ext cx="2833688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4" name="CasellaDiTesto 1">
              <a:extLst>
                <a:ext uri="{FF2B5EF4-FFF2-40B4-BE49-F238E27FC236}">
                  <a16:creationId xmlns:a16="http://schemas.microsoft.com/office/drawing/2014/main" id="{86D24A3F-692E-784A-8227-44635A302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891" y="6310481"/>
              <a:ext cx="2613721" cy="448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Last Edition: 2018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A0C9398E-0CE3-FE40-9CC5-AF16A0B38718}"/>
              </a:ext>
            </a:extLst>
          </p:cNvPr>
          <p:cNvGrpSpPr>
            <a:grpSpLocks/>
          </p:cNvGrpSpPr>
          <p:nvPr/>
        </p:nvGrpSpPr>
        <p:grpSpPr bwMode="auto">
          <a:xfrm>
            <a:off x="2627784" y="4149080"/>
            <a:ext cx="6444208" cy="1602592"/>
            <a:chOff x="107504" y="4045972"/>
            <a:chExt cx="8856984" cy="2191340"/>
          </a:xfrm>
        </p:grpSpPr>
        <p:pic>
          <p:nvPicPr>
            <p:cNvPr id="100356" name="Picture 3">
              <a:extLst>
                <a:ext uri="{FF2B5EF4-FFF2-40B4-BE49-F238E27FC236}">
                  <a16:creationId xmlns:a16="http://schemas.microsoft.com/office/drawing/2014/main" id="{118F2069-EF45-EB40-AF7F-0AEC5DB2F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045972"/>
              <a:ext cx="8856984" cy="219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7808E5CE-EA4E-CE49-8ACC-8BCD68E10A44}"/>
                </a:ext>
              </a:extLst>
            </p:cNvPr>
            <p:cNvSpPr/>
            <p:nvPr/>
          </p:nvSpPr>
          <p:spPr>
            <a:xfrm>
              <a:off x="7164198" y="4045972"/>
              <a:ext cx="1800290" cy="21913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9" name="Text Box 5">
            <a:extLst>
              <a:ext uri="{FF2B5EF4-FFF2-40B4-BE49-F238E27FC236}">
                <a16:creationId xmlns:a16="http://schemas.microsoft.com/office/drawing/2014/main" id="{4F0CD324-E9E4-DB4A-9512-DC8BB70B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5784"/>
            <a:ext cx="8928992" cy="178510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“….non si possono comprendere le malattie se non si riconosce che il </a:t>
            </a:r>
            <a:r>
              <a:rPr kumimoji="0" lang="it-IT" altLang="it-IT" sz="2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disturbo fondamentale riguarda la cellula</a:t>
            </a:r>
            <a:r>
              <a:rPr kumimoji="0" lang="it-IT" altLang="it-IT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”.         </a:t>
            </a:r>
            <a:r>
              <a:rPr kumimoji="0" lang="it-IT" alt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(Rudolf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Virchow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patologo tedesco; 1821-1902)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      La teoria del  «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paziente elementare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»</a:t>
            </a:r>
            <a:endParaRPr kumimoji="0" lang="it-IT" altLang="it-IT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2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>
            <a:extLst>
              <a:ext uri="{FF2B5EF4-FFF2-40B4-BE49-F238E27FC236}">
                <a16:creationId xmlns:a16="http://schemas.microsoft.com/office/drawing/2014/main" id="{9D501C39-EEB9-4446-BE60-3FABA808826D}"/>
              </a:ext>
            </a:extLst>
          </p:cNvPr>
          <p:cNvSpPr/>
          <p:nvPr/>
        </p:nvSpPr>
        <p:spPr>
          <a:xfrm>
            <a:off x="1042988" y="1773238"/>
            <a:ext cx="6913562" cy="4535487"/>
          </a:xfrm>
          <a:prstGeom prst="ellipse">
            <a:avLst/>
          </a:prstGeom>
          <a:noFill/>
          <a:ln w="762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1378" name="Titolo 1">
            <a:extLst>
              <a:ext uri="{FF2B5EF4-FFF2-40B4-BE49-F238E27FC236}">
                <a16:creationId xmlns:a16="http://schemas.microsoft.com/office/drawing/2014/main" id="{2134E198-62E8-934D-9E70-1B1A458CF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-26988"/>
            <a:ext cx="9037637" cy="1143001"/>
          </a:xfrm>
        </p:spPr>
        <p:txBody>
          <a:bodyPr/>
          <a:lstStyle/>
          <a:p>
            <a:r>
              <a:rPr lang="it-IT" altLang="it-IT" sz="3400">
                <a:solidFill>
                  <a:srgbClr val="FFFF00"/>
                </a:solidFill>
              </a:rPr>
              <a:t>Patologia generale:</a:t>
            </a:r>
            <a:br>
              <a:rPr lang="it-IT" altLang="it-IT" sz="3400">
                <a:solidFill>
                  <a:srgbClr val="FFFF00"/>
                </a:solidFill>
              </a:rPr>
            </a:br>
            <a:r>
              <a:rPr lang="it-IT" altLang="it-IT" sz="3400">
                <a:solidFill>
                  <a:srgbClr val="FFFF00"/>
                </a:solidFill>
              </a:rPr>
              <a:t>una materia con radici nelle discipline di base </a:t>
            </a:r>
          </a:p>
        </p:txBody>
      </p:sp>
      <p:sp>
        <p:nvSpPr>
          <p:cNvPr id="101379" name="CasellaDiTesto 3">
            <a:extLst>
              <a:ext uri="{FF2B5EF4-FFF2-40B4-BE49-F238E27FC236}">
                <a16:creationId xmlns:a16="http://schemas.microsoft.com/office/drawing/2014/main" id="{E31D5019-4291-C345-AEF7-765C74C1C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429000"/>
            <a:ext cx="2447925" cy="10160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PATOLOGIA GENERALE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10CD66-C6BD-0B40-962B-F3FFBF33B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668963"/>
            <a:ext cx="28162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IMMUNOLOGIA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68F8D1-217B-4D42-AF72-62BD48E60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625975"/>
            <a:ext cx="22320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FISIOLOGIA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91D695-A93F-A742-8848-BD946E0E1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5713413"/>
            <a:ext cx="3268663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MICROBIOLOGIA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A3B9DC-9415-684C-8BE7-A9867D31A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08500"/>
            <a:ext cx="22320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GENETICA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C98699-34D4-1542-9216-0A3DE57D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213100"/>
            <a:ext cx="22320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ISTOLOGIA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C40759-6346-BC43-8EE6-34B8BF0DA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09900"/>
            <a:ext cx="22320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ANATOMIA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238895-6B75-B34E-8D0F-E2F256688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1671638"/>
            <a:ext cx="2384425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BIOLOGIA CELLULARE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3C06DE-12D6-7A46-B33A-F899299A5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858963"/>
            <a:ext cx="2303462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BIOCHIMICA</a:t>
            </a:r>
          </a:p>
        </p:txBody>
      </p:sp>
    </p:spTree>
    <p:extLst>
      <p:ext uri="{BB962C8B-B14F-4D97-AF65-F5344CB8AC3E}">
        <p14:creationId xmlns:p14="http://schemas.microsoft.com/office/powerpoint/2010/main" val="21156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3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1664</Words>
  <Application>Microsoft Macintosh PowerPoint</Application>
  <PresentationFormat>Presentazione su schermo (4:3)</PresentationFormat>
  <Paragraphs>256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Tahoma</vt:lpstr>
      <vt:lpstr>Wingdings</vt:lpstr>
      <vt:lpstr>3_Struttura predefinita</vt:lpstr>
      <vt:lpstr>7_Struttura predefinita</vt:lpstr>
      <vt:lpstr>4_Struttura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Patologia generale ? </vt:lpstr>
      <vt:lpstr>Presentazione standard di PowerPoint</vt:lpstr>
      <vt:lpstr>Presentazione standard di PowerPoint</vt:lpstr>
      <vt:lpstr>Patologia generale: una materia con radici nelle discipline di base </vt:lpstr>
      <vt:lpstr>4 aspetti di un evento patologico:</vt:lpstr>
      <vt:lpstr>Presentazione standard di PowerPoint</vt:lpstr>
      <vt:lpstr>Programma del corso di Patologia generale 2019/20</vt:lpstr>
      <vt:lpstr>Presentazione standard di PowerPoint</vt:lpstr>
      <vt:lpstr>Presentazione standard di PowerPoint</vt:lpstr>
      <vt:lpstr>Testi consigliati</vt:lpstr>
      <vt:lpstr>Introduzione allo studio della patologia generale</vt:lpstr>
      <vt:lpstr>Presentazione standard di PowerPoint</vt:lpstr>
      <vt:lpstr>Introduzione allo studio della patologia generale</vt:lpstr>
      <vt:lpstr>Introduzione allo studio della patologia generale</vt:lpstr>
      <vt:lpstr>Presentazione standard di PowerPoint</vt:lpstr>
      <vt:lpstr>Presentazione standard di PowerPoint</vt:lpstr>
      <vt:lpstr>Presentazione standard di PowerPoint</vt:lpstr>
      <vt:lpstr>Controllo della pressione sanguigna</vt:lpstr>
      <vt:lpstr>Atrial Natriuretic Peptide Regulates Na+ and H2O Excretion</vt:lpstr>
      <vt:lpstr>Controllo della pressione sanguigna</vt:lpstr>
      <vt:lpstr>Presentazione standard di PowerPoint</vt:lpstr>
      <vt:lpstr>Presentazione standard di PowerPoint</vt:lpstr>
      <vt:lpstr>Iper-aldosteronismo</vt:lpstr>
      <vt:lpstr>Presentazione standard di PowerPoint</vt:lpstr>
      <vt:lpstr>Controllo della pressione sanguigna</vt:lpstr>
      <vt:lpstr>Termoregolazione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RENZO MENEGAZZI</dc:creator>
  <cp:keywords/>
  <dc:description/>
  <cp:lastModifiedBy>RENZO MENEGAZZI</cp:lastModifiedBy>
  <cp:revision>18</cp:revision>
  <dcterms:created xsi:type="dcterms:W3CDTF">2020-04-02T13:52:04Z</dcterms:created>
  <dcterms:modified xsi:type="dcterms:W3CDTF">2020-04-07T09:00:32Z</dcterms:modified>
  <cp:category/>
</cp:coreProperties>
</file>