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6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247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045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5217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5975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4674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718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373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50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359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526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34434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1.m4a"/><Relationship Id="rId7" Type="http://schemas.openxmlformats.org/officeDocument/2006/relationships/oleObject" Target="../embeddings/oleObject2.bin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333375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4000" dirty="0"/>
              <a:t>Il modello di Von </a:t>
            </a:r>
            <a:r>
              <a:rPr lang="it-IT" altLang="it-IT" sz="4000" dirty="0"/>
              <a:t>Thünen</a:t>
            </a:r>
            <a:r>
              <a:rPr lang="it-IT" altLang="it-IT" sz="4000" dirty="0"/>
              <a:t/>
            </a:r>
            <a:br>
              <a:rPr lang="it-IT" altLang="it-IT" sz="4000" dirty="0"/>
            </a:br>
            <a:endParaRPr lang="it-IT" altLang="it-IT" sz="4000" dirty="0"/>
          </a:p>
        </p:txBody>
      </p:sp>
      <p:graphicFrame>
        <p:nvGraphicFramePr>
          <p:cNvPr id="17411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799014" y="2165351"/>
          <a:ext cx="259238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5" imgW="850531" imgH="190417" progId="Equation.3">
                  <p:embed/>
                </p:oleObj>
              </mc:Choice>
              <mc:Fallback>
                <p:oleObj name="Equation" r:id="rId5" imgW="850531" imgH="190417" progId="Equation.3">
                  <p:embed/>
                  <p:pic>
                    <p:nvPicPr>
                      <p:cNvPr id="17411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014" y="2165351"/>
                        <a:ext cx="2592387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688182" y="904875"/>
            <a:ext cx="8424862" cy="5949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 sz="2000" dirty="0"/>
              <a:t>Rendita di posizione fa sì che uno spazio fisicamente uniforme si articoli in zone caratterizzate da specifici usi del suolo, in corrispondenza a calcolabili fasce di distanza da un luogo centrale, cui la posizione è riferita.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/>
              <a:t>Usi determinati dalla funzione</a:t>
            </a:r>
          </a:p>
          <a:p>
            <a:pPr eaLnBrk="1" hangingPunct="1">
              <a:lnSpc>
                <a:spcPct val="80000"/>
              </a:lnSpc>
            </a:pPr>
            <a:endParaRPr lang="it-IT" altLang="it-IT" sz="2000" dirty="0"/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/>
              <a:t>Con 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b="1" i="1" dirty="0" err="1"/>
              <a:t>R</a:t>
            </a:r>
            <a:r>
              <a:rPr lang="it-IT" altLang="it-IT" sz="1800" b="1" i="1" baseline="-25000" dirty="0" err="1"/>
              <a:t>p</a:t>
            </a:r>
            <a:r>
              <a:rPr lang="it-IT" altLang="it-IT" sz="1800" dirty="0"/>
              <a:t> = rendita monetaria dell’unità di superficie in un determinato punto dello spazio dato;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b="1" i="1" dirty="0"/>
              <a:t>R</a:t>
            </a:r>
            <a:r>
              <a:rPr lang="it-IT" altLang="it-IT" sz="1800" dirty="0"/>
              <a:t> = rendimento fisico della medesima unità di superficie;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b="1" i="1" dirty="0"/>
              <a:t>p</a:t>
            </a:r>
            <a:r>
              <a:rPr lang="it-IT" altLang="it-IT" sz="1800" dirty="0"/>
              <a:t> = prezzo di mercato per unità/peso di prodotto;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b="1" i="1" dirty="0"/>
              <a:t>c</a:t>
            </a:r>
            <a:r>
              <a:rPr lang="it-IT" altLang="it-IT" sz="1800" dirty="0"/>
              <a:t> = costo di produzione;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b="1" i="1" dirty="0"/>
              <a:t>t</a:t>
            </a:r>
            <a:r>
              <a:rPr lang="it-IT" altLang="it-IT" sz="1800" dirty="0"/>
              <a:t> = costo di trasporto;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b="1" i="1" dirty="0"/>
              <a:t>d</a:t>
            </a:r>
            <a:r>
              <a:rPr lang="it-IT" altLang="it-IT" sz="1800" dirty="0"/>
              <a:t> = distanza del punto rispetto al mercato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/>
              <a:t>Curva di rendita diventa quindi una retta: </a:t>
            </a:r>
          </a:p>
          <a:p>
            <a:pPr lvl="1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it-IT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y = a - </a:t>
            </a:r>
            <a:r>
              <a:rPr lang="it-IT" altLang="it-IT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bx</a:t>
            </a:r>
            <a:endParaRPr lang="it-IT" altLang="it-IT" i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Parametri diversi per ogni produzione nello spazio.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Zone deriveranno da punti di incontro di diverse curve di rendita</a:t>
            </a:r>
          </a:p>
          <a:p>
            <a:pPr lvl="1" eaLnBrk="1" hangingPunct="1">
              <a:lnSpc>
                <a:spcPct val="80000"/>
              </a:lnSpc>
            </a:pPr>
            <a:endParaRPr lang="it-IT" altLang="it-IT" sz="1800" dirty="0"/>
          </a:p>
          <a:p>
            <a:pPr lvl="1" eaLnBrk="1" hangingPunct="1">
              <a:lnSpc>
                <a:spcPct val="80000"/>
              </a:lnSpc>
            </a:pPr>
            <a:endParaRPr lang="it-IT" altLang="it-IT" sz="1800" dirty="0"/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Dipendenti da serie di curve di costo di trasporto </a:t>
            </a:r>
            <a:r>
              <a:rPr lang="it-IT" altLang="it-IT" sz="1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it-IT" altLang="it-IT" sz="1800" b="1" i="1" baseline="-25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it-IT" altLang="it-IT" sz="1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it-IT" altLang="it-IT" sz="1800" b="1" i="1" baseline="-25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it-IT" altLang="it-IT" sz="1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</a:t>
            </a:r>
            <a:endParaRPr lang="it-IT" altLang="it-IT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7413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558088" y="5819776"/>
          <a:ext cx="310991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7" imgW="1054100" imgH="190500" progId="Equation.3">
                  <p:embed/>
                </p:oleObj>
              </mc:Choice>
              <mc:Fallback>
                <p:oleObj name="Equation" r:id="rId7" imgW="1054100" imgH="190500" progId="Equation.3">
                  <p:embed/>
                  <p:pic>
                    <p:nvPicPr>
                      <p:cNvPr id="1741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8088" y="5819776"/>
                        <a:ext cx="3109912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lide13_c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89289" y="5819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147</Words>
  <Application>Microsoft Office PowerPoint</Application>
  <PresentationFormat>Widescreen</PresentationFormat>
  <Paragraphs>18</Paragraphs>
  <Slides>1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9" baseType="lpstr">
      <vt:lpstr>Calibri</vt:lpstr>
      <vt:lpstr>Constantia</vt:lpstr>
      <vt:lpstr>Monotype Sorts</vt:lpstr>
      <vt:lpstr>Times New Roman</vt:lpstr>
      <vt:lpstr>Wingdings</vt:lpstr>
      <vt:lpstr>Wingdings 2</vt:lpstr>
      <vt:lpstr>Equinozio</vt:lpstr>
      <vt:lpstr>Equation</vt:lpstr>
      <vt:lpstr>Il modello di Von Thünen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5</cp:revision>
  <dcterms:created xsi:type="dcterms:W3CDTF">2020-03-31T13:43:48Z</dcterms:created>
  <dcterms:modified xsi:type="dcterms:W3CDTF">2020-04-14T13:47:48Z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