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46A19-579D-4622-BEF5-9FE12C2ABF5C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EFEC4-6B73-4F5C-B0BC-BD97523A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64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46051A6-EA3B-43FD-8C94-EFCC1818F0A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8386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8AB8A-C271-44A8-8CA8-6BD34B8A50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985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10DDC-F3F2-4B38-B88B-6909D29B37E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463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21136-A0F7-4F23-A4D5-464A5FEE8B3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295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E7CF0A3-86BE-4A8D-8F94-293D1E64303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4019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CDFAE-014C-41FF-88EE-1DE41D325C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20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22DE6-B3D2-4370-8367-505F03947B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198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840C1-B4EC-41BC-BF83-9F54B4951E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591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61F8F-9C73-4E4C-A474-B37D8894F9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466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84AB4-A86C-476B-BC12-B868EB5C5C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885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6CF67FCB-4106-45F5-A560-D7E2BE0B718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70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sz="1200">
                <a:solidFill>
                  <a:srgbClr val="045C75"/>
                </a:solidFill>
              </a:defRPr>
            </a:lvl1pPr>
          </a:lstStyle>
          <a:p>
            <a:fld id="{EAD5F716-1846-4263-AD23-8A2EB42E3F8B}" type="slidenum">
              <a:rPr lang="it-IT" altLang="it-IT"/>
              <a:pPr/>
              <a:t>‹N›</a:t>
            </a:fld>
            <a:endParaRPr lang="it-IT" altLang="it-IT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3414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921295" y="360362"/>
            <a:ext cx="10419259" cy="1143000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it-IT" sz="2800" dirty="0"/>
              <a:t>Il </a:t>
            </a:r>
            <a:r>
              <a:rPr lang="en-US" altLang="it-IT" sz="2800" dirty="0" err="1"/>
              <a:t>modello</a:t>
            </a:r>
            <a:r>
              <a:rPr lang="en-US" altLang="it-IT" sz="2800" dirty="0"/>
              <a:t> di Von </a:t>
            </a:r>
            <a:r>
              <a:rPr lang="en-US" altLang="it-IT" sz="2800" dirty="0" err="1"/>
              <a:t>Thünen</a:t>
            </a:r>
            <a:r>
              <a:rPr lang="en-US" altLang="it-IT" sz="2800" dirty="0"/>
              <a:t> </a:t>
            </a:r>
            <a:r>
              <a:rPr lang="en-US" altLang="it-IT" sz="2800" dirty="0"/>
              <a:t>di </a:t>
            </a:r>
            <a:r>
              <a:rPr lang="en-US" altLang="it-IT" sz="2800" dirty="0" err="1"/>
              <a:t>utilizzo</a:t>
            </a:r>
            <a:r>
              <a:rPr lang="en-US" altLang="it-IT" sz="2800" dirty="0"/>
              <a:t> del </a:t>
            </a:r>
            <a:r>
              <a:rPr lang="en-US" altLang="it-IT" sz="2800" dirty="0" err="1" smtClean="0"/>
              <a:t>suolo</a:t>
            </a:r>
            <a:r>
              <a:rPr lang="en-US" altLang="it-IT" sz="2800" dirty="0" smtClean="0"/>
              <a:t>. I </a:t>
            </a:r>
            <a:r>
              <a:rPr lang="en-US" altLang="it-IT" sz="2800" dirty="0" err="1"/>
              <a:t>costi</a:t>
            </a:r>
            <a:r>
              <a:rPr lang="en-US" altLang="it-IT" sz="2800" dirty="0"/>
              <a:t> di </a:t>
            </a:r>
            <a:r>
              <a:rPr lang="en-US" altLang="it-IT" sz="2800" dirty="0" err="1"/>
              <a:t>trasporto</a:t>
            </a:r>
            <a:r>
              <a:rPr lang="en-US" altLang="it-IT" sz="2800" dirty="0"/>
              <a:t> </a:t>
            </a:r>
            <a:r>
              <a:rPr lang="en-US" altLang="it-IT" sz="2800" dirty="0" err="1"/>
              <a:t>unitari</a:t>
            </a:r>
            <a:endParaRPr lang="it-IT" altLang="it-IT" sz="2800" dirty="0"/>
          </a:p>
        </p:txBody>
      </p:sp>
      <p:sp>
        <p:nvSpPr>
          <p:cNvPr id="18435" name="Freeform 5"/>
          <p:cNvSpPr>
            <a:spLocks/>
          </p:cNvSpPr>
          <p:nvPr/>
        </p:nvSpPr>
        <p:spPr bwMode="auto">
          <a:xfrm>
            <a:off x="3070225" y="2228850"/>
            <a:ext cx="6121400" cy="3792538"/>
          </a:xfrm>
          <a:custGeom>
            <a:avLst/>
            <a:gdLst>
              <a:gd name="T0" fmla="*/ 0 w 1759"/>
              <a:gd name="T1" fmla="*/ 0 h 1526"/>
              <a:gd name="T2" fmla="*/ 0 w 1759"/>
              <a:gd name="T3" fmla="*/ 2147483647 h 1526"/>
              <a:gd name="T4" fmla="*/ 2147483647 w 1759"/>
              <a:gd name="T5" fmla="*/ 2147483647 h 15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59" h="1526">
                <a:moveTo>
                  <a:pt x="0" y="0"/>
                </a:moveTo>
                <a:lnTo>
                  <a:pt x="0" y="1526"/>
                </a:lnTo>
                <a:lnTo>
                  <a:pt x="1759" y="1526"/>
                </a:lnTo>
              </a:path>
            </a:pathLst>
          </a:custGeom>
          <a:solidFill>
            <a:srgbClr val="FFFFFF">
              <a:alpha val="70195"/>
            </a:srgbClr>
          </a:solidFill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 flipV="1">
            <a:off x="3071814" y="2349500"/>
            <a:ext cx="2376487" cy="3671888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 flipH="1">
            <a:off x="3071813" y="3789364"/>
            <a:ext cx="4679950" cy="22320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 flipV="1">
            <a:off x="3071813" y="2997200"/>
            <a:ext cx="3744912" cy="302418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9" name="Line 12"/>
          <p:cNvSpPr>
            <a:spLocks noChangeShapeType="1"/>
          </p:cNvSpPr>
          <p:nvPr/>
        </p:nvSpPr>
        <p:spPr bwMode="auto">
          <a:xfrm flipH="1">
            <a:off x="3071814" y="4652964"/>
            <a:ext cx="5329237" cy="13684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8401051" y="6116638"/>
            <a:ext cx="849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600" b="1">
                <a:solidFill>
                  <a:prstClr val="black"/>
                </a:solidFill>
                <a:latin typeface="Arial Narrow" panose="020B0606020202030204" pitchFamily="34" charset="0"/>
              </a:rPr>
              <a:t>distanza</a:t>
            </a:r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2151063" y="2276476"/>
            <a:ext cx="914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600" b="1">
                <a:solidFill>
                  <a:prstClr val="black"/>
                </a:solidFill>
                <a:latin typeface="Arial Narrow" panose="020B0606020202030204" pitchFamily="34" charset="0"/>
              </a:rPr>
              <a:t>Costi di </a:t>
            </a:r>
            <a:br>
              <a:rPr lang="en-US" altLang="it-IT" sz="1600" b="1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en-US" altLang="it-IT" sz="1600" b="1">
                <a:solidFill>
                  <a:prstClr val="black"/>
                </a:solidFill>
                <a:latin typeface="Arial Narrow" panose="020B0606020202030204" pitchFamily="34" charset="0"/>
              </a:rPr>
              <a:t>trasporto</a:t>
            </a:r>
          </a:p>
        </p:txBody>
      </p:sp>
      <p:sp>
        <p:nvSpPr>
          <p:cNvPr id="18442" name="Text Box 15"/>
          <p:cNvSpPr txBox="1">
            <a:spLocks noChangeArrowheads="1"/>
          </p:cNvSpPr>
          <p:nvPr/>
        </p:nvSpPr>
        <p:spPr bwMode="auto">
          <a:xfrm>
            <a:off x="5397501" y="2041525"/>
            <a:ext cx="303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600" b="1" i="1">
                <a:solidFill>
                  <a:prstClr val="black"/>
                </a:solidFill>
                <a:latin typeface="Arial Narrow" panose="020B0606020202030204" pitchFamily="34" charset="0"/>
              </a:rPr>
              <a:t>t</a:t>
            </a:r>
            <a:r>
              <a:rPr lang="en-US" altLang="it-IT" sz="1600" b="1" i="1" baseline="-25000">
                <a:solidFill>
                  <a:prstClr val="black"/>
                </a:solidFill>
                <a:latin typeface="Arial Narrow" panose="020B0606020202030204" pitchFamily="34" charset="0"/>
              </a:rPr>
              <a:t>a</a:t>
            </a:r>
          </a:p>
        </p:txBody>
      </p:sp>
      <p:sp>
        <p:nvSpPr>
          <p:cNvPr id="18443" name="Text Box 16"/>
          <p:cNvSpPr txBox="1">
            <a:spLocks noChangeArrowheads="1"/>
          </p:cNvSpPr>
          <p:nvPr/>
        </p:nvSpPr>
        <p:spPr bwMode="auto">
          <a:xfrm>
            <a:off x="6800851" y="2708275"/>
            <a:ext cx="309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600" b="1" i="1">
                <a:solidFill>
                  <a:prstClr val="black"/>
                </a:solidFill>
                <a:latin typeface="Arial Narrow" panose="020B0606020202030204" pitchFamily="34" charset="0"/>
              </a:rPr>
              <a:t>t</a:t>
            </a:r>
            <a:r>
              <a:rPr lang="en-US" altLang="it-IT" sz="1600" b="1" i="1" baseline="-25000">
                <a:solidFill>
                  <a:prstClr val="black"/>
                </a:solidFill>
                <a:latin typeface="Arial Narrow" panose="020B0606020202030204" pitchFamily="34" charset="0"/>
              </a:rPr>
              <a:t>b</a:t>
            </a:r>
          </a:p>
        </p:txBody>
      </p:sp>
      <p:sp>
        <p:nvSpPr>
          <p:cNvPr id="18444" name="Text Box 17"/>
          <p:cNvSpPr txBox="1">
            <a:spLocks noChangeArrowheads="1"/>
          </p:cNvSpPr>
          <p:nvPr/>
        </p:nvSpPr>
        <p:spPr bwMode="auto">
          <a:xfrm>
            <a:off x="7680325" y="3573463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600" b="1" i="1">
                <a:solidFill>
                  <a:prstClr val="black"/>
                </a:solidFill>
                <a:latin typeface="Arial Narrow" panose="020B0606020202030204" pitchFamily="34" charset="0"/>
              </a:rPr>
              <a:t>t</a:t>
            </a:r>
            <a:r>
              <a:rPr lang="en-US" altLang="it-IT" sz="1600" b="1" i="1" baseline="-25000">
                <a:solidFill>
                  <a:prstClr val="black"/>
                </a:solidFill>
                <a:latin typeface="Arial Narrow" panose="020B0606020202030204" pitchFamily="34" charset="0"/>
              </a:rPr>
              <a:t>c</a:t>
            </a:r>
          </a:p>
        </p:txBody>
      </p:sp>
      <p:sp>
        <p:nvSpPr>
          <p:cNvPr id="18445" name="Text Box 18"/>
          <p:cNvSpPr txBox="1">
            <a:spLocks noChangeArrowheads="1"/>
          </p:cNvSpPr>
          <p:nvPr/>
        </p:nvSpPr>
        <p:spPr bwMode="auto">
          <a:xfrm>
            <a:off x="8386764" y="4387850"/>
            <a:ext cx="517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600" b="1" i="1">
                <a:solidFill>
                  <a:prstClr val="black"/>
                </a:solidFill>
                <a:latin typeface="Arial Narrow" panose="020B0606020202030204" pitchFamily="34" charset="0"/>
              </a:rPr>
              <a:t>t</a:t>
            </a:r>
            <a:r>
              <a:rPr lang="en-US" altLang="it-IT" sz="1600" b="1" i="1" baseline="-25000">
                <a:solidFill>
                  <a:prstClr val="black"/>
                </a:solidFill>
                <a:latin typeface="Arial Narrow" panose="020B0606020202030204" pitchFamily="34" charset="0"/>
              </a:rPr>
              <a:t>d</a:t>
            </a:r>
          </a:p>
        </p:txBody>
      </p:sp>
      <p:pic>
        <p:nvPicPr>
          <p:cNvPr id="2" name="Slide14_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51232" y="5811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1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7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24</Words>
  <Application>Microsoft Office PowerPoint</Application>
  <PresentationFormat>Widescreen</PresentationFormat>
  <Paragraphs>7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 Narrow</vt:lpstr>
      <vt:lpstr>Calibri</vt:lpstr>
      <vt:lpstr>Constantia</vt:lpstr>
      <vt:lpstr>Monotype Sorts</vt:lpstr>
      <vt:lpstr>Times New Roman</vt:lpstr>
      <vt:lpstr>Wingdings 2</vt:lpstr>
      <vt:lpstr>Equinozio</vt:lpstr>
      <vt:lpstr>Il modello di Von Thünen di utilizzo del suolo. I costi di trasporto unitari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Hewlett-Packard Company</dc:creator>
  <cp:lastModifiedBy>Hewlett-Packard Company</cp:lastModifiedBy>
  <cp:revision>5</cp:revision>
  <dcterms:created xsi:type="dcterms:W3CDTF">2020-03-31T13:43:48Z</dcterms:created>
  <dcterms:modified xsi:type="dcterms:W3CDTF">2020-04-14T13:51:56Z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