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  <p:sldMasterId id="2147483711" r:id="rId5"/>
    <p:sldMasterId id="2147483724" r:id="rId6"/>
  </p:sldMasterIdLst>
  <p:notesMasterIdLst>
    <p:notesMasterId r:id="rId34"/>
  </p:notesMasterIdLst>
  <p:sldIdLst>
    <p:sldId id="297" r:id="rId7"/>
    <p:sldId id="296" r:id="rId8"/>
    <p:sldId id="285" r:id="rId9"/>
    <p:sldId id="257" r:id="rId10"/>
    <p:sldId id="258" r:id="rId11"/>
    <p:sldId id="259" r:id="rId12"/>
    <p:sldId id="263" r:id="rId13"/>
    <p:sldId id="260" r:id="rId14"/>
    <p:sldId id="261" r:id="rId15"/>
    <p:sldId id="262" r:id="rId16"/>
    <p:sldId id="289" r:id="rId17"/>
    <p:sldId id="291" r:id="rId18"/>
    <p:sldId id="282" r:id="rId19"/>
    <p:sldId id="266" r:id="rId20"/>
    <p:sldId id="267" r:id="rId21"/>
    <p:sldId id="268" r:id="rId22"/>
    <p:sldId id="269" r:id="rId23"/>
    <p:sldId id="270" r:id="rId24"/>
    <p:sldId id="271" r:id="rId25"/>
    <p:sldId id="293" r:id="rId26"/>
    <p:sldId id="279" r:id="rId27"/>
    <p:sldId id="272" r:id="rId28"/>
    <p:sldId id="294" r:id="rId29"/>
    <p:sldId id="273" r:id="rId30"/>
    <p:sldId id="274" r:id="rId31"/>
    <p:sldId id="275" r:id="rId32"/>
    <p:sldId id="276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7D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>
      <p:cViewPr varScale="1">
        <p:scale>
          <a:sx n="102" d="100"/>
          <a:sy n="102" d="100"/>
        </p:scale>
        <p:origin x="18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5" d="100"/>
        <a:sy n="1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F4A1E-3D41-489A-8347-6B4CFB36E050}" type="datetimeFigureOut">
              <a:rPr lang="it-IT" smtClean="0"/>
              <a:t>09/04/20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B8062-193E-4E02-AB37-E5AA07D8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62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B8062-193E-4E02-AB37-E5AA07D823EF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85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DDB88-8B20-4560-A5A1-2365E70E04E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41608-90C1-4EE7-9BD0-E64831EF601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86272-B8AE-4122-AD62-5431E65A1B0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6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570C6-AF7C-47DC-B0DF-EBE798081AD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09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B0D42-D070-49B8-89DB-3149DA9A5D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3040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D160-32CA-4E02-B9DD-2D455E8407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96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8A3EB-DF82-4DAA-B2A8-5B3C3D6C90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159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276F4-6E8C-41C7-904E-E60B552567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1509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6A6FB-8C55-4C6D-A86F-CDC4A22A6FD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3142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8C55-0B52-40EA-A178-B0132395C9E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3566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3CB51-05F1-4D7E-8CEC-365AB8907E3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109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7625B-C7F3-43DD-B6B7-D922815F873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86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8DB87-8119-4EE3-9D80-2B6DFF29E3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9094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CE18-D287-4B93-932A-E5FA436407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9260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232C8-6B4A-4B5F-979C-5182CB4036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9589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62B88-5C75-47D9-A55A-00DDBDDA94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7405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A4EBB-5149-4C83-ADD2-42F2FEED40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6535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92F9F-B299-4886-8511-2AE98D2484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15659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A4CCE-CD8E-4FC2-A0AB-73AA70AAF7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5632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9F5AF-7DFF-4BA6-946A-0DBA8DEA92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8779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96078-0261-4205-B119-E9D850CF987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4172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0EF26-2B4B-420F-B2C4-BA3FDC89F3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303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006B6-ABEB-4C5F-A71F-F1BC1CD922E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81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F5A9B-6F6A-4908-AD08-7F6486C4AF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8352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1B069-B328-4647-BBA1-D1D4D6E6F55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2532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91CD-D0C3-421B-8EFB-E4EA0B2079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6916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416D6-EE0B-4B52-A599-4C2CDD9A948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2491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BDDAF-89B0-47A9-AF41-DF00BA4A50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3857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DCC7-950C-48FA-A89A-4AA4E16275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43643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2DB61-7886-423F-AE11-ED2DFDECFE61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99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AC78A-280D-4FD2-9033-EE492757C25C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99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3E5B-536D-4AC7-8A25-14DA1195ECD3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52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71A50-3178-4B38-92FB-CA8A6215D44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7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275FA-F207-4A0A-A038-52534A6170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56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C871E-9FE6-447D-8357-F6C1FE706C7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846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478E0-C806-4AB1-BD18-7169E7F9F11A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25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D5672-8395-4590-8AAC-1BBCCFDA3569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29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CB92E-7295-407B-8B29-57A527681230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47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A951C-6EDB-4A8B-A110-26F6C1410E7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59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E9C3D-B944-4F11-A16D-AFC7B0245C23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35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F52B2-0A1F-450F-856E-BB6314682CC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65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441A96-B6F8-4F1C-BD43-DFC8A7F6EB90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01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C1CDE-5626-4A59-B7C6-617E57113FA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77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D5ACF-E43F-4580-AA8B-9FEABEC456D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9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1671D-7155-4009-B026-D26C2E0792F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800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9415-D1EE-4E0A-AAC2-E06E0926250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38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4D77E-1B3E-4514-BC4E-CCA2975C48A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58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4A7A1-E95B-4DE3-BDD2-5913D6DFF7E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291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73124-0873-466B-B507-674775FA33C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820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D641E-9766-43D3-A721-CCFC0D5CA51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60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8B252-3841-46F3-B513-C2951BA2AF4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332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1548E-C4AA-4463-B638-827F8819BA3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937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329B6-C781-4F9B-BDC4-A8B50D70591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03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28464-3A9A-473C-92A0-DAF07B9C6C5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14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BB516-FC70-4902-8182-B364997B316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7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5A47E-0D7D-43CD-A029-549D14A6ED7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81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B34E5-6B9C-4896-9A2F-5847ED69226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952138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79FA7-C989-4D34-AFDD-39378CC6C0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32592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0C619-0880-435B-92A4-DD2CF221528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99699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11C9C-28EE-4B35-B42D-44FC4F1709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42930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F2D38-6088-45F3-B7D8-25B3240EF3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39251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83E64-BB51-420A-A698-6072C3BE4D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9512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728D0-A6EE-476B-B627-312E82740B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42356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8C07C-6E54-4D6C-9C96-41F9D14977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33973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0B7D-1F1F-4459-BFFD-AEB8C5D2D9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11501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F0EA5-EF26-4835-B3BD-4E4989397B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968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F87AB-6A60-432F-9002-A08D766FEBC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305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6CD52-D2FA-479F-BE18-175C82BB0E0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414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06ED-F44B-422F-A559-08AC30FCF5F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D0A6D-FD5A-487A-874E-0FCAD03AFFB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8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335B6-6AA9-48FA-8275-2F1371E2F96A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5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157B6-13E8-4BB7-9D2B-EE7F9346345A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5558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18A944-8F98-4CDA-B9C9-4B6F81DA45E4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789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D5D62-E908-451C-B6DA-7E5441C8231E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4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C6DB26-ABF3-46A0-9BFF-8CF501019C2E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9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ADBC48-CE05-456E-A744-7DEE8CE0D7B7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805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B6B358B-CFB1-CE4B-9987-4D6C5C502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738"/>
            <a:ext cx="8856662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3800" b="1" kern="0" dirty="0" err="1">
                <a:solidFill>
                  <a:srgbClr val="FFFF00"/>
                </a:solidFill>
              </a:rPr>
              <a:t>Hallmarks</a:t>
            </a:r>
            <a:r>
              <a:rPr lang="it-IT" altLang="it-IT" sz="3800" b="1" kern="0" dirty="0">
                <a:solidFill>
                  <a:srgbClr val="FFFF00"/>
                </a:solidFill>
              </a:rPr>
              <a:t> della lezione 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1AB678-BB24-654E-898B-A0B19395A085}"/>
              </a:ext>
            </a:extLst>
          </p:cNvPr>
          <p:cNvSpPr txBox="1"/>
          <p:nvPr/>
        </p:nvSpPr>
        <p:spPr>
          <a:xfrm>
            <a:off x="107504" y="764704"/>
            <a:ext cx="8928546" cy="585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bg1"/>
                </a:solidFill>
              </a:rPr>
              <a:t>Meccanismi di controllo dell’ossigenazione tissutale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105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600" dirty="0" err="1">
                <a:solidFill>
                  <a:srgbClr val="FFFF00"/>
                </a:solidFill>
              </a:rPr>
              <a:t>Carotid</a:t>
            </a:r>
            <a:r>
              <a:rPr lang="it-IT" sz="2600" dirty="0">
                <a:solidFill>
                  <a:srgbClr val="FFFF00"/>
                </a:solidFill>
              </a:rPr>
              <a:t> </a:t>
            </a:r>
            <a:r>
              <a:rPr lang="it-IT" sz="2600" dirty="0" err="1">
                <a:solidFill>
                  <a:srgbClr val="FFFF00"/>
                </a:solidFill>
              </a:rPr>
              <a:t>bodies</a:t>
            </a:r>
            <a:r>
              <a:rPr lang="it-IT" sz="2600" dirty="0">
                <a:solidFill>
                  <a:srgbClr val="FFFF00"/>
                </a:solidFill>
              </a:rPr>
              <a:t>-brain </a:t>
            </a:r>
            <a:r>
              <a:rPr lang="it-IT" sz="2600" dirty="0" err="1">
                <a:solidFill>
                  <a:srgbClr val="FFFF00"/>
                </a:solidFill>
              </a:rPr>
              <a:t>stem</a:t>
            </a:r>
            <a:r>
              <a:rPr lang="it-IT" sz="2600" dirty="0">
                <a:solidFill>
                  <a:srgbClr val="FFFF00"/>
                </a:solidFill>
              </a:rPr>
              <a:t> </a:t>
            </a:r>
            <a:r>
              <a:rPr lang="it-IT" sz="2600" dirty="0" err="1">
                <a:solidFill>
                  <a:srgbClr val="FFFF00"/>
                </a:solidFill>
              </a:rPr>
              <a:t>axis</a:t>
            </a:r>
            <a:r>
              <a:rPr lang="it-IT" sz="2600" dirty="0">
                <a:solidFill>
                  <a:schemeClr val="bg1"/>
                </a:solidFill>
              </a:rPr>
              <a:t>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rgbClr val="FFFF00"/>
                </a:solidFill>
              </a:rPr>
              <a:t>alterazioni</a:t>
            </a:r>
            <a:r>
              <a:rPr lang="it-IT" sz="2600" dirty="0">
                <a:solidFill>
                  <a:schemeClr val="bg1"/>
                </a:solidFill>
              </a:rPr>
              <a:t> della funzionalità delle </a:t>
            </a:r>
            <a:r>
              <a:rPr lang="it-IT" sz="2600" dirty="0">
                <a:solidFill>
                  <a:srgbClr val="FFFF00"/>
                </a:solidFill>
              </a:rPr>
              <a:t>cellule del glomo carotideo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rgbClr val="FFFF00"/>
                </a:solidFill>
              </a:rPr>
              <a:t>danni</a:t>
            </a:r>
            <a:r>
              <a:rPr lang="it-IT" sz="2600" dirty="0">
                <a:solidFill>
                  <a:schemeClr val="bg1"/>
                </a:solidFill>
              </a:rPr>
              <a:t> al centro di trasmissione dei segnali in partenza dal </a:t>
            </a:r>
            <a:r>
              <a:rPr lang="it-IT" sz="2600" dirty="0">
                <a:solidFill>
                  <a:srgbClr val="FFFF00"/>
                </a:solidFill>
              </a:rPr>
              <a:t>tronco encefalico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it-IT" sz="2600" dirty="0">
              <a:solidFill>
                <a:schemeClr val="bg1"/>
              </a:solidFill>
            </a:endParaRPr>
          </a:p>
          <a:p>
            <a:pPr marL="584200" lvl="1" indent="-460375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rgbClr val="FFFF00"/>
                </a:solidFill>
              </a:rPr>
              <a:t>EPO-bone-</a:t>
            </a:r>
            <a:r>
              <a:rPr lang="it-IT" sz="2600" dirty="0" err="1">
                <a:solidFill>
                  <a:srgbClr val="FFFF00"/>
                </a:solidFill>
              </a:rPr>
              <a:t>marrow</a:t>
            </a:r>
            <a:r>
              <a:rPr lang="it-IT" sz="2600" dirty="0">
                <a:solidFill>
                  <a:srgbClr val="FFFF00"/>
                </a:solidFill>
              </a:rPr>
              <a:t> </a:t>
            </a:r>
            <a:r>
              <a:rPr lang="it-IT" sz="2600" dirty="0" err="1">
                <a:solidFill>
                  <a:srgbClr val="FFFF00"/>
                </a:solidFill>
              </a:rPr>
              <a:t>axis</a:t>
            </a:r>
            <a:r>
              <a:rPr lang="it-IT" sz="2600" dirty="0">
                <a:solidFill>
                  <a:schemeClr val="bg1"/>
                </a:solidFill>
              </a:rPr>
              <a:t>: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bg1"/>
                </a:solidFill>
              </a:rPr>
              <a:t>ruolo della EPO nel controllo dell’ossigenazione tissutale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bg1"/>
                </a:solidFill>
              </a:rPr>
              <a:t>difetti di </a:t>
            </a:r>
            <a:r>
              <a:rPr lang="it-IT" sz="2600" dirty="0">
                <a:solidFill>
                  <a:srgbClr val="FFFF00"/>
                </a:solidFill>
              </a:rPr>
              <a:t>produzione e sintesi </a:t>
            </a:r>
            <a:r>
              <a:rPr lang="it-IT" sz="2600" dirty="0">
                <a:solidFill>
                  <a:schemeClr val="bg1"/>
                </a:solidFill>
              </a:rPr>
              <a:t>di EPO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bg1"/>
                </a:solidFill>
              </a:rPr>
              <a:t>difetti del </a:t>
            </a:r>
            <a:r>
              <a:rPr lang="it-IT" sz="2600" dirty="0">
                <a:solidFill>
                  <a:srgbClr val="FFFF00"/>
                </a:solidFill>
              </a:rPr>
              <a:t>recettore per la EPO</a:t>
            </a:r>
            <a:r>
              <a:rPr lang="it-IT" sz="2600" dirty="0">
                <a:solidFill>
                  <a:schemeClr val="bg1"/>
                </a:solidFill>
              </a:rPr>
              <a:t> presente sui precursori </a:t>
            </a:r>
            <a:r>
              <a:rPr lang="it-IT" sz="2600" dirty="0" err="1">
                <a:solidFill>
                  <a:schemeClr val="bg1"/>
                </a:solidFill>
              </a:rPr>
              <a:t>eritroidi</a:t>
            </a:r>
            <a:endParaRPr lang="it-IT" sz="26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90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8476"/>
            <a:ext cx="8893175" cy="86518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Metabolic activation of carcinogens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144000" cy="5184229"/>
          </a:xfrm>
        </p:spPr>
        <p:txBody>
          <a:bodyPr/>
          <a:lstStyle/>
          <a:p>
            <a:pPr algn="just" eaLnBrk="1" hangingPunct="1"/>
            <a:r>
              <a:rPr lang="it-IT" altLang="it-IT" sz="2600" dirty="0" err="1">
                <a:solidFill>
                  <a:schemeClr val="bg1"/>
                </a:solidFill>
              </a:rPr>
              <a:t>Most</a:t>
            </a:r>
            <a:r>
              <a:rPr lang="it-IT" altLang="it-IT" sz="2600" dirty="0">
                <a:solidFill>
                  <a:schemeClr val="bg1"/>
                </a:solidFill>
              </a:rPr>
              <a:t> of the </a:t>
            </a:r>
            <a:r>
              <a:rPr lang="it-IT" altLang="it-IT" sz="2600" dirty="0" err="1">
                <a:solidFill>
                  <a:schemeClr val="bg1"/>
                </a:solidFill>
              </a:rPr>
              <a:t>known</a:t>
            </a:r>
            <a:r>
              <a:rPr lang="it-IT" altLang="it-IT" sz="2600" dirty="0">
                <a:solidFill>
                  <a:schemeClr val="bg1"/>
                </a:solidFill>
              </a:rPr>
              <a:t> </a:t>
            </a:r>
            <a:r>
              <a:rPr lang="it-IT" altLang="it-IT" sz="2600" dirty="0" err="1">
                <a:solidFill>
                  <a:schemeClr val="bg1"/>
                </a:solidFill>
              </a:rPr>
              <a:t>chemical</a:t>
            </a:r>
            <a:r>
              <a:rPr lang="it-IT" altLang="it-IT" sz="2600" dirty="0">
                <a:solidFill>
                  <a:schemeClr val="bg1"/>
                </a:solidFill>
              </a:rPr>
              <a:t> </a:t>
            </a:r>
            <a:r>
              <a:rPr lang="it-IT" altLang="it-IT" sz="2600" dirty="0" err="1">
                <a:solidFill>
                  <a:schemeClr val="bg1"/>
                </a:solidFill>
              </a:rPr>
              <a:t>carcinogens</a:t>
            </a:r>
            <a:r>
              <a:rPr lang="it-IT" altLang="it-IT" sz="2600" dirty="0">
                <a:solidFill>
                  <a:schemeClr val="bg1"/>
                </a:solidFill>
              </a:rPr>
              <a:t> are </a:t>
            </a:r>
            <a:r>
              <a:rPr lang="it-IT" altLang="it-IT" sz="2600" dirty="0" err="1">
                <a:solidFill>
                  <a:srgbClr val="FFFF00"/>
                </a:solidFill>
              </a:rPr>
              <a:t>metabolized</a:t>
            </a:r>
            <a:r>
              <a:rPr lang="it-IT" altLang="it-IT" sz="2600" dirty="0">
                <a:solidFill>
                  <a:schemeClr val="bg1"/>
                </a:solidFill>
              </a:rPr>
              <a:t> and </a:t>
            </a:r>
            <a:r>
              <a:rPr lang="it-IT" altLang="it-IT" sz="2600" dirty="0" err="1">
                <a:solidFill>
                  <a:srgbClr val="FFFF00"/>
                </a:solidFill>
              </a:rPr>
              <a:t>activated</a:t>
            </a:r>
            <a:r>
              <a:rPr lang="it-IT" altLang="it-IT" sz="2600" dirty="0">
                <a:solidFill>
                  <a:schemeClr val="bg1"/>
                </a:solidFill>
              </a:rPr>
              <a:t> by the </a:t>
            </a:r>
            <a:r>
              <a:rPr lang="it-IT" altLang="it-IT" sz="2600" b="1" u="sng" dirty="0" err="1">
                <a:solidFill>
                  <a:schemeClr val="bg1"/>
                </a:solidFill>
              </a:rPr>
              <a:t>cytochrome</a:t>
            </a:r>
            <a:r>
              <a:rPr lang="it-IT" altLang="it-IT" sz="2600" b="1" u="sng" dirty="0">
                <a:solidFill>
                  <a:schemeClr val="bg1"/>
                </a:solidFill>
              </a:rPr>
              <a:t> P-450 </a:t>
            </a:r>
            <a:r>
              <a:rPr lang="it-IT" altLang="it-IT" sz="2600" b="1" u="sng" dirty="0" err="1">
                <a:solidFill>
                  <a:schemeClr val="bg1"/>
                </a:solidFill>
              </a:rPr>
              <a:t>complex</a:t>
            </a:r>
            <a:endParaRPr lang="it-IT" altLang="it-IT" sz="2600" b="1" u="sng" dirty="0">
              <a:solidFill>
                <a:schemeClr val="bg1"/>
              </a:solidFill>
            </a:endParaRPr>
          </a:p>
          <a:p>
            <a:pPr algn="just" eaLnBrk="1" hangingPunct="1"/>
            <a:endParaRPr lang="en-US" altLang="it-IT" sz="14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n-US" altLang="it-IT" sz="2600" dirty="0">
                <a:solidFill>
                  <a:schemeClr val="bg1"/>
                </a:solidFill>
              </a:rPr>
              <a:t>The genes that encode enzymes of cytochrome </a:t>
            </a:r>
            <a:r>
              <a:rPr lang="it-IT" altLang="it-IT" sz="2600" dirty="0">
                <a:solidFill>
                  <a:schemeClr val="bg1"/>
                </a:solidFill>
              </a:rPr>
              <a:t>P-450 </a:t>
            </a:r>
            <a:r>
              <a:rPr lang="it-IT" altLang="it-IT" sz="2600" dirty="0" err="1">
                <a:solidFill>
                  <a:schemeClr val="bg1"/>
                </a:solidFill>
              </a:rPr>
              <a:t>complex</a:t>
            </a:r>
            <a:r>
              <a:rPr lang="it-IT" altLang="it-IT" sz="2600" dirty="0">
                <a:solidFill>
                  <a:schemeClr val="bg1"/>
                </a:solidFill>
              </a:rPr>
              <a:t> </a:t>
            </a:r>
            <a:r>
              <a:rPr lang="en-US" altLang="it-IT" sz="2600" dirty="0">
                <a:solidFill>
                  <a:schemeClr val="bg1"/>
                </a:solidFill>
              </a:rPr>
              <a:t>are quite </a:t>
            </a:r>
            <a:r>
              <a:rPr lang="en-US" altLang="it-IT" sz="2600" dirty="0">
                <a:solidFill>
                  <a:srgbClr val="FFFF00"/>
                </a:solidFill>
              </a:rPr>
              <a:t>polymorphic</a:t>
            </a:r>
            <a:r>
              <a:rPr lang="en-US" altLang="it-IT" sz="2600" dirty="0">
                <a:solidFill>
                  <a:schemeClr val="bg1"/>
                </a:solidFill>
              </a:rPr>
              <a:t>; the </a:t>
            </a:r>
            <a:r>
              <a:rPr lang="en-US" altLang="it-IT" sz="2600" u="sng" dirty="0">
                <a:solidFill>
                  <a:schemeClr val="bg1"/>
                </a:solidFill>
              </a:rPr>
              <a:t>activity</a:t>
            </a:r>
            <a:r>
              <a:rPr lang="en-US" altLang="it-IT" sz="2600" dirty="0">
                <a:solidFill>
                  <a:schemeClr val="bg1"/>
                </a:solidFill>
              </a:rPr>
              <a:t> of this enzyme complex </a:t>
            </a:r>
            <a:r>
              <a:rPr lang="en-US" altLang="it-IT" sz="2600" u="sng" dirty="0">
                <a:solidFill>
                  <a:schemeClr val="bg1"/>
                </a:solidFill>
              </a:rPr>
              <a:t>varies among different individuals</a:t>
            </a:r>
          </a:p>
          <a:p>
            <a:pPr algn="just" eaLnBrk="1" hangingPunct="1"/>
            <a:endParaRPr lang="en-US" altLang="it-IT" sz="14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n-US" altLang="it-IT" sz="2600" dirty="0">
                <a:solidFill>
                  <a:schemeClr val="bg1"/>
                </a:solidFill>
              </a:rPr>
              <a:t>The susceptibility to </a:t>
            </a:r>
            <a:r>
              <a:rPr lang="en-US" altLang="it-IT" sz="2600" u="sng" dirty="0">
                <a:solidFill>
                  <a:schemeClr val="bg1"/>
                </a:solidFill>
              </a:rPr>
              <a:t>some</a:t>
            </a:r>
            <a:r>
              <a:rPr lang="en-US" altLang="it-IT" sz="2600" dirty="0">
                <a:solidFill>
                  <a:schemeClr val="bg1"/>
                </a:solidFill>
              </a:rPr>
              <a:t> cancers induced by chemical agents is regulated </a:t>
            </a:r>
            <a:r>
              <a:rPr lang="en-US" altLang="it-IT" sz="2600" u="sng" dirty="0">
                <a:solidFill>
                  <a:schemeClr val="bg1"/>
                </a:solidFill>
              </a:rPr>
              <a:t>in part</a:t>
            </a:r>
            <a:r>
              <a:rPr lang="en-US" altLang="it-IT" sz="2600" dirty="0">
                <a:solidFill>
                  <a:schemeClr val="bg1"/>
                </a:solidFill>
              </a:rPr>
              <a:t> by polymorphisms in the genes</a:t>
            </a:r>
          </a:p>
          <a:p>
            <a:pPr algn="just" eaLnBrk="1" hangingPunct="1"/>
            <a:endParaRPr lang="en-US" altLang="it-IT" sz="14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n-US" altLang="it-IT" sz="2600" dirty="0">
                <a:solidFill>
                  <a:schemeClr val="bg1"/>
                </a:solidFill>
              </a:rPr>
              <a:t>Subjects </a:t>
            </a:r>
            <a:r>
              <a:rPr lang="en-US" altLang="it-IT" sz="2600" dirty="0" err="1">
                <a:solidFill>
                  <a:schemeClr val="bg1"/>
                </a:solidFill>
              </a:rPr>
              <a:t>exibiting</a:t>
            </a:r>
            <a:r>
              <a:rPr lang="en-US" altLang="it-IT" sz="2600" dirty="0">
                <a:solidFill>
                  <a:schemeClr val="bg1"/>
                </a:solidFill>
              </a:rPr>
              <a:t> “</a:t>
            </a:r>
            <a:r>
              <a:rPr lang="en-US" altLang="it-IT" sz="2600" u="sng" dirty="0" err="1">
                <a:solidFill>
                  <a:schemeClr val="bg1"/>
                </a:solidFill>
              </a:rPr>
              <a:t>ultrarapid</a:t>
            </a:r>
            <a:r>
              <a:rPr lang="en-US" altLang="it-IT" sz="2600" u="sng" dirty="0">
                <a:solidFill>
                  <a:schemeClr val="bg1"/>
                </a:solidFill>
              </a:rPr>
              <a:t> metabolizer</a:t>
            </a:r>
            <a:r>
              <a:rPr lang="en-US" altLang="it-IT" sz="2600" dirty="0">
                <a:solidFill>
                  <a:schemeClr val="bg1"/>
                </a:solidFill>
              </a:rPr>
              <a:t>” </a:t>
            </a:r>
            <a:r>
              <a:rPr lang="en-US" altLang="it-IT" sz="2600" dirty="0" err="1">
                <a:solidFill>
                  <a:schemeClr val="bg1"/>
                </a:solidFill>
              </a:rPr>
              <a:t>polimorphisms</a:t>
            </a:r>
            <a:r>
              <a:rPr lang="en-US" altLang="it-IT" sz="2600" dirty="0">
                <a:solidFill>
                  <a:schemeClr val="bg1"/>
                </a:solidFill>
              </a:rPr>
              <a:t> may be more susceptible to chemical carcinogenesis as compared to “</a:t>
            </a:r>
            <a:r>
              <a:rPr lang="en-US" altLang="it-IT" sz="2600" u="sng" dirty="0">
                <a:solidFill>
                  <a:schemeClr val="bg1"/>
                </a:solidFill>
              </a:rPr>
              <a:t>poor metabolizer</a:t>
            </a:r>
            <a:r>
              <a:rPr lang="en-US" altLang="it-IT" sz="2600" dirty="0">
                <a:solidFill>
                  <a:schemeClr val="bg1"/>
                </a:solidFill>
              </a:rPr>
              <a:t>” ones</a:t>
            </a:r>
            <a:endParaRPr lang="it-IT" altLang="it-IT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9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-40466" y="44624"/>
            <a:ext cx="9148970" cy="1512168"/>
          </a:xfrm>
        </p:spPr>
        <p:txBody>
          <a:bodyPr/>
          <a:lstStyle/>
          <a:p>
            <a:pPr algn="just"/>
            <a:r>
              <a:rPr lang="it-IT" altLang="it-IT" sz="3200">
                <a:solidFill>
                  <a:srgbClr val="FFFF00"/>
                </a:solidFill>
              </a:rPr>
              <a:t>Benzopyrene: one of the most common and dangerous polycyclic aromatic hydrocarbon involved in chemical carcinogenesis   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5756745"/>
            <a:ext cx="93249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2700">
                <a:solidFill>
                  <a:srgbClr val="FFFFFF"/>
                </a:solidFill>
                <a:latin typeface="Arial"/>
              </a:rPr>
              <a:t>Metabolism of benzo[</a:t>
            </a:r>
            <a:r>
              <a:rPr lang="it-IT" altLang="it-IT" sz="2700" i="1">
                <a:solidFill>
                  <a:srgbClr val="FFFFFF"/>
                </a:solidFill>
                <a:latin typeface="Arial"/>
              </a:rPr>
              <a:t>a</a:t>
            </a:r>
            <a:r>
              <a:rPr lang="it-IT" altLang="it-IT" sz="2700">
                <a:solidFill>
                  <a:srgbClr val="FFFFFF"/>
                </a:solidFill>
                <a:latin typeface="Arial"/>
              </a:rPr>
              <a:t>]pyrene (</a:t>
            </a:r>
            <a:r>
              <a:rPr lang="it-IT" altLang="it-IT" sz="2700" u="sng">
                <a:solidFill>
                  <a:srgbClr val="FFFFFF"/>
                </a:solidFill>
                <a:latin typeface="Arial"/>
              </a:rPr>
              <a:t>procarcinogen</a:t>
            </a:r>
            <a:r>
              <a:rPr lang="it-IT" altLang="it-IT" sz="2700">
                <a:solidFill>
                  <a:srgbClr val="FFFFFF"/>
                </a:solidFill>
                <a:latin typeface="Arial"/>
              </a:rPr>
              <a:t>) yields the </a:t>
            </a:r>
            <a:r>
              <a:rPr lang="it-IT" altLang="it-IT" sz="2700" b="1" u="sng">
                <a:solidFill>
                  <a:srgbClr val="FFFFFF"/>
                </a:solidFill>
                <a:latin typeface="Arial"/>
              </a:rPr>
              <a:t>carcinogenic</a:t>
            </a:r>
            <a:r>
              <a:rPr lang="it-IT" altLang="it-IT" sz="2700">
                <a:solidFill>
                  <a:srgbClr val="FFFFFF"/>
                </a:solidFill>
                <a:latin typeface="Arial"/>
              </a:rPr>
              <a:t> benzo[</a:t>
            </a:r>
            <a:r>
              <a:rPr lang="it-IT" altLang="it-IT" sz="2700" i="1">
                <a:solidFill>
                  <a:srgbClr val="FFFFFF"/>
                </a:solidFill>
                <a:latin typeface="Arial"/>
              </a:rPr>
              <a:t>a</a:t>
            </a:r>
            <a:r>
              <a:rPr lang="it-IT" altLang="it-IT" sz="2700">
                <a:solidFill>
                  <a:srgbClr val="FFFFFF"/>
                </a:solidFill>
                <a:latin typeface="Arial"/>
              </a:rPr>
              <a:t>]pyren-7,8-dihydrodiol-9,10-epoxide 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-107950" y="1988840"/>
            <a:ext cx="9250784" cy="3752903"/>
            <a:chOff x="-107950" y="1988840"/>
            <a:chExt cx="9250784" cy="3752903"/>
          </a:xfrm>
        </p:grpSpPr>
        <p:grpSp>
          <p:nvGrpSpPr>
            <p:cNvPr id="10" name="Gruppo 9"/>
            <p:cNvGrpSpPr/>
            <p:nvPr/>
          </p:nvGrpSpPr>
          <p:grpSpPr>
            <a:xfrm>
              <a:off x="-107950" y="1988840"/>
              <a:ext cx="9144464" cy="3752903"/>
              <a:chOff x="-107950" y="1988840"/>
              <a:chExt cx="9144464" cy="3752903"/>
            </a:xfrm>
          </p:grpSpPr>
          <p:grpSp>
            <p:nvGrpSpPr>
              <p:cNvPr id="2" name="Gruppo 1"/>
              <p:cNvGrpSpPr/>
              <p:nvPr/>
            </p:nvGrpSpPr>
            <p:grpSpPr>
              <a:xfrm>
                <a:off x="-107950" y="1988840"/>
                <a:ext cx="9144464" cy="3752903"/>
                <a:chOff x="-107950" y="1988840"/>
                <a:chExt cx="9144464" cy="3752903"/>
              </a:xfrm>
            </p:grpSpPr>
            <p:pic>
              <p:nvPicPr>
                <p:cNvPr id="19461" name="Picture 2" descr="http://watcut.uwaterloo.ca/webnotes/Pharmacology/graphics/benzopyrene-adduct-pic-ef53d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1177" y="1988840"/>
                  <a:ext cx="8905337" cy="37529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-107950" y="3533154"/>
                  <a:ext cx="1728788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r>
                    <a:rPr lang="it-IT" altLang="it-IT" sz="2000" b="1">
                      <a:solidFill>
                        <a:srgbClr val="FF3300"/>
                      </a:solidFill>
                      <a:latin typeface="Arial"/>
                    </a:rPr>
                    <a:t>Cyt P-450</a:t>
                  </a:r>
                </a:p>
              </p:txBody>
            </p:sp>
            <p:sp>
              <p:nvSpPr>
                <p:cNvPr id="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907704" y="2464569"/>
                  <a:ext cx="2303462" cy="4603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r>
                    <a:rPr lang="it-IT" altLang="it-IT" sz="2400" b="1">
                      <a:solidFill>
                        <a:srgbClr val="FF3300"/>
                      </a:solidFill>
                      <a:latin typeface="Arial"/>
                    </a:rPr>
                    <a:t>procarcinogen</a:t>
                  </a:r>
                </a:p>
              </p:txBody>
            </p:sp>
            <p:sp>
              <p:nvSpPr>
                <p:cNvPr id="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95513" y="5271714"/>
                  <a:ext cx="1944687" cy="4619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r>
                    <a:rPr lang="it-IT" altLang="it-IT" sz="2400" b="1">
                      <a:solidFill>
                        <a:srgbClr val="FF3300"/>
                      </a:solidFill>
                      <a:latin typeface="Arial"/>
                    </a:rPr>
                    <a:t>carcinogen</a:t>
                  </a:r>
                </a:p>
              </p:txBody>
            </p:sp>
          </p:grpSp>
          <p:sp>
            <p:nvSpPr>
              <p:cNvPr id="3" name="Ovale 2"/>
              <p:cNvSpPr/>
              <p:nvPr/>
            </p:nvSpPr>
            <p:spPr bwMode="auto">
              <a:xfrm rot="19719559">
                <a:off x="5747438" y="3486182"/>
                <a:ext cx="1724245" cy="1008112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" name="CasellaDiTesto 3"/>
              <p:cNvSpPr txBox="1"/>
              <p:nvPr/>
            </p:nvSpPr>
            <p:spPr>
              <a:xfrm>
                <a:off x="5083487" y="5363924"/>
                <a:ext cx="373698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Benzopyrene epoxide-DNA adduct</a:t>
                </a:r>
              </a:p>
            </p:txBody>
          </p:sp>
        </p:grpSp>
        <p:sp>
          <p:nvSpPr>
            <p:cNvPr id="9" name="CasellaDiTesto 8"/>
            <p:cNvSpPr txBox="1"/>
            <p:nvPr/>
          </p:nvSpPr>
          <p:spPr>
            <a:xfrm>
              <a:off x="1619672" y="2132856"/>
              <a:ext cx="7523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/>
                <a:t>[emissioni veicolari, impianti termici, centrali termoelettriche, inceneritori]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189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6048672"/>
          </a:xfrm>
        </p:spPr>
        <p:txBody>
          <a:bodyPr/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Le attuali conoscenze sulla predisposizione genetica a determinate patologie ha aperto la strada alla MEDICINA PREDITTIVA</a:t>
            </a:r>
          </a:p>
          <a:p>
            <a:pPr algn="just"/>
            <a:endParaRPr lang="it-IT" sz="1050" dirty="0">
              <a:solidFill>
                <a:schemeClr val="bg1"/>
              </a:solidFill>
            </a:endParaRPr>
          </a:p>
          <a:p>
            <a:pPr algn="just"/>
            <a:r>
              <a:rPr lang="it-IT" sz="2800" dirty="0">
                <a:solidFill>
                  <a:schemeClr val="bg1"/>
                </a:solidFill>
              </a:rPr>
              <a:t>La medicina predittiva (anche detta personalizzata) </a:t>
            </a:r>
            <a:r>
              <a:rPr lang="it-IT" sz="2800" dirty="0">
                <a:solidFill>
                  <a:srgbClr val="FFFF00"/>
                </a:solidFill>
              </a:rPr>
              <a:t>analizza</a:t>
            </a:r>
            <a:r>
              <a:rPr lang="it-IT" sz="2800" dirty="0">
                <a:solidFill>
                  <a:schemeClr val="bg1"/>
                </a:solidFill>
              </a:rPr>
              <a:t> ed </a:t>
            </a:r>
            <a:r>
              <a:rPr lang="it-IT" sz="2800" dirty="0">
                <a:solidFill>
                  <a:srgbClr val="FFFF00"/>
                </a:solidFill>
              </a:rPr>
              <a:t>interpreta</a:t>
            </a:r>
            <a:r>
              <a:rPr lang="it-IT" sz="2800" dirty="0">
                <a:solidFill>
                  <a:schemeClr val="bg1"/>
                </a:solidFill>
              </a:rPr>
              <a:t> il DNA di un individuo</a:t>
            </a:r>
          </a:p>
          <a:p>
            <a:pPr algn="just"/>
            <a:endParaRPr lang="it-IT" sz="1050" dirty="0">
              <a:solidFill>
                <a:schemeClr val="bg1"/>
              </a:solidFill>
            </a:endParaRPr>
          </a:p>
          <a:p>
            <a:pPr algn="just"/>
            <a:r>
              <a:rPr lang="it-IT" sz="2800" u="sng" dirty="0">
                <a:solidFill>
                  <a:schemeClr val="bg1"/>
                </a:solidFill>
              </a:rPr>
              <a:t>Obiettivo</a:t>
            </a:r>
            <a:r>
              <a:rPr lang="it-IT" sz="2800" dirty="0">
                <a:solidFill>
                  <a:schemeClr val="bg1"/>
                </a:solidFill>
              </a:rPr>
              <a:t>: conoscere la </a:t>
            </a:r>
            <a:r>
              <a:rPr lang="it-IT" sz="2800" dirty="0">
                <a:solidFill>
                  <a:srgbClr val="FFFF00"/>
                </a:solidFill>
              </a:rPr>
              <a:t>suscettibilità genetica </a:t>
            </a:r>
            <a:r>
              <a:rPr lang="it-IT" sz="2800" dirty="0">
                <a:solidFill>
                  <a:schemeClr val="bg1"/>
                </a:solidFill>
              </a:rPr>
              <a:t>(predisposizione ereditaria) di un individuo a sviluppare una determinata patologia, </a:t>
            </a:r>
            <a:r>
              <a:rPr lang="it-IT" sz="2800" dirty="0">
                <a:solidFill>
                  <a:srgbClr val="FFFF00"/>
                </a:solidFill>
              </a:rPr>
              <a:t>al fine di</a:t>
            </a:r>
            <a:r>
              <a:rPr lang="it-IT" sz="2800" dirty="0">
                <a:solidFill>
                  <a:schemeClr val="bg1"/>
                </a:solidFill>
              </a:rPr>
              <a:t> poterne </a:t>
            </a:r>
            <a:r>
              <a:rPr lang="it-IT" sz="2800" dirty="0">
                <a:solidFill>
                  <a:srgbClr val="FFFF00"/>
                </a:solidFill>
              </a:rPr>
              <a:t>evitare</a:t>
            </a:r>
            <a:r>
              <a:rPr lang="it-IT" sz="2800" dirty="0">
                <a:solidFill>
                  <a:schemeClr val="bg1"/>
                </a:solidFill>
              </a:rPr>
              <a:t> o </a:t>
            </a:r>
            <a:r>
              <a:rPr lang="it-IT" sz="2800" dirty="0">
                <a:solidFill>
                  <a:srgbClr val="FFFF00"/>
                </a:solidFill>
              </a:rPr>
              <a:t>ritardare</a:t>
            </a:r>
            <a:r>
              <a:rPr lang="it-IT" sz="2800" dirty="0">
                <a:solidFill>
                  <a:schemeClr val="bg1"/>
                </a:solidFill>
              </a:rPr>
              <a:t> l’insorgenza</a:t>
            </a:r>
          </a:p>
          <a:p>
            <a:pPr algn="just"/>
            <a:endParaRPr lang="it-IT" sz="1050" dirty="0">
              <a:solidFill>
                <a:schemeClr val="bg1"/>
              </a:solidFill>
            </a:endParaRPr>
          </a:p>
          <a:p>
            <a:pPr algn="just"/>
            <a:r>
              <a:rPr lang="it-IT" sz="2800" dirty="0">
                <a:solidFill>
                  <a:schemeClr val="bg1"/>
                </a:solidFill>
              </a:rPr>
              <a:t>L’analisi genetica volta alla ricerca della predisposizione </a:t>
            </a:r>
            <a:r>
              <a:rPr lang="it-IT" sz="2800" dirty="0">
                <a:solidFill>
                  <a:srgbClr val="FFFF00"/>
                </a:solidFill>
              </a:rPr>
              <a:t>non può identificare </a:t>
            </a:r>
            <a:r>
              <a:rPr lang="it-IT" sz="2800" dirty="0">
                <a:solidFill>
                  <a:schemeClr val="bg1"/>
                </a:solidFill>
              </a:rPr>
              <a:t>con certezza </a:t>
            </a:r>
            <a:r>
              <a:rPr lang="it-IT" sz="2800" b="1" u="sng" dirty="0">
                <a:solidFill>
                  <a:srgbClr val="FFFF00"/>
                </a:solidFill>
              </a:rPr>
              <a:t>se</a:t>
            </a:r>
            <a:r>
              <a:rPr lang="it-IT" sz="2800" dirty="0">
                <a:solidFill>
                  <a:schemeClr val="bg1"/>
                </a:solidFill>
              </a:rPr>
              <a:t>  una malattia si svilupperà, ma </a:t>
            </a:r>
            <a:r>
              <a:rPr lang="it-IT" sz="2800" dirty="0">
                <a:solidFill>
                  <a:srgbClr val="FFFF00"/>
                </a:solidFill>
              </a:rPr>
              <a:t>può valutare il rischio</a:t>
            </a:r>
          </a:p>
          <a:p>
            <a:pPr algn="just"/>
            <a:endParaRPr lang="it-IT" sz="2800" dirty="0">
              <a:solidFill>
                <a:schemeClr val="bg1"/>
              </a:solidFill>
            </a:endParaRPr>
          </a:p>
          <a:p>
            <a:pPr algn="just"/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5496" y="-99392"/>
            <a:ext cx="9036496" cy="634082"/>
          </a:xfrm>
        </p:spPr>
        <p:txBody>
          <a:bodyPr/>
          <a:lstStyle/>
          <a:p>
            <a:r>
              <a:rPr lang="it-IT" sz="3600">
                <a:solidFill>
                  <a:srgbClr val="FFFF00"/>
                </a:solidFill>
              </a:rPr>
              <a:t>Medicina predittiva: medicina del futuro ?</a:t>
            </a:r>
          </a:p>
        </p:txBody>
      </p:sp>
    </p:spTree>
    <p:extLst>
      <p:ext uri="{BB962C8B-B14F-4D97-AF65-F5344CB8AC3E}">
        <p14:creationId xmlns:p14="http://schemas.microsoft.com/office/powerpoint/2010/main" val="40740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/>
          <p:cNvCxnSpPr/>
          <p:nvPr/>
        </p:nvCxnSpPr>
        <p:spPr>
          <a:xfrm>
            <a:off x="2051720" y="1196975"/>
            <a:ext cx="0" cy="414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aborazione alternativa 5"/>
          <p:cNvSpPr/>
          <p:nvPr/>
        </p:nvSpPr>
        <p:spPr>
          <a:xfrm>
            <a:off x="107950" y="2019995"/>
            <a:ext cx="4032002" cy="1697037"/>
          </a:xfrm>
          <a:prstGeom prst="flowChartAlternateProcess">
            <a:avLst/>
          </a:prstGeom>
          <a:solidFill>
            <a:srgbClr val="99CCFF"/>
          </a:solidFill>
          <a:ln w="57150">
            <a:solidFill>
              <a:srgbClr val="583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>
                <a:solidFill>
                  <a:srgbClr val="000000"/>
                </a:solidFill>
              </a:rPr>
              <a:t>Analisi del DNA mirata a verificare la presenza di un assetto genetico di suscettibilità  </a:t>
            </a:r>
          </a:p>
        </p:txBody>
      </p:sp>
      <p:sp>
        <p:nvSpPr>
          <p:cNvPr id="7" name="Elaborazione alternativa 6"/>
          <p:cNvSpPr/>
          <p:nvPr/>
        </p:nvSpPr>
        <p:spPr>
          <a:xfrm>
            <a:off x="107950" y="209550"/>
            <a:ext cx="4032002" cy="1223963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583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>
                <a:solidFill>
                  <a:srgbClr val="000000"/>
                </a:solidFill>
              </a:rPr>
              <a:t>Ricorrenza di una determinata patologia in ambito familiare</a:t>
            </a:r>
          </a:p>
        </p:txBody>
      </p:sp>
      <p:sp>
        <p:nvSpPr>
          <p:cNvPr id="8" name="Elaborazione alternativa 7"/>
          <p:cNvSpPr/>
          <p:nvPr/>
        </p:nvSpPr>
        <p:spPr>
          <a:xfrm>
            <a:off x="107504" y="4365228"/>
            <a:ext cx="4032448" cy="2088108"/>
          </a:xfrm>
          <a:prstGeom prst="flowChartAlternateProcess">
            <a:avLst/>
          </a:prstGeom>
          <a:solidFill>
            <a:srgbClr val="66FF33"/>
          </a:solidFill>
          <a:ln w="57150">
            <a:solidFill>
              <a:srgbClr val="583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>
                <a:solidFill>
                  <a:srgbClr val="000000"/>
                </a:solidFill>
              </a:rPr>
              <a:t>Misure preventive per ridurre il rischio di comparsa e/o la gravità della malattia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6732240" y="1349375"/>
            <a:ext cx="0" cy="414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aborazione alternativa 15"/>
          <p:cNvSpPr/>
          <p:nvPr/>
        </p:nvSpPr>
        <p:spPr>
          <a:xfrm>
            <a:off x="4644008" y="1875979"/>
            <a:ext cx="4390586" cy="1985069"/>
          </a:xfrm>
          <a:prstGeom prst="flowChartAlternateProcess">
            <a:avLst/>
          </a:prstGeom>
          <a:solidFill>
            <a:srgbClr val="99CCFF"/>
          </a:solidFill>
          <a:ln w="57150">
            <a:solidFill>
              <a:srgbClr val="583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>
                <a:solidFill>
                  <a:srgbClr val="000000"/>
                </a:solidFill>
              </a:rPr>
              <a:t>Ricerca di polimorfismi  che predispongono allo sviluppo di patologie cardiovascolari (coronopatie, infarto, ictus)</a:t>
            </a:r>
          </a:p>
        </p:txBody>
      </p:sp>
      <p:sp>
        <p:nvSpPr>
          <p:cNvPr id="9" name="Elaborazione alternativa 8"/>
          <p:cNvSpPr/>
          <p:nvPr/>
        </p:nvSpPr>
        <p:spPr>
          <a:xfrm>
            <a:off x="4644007" y="206127"/>
            <a:ext cx="4390585" cy="1225550"/>
          </a:xfrm>
          <a:prstGeom prst="flowChartAlternateProcess">
            <a:avLst/>
          </a:prstGeom>
          <a:solidFill>
            <a:srgbClr val="FF3399"/>
          </a:solidFill>
          <a:ln w="57150">
            <a:solidFill>
              <a:srgbClr val="583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>
                <a:solidFill>
                  <a:srgbClr val="000000"/>
                </a:solidFill>
              </a:rPr>
              <a:t>Soggetto con storia familiare di ipertensione</a:t>
            </a:r>
          </a:p>
        </p:txBody>
      </p:sp>
      <p:sp>
        <p:nvSpPr>
          <p:cNvPr id="11" name="Elaborazione alternativa 10"/>
          <p:cNvSpPr/>
          <p:nvPr/>
        </p:nvSpPr>
        <p:spPr>
          <a:xfrm>
            <a:off x="4644008" y="4365104"/>
            <a:ext cx="4390585" cy="2088034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583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>
                <a:solidFill>
                  <a:srgbClr val="000000"/>
                </a:solidFill>
              </a:rPr>
              <a:t>Interventi preventivi a livello </a:t>
            </a:r>
            <a:r>
              <a:rPr lang="it-IT" sz="2400" b="1">
                <a:solidFill>
                  <a:srgbClr val="FF0000"/>
                </a:solidFill>
              </a:rPr>
              <a:t>nutrizionale</a:t>
            </a:r>
            <a:r>
              <a:rPr lang="it-IT" sz="2400" b="1">
                <a:solidFill>
                  <a:srgbClr val="000000"/>
                </a:solidFill>
              </a:rPr>
              <a:t> (dieta povera di grassi e sale) e  </a:t>
            </a:r>
            <a:r>
              <a:rPr lang="it-IT" sz="2400" b="1">
                <a:solidFill>
                  <a:srgbClr val="FF0000"/>
                </a:solidFill>
              </a:rPr>
              <a:t>comportamentale</a:t>
            </a:r>
            <a:r>
              <a:rPr lang="it-IT" sz="2400" b="1">
                <a:solidFill>
                  <a:srgbClr val="000000"/>
                </a:solidFill>
              </a:rPr>
              <a:t> (attività fisica) </a:t>
            </a:r>
          </a:p>
        </p:txBody>
      </p:sp>
    </p:spTree>
    <p:extLst>
      <p:ext uri="{BB962C8B-B14F-4D97-AF65-F5344CB8AC3E}">
        <p14:creationId xmlns:p14="http://schemas.microsoft.com/office/powerpoint/2010/main" val="32566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44450"/>
            <a:ext cx="8964612" cy="633413"/>
          </a:xfrm>
        </p:spPr>
        <p:txBody>
          <a:bodyPr/>
          <a:lstStyle/>
          <a:p>
            <a:pPr eaLnBrk="1" hangingPunct="1"/>
            <a:r>
              <a:rPr lang="it-IT" altLang="it-IT">
                <a:solidFill>
                  <a:srgbClr val="FFFF00"/>
                </a:solidFill>
              </a:rPr>
              <a:t>Predisposizione alle malattie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836613"/>
            <a:ext cx="8928100" cy="5905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sz="2800">
                <a:solidFill>
                  <a:schemeClr val="bg1"/>
                </a:solidFill>
              </a:rPr>
              <a:t>	</a:t>
            </a:r>
            <a:r>
              <a:rPr lang="it-IT" altLang="it-IT">
                <a:solidFill>
                  <a:schemeClr val="bg1"/>
                </a:solidFill>
              </a:rPr>
              <a:t>E’ definita da: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altLang="it-IT" sz="3200">
                <a:solidFill>
                  <a:schemeClr val="bg1"/>
                </a:solidFill>
              </a:rPr>
              <a:t> </a:t>
            </a:r>
            <a:r>
              <a:rPr lang="it-IT" altLang="it-IT" sz="3200">
                <a:solidFill>
                  <a:srgbClr val="003399"/>
                </a:solidFill>
              </a:rPr>
              <a:t>fattori GENETICI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320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altLang="it-IT" sz="3200">
                <a:solidFill>
                  <a:schemeClr val="bg1"/>
                </a:solidFill>
              </a:rPr>
              <a:t> fattori AMBIENTALI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altLang="it-IT" sz="320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altLang="it-IT" sz="3200">
                <a:solidFill>
                  <a:schemeClr val="bg1"/>
                </a:solidFill>
              </a:rPr>
              <a:t> STILI DI VITA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altLang="it-IT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3000">
                <a:solidFill>
                  <a:schemeClr val="bg1"/>
                </a:solidFill>
              </a:rPr>
              <a:t>possono agire su «substrati» genetici a rischio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3000">
                <a:solidFill>
                  <a:schemeClr val="bg1"/>
                </a:solidFill>
              </a:rPr>
              <a:t>possono rappresentare di per sé fattori di rischio </a:t>
            </a:r>
          </a:p>
        </p:txBody>
      </p:sp>
    </p:spTree>
    <p:extLst>
      <p:ext uri="{BB962C8B-B14F-4D97-AF65-F5344CB8AC3E}">
        <p14:creationId xmlns:p14="http://schemas.microsoft.com/office/powerpoint/2010/main" val="4765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9144000" cy="922338"/>
          </a:xfrm>
        </p:spPr>
        <p:txBody>
          <a:bodyPr/>
          <a:lstStyle/>
          <a:p>
            <a:pPr eaLnBrk="1" hangingPunct="1"/>
            <a:r>
              <a:rPr lang="it-IT" altLang="it-IT" sz="4000">
                <a:solidFill>
                  <a:srgbClr val="FFFF00"/>
                </a:solidFill>
              </a:rPr>
              <a:t>Fattori ambientali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688"/>
            <a:ext cx="9144000" cy="6192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3000">
                <a:solidFill>
                  <a:srgbClr val="FFFF00"/>
                </a:solidFill>
              </a:rPr>
              <a:t>Condizioni nutrizionali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>
                <a:solidFill>
                  <a:schemeClr val="bg1"/>
                </a:solidFill>
              </a:rPr>
              <a:t>Malnutrizione protido-energetica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>
                <a:solidFill>
                  <a:schemeClr val="bg1"/>
                </a:solidFill>
              </a:rPr>
              <a:t>Carenza di vitamine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>
                <a:solidFill>
                  <a:schemeClr val="bg1"/>
                </a:solidFill>
              </a:rPr>
              <a:t>Apporto calorico esagerato, obesità</a:t>
            </a:r>
          </a:p>
          <a:p>
            <a:pPr lvl="1" eaLnBrk="1" hangingPunct="1">
              <a:lnSpc>
                <a:spcPct val="90000"/>
              </a:lnSpc>
            </a:pPr>
            <a:endParaRPr lang="it-IT" altLang="it-IT" sz="105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it-IT" altLang="it-IT" sz="105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it-IT" altLang="it-IT" sz="105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3000">
                <a:solidFill>
                  <a:srgbClr val="FFFF00"/>
                </a:solidFill>
              </a:rPr>
              <a:t>Attività lavorativa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it-IT" altLang="it-IT" sz="2800">
                <a:solidFill>
                  <a:schemeClr val="bg1"/>
                </a:solidFill>
              </a:rPr>
              <a:t>   	Alcune attività lavorative aumentano </a:t>
            </a:r>
            <a:r>
              <a:rPr lang="it-IT" altLang="it-IT" sz="2800" u="sng">
                <a:solidFill>
                  <a:schemeClr val="bg1"/>
                </a:solidFill>
              </a:rPr>
              <a:t>il rischio</a:t>
            </a:r>
            <a:r>
              <a:rPr lang="it-IT" altLang="it-IT" sz="2800">
                <a:solidFill>
                  <a:schemeClr val="bg1"/>
                </a:solidFill>
              </a:rPr>
              <a:t> di    	sviluppare determinate patologie correlate 	all’esposizione a particolari agenti  </a:t>
            </a:r>
          </a:p>
          <a:p>
            <a:pPr eaLnBrk="1" hangingPunct="1">
              <a:lnSpc>
                <a:spcPct val="90000"/>
              </a:lnSpc>
            </a:pPr>
            <a:endParaRPr lang="it-IT" altLang="it-IT" sz="105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it-IT" altLang="it-IT" sz="2400">
                <a:solidFill>
                  <a:schemeClr val="bg1"/>
                </a:solidFill>
              </a:rPr>
              <a:t>tipo di agente tossico		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400">
                <a:solidFill>
                  <a:schemeClr val="bg1"/>
                </a:solidFill>
              </a:rPr>
              <a:t>durata dell’esposizione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400">
                <a:solidFill>
                  <a:schemeClr val="bg1"/>
                </a:solidFill>
              </a:rPr>
              <a:t>condizioni del soggetto esposto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400">
                <a:solidFill>
                  <a:schemeClr val="bg1"/>
                </a:solidFill>
              </a:rPr>
              <a:t>rispetto delle misure di sicurezza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100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012160" y="1085835"/>
            <a:ext cx="2664296" cy="830997"/>
          </a:xfrm>
          <a:prstGeom prst="rect">
            <a:avLst/>
          </a:prstGeom>
          <a:solidFill>
            <a:srgbClr val="07D3E9"/>
          </a:solidFill>
        </p:spPr>
        <p:txBody>
          <a:bodyPr wrap="square" rtlCol="0">
            <a:spAutoFit/>
          </a:bodyPr>
          <a:lstStyle/>
          <a:p>
            <a:r>
              <a:rPr lang="it-IT" sz="2400"/>
              <a:t>r. immunitaria difettosa, infezioni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24128" y="2492896"/>
            <a:ext cx="3384376" cy="830997"/>
          </a:xfrm>
          <a:prstGeom prst="rect">
            <a:avLst/>
          </a:prstGeom>
          <a:solidFill>
            <a:srgbClr val="07D3E9"/>
          </a:solidFill>
        </p:spPr>
        <p:txBody>
          <a:bodyPr wrap="square" rtlCol="0">
            <a:spAutoFit/>
          </a:bodyPr>
          <a:lstStyle/>
          <a:p>
            <a:r>
              <a:rPr lang="it-IT" sz="2400"/>
              <a:t>ipertensione, patologie muscolo-scheletriche</a:t>
            </a:r>
          </a:p>
        </p:txBody>
      </p:sp>
    </p:spTree>
    <p:extLst>
      <p:ext uri="{BB962C8B-B14F-4D97-AF65-F5344CB8AC3E}">
        <p14:creationId xmlns:p14="http://schemas.microsoft.com/office/powerpoint/2010/main" val="147214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olo 1"/>
          <p:cNvSpPr>
            <a:spLocks noGrp="1"/>
          </p:cNvSpPr>
          <p:nvPr>
            <p:ph type="title"/>
          </p:nvPr>
        </p:nvSpPr>
        <p:spPr>
          <a:xfrm>
            <a:off x="-36512" y="-90264"/>
            <a:ext cx="9217024" cy="1143000"/>
          </a:xfrm>
        </p:spPr>
        <p:txBody>
          <a:bodyPr/>
          <a:lstStyle/>
          <a:p>
            <a:r>
              <a:rPr lang="it-IT" altLang="it-IT" sz="4000" dirty="0">
                <a:solidFill>
                  <a:srgbClr val="FFFF00"/>
                </a:solidFill>
              </a:rPr>
              <a:t>Stili di vita (abitudini comportamentali)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96552" y="1196752"/>
            <a:ext cx="9540552" cy="5544616"/>
          </a:xfrm>
        </p:spPr>
        <p:txBody>
          <a:bodyPr/>
          <a:lstStyle/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>
                <a:solidFill>
                  <a:srgbClr val="FFFF00"/>
                </a:solidFill>
              </a:rPr>
              <a:t>Fumo</a:t>
            </a:r>
            <a:r>
              <a:rPr lang="it-IT" altLang="it-IT" dirty="0">
                <a:solidFill>
                  <a:schemeClr val="bg1"/>
                </a:solidFill>
              </a:rPr>
              <a:t>: ↑ </a:t>
            </a:r>
            <a:r>
              <a:rPr lang="it-IT" dirty="0">
                <a:solidFill>
                  <a:schemeClr val="bg1"/>
                </a:solidFill>
              </a:rPr>
              <a:t>incidenza infezioni vie respiratorie </a:t>
            </a:r>
            <a:r>
              <a:rPr lang="it-IT" altLang="it-IT" dirty="0">
                <a:solidFill>
                  <a:schemeClr val="bg1"/>
                </a:solidFill>
              </a:rPr>
              <a:t>e neoplasie polmonari</a:t>
            </a:r>
            <a:endParaRPr lang="it-IT" dirty="0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it-IT" sz="1400" dirty="0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 C</a:t>
            </a:r>
            <a:r>
              <a:rPr lang="it-IT" altLang="it-IT" dirty="0">
                <a:solidFill>
                  <a:schemeClr val="bg1"/>
                </a:solidFill>
              </a:rPr>
              <a:t>onsumo di </a:t>
            </a:r>
            <a:r>
              <a:rPr lang="it-IT" altLang="it-IT" dirty="0">
                <a:solidFill>
                  <a:srgbClr val="FFFF00"/>
                </a:solidFill>
              </a:rPr>
              <a:t>alcol</a:t>
            </a:r>
            <a:r>
              <a:rPr lang="it-IT" altLang="it-IT" dirty="0">
                <a:solidFill>
                  <a:schemeClr val="bg1"/>
                </a:solidFill>
              </a:rPr>
              <a:t> : ↓ assorbimento nutrienti, azione irritante a livello del sistema digerente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it-IT" altLang="it-IT" sz="1400" dirty="0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it-IT" altLang="it-IT" dirty="0">
                <a:solidFill>
                  <a:schemeClr val="bg1"/>
                </a:solidFill>
              </a:rPr>
              <a:t> Uso di </a:t>
            </a:r>
            <a:r>
              <a:rPr lang="it-IT" altLang="it-IT" dirty="0">
                <a:solidFill>
                  <a:srgbClr val="FFFF00"/>
                </a:solidFill>
              </a:rPr>
              <a:t>sostanze «illecite»</a:t>
            </a:r>
            <a:r>
              <a:rPr lang="it-IT" altLang="it-IT" dirty="0">
                <a:solidFill>
                  <a:schemeClr val="bg1"/>
                </a:solidFill>
              </a:rPr>
              <a:t>: ↓ efficienza </a:t>
            </a:r>
            <a:r>
              <a:rPr lang="it-IT" altLang="it-IT" dirty="0" err="1">
                <a:solidFill>
                  <a:schemeClr val="bg1"/>
                </a:solidFill>
              </a:rPr>
              <a:t>r</a:t>
            </a:r>
            <a:r>
              <a:rPr lang="it-IT" altLang="it-IT" dirty="0">
                <a:solidFill>
                  <a:schemeClr val="bg1"/>
                </a:solidFill>
              </a:rPr>
              <a:t>. immunitaria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it-IT" altLang="it-IT" sz="1400" dirty="0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>
                <a:solidFill>
                  <a:srgbClr val="FFFF00"/>
                </a:solidFill>
              </a:rPr>
              <a:t>Abitudini sessuali</a:t>
            </a:r>
            <a:r>
              <a:rPr lang="it-IT" altLang="it-IT" dirty="0">
                <a:solidFill>
                  <a:schemeClr val="bg1"/>
                </a:solidFill>
              </a:rPr>
              <a:t>: la promiscuità sessuale (rapporti occasionali non protetti con partner diversi) aumenta il rischio di infezioni da particolari patogeni (</a:t>
            </a:r>
            <a:r>
              <a:rPr lang="it-IT" altLang="it-IT" dirty="0">
                <a:solidFill>
                  <a:srgbClr val="FFFF00"/>
                </a:solidFill>
              </a:rPr>
              <a:t>HPV</a:t>
            </a:r>
            <a:r>
              <a:rPr lang="it-IT" altLang="it-IT" dirty="0">
                <a:solidFill>
                  <a:schemeClr val="bg1"/>
                </a:solidFill>
              </a:rPr>
              <a:t>, </a:t>
            </a:r>
            <a:r>
              <a:rPr lang="it-IT" altLang="it-IT" dirty="0">
                <a:solidFill>
                  <a:srgbClr val="FFFF00"/>
                </a:solidFill>
              </a:rPr>
              <a:t>HIV, candida</a:t>
            </a:r>
            <a:r>
              <a:rPr lang="it-IT" altLang="it-IT" dirty="0">
                <a:solidFill>
                  <a:schemeClr val="bg1"/>
                </a:solidFill>
              </a:rPr>
              <a:t>, </a:t>
            </a:r>
            <a:r>
              <a:rPr lang="it-IT" altLang="it-IT" dirty="0">
                <a:solidFill>
                  <a:srgbClr val="FFFF00"/>
                </a:solidFill>
              </a:rPr>
              <a:t>herpes</a:t>
            </a:r>
            <a:r>
              <a:rPr lang="it-IT" altLang="it-IT" dirty="0">
                <a:solidFill>
                  <a:schemeClr val="bg1"/>
                </a:solidFill>
              </a:rPr>
              <a:t>, </a:t>
            </a:r>
            <a:r>
              <a:rPr lang="it-IT" altLang="it-IT" dirty="0">
                <a:solidFill>
                  <a:srgbClr val="FFFF00"/>
                </a:solidFill>
              </a:rPr>
              <a:t>gonococco, treponema, trichomonas</a:t>
            </a:r>
            <a:r>
              <a:rPr lang="it-IT" altLang="it-IT" dirty="0">
                <a:solidFill>
                  <a:schemeClr val="bg1"/>
                </a:solidFill>
              </a:rPr>
              <a:t>)</a:t>
            </a:r>
            <a:endParaRPr lang="it-IT" alt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2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613" cy="777875"/>
          </a:xfrm>
        </p:spPr>
        <p:txBody>
          <a:bodyPr/>
          <a:lstStyle/>
          <a:p>
            <a:pPr eaLnBrk="1" hangingPunct="1"/>
            <a:r>
              <a:rPr lang="it-IT" altLang="it-IT" sz="4000">
                <a:solidFill>
                  <a:srgbClr val="FFFF00"/>
                </a:solidFill>
              </a:rPr>
              <a:t>Eziologia: cause di malattia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775"/>
            <a:ext cx="8784975" cy="4525963"/>
          </a:xfrm>
        </p:spPr>
        <p:txBody>
          <a:bodyPr/>
          <a:lstStyle/>
          <a:p>
            <a:pPr eaLnBrk="1" hangingPunct="1"/>
            <a:endParaRPr lang="it-IT" altLang="it-IT">
              <a:solidFill>
                <a:schemeClr val="bg1"/>
              </a:solidFill>
            </a:endParaRPr>
          </a:p>
          <a:p>
            <a:pPr lvl="4" eaLnBrk="1" hangingPunct="1"/>
            <a:endParaRPr lang="it-IT" altLang="it-IT">
              <a:solidFill>
                <a:schemeClr val="bg1"/>
              </a:solidFill>
            </a:endParaRPr>
          </a:p>
          <a:p>
            <a:pPr eaLnBrk="1" hangingPunct="1"/>
            <a:endParaRPr lang="it-IT" altLang="it-IT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it-IT" altLang="it-IT">
                <a:solidFill>
                  <a:schemeClr val="bg1"/>
                </a:solidFill>
              </a:rPr>
              <a:t> Cause di malattia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4932363" y="2128838"/>
            <a:ext cx="2663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>
                <a:solidFill>
                  <a:srgbClr val="FFFFFF"/>
                </a:solidFill>
              </a:rPr>
              <a:t>determinanti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4787900" y="4076700"/>
            <a:ext cx="2663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>
                <a:solidFill>
                  <a:srgbClr val="FFFFFF"/>
                </a:solidFill>
              </a:rPr>
              <a:t>coadiuvanti (concause)</a:t>
            </a: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 flipV="1">
            <a:off x="4211638" y="2565400"/>
            <a:ext cx="720725" cy="7191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rot="4649919" flipV="1">
            <a:off x="4283869" y="3645694"/>
            <a:ext cx="720725" cy="7191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  <p:bldP spid="1300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rgbClr val="FFFF00"/>
                </a:solidFill>
              </a:rPr>
              <a:t>Eziologia: cause </a:t>
            </a:r>
            <a:r>
              <a:rPr lang="it-IT" altLang="it-IT" sz="3600" u="sng">
                <a:solidFill>
                  <a:srgbClr val="FFFF00"/>
                </a:solidFill>
              </a:rPr>
              <a:t>determinanti</a:t>
            </a:r>
            <a:r>
              <a:rPr lang="it-IT" altLang="it-IT" sz="3600">
                <a:solidFill>
                  <a:srgbClr val="FFFF00"/>
                </a:solidFill>
              </a:rPr>
              <a:t> di malattia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0" y="1260475"/>
            <a:ext cx="91440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FFFFFF"/>
                </a:solidFill>
              </a:rPr>
              <a:t>    </a:t>
            </a:r>
            <a:r>
              <a:rPr lang="it-IT" altLang="it-IT" sz="2400" u="sng">
                <a:solidFill>
                  <a:srgbClr val="FFFFFF"/>
                </a:solidFill>
              </a:rPr>
              <a:t>Patologie monofattoriali</a:t>
            </a:r>
            <a:r>
              <a:rPr lang="it-IT" altLang="it-IT" sz="2400">
                <a:solidFill>
                  <a:srgbClr val="FFFFFF"/>
                </a:solidFill>
              </a:rPr>
              <a:t>: generate da una causa </a:t>
            </a:r>
            <a:r>
              <a:rPr lang="it-IT" altLang="it-IT" sz="2400" b="1" u="sng">
                <a:solidFill>
                  <a:srgbClr val="FFFFFF"/>
                </a:solidFill>
              </a:rPr>
              <a:t>forte</a:t>
            </a:r>
            <a:r>
              <a:rPr lang="it-IT" altLang="it-IT" sz="2400">
                <a:solidFill>
                  <a:srgbClr val="FFFFFF"/>
                </a:solidFill>
              </a:rPr>
              <a:t> che rappresenta un «determinante sufficiente» capace di provocare tutti gli eventi che portano </a:t>
            </a:r>
            <a:r>
              <a:rPr lang="it-IT" altLang="it-IT" sz="2400" b="1" u="sng">
                <a:solidFill>
                  <a:srgbClr val="FFFFFF"/>
                </a:solidFill>
              </a:rPr>
              <a:t>sempre</a:t>
            </a:r>
            <a:r>
              <a:rPr lang="it-IT" altLang="it-IT" sz="2400">
                <a:solidFill>
                  <a:srgbClr val="FFFFFF"/>
                </a:solidFill>
              </a:rPr>
              <a:t> alla comparsa della patologia.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FFFFFF"/>
                </a:solidFill>
              </a:rPr>
              <a:t>		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FFFFFF"/>
                </a:solidFill>
              </a:rPr>
              <a:t>	Esempi: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FFFFFF"/>
                </a:solidFill>
              </a:rPr>
              <a:t>Malattie </a:t>
            </a:r>
            <a:r>
              <a:rPr lang="it-IT" altLang="it-IT" sz="2400" u="sng">
                <a:solidFill>
                  <a:srgbClr val="FFFFFF"/>
                </a:solidFill>
              </a:rPr>
              <a:t>ereditarie monogeniche</a:t>
            </a:r>
            <a:r>
              <a:rPr lang="it-IT" altLang="it-IT" sz="2400">
                <a:solidFill>
                  <a:srgbClr val="FFFFFF"/>
                </a:solidFill>
              </a:rPr>
              <a:t> (anemia falciforme, fibrosi cistica, distrofia muscolare di Duchenne, ecc.)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FFFFFF"/>
                </a:solidFill>
              </a:rPr>
              <a:t>Resezione di un grosso vaso che provoca shock emorragico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FFFFFF"/>
                </a:solidFill>
              </a:rPr>
              <a:t>Ingestione di un'unica ed elevata dose di un veleno</a:t>
            </a:r>
            <a:r>
              <a:rPr lang="it-IT" altLang="it-IT" sz="220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802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4288"/>
            <a:ext cx="9144000" cy="706438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rgbClr val="FFFF00"/>
                </a:solidFill>
              </a:rPr>
              <a:t>Eziologia: cause </a:t>
            </a:r>
            <a:r>
              <a:rPr lang="it-IT" altLang="it-IT" sz="3600" u="sng">
                <a:solidFill>
                  <a:srgbClr val="FFFF00"/>
                </a:solidFill>
              </a:rPr>
              <a:t>coadiuvanti</a:t>
            </a:r>
            <a:r>
              <a:rPr lang="it-IT" altLang="it-IT" sz="3600">
                <a:solidFill>
                  <a:srgbClr val="FFFF00"/>
                </a:solidFill>
              </a:rPr>
              <a:t> di malattia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0" y="765175"/>
            <a:ext cx="9144000" cy="509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600" u="sng">
                <a:solidFill>
                  <a:srgbClr val="FFFFFF"/>
                </a:solidFill>
              </a:rPr>
              <a:t>Malattie ad eziologia multifattoriale</a:t>
            </a:r>
            <a:r>
              <a:rPr lang="it-IT" altLang="it-IT" sz="2600">
                <a:solidFill>
                  <a:srgbClr val="FFFFFF"/>
                </a:solidFill>
              </a:rPr>
              <a:t>: quasi sempre la malattia è la conseguenza di una </a:t>
            </a:r>
            <a:r>
              <a:rPr lang="it-IT" altLang="it-IT" sz="2600" b="1" u="sng">
                <a:solidFill>
                  <a:srgbClr val="FFFFFF"/>
                </a:solidFill>
              </a:rPr>
              <a:t>interazione</a:t>
            </a:r>
            <a:r>
              <a:rPr lang="it-IT" altLang="it-IT" sz="2600">
                <a:solidFill>
                  <a:srgbClr val="FFFFFF"/>
                </a:solidFill>
              </a:rPr>
              <a:t> </a:t>
            </a:r>
            <a:r>
              <a:rPr lang="it-IT" altLang="it-IT" sz="2600" b="1">
                <a:solidFill>
                  <a:srgbClr val="FFFFFF"/>
                </a:solidFill>
              </a:rPr>
              <a:t>più o meno </a:t>
            </a:r>
            <a:r>
              <a:rPr lang="it-IT" altLang="it-IT" sz="2600" b="1" u="sng">
                <a:solidFill>
                  <a:srgbClr val="FFFFFF"/>
                </a:solidFill>
              </a:rPr>
              <a:t>complessa</a:t>
            </a:r>
            <a:r>
              <a:rPr lang="it-IT" altLang="it-IT" sz="2600">
                <a:solidFill>
                  <a:srgbClr val="FFFFFF"/>
                </a:solidFill>
              </a:rPr>
              <a:t> di fattori diversi (esterni o interni all'organismo), che agiscono contemporaneamente o in successione sull'organismo stesso.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600">
                <a:solidFill>
                  <a:srgbClr val="FFFFFF"/>
                </a:solidFill>
              </a:rPr>
              <a:t>Esempi di cause coadiuvanti: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600">
                <a:solidFill>
                  <a:srgbClr val="FFFFFF"/>
                </a:solidFill>
              </a:rPr>
              <a:t>	- eta’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600">
                <a:solidFill>
                  <a:srgbClr val="FFFFFF"/>
                </a:solidFill>
              </a:rPr>
              <a:t>	- sesso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600">
                <a:solidFill>
                  <a:srgbClr val="FFFFFF"/>
                </a:solidFill>
              </a:rPr>
              <a:t>	- malattie pregresse o concomitanti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600">
                <a:solidFill>
                  <a:srgbClr val="FFFFFF"/>
                </a:solidFill>
              </a:rPr>
              <a:t>	- livelli ormonali (per es., estrogeni, glucocorticoidi)</a:t>
            </a:r>
          </a:p>
        </p:txBody>
      </p:sp>
      <p:sp>
        <p:nvSpPr>
          <p:cNvPr id="2" name="Freccia in giù 1"/>
          <p:cNvSpPr/>
          <p:nvPr/>
        </p:nvSpPr>
        <p:spPr>
          <a:xfrm>
            <a:off x="7242600" y="5805264"/>
            <a:ext cx="216024" cy="381715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588224" y="6237312"/>
            <a:ext cx="152477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800"/>
              <a:t>cortisolo</a:t>
            </a:r>
          </a:p>
        </p:txBody>
      </p:sp>
    </p:spTree>
    <p:extLst>
      <p:ext uri="{BB962C8B-B14F-4D97-AF65-F5344CB8AC3E}">
        <p14:creationId xmlns:p14="http://schemas.microsoft.com/office/powerpoint/2010/main" val="224671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07293"/>
            <a:ext cx="8928992" cy="3157811"/>
          </a:xfrm>
        </p:spPr>
        <p:txBody>
          <a:bodyPr/>
          <a:lstStyle/>
          <a:p>
            <a:pPr algn="just"/>
            <a:endParaRPr lang="it-IT" sz="3600" dirty="0">
              <a:solidFill>
                <a:schemeClr val="bg1"/>
              </a:solidFill>
            </a:endParaRPr>
          </a:p>
          <a:p>
            <a:pPr algn="just"/>
            <a:r>
              <a:rPr lang="it-IT" sz="3600" dirty="0">
                <a:solidFill>
                  <a:srgbClr val="FFFF00"/>
                </a:solidFill>
              </a:rPr>
              <a:t>Predisposizione</a:t>
            </a:r>
            <a:r>
              <a:rPr lang="it-IT" sz="3600" dirty="0">
                <a:solidFill>
                  <a:schemeClr val="bg1"/>
                </a:solidFill>
              </a:rPr>
              <a:t> alle malattie</a:t>
            </a:r>
          </a:p>
          <a:p>
            <a:pPr algn="just"/>
            <a:endParaRPr lang="it-IT" sz="3600" dirty="0">
              <a:solidFill>
                <a:schemeClr val="bg1"/>
              </a:solidFill>
            </a:endParaRPr>
          </a:p>
          <a:p>
            <a:pPr algn="just"/>
            <a:r>
              <a:rPr lang="it-IT" sz="3600" dirty="0">
                <a:solidFill>
                  <a:srgbClr val="FFFF00"/>
                </a:solidFill>
              </a:rPr>
              <a:t>Eziologia</a:t>
            </a:r>
            <a:r>
              <a:rPr lang="it-IT" sz="3600" dirty="0">
                <a:solidFill>
                  <a:schemeClr val="bg1"/>
                </a:solidFill>
              </a:rPr>
              <a:t>: principali caratteristiche degli agenti che causano malattia</a:t>
            </a:r>
          </a:p>
          <a:p>
            <a:pPr algn="just"/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6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6513" y="-17463"/>
            <a:ext cx="9217026" cy="1143001"/>
          </a:xfrm>
        </p:spPr>
        <p:txBody>
          <a:bodyPr/>
          <a:lstStyle/>
          <a:p>
            <a:pPr>
              <a:defRPr/>
            </a:pPr>
            <a:r>
              <a:rPr lang="it-IT" sz="3500">
                <a:solidFill>
                  <a:srgbClr val="FFFF00"/>
                </a:solidFill>
              </a:rPr>
              <a:t>Attivazione dell’asse ipotalamo-ipofisi-surrene indotta da stress </a:t>
            </a:r>
            <a:endParaRPr lang="it-IT" sz="3500">
              <a:solidFill>
                <a:srgbClr val="FF0000"/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2987675" y="2986088"/>
            <a:ext cx="1152525" cy="442912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75780" name="Picture 1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1268413"/>
            <a:ext cx="710565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4925" y="3789363"/>
            <a:ext cx="2195513" cy="12001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2924944"/>
            <a:ext cx="259228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Corticotropin-Releasing H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516216" y="4389438"/>
            <a:ext cx="2445285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/>
              <a:t>Adreno Cortico-Tropic H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572000" y="3429000"/>
            <a:ext cx="1440160" cy="3603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630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13792"/>
            <a:ext cx="2232248" cy="1143000"/>
          </a:xfrm>
        </p:spPr>
        <p:txBody>
          <a:bodyPr/>
          <a:lstStyle/>
          <a:p>
            <a:r>
              <a:rPr lang="it-IT">
                <a:solidFill>
                  <a:srgbClr val="FFFF00"/>
                </a:solidFill>
              </a:rPr>
              <a:t>Cortisol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2248272"/>
            <a:ext cx="8928992" cy="4493096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FFFF00"/>
                </a:solidFill>
              </a:rPr>
              <a:t>Chronic</a:t>
            </a:r>
            <a:r>
              <a:rPr lang="en-US" b="1">
                <a:solidFill>
                  <a:schemeClr val="bg1"/>
                </a:solidFill>
              </a:rPr>
              <a:t> elevated</a:t>
            </a:r>
            <a:r>
              <a:rPr lang="en-US">
                <a:solidFill>
                  <a:schemeClr val="bg1"/>
                </a:solidFill>
              </a:rPr>
              <a:t> cortisol levels can:</a:t>
            </a:r>
          </a:p>
          <a:p>
            <a:pPr marL="0" indent="0">
              <a:buNone/>
            </a:pPr>
            <a:endParaRPr lang="en-US" sz="1050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increase blood pressure</a:t>
            </a:r>
          </a:p>
          <a:p>
            <a:r>
              <a:rPr lang="en-US">
                <a:solidFill>
                  <a:schemeClr val="bg1"/>
                </a:solidFill>
              </a:rPr>
              <a:t>Increase glycemia</a:t>
            </a:r>
          </a:p>
          <a:p>
            <a:r>
              <a:rPr lang="en-US">
                <a:solidFill>
                  <a:schemeClr val="bg1"/>
                </a:solidFill>
              </a:rPr>
              <a:t>downregulate the immune system (T and B) </a:t>
            </a:r>
            <a:endParaRPr lang="it-IT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decrease libido</a:t>
            </a:r>
          </a:p>
          <a:p>
            <a:r>
              <a:rPr lang="en-US">
                <a:solidFill>
                  <a:schemeClr val="bg1"/>
                </a:solidFill>
              </a:rPr>
              <a:t>produce acne</a:t>
            </a:r>
          </a:p>
          <a:p>
            <a:r>
              <a:rPr lang="en-US">
                <a:solidFill>
                  <a:schemeClr val="bg1"/>
                </a:solidFill>
              </a:rPr>
              <a:t>contribute to obesity</a:t>
            </a:r>
          </a:p>
        </p:txBody>
      </p:sp>
      <p:sp>
        <p:nvSpPr>
          <p:cNvPr id="4" name="Freccia a sinistra 3"/>
          <p:cNvSpPr/>
          <p:nvPr/>
        </p:nvSpPr>
        <p:spPr>
          <a:xfrm>
            <a:off x="8460432" y="4300703"/>
            <a:ext cx="360040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 descr="http://upload.wikimedia.org/wikipedia/commons/thumb/6/64/Cortison.svg/2000px-Cortis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9167"/>
            <a:ext cx="2664296" cy="2099938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18427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9368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34925" y="3068960"/>
            <a:ext cx="90741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2600">
                <a:solidFill>
                  <a:srgbClr val="FFFF00"/>
                </a:solidFill>
              </a:rPr>
              <a:t>“Psychological stress</a:t>
            </a:r>
            <a:r>
              <a:rPr lang="en-US" altLang="it-IT" sz="2600">
                <a:solidFill>
                  <a:srgbClr val="FFFFFF"/>
                </a:solidFill>
              </a:rPr>
              <a:t> produces a </a:t>
            </a:r>
            <a:r>
              <a:rPr lang="en-US" altLang="it-IT" sz="2600" u="sng">
                <a:solidFill>
                  <a:srgbClr val="FFFFFF"/>
                </a:solidFill>
              </a:rPr>
              <a:t>shift in the cytokine balance</a:t>
            </a:r>
            <a:r>
              <a:rPr lang="en-US" altLang="it-IT" sz="2600">
                <a:solidFill>
                  <a:srgbClr val="FFFFFF"/>
                </a:solidFill>
              </a:rPr>
              <a:t> toward a Th2 profile. The stress-induced </a:t>
            </a:r>
            <a:r>
              <a:rPr lang="en-US" altLang="it-IT" sz="2600">
                <a:solidFill>
                  <a:srgbClr val="FFFF00"/>
                </a:solidFill>
              </a:rPr>
              <a:t>decrease of Th1 cytokines</a:t>
            </a:r>
            <a:r>
              <a:rPr lang="en-US" altLang="it-IT" sz="2600">
                <a:solidFill>
                  <a:srgbClr val="FFFFFF"/>
                </a:solidFill>
              </a:rPr>
              <a:t> results in </a:t>
            </a:r>
            <a:r>
              <a:rPr lang="en-US" altLang="it-IT" sz="2600">
                <a:solidFill>
                  <a:srgbClr val="FFFF00"/>
                </a:solidFill>
              </a:rPr>
              <a:t>dysregulation of cell-mediated </a:t>
            </a:r>
            <a:r>
              <a:rPr lang="it-IT" altLang="it-IT" sz="2600">
                <a:solidFill>
                  <a:srgbClr val="FFFF00"/>
                </a:solidFill>
              </a:rPr>
              <a:t>immune responses</a:t>
            </a:r>
            <a:r>
              <a:rPr lang="it-IT" altLang="it-IT" sz="2600">
                <a:solidFill>
                  <a:srgbClr val="FFFFFF"/>
                </a:solidFill>
              </a:rPr>
              <a:t>“.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63813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5496" y="4832573"/>
            <a:ext cx="9073578" cy="16927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/>
              <a:t>Stress</a:t>
            </a:r>
            <a:r>
              <a:rPr lang="en-US" sz="2600"/>
              <a:t> unequivocally increases </a:t>
            </a:r>
            <a:r>
              <a:rPr lang="en-US" sz="2600" b="1"/>
              <a:t>susceptibility</a:t>
            </a:r>
            <a:r>
              <a:rPr lang="en-US" sz="2600"/>
              <a:t> to a variety of conditions, includ­ing </a:t>
            </a:r>
            <a:r>
              <a:rPr lang="en-US" sz="2600" b="1"/>
              <a:t>low response to infections</a:t>
            </a:r>
            <a:r>
              <a:rPr lang="en-US" sz="2600"/>
              <a:t>,  </a:t>
            </a:r>
            <a:r>
              <a:rPr lang="en-US" sz="2600" b="1"/>
              <a:t>cardiovascular disease</a:t>
            </a:r>
            <a:r>
              <a:rPr lang="en-US" sz="2600"/>
              <a:t>, </a:t>
            </a:r>
            <a:r>
              <a:rPr lang="en-US" sz="2600" b="1"/>
              <a:t>delayed cutaneous wound healing, osteoporosis, depression</a:t>
            </a:r>
            <a:r>
              <a:rPr lang="en-US" sz="2600"/>
              <a:t> and </a:t>
            </a:r>
            <a:r>
              <a:rPr lang="en-US" sz="2600" b="1"/>
              <a:t>cancer</a:t>
            </a:r>
            <a:endParaRPr lang="it-IT" sz="2600" b="1"/>
          </a:p>
        </p:txBody>
      </p:sp>
      <p:sp>
        <p:nvSpPr>
          <p:cNvPr id="3" name="CasellaDiTesto 2"/>
          <p:cNvSpPr txBox="1"/>
          <p:nvPr/>
        </p:nvSpPr>
        <p:spPr>
          <a:xfrm>
            <a:off x="2267744" y="1196752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540E61-EAAE-394F-8633-92F5A34CC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289032" cy="1008112"/>
          </a:xfrm>
        </p:spPr>
        <p:txBody>
          <a:bodyPr/>
          <a:lstStyle/>
          <a:p>
            <a:r>
              <a:rPr lang="it-IT" sz="3400" dirty="0">
                <a:solidFill>
                  <a:srgbClr val="FFFF00"/>
                </a:solidFill>
              </a:rPr>
              <a:t>Stress </a:t>
            </a:r>
            <a:r>
              <a:rPr lang="it-IT" sz="3400" dirty="0" err="1">
                <a:solidFill>
                  <a:srgbClr val="FFFF00"/>
                </a:solidFill>
              </a:rPr>
              <a:t>lowers</a:t>
            </a:r>
            <a:r>
              <a:rPr lang="it-IT" sz="3400" dirty="0">
                <a:solidFill>
                  <a:srgbClr val="FFFF00"/>
                </a:solidFill>
              </a:rPr>
              <a:t> immune </a:t>
            </a:r>
            <a:r>
              <a:rPr lang="it-IT" sz="3400" dirty="0" err="1">
                <a:solidFill>
                  <a:srgbClr val="FFFF00"/>
                </a:solidFill>
              </a:rPr>
              <a:t>response</a:t>
            </a:r>
            <a:r>
              <a:rPr lang="it-IT" sz="3400" dirty="0">
                <a:solidFill>
                  <a:srgbClr val="FFFF00"/>
                </a:solidFill>
              </a:rPr>
              <a:t> </a:t>
            </a:r>
            <a:r>
              <a:rPr lang="it-IT" sz="3400" dirty="0" err="1">
                <a:solidFill>
                  <a:srgbClr val="FFFF00"/>
                </a:solidFill>
              </a:rPr>
              <a:t>effectiveness</a:t>
            </a:r>
            <a:r>
              <a:rPr lang="it-IT" sz="3400" dirty="0">
                <a:solidFill>
                  <a:srgbClr val="FFFF00"/>
                </a:solidFill>
              </a:rPr>
              <a:t> and </a:t>
            </a:r>
            <a:r>
              <a:rPr lang="it-IT" sz="3400" dirty="0" err="1">
                <a:solidFill>
                  <a:srgbClr val="FFFF00"/>
                </a:solidFill>
              </a:rPr>
              <a:t>favours</a:t>
            </a:r>
            <a:r>
              <a:rPr lang="it-IT" sz="3400" dirty="0">
                <a:solidFill>
                  <a:srgbClr val="FFFF00"/>
                </a:solidFill>
              </a:rPr>
              <a:t> </a:t>
            </a:r>
            <a:r>
              <a:rPr lang="it-IT" sz="3400" dirty="0" err="1">
                <a:solidFill>
                  <a:srgbClr val="FFFF00"/>
                </a:solidFill>
              </a:rPr>
              <a:t>infections</a:t>
            </a:r>
            <a:r>
              <a:rPr lang="it-IT" sz="34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1268760"/>
            <a:ext cx="9036496" cy="5328592"/>
          </a:xfrm>
        </p:spPr>
        <p:txBody>
          <a:bodyPr/>
          <a:lstStyle/>
          <a:p>
            <a:pPr algn="just"/>
            <a:r>
              <a:rPr lang="en-US" sz="2600" dirty="0">
                <a:solidFill>
                  <a:schemeClr val="bg1"/>
                </a:solidFill>
              </a:rPr>
              <a:t>Many of the </a:t>
            </a:r>
            <a:r>
              <a:rPr lang="en-US" sz="2600" dirty="0">
                <a:solidFill>
                  <a:srgbClr val="FFFF00"/>
                </a:solidFill>
              </a:rPr>
              <a:t>pro-inflammatory</a:t>
            </a:r>
            <a:r>
              <a:rPr lang="en-US" sz="2600" dirty="0">
                <a:solidFill>
                  <a:schemeClr val="bg1"/>
                </a:solidFill>
              </a:rPr>
              <a:t> cytokines that stimulate the immune response are under the control of </a:t>
            </a:r>
            <a:r>
              <a:rPr lang="en-US" sz="2600" dirty="0">
                <a:solidFill>
                  <a:srgbClr val="FFFF00"/>
                </a:solidFill>
              </a:rPr>
              <a:t>NF-kB</a:t>
            </a:r>
          </a:p>
          <a:p>
            <a:pPr algn="just"/>
            <a:endParaRPr lang="en-US" sz="1050" dirty="0">
              <a:solidFill>
                <a:schemeClr val="bg1"/>
              </a:solidFill>
            </a:endParaRPr>
          </a:p>
          <a:p>
            <a:pPr algn="just"/>
            <a:r>
              <a:rPr lang="en-US" sz="2600" dirty="0">
                <a:solidFill>
                  <a:schemeClr val="bg1"/>
                </a:solidFill>
              </a:rPr>
              <a:t>Glucocorticoid (GC) hormones can </a:t>
            </a:r>
            <a:r>
              <a:rPr lang="en-US" sz="2600" dirty="0">
                <a:solidFill>
                  <a:srgbClr val="FFFF00"/>
                </a:solidFill>
              </a:rPr>
              <a:t>interfere with NF-kB activity</a:t>
            </a:r>
          </a:p>
          <a:p>
            <a:pPr marL="0" indent="0" algn="just">
              <a:buNone/>
            </a:pPr>
            <a:r>
              <a:rPr lang="en-US" sz="105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sz="2600" dirty="0">
                <a:solidFill>
                  <a:schemeClr val="bg1"/>
                </a:solidFill>
              </a:rPr>
              <a:t>Specifically, GC hormones can activate an </a:t>
            </a:r>
            <a:r>
              <a:rPr lang="en-US" sz="2600" dirty="0">
                <a:solidFill>
                  <a:srgbClr val="FFFF00"/>
                </a:solidFill>
              </a:rPr>
              <a:t>inhibitor of NF-kB activity (</a:t>
            </a:r>
            <a:r>
              <a:rPr lang="en-US" sz="2600" dirty="0" err="1">
                <a:solidFill>
                  <a:srgbClr val="FFFF00"/>
                </a:solidFill>
              </a:rPr>
              <a:t>IkBa</a:t>
            </a:r>
            <a:r>
              <a:rPr lang="en-US" sz="2600" dirty="0">
                <a:solidFill>
                  <a:srgbClr val="FFFF00"/>
                </a:solidFill>
              </a:rPr>
              <a:t>) </a:t>
            </a:r>
            <a:r>
              <a:rPr lang="en-US" sz="2600" dirty="0">
                <a:solidFill>
                  <a:schemeClr val="bg1"/>
                </a:solidFill>
              </a:rPr>
              <a:t>which then </a:t>
            </a:r>
            <a:r>
              <a:rPr lang="en-US" sz="2600" dirty="0">
                <a:solidFill>
                  <a:srgbClr val="FFFF00"/>
                </a:solidFill>
              </a:rPr>
              <a:t>sequesters NF-kB </a:t>
            </a:r>
            <a:r>
              <a:rPr lang="en-US" sz="2600" dirty="0">
                <a:solidFill>
                  <a:schemeClr val="bg1"/>
                </a:solidFill>
              </a:rPr>
              <a:t>in the cytoplasm and </a:t>
            </a:r>
            <a:r>
              <a:rPr lang="en-US" sz="2600" dirty="0">
                <a:solidFill>
                  <a:srgbClr val="FFFF00"/>
                </a:solidFill>
              </a:rPr>
              <a:t>prevents</a:t>
            </a:r>
            <a:r>
              <a:rPr lang="en-US" sz="2600" dirty="0">
                <a:solidFill>
                  <a:schemeClr val="bg1"/>
                </a:solidFill>
              </a:rPr>
              <a:t> it from translocating to the nucleus</a:t>
            </a:r>
          </a:p>
          <a:p>
            <a:pPr algn="just"/>
            <a:endParaRPr lang="en-US" sz="1050" dirty="0">
              <a:solidFill>
                <a:schemeClr val="bg1"/>
              </a:solidFill>
            </a:endParaRPr>
          </a:p>
          <a:p>
            <a:pPr algn="just"/>
            <a:r>
              <a:rPr lang="en-US" sz="2600" dirty="0">
                <a:solidFill>
                  <a:schemeClr val="bg1"/>
                </a:solidFill>
              </a:rPr>
              <a:t>Failure of </a:t>
            </a:r>
            <a:r>
              <a:rPr lang="en-US" sz="2600" dirty="0">
                <a:solidFill>
                  <a:srgbClr val="FFFF00"/>
                </a:solidFill>
              </a:rPr>
              <a:t>pro-inflammatory cytokine gene activation (TNF, IL-1, IFN-gamma)</a:t>
            </a:r>
            <a:r>
              <a:rPr lang="en-US" sz="2600" dirty="0">
                <a:solidFill>
                  <a:schemeClr val="bg1"/>
                </a:solidFill>
              </a:rPr>
              <a:t>; reduced and/or delayed phagocyte activation, higher susceptibility to infections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3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883" y="116632"/>
            <a:ext cx="8964613" cy="764704"/>
          </a:xfrm>
        </p:spPr>
        <p:txBody>
          <a:bodyPr/>
          <a:lstStyle/>
          <a:p>
            <a:pPr eaLnBrk="1" hangingPunct="1"/>
            <a:r>
              <a:rPr lang="it-IT" altLang="it-IT" sz="4000">
                <a:solidFill>
                  <a:srgbClr val="FFFF00"/>
                </a:solidFill>
              </a:rPr>
              <a:t>Eziologia: principali  cause di malattia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altLang="it-IT">
                <a:solidFill>
                  <a:schemeClr val="bg1"/>
                </a:solidFill>
              </a:rPr>
              <a:t> Fattori </a:t>
            </a:r>
            <a:r>
              <a:rPr lang="it-IT" altLang="it-IT" u="sng">
                <a:solidFill>
                  <a:schemeClr val="bg1"/>
                </a:solidFill>
              </a:rPr>
              <a:t>intrinseci</a:t>
            </a:r>
            <a:r>
              <a:rPr lang="it-IT" altLang="it-IT">
                <a:solidFill>
                  <a:schemeClr val="bg1"/>
                </a:solidFill>
              </a:rPr>
              <a:t>: cause interne al sistema </a:t>
            </a:r>
          </a:p>
          <a:p>
            <a:pPr eaLnBrk="1" hangingPunct="1">
              <a:lnSpc>
                <a:spcPct val="30000"/>
              </a:lnSpc>
              <a:buFontTx/>
              <a:buNone/>
            </a:pPr>
            <a:endParaRPr lang="it-IT" altLang="it-IT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>
                <a:solidFill>
                  <a:schemeClr val="bg1"/>
                </a:solidFill>
              </a:rPr>
              <a:t>			- alterazioni del patrimonio genetico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>
                <a:solidFill>
                  <a:schemeClr val="bg1"/>
                </a:solidFill>
              </a:rPr>
              <a:t>			- malformazioni congenite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v"/>
            </a:pPr>
            <a:endParaRPr lang="it-IT" altLang="it-IT" sz="16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altLang="it-IT">
                <a:solidFill>
                  <a:schemeClr val="bg1"/>
                </a:solidFill>
              </a:rPr>
              <a:t> Fattori </a:t>
            </a:r>
            <a:r>
              <a:rPr lang="it-IT" altLang="it-IT" u="sng">
                <a:solidFill>
                  <a:schemeClr val="bg1"/>
                </a:solidFill>
              </a:rPr>
              <a:t>estrinseci</a:t>
            </a:r>
            <a:r>
              <a:rPr lang="it-IT" altLang="it-IT">
                <a:solidFill>
                  <a:schemeClr val="bg1"/>
                </a:solidFill>
              </a:rPr>
              <a:t>: cause esterne al sistema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v"/>
            </a:pPr>
            <a:endParaRPr lang="it-IT" altLang="it-IT">
              <a:solidFill>
                <a:schemeClr val="bg1"/>
              </a:solidFill>
            </a:endParaRPr>
          </a:p>
          <a:p>
            <a:pPr lvl="4" eaLnBrk="1" hangingPunct="1">
              <a:lnSpc>
                <a:spcPct val="90000"/>
              </a:lnSpc>
              <a:buFontTx/>
              <a:buChar char="-"/>
            </a:pPr>
            <a:r>
              <a:rPr lang="it-IT" altLang="it-IT" sz="3200">
                <a:solidFill>
                  <a:schemeClr val="bg1"/>
                </a:solidFill>
              </a:rPr>
              <a:t> Infettivi </a:t>
            </a:r>
          </a:p>
          <a:p>
            <a:pPr lvl="4" eaLnBrk="1" hangingPunct="1">
              <a:lnSpc>
                <a:spcPct val="90000"/>
              </a:lnSpc>
              <a:buFontTx/>
              <a:buChar char="-"/>
            </a:pPr>
            <a:r>
              <a:rPr lang="it-IT" altLang="it-IT" sz="3200">
                <a:solidFill>
                  <a:schemeClr val="bg1"/>
                </a:solidFill>
              </a:rPr>
              <a:t> Chimici</a:t>
            </a:r>
          </a:p>
          <a:p>
            <a:pPr lvl="4" eaLnBrk="1" hangingPunct="1">
              <a:lnSpc>
                <a:spcPct val="90000"/>
              </a:lnSpc>
              <a:buFontTx/>
              <a:buChar char="-"/>
            </a:pPr>
            <a:r>
              <a:rPr lang="it-IT" altLang="it-IT" sz="3200">
                <a:solidFill>
                  <a:schemeClr val="bg1"/>
                </a:solidFill>
              </a:rPr>
              <a:t> Fisici</a:t>
            </a:r>
          </a:p>
          <a:p>
            <a:pPr lvl="4" eaLnBrk="1" hangingPunct="1">
              <a:lnSpc>
                <a:spcPct val="90000"/>
              </a:lnSpc>
              <a:buFontTx/>
              <a:buChar char="-"/>
            </a:pPr>
            <a:r>
              <a:rPr lang="it-IT" altLang="it-IT" sz="3200">
                <a:solidFill>
                  <a:schemeClr val="bg1"/>
                </a:solidFill>
              </a:rPr>
              <a:t> Nutrizionali</a:t>
            </a:r>
            <a:endParaRPr lang="it-IT" altLang="it-IT">
              <a:solidFill>
                <a:schemeClr val="bg1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539750" y="3933825"/>
            <a:ext cx="7777163" cy="2735263"/>
            <a:chOff x="539750" y="3933825"/>
            <a:chExt cx="7777163" cy="2735263"/>
          </a:xfrm>
        </p:grpSpPr>
        <p:sp>
          <p:nvSpPr>
            <p:cNvPr id="113668" name="Rectangle 4"/>
            <p:cNvSpPr>
              <a:spLocks noChangeArrowheads="1"/>
            </p:cNvSpPr>
            <p:nvPr/>
          </p:nvSpPr>
          <p:spPr bwMode="auto">
            <a:xfrm>
              <a:off x="539750" y="3933825"/>
              <a:ext cx="7777163" cy="27352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113669" name="Oval 5"/>
            <p:cNvSpPr>
              <a:spLocks noChangeArrowheads="1"/>
            </p:cNvSpPr>
            <p:nvPr/>
          </p:nvSpPr>
          <p:spPr bwMode="auto">
            <a:xfrm>
              <a:off x="539750" y="4652963"/>
              <a:ext cx="2520950" cy="11525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113670" name="Oval 6"/>
            <p:cNvSpPr>
              <a:spLocks noChangeArrowheads="1"/>
            </p:cNvSpPr>
            <p:nvPr/>
          </p:nvSpPr>
          <p:spPr bwMode="auto">
            <a:xfrm>
              <a:off x="3130550" y="4652963"/>
              <a:ext cx="2520950" cy="11525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113671" name="Oval 7"/>
            <p:cNvSpPr>
              <a:spLocks noChangeArrowheads="1"/>
            </p:cNvSpPr>
            <p:nvPr/>
          </p:nvSpPr>
          <p:spPr bwMode="auto">
            <a:xfrm>
              <a:off x="5724525" y="4652963"/>
              <a:ext cx="2520950" cy="11525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113672" name="Text Box 8"/>
            <p:cNvSpPr txBox="1">
              <a:spLocks noChangeArrowheads="1"/>
            </p:cNvSpPr>
            <p:nvPr/>
          </p:nvSpPr>
          <p:spPr bwMode="auto">
            <a:xfrm>
              <a:off x="1330325" y="4941888"/>
              <a:ext cx="12255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>
                  <a:solidFill>
                    <a:srgbClr val="000000"/>
                  </a:solidFill>
                </a:rPr>
                <a:t>tipo</a:t>
              </a:r>
            </a:p>
          </p:txBody>
        </p:sp>
        <p:sp>
          <p:nvSpPr>
            <p:cNvPr id="113673" name="Text Box 9"/>
            <p:cNvSpPr txBox="1">
              <a:spLocks noChangeArrowheads="1"/>
            </p:cNvSpPr>
            <p:nvPr/>
          </p:nvSpPr>
          <p:spPr bwMode="auto">
            <a:xfrm>
              <a:off x="3635375" y="4941888"/>
              <a:ext cx="151288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>
                  <a:solidFill>
                    <a:srgbClr val="000000"/>
                  </a:solidFill>
                </a:rPr>
                <a:t>durata</a:t>
              </a:r>
            </a:p>
          </p:txBody>
        </p:sp>
        <p:sp>
          <p:nvSpPr>
            <p:cNvPr id="113674" name="Text Box 10"/>
            <p:cNvSpPr txBox="1">
              <a:spLocks noChangeArrowheads="1"/>
            </p:cNvSpPr>
            <p:nvPr/>
          </p:nvSpPr>
          <p:spPr bwMode="auto">
            <a:xfrm>
              <a:off x="6084888" y="4937125"/>
              <a:ext cx="20161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>
                  <a:solidFill>
                    <a:srgbClr val="000000"/>
                  </a:solidFill>
                </a:rPr>
                <a:t>intensità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846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49437"/>
            <a:ext cx="1295400" cy="11953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1562" y="0"/>
            <a:ext cx="9036050" cy="706438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rgbClr val="FFFF00"/>
                </a:solidFill>
              </a:rPr>
              <a:t>Fattori patogeni estrinseci: fattori </a:t>
            </a:r>
            <a:r>
              <a:rPr lang="it-IT" altLang="it-IT" sz="3600" b="1" u="sng">
                <a:solidFill>
                  <a:srgbClr val="FFFF00"/>
                </a:solidFill>
              </a:rPr>
              <a:t>infettivi</a:t>
            </a:r>
            <a:r>
              <a:rPr lang="it-IT" altLang="it-IT" sz="36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2164" y="825500"/>
            <a:ext cx="9232676" cy="58435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it-IT" altLang="it-IT">
              <a:solidFill>
                <a:schemeClr val="bg1"/>
              </a:solidFill>
            </a:endParaRPr>
          </a:p>
          <a:p>
            <a:pPr lvl="4" indent="-327025" eaLnBrk="1" hangingPunct="1">
              <a:buFont typeface="Wingdings" pitchFamily="2" charset="2"/>
              <a:buChar char="§"/>
              <a:defRPr/>
            </a:pPr>
            <a:r>
              <a:rPr lang="it-IT" altLang="it-IT" sz="2800">
                <a:solidFill>
                  <a:schemeClr val="bg1"/>
                </a:solidFill>
              </a:rPr>
              <a:t> </a:t>
            </a:r>
            <a:r>
              <a:rPr lang="it-IT" altLang="it-IT" sz="2800" u="sng">
                <a:solidFill>
                  <a:schemeClr val="bg1"/>
                </a:solidFill>
              </a:rPr>
              <a:t>Infezioni</a:t>
            </a:r>
            <a:r>
              <a:rPr lang="it-IT" altLang="it-IT" sz="2800">
                <a:solidFill>
                  <a:schemeClr val="bg1"/>
                </a:solidFill>
              </a:rPr>
              <a:t>	         - virus</a:t>
            </a:r>
          </a:p>
          <a:p>
            <a:pPr lvl="4" indent="-327025" eaLnBrk="1" hangingPunct="1">
              <a:buFontTx/>
              <a:buNone/>
              <a:defRPr/>
            </a:pPr>
            <a:r>
              <a:rPr lang="it-IT" altLang="it-IT" sz="2800">
                <a:solidFill>
                  <a:schemeClr val="bg1"/>
                </a:solidFill>
              </a:rPr>
              <a:t>	 			              - batteri</a:t>
            </a:r>
          </a:p>
          <a:p>
            <a:pPr lvl="4" indent="-327025" eaLnBrk="1" hangingPunct="1">
              <a:buFontTx/>
              <a:buNone/>
              <a:defRPr/>
            </a:pPr>
            <a:r>
              <a:rPr lang="it-IT" altLang="it-IT" sz="2800">
                <a:solidFill>
                  <a:schemeClr val="bg1"/>
                </a:solidFill>
              </a:rPr>
              <a:t>	 			- miceti</a:t>
            </a:r>
          </a:p>
          <a:p>
            <a:pPr lvl="4" indent="-327025" eaLnBrk="1" hangingPunct="1">
              <a:buFontTx/>
              <a:buNone/>
              <a:defRPr/>
            </a:pPr>
            <a:endParaRPr lang="it-IT" altLang="it-IT" sz="2800">
              <a:solidFill>
                <a:schemeClr val="bg1"/>
              </a:solidFill>
            </a:endParaRPr>
          </a:p>
          <a:p>
            <a:pPr marL="1730375" lvl="4" indent="0" eaLnBrk="1" hangingPunct="1">
              <a:buFontTx/>
              <a:buNone/>
              <a:defRPr/>
            </a:pPr>
            <a:r>
              <a:rPr lang="it-IT" altLang="it-IT" sz="2800">
                <a:solidFill>
                  <a:schemeClr val="bg1"/>
                </a:solidFill>
              </a:rPr>
              <a:t> </a:t>
            </a:r>
          </a:p>
          <a:p>
            <a:pPr lvl="4" indent="-327025" eaLnBrk="1" hangingPunct="1">
              <a:buFont typeface="Wingdings" pitchFamily="2" charset="2"/>
              <a:buChar char="§"/>
              <a:defRPr/>
            </a:pPr>
            <a:r>
              <a:rPr lang="it-IT" altLang="it-IT" sz="2800" u="sng">
                <a:solidFill>
                  <a:schemeClr val="bg1"/>
                </a:solidFill>
              </a:rPr>
              <a:t>Infestazioni parassitarie</a:t>
            </a:r>
            <a:r>
              <a:rPr lang="it-IT" altLang="it-IT" sz="2800">
                <a:solidFill>
                  <a:schemeClr val="bg1"/>
                </a:solidFill>
              </a:rPr>
              <a:t> (</a:t>
            </a:r>
            <a:r>
              <a:rPr lang="it-IT" altLang="it-IT">
                <a:solidFill>
                  <a:schemeClr val="bg1"/>
                </a:solidFill>
              </a:rPr>
              <a:t>p. tropicali e subtropicali)</a:t>
            </a:r>
            <a:r>
              <a:rPr lang="it-IT" altLang="it-IT" sz="2800">
                <a:solidFill>
                  <a:schemeClr val="bg1"/>
                </a:solidFill>
              </a:rPr>
              <a:t> </a:t>
            </a:r>
            <a:r>
              <a:rPr lang="it-IT" altLang="it-IT" sz="2800" u="sng">
                <a:solidFill>
                  <a:srgbClr val="FFFF19"/>
                </a:solidFill>
              </a:rPr>
              <a:t>protozoi</a:t>
            </a:r>
            <a:r>
              <a:rPr lang="it-IT" altLang="it-IT" sz="2800">
                <a:solidFill>
                  <a:schemeClr val="bg1"/>
                </a:solidFill>
              </a:rPr>
              <a:t> </a:t>
            </a:r>
            <a:r>
              <a:rPr lang="it-IT" altLang="it-IT" sz="2400">
                <a:solidFill>
                  <a:schemeClr val="bg1"/>
                </a:solidFill>
              </a:rPr>
              <a:t>(</a:t>
            </a:r>
            <a:r>
              <a:rPr lang="it-IT" altLang="it-IT" sz="2400" i="1">
                <a:solidFill>
                  <a:schemeClr val="bg1"/>
                </a:solidFill>
              </a:rPr>
              <a:t>Plasmodium falciparum</a:t>
            </a:r>
            <a:r>
              <a:rPr lang="it-IT" altLang="it-IT" sz="2400">
                <a:solidFill>
                  <a:schemeClr val="bg1"/>
                </a:solidFill>
              </a:rPr>
              <a:t>, </a:t>
            </a:r>
            <a:r>
              <a:rPr lang="it-IT" altLang="it-IT" sz="2400" i="1">
                <a:solidFill>
                  <a:schemeClr val="bg1"/>
                </a:solidFill>
              </a:rPr>
              <a:t>Toxoplasma, Trichomonas</a:t>
            </a:r>
            <a:r>
              <a:rPr lang="it-IT" altLang="it-IT" sz="2400">
                <a:solidFill>
                  <a:schemeClr val="bg1"/>
                </a:solidFill>
              </a:rPr>
              <a:t>....)</a:t>
            </a:r>
            <a:r>
              <a:rPr lang="it-IT" altLang="it-IT" sz="2800">
                <a:solidFill>
                  <a:schemeClr val="bg1"/>
                </a:solidFill>
              </a:rPr>
              <a:t> 					</a:t>
            </a:r>
          </a:p>
          <a:p>
            <a:pPr lvl="4" indent="-327025" eaLnBrk="1" hangingPunct="1">
              <a:buFontTx/>
              <a:buNone/>
              <a:defRPr/>
            </a:pPr>
            <a:r>
              <a:rPr lang="it-IT" altLang="it-IT" sz="2800">
                <a:solidFill>
                  <a:schemeClr val="bg1"/>
                </a:solidFill>
              </a:rPr>
              <a:t>   </a:t>
            </a:r>
          </a:p>
          <a:p>
            <a:pPr lvl="4" indent="-327025" eaLnBrk="1" hangingPunct="1">
              <a:buFontTx/>
              <a:buNone/>
              <a:defRPr/>
            </a:pPr>
            <a:r>
              <a:rPr lang="it-IT" altLang="it-IT" sz="2800">
                <a:solidFill>
                  <a:schemeClr val="bg1"/>
                </a:solidFill>
              </a:rPr>
              <a:t>	</a:t>
            </a:r>
            <a:r>
              <a:rPr lang="it-IT" altLang="it-IT" sz="2800" u="sng">
                <a:solidFill>
                  <a:srgbClr val="FFFF19"/>
                </a:solidFill>
              </a:rPr>
              <a:t>metazoi</a:t>
            </a:r>
            <a:r>
              <a:rPr lang="it-IT" altLang="it-IT" sz="2800">
                <a:solidFill>
                  <a:schemeClr val="bg1"/>
                </a:solidFill>
              </a:rPr>
              <a:t> (elminti)</a:t>
            </a:r>
          </a:p>
        </p:txBody>
      </p:sp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1620019" y="1989138"/>
            <a:ext cx="2376487" cy="1871662"/>
          </a:xfrm>
          <a:prstGeom prst="upDownArrowCallout">
            <a:avLst>
              <a:gd name="adj1" fmla="val 39279"/>
              <a:gd name="adj2" fmla="val 39285"/>
              <a:gd name="adj3" fmla="val 12500"/>
              <a:gd name="adj4" fmla="val 634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1548581" y="2490788"/>
            <a:ext cx="2519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~ 1.000 malattie diverse</a:t>
            </a:r>
          </a:p>
        </p:txBody>
      </p:sp>
      <p:pic>
        <p:nvPicPr>
          <p:cNvPr id="8397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23517"/>
            <a:ext cx="187325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56594"/>
            <a:ext cx="1643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1800200" cy="12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31" y="5300663"/>
            <a:ext cx="20161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97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/>
      <p:bldP spid="1198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68801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altLang="it-IT" sz="2800" u="sng">
                <a:solidFill>
                  <a:schemeClr val="bg1"/>
                </a:solidFill>
              </a:rPr>
              <a:t>Sostanze assunte volontariamente</a:t>
            </a:r>
            <a:r>
              <a:rPr lang="it-IT" altLang="it-IT" sz="2800">
                <a:solidFill>
                  <a:schemeClr val="bg1"/>
                </a:solidFill>
              </a:rPr>
              <a:t> (abusi)</a:t>
            </a:r>
          </a:p>
          <a:p>
            <a:pPr eaLnBrk="1" hangingPunct="1">
              <a:lnSpc>
                <a:spcPct val="150000"/>
              </a:lnSpc>
            </a:pPr>
            <a:endParaRPr lang="it-IT" altLang="it-IT" sz="2000" u="sng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sz="2800" u="sng">
                <a:solidFill>
                  <a:schemeClr val="bg1"/>
                </a:solidFill>
              </a:rPr>
              <a:t>Sostanze derivanti dall’inquinamento ambientale</a:t>
            </a:r>
          </a:p>
          <a:p>
            <a:pPr eaLnBrk="1" hangingPunct="1">
              <a:lnSpc>
                <a:spcPct val="150000"/>
              </a:lnSpc>
            </a:pPr>
            <a:endParaRPr lang="it-IT" altLang="it-IT" sz="2000" u="sng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sz="2800" u="sng">
                <a:solidFill>
                  <a:schemeClr val="bg1"/>
                </a:solidFill>
              </a:rPr>
              <a:t>Sostanze derivanti da esposizione professionale</a:t>
            </a:r>
          </a:p>
          <a:p>
            <a:pPr eaLnBrk="1" hangingPunct="1">
              <a:lnSpc>
                <a:spcPct val="150000"/>
              </a:lnSpc>
            </a:pPr>
            <a:endParaRPr lang="it-IT" altLang="it-IT" sz="2000" u="sng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sz="2800" u="sng">
                <a:solidFill>
                  <a:schemeClr val="bg1"/>
                </a:solidFill>
              </a:rPr>
              <a:t>Sostanze usate nell’agricoltura</a:t>
            </a:r>
          </a:p>
          <a:p>
            <a:pPr lvl="1" eaLnBrk="1" hangingPunct="1">
              <a:lnSpc>
                <a:spcPct val="150000"/>
              </a:lnSpc>
            </a:pPr>
            <a:endParaRPr lang="it-IT" altLang="it-IT" u="sng">
              <a:solidFill>
                <a:schemeClr val="bg1"/>
              </a:solidFill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863600"/>
          </a:xfrm>
        </p:spPr>
        <p:txBody>
          <a:bodyPr/>
          <a:lstStyle/>
          <a:p>
            <a:pPr eaLnBrk="1" hangingPunct="1"/>
            <a:r>
              <a:rPr lang="it-IT" altLang="it-IT" sz="3400">
                <a:solidFill>
                  <a:srgbClr val="FFFF00"/>
                </a:solidFill>
              </a:rPr>
              <a:t>Fattori patogeni estrinseci: sostanze </a:t>
            </a:r>
            <a:r>
              <a:rPr lang="it-IT" altLang="it-IT" sz="3400" b="1" u="sng">
                <a:solidFill>
                  <a:srgbClr val="FFFF00"/>
                </a:solidFill>
              </a:rPr>
              <a:t>chimiche</a:t>
            </a:r>
          </a:p>
        </p:txBody>
      </p:sp>
    </p:spTree>
    <p:extLst>
      <p:ext uri="{BB962C8B-B14F-4D97-AF65-F5344CB8AC3E}">
        <p14:creationId xmlns:p14="http://schemas.microsoft.com/office/powerpoint/2010/main" val="23487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77863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rgbClr val="FFFF00"/>
                </a:solidFill>
              </a:rPr>
              <a:t>Fattori patogeni estrinseci: fattori </a:t>
            </a:r>
            <a:r>
              <a:rPr lang="it-IT" altLang="it-IT" sz="3600" b="1" u="sng">
                <a:solidFill>
                  <a:srgbClr val="FFFF00"/>
                </a:solidFill>
              </a:rPr>
              <a:t>«fisici»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>
                <a:solidFill>
                  <a:schemeClr val="bg1"/>
                </a:solidFill>
              </a:rPr>
              <a:t>Alcune patologie derivano dal </a:t>
            </a:r>
            <a:r>
              <a:rPr lang="it-IT" altLang="it-IT" u="sng">
                <a:solidFill>
                  <a:schemeClr val="bg1"/>
                </a:solidFill>
              </a:rPr>
              <a:t>trasferimento</a:t>
            </a:r>
            <a:r>
              <a:rPr lang="it-IT" altLang="it-IT">
                <a:solidFill>
                  <a:schemeClr val="bg1"/>
                </a:solidFill>
              </a:rPr>
              <a:t> al sistema </a:t>
            </a:r>
            <a:r>
              <a:rPr lang="it-IT" altLang="it-IT" u="sng">
                <a:solidFill>
                  <a:schemeClr val="bg1"/>
                </a:solidFill>
              </a:rPr>
              <a:t>di vari tipi di energia</a:t>
            </a:r>
          </a:p>
          <a:p>
            <a:pPr eaLnBrk="1" hangingPunct="1">
              <a:lnSpc>
                <a:spcPct val="90000"/>
              </a:lnSpc>
            </a:pPr>
            <a:endParaRPr lang="it-IT" altLang="it-IT" u="sng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>
                <a:solidFill>
                  <a:schemeClr val="bg1"/>
                </a:solidFill>
              </a:rPr>
              <a:t>    E. radiante (radiazioni ionizzanti, raggi UV)</a:t>
            </a:r>
          </a:p>
          <a:p>
            <a:pPr lvl="1" eaLnBrk="1" hangingPunct="1">
              <a:lnSpc>
                <a:spcPct val="90000"/>
              </a:lnSpc>
            </a:pPr>
            <a:endParaRPr lang="it-IT" altLang="it-IT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it-IT" altLang="it-IT" sz="3200">
                <a:solidFill>
                  <a:schemeClr val="bg1"/>
                </a:solidFill>
              </a:rPr>
              <a:t>E. cinetica (traumi vari)</a:t>
            </a:r>
          </a:p>
          <a:p>
            <a:pPr lvl="1" eaLnBrk="1" hangingPunct="1">
              <a:lnSpc>
                <a:spcPct val="90000"/>
              </a:lnSpc>
            </a:pPr>
            <a:endParaRPr lang="it-IT" altLang="it-IT" sz="320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it-IT" altLang="it-IT" sz="3200">
                <a:solidFill>
                  <a:schemeClr val="bg1"/>
                </a:solidFill>
              </a:rPr>
              <a:t>E. termica (ustioni, iper- ed ipotermia)</a:t>
            </a:r>
          </a:p>
          <a:p>
            <a:pPr lvl="1" eaLnBrk="1" hangingPunct="1">
              <a:lnSpc>
                <a:spcPct val="90000"/>
              </a:lnSpc>
            </a:pPr>
            <a:endParaRPr lang="it-IT" altLang="it-IT" sz="320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it-IT" altLang="it-IT" sz="3200">
                <a:solidFill>
                  <a:schemeClr val="bg1"/>
                </a:solidFill>
              </a:rPr>
              <a:t>E. elettrica (scariche elettriche, folgorazioni)</a:t>
            </a:r>
          </a:p>
        </p:txBody>
      </p:sp>
    </p:spTree>
    <p:extLst>
      <p:ext uri="{BB962C8B-B14F-4D97-AF65-F5344CB8AC3E}">
        <p14:creationId xmlns:p14="http://schemas.microsoft.com/office/powerpoint/2010/main" val="387006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9" y="807095"/>
            <a:ext cx="7649095" cy="55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677050" y="6279703"/>
            <a:ext cx="47113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400" i="1">
                <a:solidFill>
                  <a:srgbClr val="FFFF00"/>
                </a:solidFill>
              </a:rPr>
              <a:t>Greek physician and philosopher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76637" y="44624"/>
            <a:ext cx="6686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>
                <a:solidFill>
                  <a:srgbClr val="FF0000"/>
                </a:solidFill>
              </a:rPr>
              <a:t>Predisposizione alle malattie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5496" y="6453336"/>
            <a:ext cx="216024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>
                <a:solidFill>
                  <a:srgbClr val="FFFF00"/>
                </a:solidFill>
              </a:rPr>
              <a:t>CE: Christian Era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4067944" y="1484784"/>
            <a:ext cx="4191012" cy="2655912"/>
            <a:chOff x="4067944" y="1484784"/>
            <a:chExt cx="4191012" cy="2655912"/>
          </a:xfrm>
        </p:grpSpPr>
        <p:sp>
          <p:nvSpPr>
            <p:cNvPr id="5" name="Rettangolo 4"/>
            <p:cNvSpPr/>
            <p:nvPr/>
          </p:nvSpPr>
          <p:spPr>
            <a:xfrm>
              <a:off x="4067944" y="1980456"/>
              <a:ext cx="4191012" cy="21602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7452320" y="1484784"/>
              <a:ext cx="800213" cy="49567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44065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44450"/>
            <a:ext cx="8964612" cy="8636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Predisposizione alle malattie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77938"/>
            <a:ext cx="8245475" cy="3806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>
                <a:solidFill>
                  <a:schemeClr val="bg1"/>
                </a:solidFill>
              </a:rPr>
              <a:t>	</a:t>
            </a:r>
            <a:r>
              <a:rPr lang="it-IT" altLang="it-IT">
                <a:solidFill>
                  <a:schemeClr val="bg1"/>
                </a:solidFill>
              </a:rPr>
              <a:t>E’ definita da: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80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it-IT" altLang="it-IT" sz="3200">
                <a:solidFill>
                  <a:schemeClr val="bg1"/>
                </a:solidFill>
              </a:rPr>
              <a:t> fattori GENETICI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it-IT" altLang="it-IT" sz="320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it-IT" altLang="it-IT" sz="3200">
                <a:solidFill>
                  <a:schemeClr val="bg1"/>
                </a:solidFill>
              </a:rPr>
              <a:t> fattori AMBIENTALI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it-IT" altLang="it-IT" sz="320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it-IT" altLang="it-IT" sz="3200">
                <a:solidFill>
                  <a:schemeClr val="bg1"/>
                </a:solidFill>
              </a:rPr>
              <a:t> STILI DI VITA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it-IT" altLang="it-IT" sz="320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it-IT" altLang="it-IT" sz="2400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it-IT" altLang="it-IT" sz="240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it-IT" altLang="it-IT" sz="2400">
              <a:solidFill>
                <a:schemeClr val="bg1"/>
              </a:solidFill>
            </a:endParaRPr>
          </a:p>
        </p:txBody>
      </p:sp>
      <p:sp>
        <p:nvSpPr>
          <p:cNvPr id="41988" name="CasellaDiTesto 1"/>
          <p:cNvSpPr txBox="1">
            <a:spLocks noChangeArrowheads="1"/>
          </p:cNvSpPr>
          <p:nvPr/>
        </p:nvSpPr>
        <p:spPr bwMode="auto">
          <a:xfrm>
            <a:off x="71438" y="5310188"/>
            <a:ext cx="9037637" cy="1431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2900">
                <a:solidFill>
                  <a:srgbClr val="000000"/>
                </a:solidFill>
                <a:latin typeface="Arial"/>
              </a:rPr>
              <a:t>Questi fattori sono coinvolti nella regolazione della </a:t>
            </a:r>
            <a:r>
              <a:rPr lang="it-IT" altLang="it-IT" sz="2900" u="sng">
                <a:solidFill>
                  <a:srgbClr val="000000"/>
                </a:solidFill>
                <a:latin typeface="Arial"/>
              </a:rPr>
              <a:t>probabilità di insorgenza</a:t>
            </a:r>
            <a:r>
              <a:rPr lang="it-IT" altLang="it-IT" sz="2900">
                <a:solidFill>
                  <a:srgbClr val="000000"/>
                </a:solidFill>
                <a:latin typeface="Arial"/>
              </a:rPr>
              <a:t> di una certa malattia in un determinato soggetto (</a:t>
            </a:r>
            <a:r>
              <a:rPr lang="it-IT" altLang="it-IT" sz="2900" b="1">
                <a:solidFill>
                  <a:srgbClr val="000000"/>
                </a:solidFill>
                <a:latin typeface="Arial"/>
              </a:rPr>
              <a:t>suscettibilità</a:t>
            </a:r>
            <a:r>
              <a:rPr lang="it-IT" altLang="it-IT" sz="290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2" name="Freccia circolare in su 1"/>
          <p:cNvSpPr/>
          <p:nvPr/>
        </p:nvSpPr>
        <p:spPr>
          <a:xfrm rot="16200000">
            <a:off x="5111750" y="3033713"/>
            <a:ext cx="2592387" cy="935038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reccia circolare in su 5"/>
          <p:cNvSpPr/>
          <p:nvPr/>
        </p:nvSpPr>
        <p:spPr>
          <a:xfrm rot="16200000">
            <a:off x="4910931" y="2586832"/>
            <a:ext cx="1482725" cy="719138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5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contenuto 2"/>
          <p:cNvSpPr>
            <a:spLocks noGrp="1"/>
          </p:cNvSpPr>
          <p:nvPr>
            <p:ph idx="1"/>
          </p:nvPr>
        </p:nvSpPr>
        <p:spPr>
          <a:xfrm>
            <a:off x="71438" y="863600"/>
            <a:ext cx="9037637" cy="5734050"/>
          </a:xfrm>
        </p:spPr>
        <p:txBody>
          <a:bodyPr/>
          <a:lstStyle/>
          <a:p>
            <a:pPr algn="just">
              <a:defRPr/>
            </a:pPr>
            <a:r>
              <a:rPr lang="it-IT" altLang="it-IT" sz="2800" b="1">
                <a:solidFill>
                  <a:srgbClr val="FFFF00"/>
                </a:solidFill>
              </a:rPr>
              <a:t>Suscettibilità genetica</a:t>
            </a:r>
            <a:r>
              <a:rPr lang="it-IT" altLang="it-IT" sz="2800">
                <a:solidFill>
                  <a:schemeClr val="bg1"/>
                </a:solidFill>
              </a:rPr>
              <a:t>: esistono alcuni geni che regolano la </a:t>
            </a:r>
            <a:r>
              <a:rPr lang="it-IT" altLang="it-IT" sz="2800" b="1" u="sng">
                <a:solidFill>
                  <a:schemeClr val="bg1"/>
                </a:solidFill>
              </a:rPr>
              <a:t>probabilità</a:t>
            </a:r>
            <a:r>
              <a:rPr lang="it-IT" altLang="it-IT" sz="2800">
                <a:solidFill>
                  <a:schemeClr val="bg1"/>
                </a:solidFill>
              </a:rPr>
              <a:t> di insorgenza di alcune malattie</a:t>
            </a:r>
          </a:p>
          <a:p>
            <a:pPr algn="just"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it-IT" altLang="it-IT" sz="2800">
                <a:solidFill>
                  <a:schemeClr val="bg1"/>
                </a:solidFill>
              </a:rPr>
              <a:t>I «geni di suscettibilità» spiegano il concetto di </a:t>
            </a:r>
            <a:r>
              <a:rPr lang="it-IT" altLang="it-IT" sz="2800" b="1">
                <a:solidFill>
                  <a:srgbClr val="FFFF00"/>
                </a:solidFill>
              </a:rPr>
              <a:t>“familiarità”</a:t>
            </a:r>
            <a:r>
              <a:rPr lang="it-IT" altLang="it-IT" sz="2800">
                <a:solidFill>
                  <a:schemeClr val="bg1"/>
                </a:solidFill>
              </a:rPr>
              <a:t> comune a </a:t>
            </a:r>
            <a:r>
              <a:rPr lang="it-IT" altLang="it-IT" sz="2800" b="1" u="sng">
                <a:solidFill>
                  <a:schemeClr val="bg1"/>
                </a:solidFill>
              </a:rPr>
              <a:t>molte malattie</a:t>
            </a:r>
            <a:r>
              <a:rPr lang="it-IT" altLang="it-IT" sz="2800">
                <a:solidFill>
                  <a:schemeClr val="bg1"/>
                </a:solidFill>
              </a:rPr>
              <a:t>: ciascuno di noi ha </a:t>
            </a:r>
            <a:r>
              <a:rPr lang="it-IT" altLang="it-IT" sz="2800" u="sng">
                <a:solidFill>
                  <a:schemeClr val="bg1"/>
                </a:solidFill>
              </a:rPr>
              <a:t>più probabilità</a:t>
            </a:r>
            <a:r>
              <a:rPr lang="it-IT" altLang="it-IT" sz="2800">
                <a:solidFill>
                  <a:schemeClr val="bg1"/>
                </a:solidFill>
              </a:rPr>
              <a:t> di sviluppare le malattie di cui si sono ammalati i genitori o i nonni</a:t>
            </a:r>
          </a:p>
          <a:p>
            <a:pPr algn="just"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it-IT" altLang="it-IT" sz="2800">
                <a:solidFill>
                  <a:schemeClr val="bg1"/>
                </a:solidFill>
              </a:rPr>
              <a:t>In questo caso </a:t>
            </a:r>
            <a:r>
              <a:rPr lang="it-IT" altLang="it-IT" sz="2800" u="sng">
                <a:solidFill>
                  <a:schemeClr val="bg1"/>
                </a:solidFill>
              </a:rPr>
              <a:t>non si eredita la causa</a:t>
            </a:r>
            <a:r>
              <a:rPr lang="it-IT" altLang="it-IT" sz="2800">
                <a:solidFill>
                  <a:schemeClr val="bg1"/>
                </a:solidFill>
              </a:rPr>
              <a:t> di una malattia (come nel caso delle mutazioni responsabili delle malattie ereditarie classiche) ma </a:t>
            </a:r>
            <a:r>
              <a:rPr lang="it-IT" altLang="it-IT" sz="2800" b="1" u="sng">
                <a:solidFill>
                  <a:srgbClr val="FFFF00"/>
                </a:solidFill>
              </a:rPr>
              <a:t>il rischio</a:t>
            </a:r>
            <a:r>
              <a:rPr lang="it-IT" altLang="it-IT" sz="2800">
                <a:solidFill>
                  <a:schemeClr val="bg1"/>
                </a:solidFill>
              </a:rPr>
              <a:t> di sviluppare la malattia</a:t>
            </a:r>
          </a:p>
          <a:p>
            <a:pPr algn="just">
              <a:defRPr/>
            </a:pPr>
            <a:endParaRPr lang="it-IT" altLang="it-IT" sz="2800">
              <a:solidFill>
                <a:schemeClr val="bg1"/>
              </a:solidFill>
            </a:endParaRPr>
          </a:p>
          <a:p>
            <a:pPr algn="just">
              <a:defRPr/>
            </a:pPr>
            <a:endParaRPr lang="it-IT" altLang="it-IT" sz="2800">
              <a:solidFill>
                <a:schemeClr val="bg1"/>
              </a:solidFill>
            </a:endParaRPr>
          </a:p>
          <a:p>
            <a:pPr algn="just">
              <a:defRPr/>
            </a:pPr>
            <a:endParaRPr lang="it-IT" altLang="it-IT" sz="2800">
              <a:solidFill>
                <a:schemeClr val="bg1"/>
              </a:solidFill>
            </a:endParaRPr>
          </a:p>
          <a:p>
            <a:pPr algn="just">
              <a:defRPr/>
            </a:pPr>
            <a:endParaRPr lang="it-IT" altLang="it-IT" sz="1200">
              <a:solidFill>
                <a:schemeClr val="bg1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2888"/>
            <a:ext cx="9144000" cy="11430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Predisposizione genetica alle malattie</a:t>
            </a:r>
          </a:p>
        </p:txBody>
      </p:sp>
    </p:spTree>
    <p:extLst>
      <p:ext uri="{BB962C8B-B14F-4D97-AF65-F5344CB8AC3E}">
        <p14:creationId xmlns:p14="http://schemas.microsoft.com/office/powerpoint/2010/main" val="256526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765176"/>
          </a:xfrm>
        </p:spPr>
        <p:txBody>
          <a:bodyPr/>
          <a:lstStyle/>
          <a:p>
            <a:pPr eaLnBrk="1" hangingPunct="1"/>
            <a:r>
              <a:rPr lang="it-IT" altLang="it-IT" sz="3200" u="sng">
                <a:solidFill>
                  <a:srgbClr val="FFFF00"/>
                </a:solidFill>
              </a:rPr>
              <a:t>Fattori genetici</a:t>
            </a:r>
            <a:r>
              <a:rPr lang="it-IT" altLang="it-IT" sz="3200">
                <a:solidFill>
                  <a:srgbClr val="FFFF00"/>
                </a:solidFill>
              </a:rPr>
              <a:t> e predisposizione alle malattie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71883" y="841375"/>
            <a:ext cx="8964613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3000">
                <a:solidFill>
                  <a:srgbClr val="FFFFFF"/>
                </a:solidFill>
              </a:rPr>
              <a:t>Dati statistici (diverse migliaia di famiglie) dimostrano l’esistenza di un’</a:t>
            </a:r>
            <a:r>
              <a:rPr lang="it-IT" altLang="it-IT" sz="3000">
                <a:solidFill>
                  <a:srgbClr val="FFFF00"/>
                </a:solidFill>
              </a:rPr>
              <a:t>associazione</a:t>
            </a:r>
            <a:r>
              <a:rPr lang="it-IT" altLang="it-IT" sz="3000">
                <a:solidFill>
                  <a:srgbClr val="FFFFFF"/>
                </a:solidFill>
              </a:rPr>
              <a:t> tra la manifestazione di alcune patologie e determinati polimorfismi genici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84213" y="3429000"/>
            <a:ext cx="7920037" cy="2862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3000">
                <a:solidFill>
                  <a:srgbClr val="000000"/>
                </a:solidFill>
              </a:rPr>
              <a:t>Per definire l’esistenza di un’</a:t>
            </a:r>
            <a:r>
              <a:rPr lang="it-IT" altLang="it-IT" sz="3000" b="1">
                <a:solidFill>
                  <a:srgbClr val="000000"/>
                </a:solidFill>
              </a:rPr>
              <a:t>associazione</a:t>
            </a:r>
            <a:r>
              <a:rPr lang="it-IT" altLang="it-IT" sz="3000">
                <a:solidFill>
                  <a:srgbClr val="000000"/>
                </a:solidFill>
              </a:rPr>
              <a:t> ci si riferisce all’osservazione della </a:t>
            </a:r>
            <a:r>
              <a:rPr lang="it-IT" altLang="it-IT" sz="3000" b="1" u="sng">
                <a:solidFill>
                  <a:srgbClr val="000000"/>
                </a:solidFill>
              </a:rPr>
              <a:t>frequenza significativamente più elevata</a:t>
            </a:r>
            <a:r>
              <a:rPr lang="it-IT" altLang="it-IT" sz="3000">
                <a:solidFill>
                  <a:srgbClr val="000000"/>
                </a:solidFill>
              </a:rPr>
              <a:t> di un determinato antigene (o cluster di antigeni) nel gruppo di </a:t>
            </a:r>
            <a:r>
              <a:rPr lang="it-IT" altLang="it-IT" sz="3000" b="1">
                <a:solidFill>
                  <a:srgbClr val="000000"/>
                </a:solidFill>
              </a:rPr>
              <a:t>soggetti malati</a:t>
            </a:r>
            <a:r>
              <a:rPr lang="it-IT" altLang="it-IT" sz="3000">
                <a:solidFill>
                  <a:srgbClr val="000000"/>
                </a:solidFill>
              </a:rPr>
              <a:t> rispetto alla popolazione sana di controllo </a:t>
            </a:r>
          </a:p>
        </p:txBody>
      </p:sp>
    </p:spTree>
    <p:extLst>
      <p:ext uri="{BB962C8B-B14F-4D97-AF65-F5344CB8AC3E}">
        <p14:creationId xmlns:p14="http://schemas.microsoft.com/office/powerpoint/2010/main" val="390504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-100013"/>
            <a:ext cx="9217026" cy="850901"/>
          </a:xfrm>
        </p:spPr>
        <p:txBody>
          <a:bodyPr/>
          <a:lstStyle/>
          <a:p>
            <a:pPr eaLnBrk="1" hangingPunct="1"/>
            <a:r>
              <a:rPr lang="it-IT" altLang="it-IT" sz="3400" u="sng">
                <a:solidFill>
                  <a:srgbClr val="FFFF00"/>
                </a:solidFill>
              </a:rPr>
              <a:t>Fattori genetici</a:t>
            </a:r>
            <a:r>
              <a:rPr lang="it-IT" altLang="it-IT" sz="3400">
                <a:solidFill>
                  <a:srgbClr val="FFFF00"/>
                </a:solidFill>
              </a:rPr>
              <a:t> e predisposizione alle malattie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-662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5370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07504" y="692696"/>
            <a:ext cx="889317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dirty="0">
                <a:solidFill>
                  <a:srgbClr val="FFFFFF"/>
                </a:solidFill>
              </a:rPr>
              <a:t>In numerose </a:t>
            </a:r>
            <a:r>
              <a:rPr lang="it-IT" altLang="it-IT" sz="2800" dirty="0">
                <a:solidFill>
                  <a:srgbClr val="FFFF00"/>
                </a:solidFill>
              </a:rPr>
              <a:t>malattie umane</a:t>
            </a:r>
            <a:r>
              <a:rPr lang="it-IT" altLang="it-IT" sz="2800" dirty="0">
                <a:solidFill>
                  <a:srgbClr val="FFFFFF"/>
                </a:solidFill>
              </a:rPr>
              <a:t> è possibile individuare una </a:t>
            </a:r>
            <a:r>
              <a:rPr lang="it-IT" altLang="it-IT" sz="2800" u="sng" dirty="0">
                <a:solidFill>
                  <a:srgbClr val="FFFFFF"/>
                </a:solidFill>
              </a:rPr>
              <a:t>più o meno marcata</a:t>
            </a:r>
            <a:r>
              <a:rPr lang="it-IT" altLang="it-IT" sz="2800" dirty="0">
                <a:solidFill>
                  <a:srgbClr val="FFFFFF"/>
                </a:solidFill>
              </a:rPr>
              <a:t> componente di predisposizione genetica</a:t>
            </a:r>
          </a:p>
          <a:p>
            <a:pPr marL="457200" indent="-457200"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dirty="0">
                <a:solidFill>
                  <a:srgbClr val="FFFFFF"/>
                </a:solidFill>
              </a:rPr>
              <a:t>Appartengono alla categoria delle </a:t>
            </a:r>
            <a:r>
              <a:rPr lang="it-IT" altLang="it-IT" sz="2800" dirty="0">
                <a:solidFill>
                  <a:srgbClr val="FFFF00"/>
                </a:solidFill>
              </a:rPr>
              <a:t>malattie complesse o multifattoriali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692275" y="3345011"/>
            <a:ext cx="5976938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it-IT" altLang="it-IT" sz="2800">
                <a:solidFill>
                  <a:srgbClr val="FFFFFF"/>
                </a:solidFill>
              </a:rPr>
              <a:t> Ipertensione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it-IT" altLang="it-IT" sz="2800">
                <a:solidFill>
                  <a:srgbClr val="FFFFFF"/>
                </a:solidFill>
              </a:rPr>
              <a:t> Malattie autoimmuni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it-IT" altLang="it-IT" sz="2800">
                <a:solidFill>
                  <a:srgbClr val="FFFFFF"/>
                </a:solidFill>
              </a:rPr>
              <a:t> Allergie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it-IT" altLang="it-IT" sz="2800">
                <a:solidFill>
                  <a:srgbClr val="FFFFFF"/>
                </a:solidFill>
              </a:rPr>
              <a:t> Alcune forme di demenza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it-IT" altLang="it-IT" sz="2800">
                <a:solidFill>
                  <a:srgbClr val="FFFFFF"/>
                </a:solidFill>
              </a:rPr>
              <a:t> Alcune neoplasie</a:t>
            </a:r>
          </a:p>
        </p:txBody>
      </p:sp>
    </p:spTree>
    <p:extLst>
      <p:ext uri="{BB962C8B-B14F-4D97-AF65-F5344CB8AC3E}">
        <p14:creationId xmlns:p14="http://schemas.microsoft.com/office/powerpoint/2010/main" val="10314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/>
            <a:r>
              <a:rPr lang="it-IT" altLang="it-IT" sz="3100" u="sng">
                <a:solidFill>
                  <a:srgbClr val="FFFF00"/>
                </a:solidFill>
              </a:rPr>
              <a:t>Fattori genetici</a:t>
            </a:r>
            <a:r>
              <a:rPr lang="it-IT" altLang="it-IT" sz="3100">
                <a:solidFill>
                  <a:srgbClr val="FFFF00"/>
                </a:solidFill>
              </a:rPr>
              <a:t> e predisposizione alle malattie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15843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it-IT" altLang="it-IT" sz="2800">
                <a:solidFill>
                  <a:schemeClr val="bg1"/>
                </a:solidFill>
              </a:rPr>
              <a:t> sistema AB0 dei gruppi sanguigni</a:t>
            </a:r>
          </a:p>
          <a:p>
            <a:pPr lvl="2" eaLnBrk="1" hangingPunct="1"/>
            <a:r>
              <a:rPr lang="it-IT" altLang="it-IT">
                <a:solidFill>
                  <a:schemeClr val="bg1"/>
                </a:solidFill>
              </a:rPr>
              <a:t> </a:t>
            </a:r>
            <a:r>
              <a:rPr lang="it-IT" altLang="it-IT" u="sng">
                <a:solidFill>
                  <a:schemeClr val="bg1"/>
                </a:solidFill>
              </a:rPr>
              <a:t>gruppo A</a:t>
            </a:r>
            <a:r>
              <a:rPr lang="it-IT" altLang="it-IT">
                <a:solidFill>
                  <a:schemeClr val="bg1"/>
                </a:solidFill>
              </a:rPr>
              <a:t>: </a:t>
            </a:r>
            <a:r>
              <a:rPr lang="it-IT" altLang="it-IT" b="1">
                <a:solidFill>
                  <a:schemeClr val="bg1"/>
                </a:solidFill>
              </a:rPr>
              <a:t>↑</a:t>
            </a:r>
            <a:r>
              <a:rPr lang="it-IT" altLang="it-IT">
                <a:solidFill>
                  <a:schemeClr val="bg1"/>
                </a:solidFill>
              </a:rPr>
              <a:t> frequenza di </a:t>
            </a:r>
            <a:r>
              <a:rPr lang="it-IT" altLang="it-IT">
                <a:solidFill>
                  <a:srgbClr val="FFFF00"/>
                </a:solidFill>
              </a:rPr>
              <a:t>cancro gastrico</a:t>
            </a:r>
          </a:p>
          <a:p>
            <a:pPr lvl="2" eaLnBrk="1" hangingPunct="1"/>
            <a:r>
              <a:rPr lang="it-IT" altLang="it-IT">
                <a:solidFill>
                  <a:schemeClr val="bg1"/>
                </a:solidFill>
              </a:rPr>
              <a:t> </a:t>
            </a:r>
            <a:r>
              <a:rPr lang="it-IT" altLang="it-IT" u="sng">
                <a:solidFill>
                  <a:schemeClr val="bg1"/>
                </a:solidFill>
              </a:rPr>
              <a:t>gruppo 0</a:t>
            </a:r>
            <a:r>
              <a:rPr lang="it-IT" altLang="it-IT">
                <a:solidFill>
                  <a:schemeClr val="bg1"/>
                </a:solidFill>
              </a:rPr>
              <a:t>: </a:t>
            </a:r>
            <a:r>
              <a:rPr lang="it-IT" altLang="it-IT" b="1">
                <a:solidFill>
                  <a:schemeClr val="bg1"/>
                </a:solidFill>
              </a:rPr>
              <a:t>↑</a:t>
            </a:r>
            <a:r>
              <a:rPr lang="it-IT" altLang="it-IT">
                <a:solidFill>
                  <a:schemeClr val="bg1"/>
                </a:solidFill>
              </a:rPr>
              <a:t> frequenza </a:t>
            </a:r>
            <a:r>
              <a:rPr lang="it-IT" altLang="it-IT">
                <a:solidFill>
                  <a:srgbClr val="FFFF00"/>
                </a:solidFill>
              </a:rPr>
              <a:t>ulcera gastrica e duodenale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0" y="2348880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sz="2800">
                <a:solidFill>
                  <a:srgbClr val="FFFFFF"/>
                </a:solidFill>
              </a:rPr>
              <a:t> sistema HLA (Human Leukocyte Antigen)</a:t>
            </a:r>
          </a:p>
          <a:p>
            <a:pPr marL="898525" lvl="1" indent="-276225" algn="just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400" u="sng">
                <a:solidFill>
                  <a:srgbClr val="FFFFFF"/>
                </a:solidFill>
              </a:rPr>
              <a:t>antigene B27</a:t>
            </a:r>
            <a:r>
              <a:rPr lang="it-IT" altLang="it-IT" sz="2400">
                <a:solidFill>
                  <a:srgbClr val="FFFFFF"/>
                </a:solidFill>
              </a:rPr>
              <a:t>: </a:t>
            </a:r>
            <a:r>
              <a:rPr lang="it-IT" altLang="it-IT" sz="2400">
                <a:solidFill>
                  <a:srgbClr val="FFFF00"/>
                </a:solidFill>
              </a:rPr>
              <a:t>artropatie infiammatorie</a:t>
            </a:r>
            <a:r>
              <a:rPr lang="it-IT" altLang="it-IT" sz="2400">
                <a:solidFill>
                  <a:srgbClr val="FFFFFF"/>
                </a:solidFill>
              </a:rPr>
              <a:t>; il 90% dei pazienti è positivo per questo Ag ma </a:t>
            </a:r>
            <a:r>
              <a:rPr lang="it-IT" altLang="it-IT" sz="2400">
                <a:solidFill>
                  <a:srgbClr val="FFFF00"/>
                </a:solidFill>
              </a:rPr>
              <a:t>solo il 20%</a:t>
            </a:r>
            <a:r>
              <a:rPr lang="it-IT" altLang="it-IT" sz="2400">
                <a:solidFill>
                  <a:srgbClr val="FFFFFF"/>
                </a:solidFill>
              </a:rPr>
              <a:t> sviluppa </a:t>
            </a:r>
            <a:r>
              <a:rPr lang="it-IT" altLang="it-IT" sz="2400" b="1">
                <a:solidFill>
                  <a:srgbClr val="FFFF00"/>
                </a:solidFill>
              </a:rPr>
              <a:t>forme gravi</a:t>
            </a:r>
            <a:r>
              <a:rPr lang="it-IT" altLang="it-IT" sz="2400">
                <a:solidFill>
                  <a:srgbClr val="FFFFFF"/>
                </a:solidFill>
              </a:rPr>
              <a:t> di artrosi cervicale, della spalla e delle anche (</a:t>
            </a:r>
            <a:r>
              <a:rPr lang="it-IT" altLang="it-IT" sz="2400" u="sng">
                <a:solidFill>
                  <a:srgbClr val="FFFFFF"/>
                </a:solidFill>
              </a:rPr>
              <a:t>spondilite anchilosante</a:t>
            </a:r>
            <a:r>
              <a:rPr lang="it-IT" altLang="it-IT" sz="2400">
                <a:solidFill>
                  <a:srgbClr val="FFFFFF"/>
                </a:solidFill>
              </a:rPr>
              <a:t>); </a:t>
            </a:r>
            <a:r>
              <a:rPr lang="it-IT" altLang="it-IT" sz="2400">
                <a:solidFill>
                  <a:srgbClr val="FFFF00"/>
                </a:solidFill>
              </a:rPr>
              <a:t>tumori maligni ematologici </a:t>
            </a:r>
            <a:r>
              <a:rPr lang="it-IT" altLang="it-IT" sz="2400">
                <a:solidFill>
                  <a:schemeClr val="bg1"/>
                </a:solidFill>
              </a:rPr>
              <a:t>(sindrome mielodisplastica, leucemia mieloide acuta)</a:t>
            </a:r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7504" y="5013176"/>
            <a:ext cx="892797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cs typeface="Calibri" panose="020F0502020204030204" pitchFamily="34" charset="0"/>
              </a:rPr>
              <a:t>Queste associazioni si fondano su </a:t>
            </a:r>
            <a:r>
              <a:rPr lang="it-IT" sz="2400" b="1" u="sng" dirty="0">
                <a:cs typeface="Calibri" panose="020F0502020204030204" pitchFamily="34" charset="0"/>
              </a:rPr>
              <a:t>dati statistici ed epidemiologici</a:t>
            </a:r>
            <a:r>
              <a:rPr lang="it-IT" sz="2400" dirty="0">
                <a:cs typeface="Calibri" panose="020F0502020204030204" pitchFamily="34" charset="0"/>
              </a:rPr>
              <a:t>. Sono </a:t>
            </a:r>
            <a:r>
              <a:rPr lang="it-IT" sz="2400" dirty="0">
                <a:solidFill>
                  <a:srgbClr val="FF0000"/>
                </a:solidFill>
                <a:cs typeface="Calibri" panose="020F0502020204030204" pitchFamily="34" charset="0"/>
              </a:rPr>
              <a:t>poche</a:t>
            </a:r>
            <a:r>
              <a:rPr lang="it-IT" sz="2400" dirty="0">
                <a:cs typeface="Calibri" panose="020F0502020204030204" pitchFamily="34" charset="0"/>
              </a:rPr>
              <a:t> attualmente le </a:t>
            </a:r>
            <a:r>
              <a:rPr lang="it-IT" sz="2400" dirty="0">
                <a:solidFill>
                  <a:srgbClr val="FF0000"/>
                </a:solidFill>
                <a:cs typeface="Calibri" panose="020F0502020204030204" pitchFamily="34" charset="0"/>
              </a:rPr>
              <a:t>ipotesi</a:t>
            </a:r>
            <a:r>
              <a:rPr lang="it-IT" sz="2400" dirty="0">
                <a:cs typeface="Calibri" panose="020F0502020204030204" pitchFamily="34" charset="0"/>
              </a:rPr>
              <a:t>, basate su </a:t>
            </a:r>
            <a:r>
              <a:rPr lang="it-IT" sz="2400" dirty="0">
                <a:solidFill>
                  <a:srgbClr val="FF0000"/>
                </a:solidFill>
                <a:cs typeface="Calibri" panose="020F0502020204030204" pitchFamily="34" charset="0"/>
              </a:rPr>
              <a:t>dati scientifici attendibili</a:t>
            </a:r>
            <a:r>
              <a:rPr lang="it-IT" sz="2400" dirty="0">
                <a:cs typeface="Calibri" panose="020F0502020204030204" pitchFamily="34" charset="0"/>
              </a:rPr>
              <a:t>, che spieghino il </a:t>
            </a:r>
            <a:r>
              <a:rPr lang="it-IT" sz="2400" b="1" dirty="0">
                <a:solidFill>
                  <a:srgbClr val="FF0000"/>
                </a:solidFill>
                <a:cs typeface="Calibri" panose="020F0502020204030204" pitchFamily="34" charset="0"/>
              </a:rPr>
              <a:t>ruolo</a:t>
            </a:r>
            <a:r>
              <a:rPr lang="it-IT" sz="2400" dirty="0">
                <a:cs typeface="Calibri" panose="020F0502020204030204" pitchFamily="34" charset="0"/>
              </a:rPr>
              <a:t> di questi antigeni nell’</a:t>
            </a:r>
            <a:r>
              <a:rPr lang="it-IT" sz="2400" b="1" dirty="0">
                <a:solidFill>
                  <a:srgbClr val="FF0000"/>
                </a:solidFill>
                <a:cs typeface="Calibri" panose="020F0502020204030204" pitchFamily="34" charset="0"/>
              </a:rPr>
              <a:t>eziopatogenesi</a:t>
            </a:r>
            <a:r>
              <a:rPr lang="it-IT" sz="2400" dirty="0">
                <a:cs typeface="Calibri" panose="020F0502020204030204" pitchFamily="34" charset="0"/>
              </a:rPr>
              <a:t> delle patologie associate </a:t>
            </a:r>
          </a:p>
        </p:txBody>
      </p:sp>
    </p:spTree>
    <p:extLst>
      <p:ext uri="{BB962C8B-B14F-4D97-AF65-F5344CB8AC3E}">
        <p14:creationId xmlns:p14="http://schemas.microsoft.com/office/powerpoint/2010/main" val="301508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9421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47211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it-IT" altLang="it-IT">
                <a:solidFill>
                  <a:schemeClr val="bg1"/>
                </a:solidFill>
              </a:rPr>
              <a:t>Esempio:</a:t>
            </a:r>
          </a:p>
          <a:p>
            <a:pPr algn="just" eaLnBrk="1" hangingPunct="1"/>
            <a:r>
              <a:rPr lang="it-IT" altLang="it-IT">
                <a:solidFill>
                  <a:schemeClr val="bg1"/>
                </a:solidFill>
              </a:rPr>
              <a:t>La maggior parte delle sostanze </a:t>
            </a:r>
            <a:r>
              <a:rPr lang="it-IT" altLang="it-IT">
                <a:solidFill>
                  <a:srgbClr val="FFFF00"/>
                </a:solidFill>
              </a:rPr>
              <a:t>chimiche  cancerogene</a:t>
            </a:r>
            <a:r>
              <a:rPr lang="it-IT" altLang="it-IT">
                <a:solidFill>
                  <a:schemeClr val="bg1"/>
                </a:solidFill>
              </a:rPr>
              <a:t> sono </a:t>
            </a:r>
            <a:r>
              <a:rPr lang="it-IT" altLang="it-IT" u="sng">
                <a:solidFill>
                  <a:schemeClr val="bg1"/>
                </a:solidFill>
              </a:rPr>
              <a:t>inattive</a:t>
            </a:r>
            <a:r>
              <a:rPr lang="it-IT" altLang="it-IT">
                <a:solidFill>
                  <a:schemeClr val="bg1"/>
                </a:solidFill>
              </a:rPr>
              <a:t> nella </a:t>
            </a:r>
            <a:r>
              <a:rPr lang="it-IT" altLang="it-IT" u="sng">
                <a:solidFill>
                  <a:schemeClr val="bg1"/>
                </a:solidFill>
              </a:rPr>
              <a:t>forma nativa</a:t>
            </a:r>
            <a:r>
              <a:rPr lang="it-IT" altLang="it-IT">
                <a:solidFill>
                  <a:schemeClr val="bg1"/>
                </a:solidFill>
              </a:rPr>
              <a:t> </a:t>
            </a:r>
            <a:r>
              <a:rPr lang="it-IT" altLang="it-IT" u="sng">
                <a:solidFill>
                  <a:schemeClr val="bg1"/>
                </a:solidFill>
              </a:rPr>
              <a:t> </a:t>
            </a:r>
            <a:r>
              <a:rPr lang="it-IT" altLang="it-IT" b="1">
                <a:solidFill>
                  <a:schemeClr val="bg1"/>
                </a:solidFill>
              </a:rPr>
              <a:t>	</a:t>
            </a:r>
          </a:p>
          <a:p>
            <a:pPr algn="ctr" eaLnBrk="1" hangingPunct="1">
              <a:buFontTx/>
              <a:buNone/>
            </a:pPr>
            <a:r>
              <a:rPr lang="it-IT" altLang="it-IT" sz="3600" b="1">
                <a:solidFill>
                  <a:schemeClr val="bg1"/>
                </a:solidFill>
              </a:rPr>
              <a:t>pro-cancerogeni</a:t>
            </a:r>
          </a:p>
          <a:p>
            <a:pPr algn="ctr" eaLnBrk="1" hangingPunct="1">
              <a:buFontTx/>
              <a:buNone/>
            </a:pPr>
            <a:endParaRPr lang="it-IT" altLang="it-IT" b="1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it-IT" altLang="it-IT" sz="3600" b="1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it-IT" altLang="it-IT" sz="3600" b="1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it-IT" altLang="it-IT" sz="3600" b="1">
                <a:solidFill>
                  <a:srgbClr val="FFFF00"/>
                </a:solidFill>
              </a:rPr>
              <a:t>cancerogeni finali</a:t>
            </a:r>
          </a:p>
          <a:p>
            <a:pPr lvl="1" eaLnBrk="1" hangingPunct="1">
              <a:buFontTx/>
              <a:buNone/>
            </a:pPr>
            <a:endParaRPr lang="it-IT" altLang="it-IT" b="1">
              <a:solidFill>
                <a:schemeClr val="bg1"/>
              </a:solidFill>
            </a:endParaRPr>
          </a:p>
          <a:p>
            <a:pPr lvl="1" eaLnBrk="1" hangingPunct="1">
              <a:buFontTx/>
              <a:buNone/>
            </a:pPr>
            <a:endParaRPr lang="it-IT" altLang="it-IT" b="1">
              <a:solidFill>
                <a:schemeClr val="bg1"/>
              </a:solidFill>
            </a:endParaRPr>
          </a:p>
          <a:p>
            <a:pPr lvl="1" eaLnBrk="1" hangingPunct="1">
              <a:buFontTx/>
              <a:buNone/>
            </a:pPr>
            <a:endParaRPr lang="it-IT" altLang="it-IT" b="1" u="sng">
              <a:solidFill>
                <a:schemeClr val="bg1"/>
              </a:solidFill>
            </a:endParaRPr>
          </a:p>
          <a:p>
            <a:pPr eaLnBrk="1" hangingPunct="1"/>
            <a:endParaRPr lang="en-GB" altLang="it-IT" b="1" u="sng">
              <a:solidFill>
                <a:schemeClr val="bg1"/>
              </a:solidFill>
            </a:endParaRPr>
          </a:p>
        </p:txBody>
      </p:sp>
      <p:sp>
        <p:nvSpPr>
          <p:cNvPr id="171013" name="AutoShape 5"/>
          <p:cNvSpPr>
            <a:spLocks noChangeArrowheads="1"/>
          </p:cNvSpPr>
          <p:nvPr/>
        </p:nvSpPr>
        <p:spPr bwMode="auto">
          <a:xfrm>
            <a:off x="4150608" y="4005064"/>
            <a:ext cx="609600" cy="1872208"/>
          </a:xfrm>
          <a:prstGeom prst="downArrow">
            <a:avLst>
              <a:gd name="adj1" fmla="val 50000"/>
              <a:gd name="adj2" fmla="val 2499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0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2699792" y="4633972"/>
            <a:ext cx="3744416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800">
                <a:solidFill>
                  <a:srgbClr val="000000"/>
                </a:solidFill>
              </a:rPr>
              <a:t>attivazione metabolica</a:t>
            </a:r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839788"/>
          </a:xfrm>
        </p:spPr>
        <p:txBody>
          <a:bodyPr/>
          <a:lstStyle/>
          <a:p>
            <a:pPr eaLnBrk="1" hangingPunct="1"/>
            <a:r>
              <a:rPr lang="it-IT" altLang="it-IT" sz="3400" u="sng">
                <a:solidFill>
                  <a:srgbClr val="FFFF00"/>
                </a:solidFill>
              </a:rPr>
              <a:t>Fattori genetici</a:t>
            </a:r>
            <a:r>
              <a:rPr lang="it-IT" altLang="it-IT" sz="3400">
                <a:solidFill>
                  <a:srgbClr val="FFFF00"/>
                </a:solidFill>
              </a:rPr>
              <a:t> e predisposizione alle malattie</a:t>
            </a:r>
          </a:p>
        </p:txBody>
      </p:sp>
    </p:spTree>
    <p:extLst>
      <p:ext uri="{BB962C8B-B14F-4D97-AF65-F5344CB8AC3E}">
        <p14:creationId xmlns:p14="http://schemas.microsoft.com/office/powerpoint/2010/main" val="38299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 animBg="1"/>
      <p:bldP spid="3" grpId="0" animBg="1"/>
    </p:bldLst>
  </p:timing>
</p:sld>
</file>

<file path=ppt/theme/theme1.xml><?xml version="1.0" encoding="utf-8"?>
<a:theme xmlns:a="http://schemas.openxmlformats.org/drawingml/2006/main" name="3_Struttura predefinita">
  <a:themeElements>
    <a:clrScheme name="3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Struttura predefinita">
  <a:themeElements>
    <a:clrScheme name="3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ruttura predefinita">
  <a:themeElements>
    <a:clrScheme name="3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Struttura predefinita">
  <a:themeElements>
    <a:clrScheme name="3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3680</TotalTime>
  <Words>1498</Words>
  <Application>Microsoft Macintosh PowerPoint</Application>
  <PresentationFormat>Presentazione su schermo (4:3)</PresentationFormat>
  <Paragraphs>224</Paragraphs>
  <Slides>27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27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3_Struttura predefinita</vt:lpstr>
      <vt:lpstr>5_Struttura predefinita</vt:lpstr>
      <vt:lpstr>7_Struttura predefinita</vt:lpstr>
      <vt:lpstr>4_Struttura predefinita</vt:lpstr>
      <vt:lpstr>6_Struttura predefinita</vt:lpstr>
      <vt:lpstr>2_Struttura predefinita</vt:lpstr>
      <vt:lpstr>Presentazione standard di PowerPoint</vt:lpstr>
      <vt:lpstr>Presentazione standard di PowerPoint</vt:lpstr>
      <vt:lpstr>Presentazione standard di PowerPoint</vt:lpstr>
      <vt:lpstr>Predisposizione alle malattie</vt:lpstr>
      <vt:lpstr>Predisposizione genetica alle malattie</vt:lpstr>
      <vt:lpstr>Fattori genetici e predisposizione alle malattie</vt:lpstr>
      <vt:lpstr>Fattori genetici e predisposizione alle malattie</vt:lpstr>
      <vt:lpstr>Fattori genetici e predisposizione alle malattie</vt:lpstr>
      <vt:lpstr>Fattori genetici e predisposizione alle malattie</vt:lpstr>
      <vt:lpstr>Metabolic activation of carcinogens</vt:lpstr>
      <vt:lpstr>Benzopyrene: one of the most common and dangerous polycyclic aromatic hydrocarbon involved in chemical carcinogenesis   </vt:lpstr>
      <vt:lpstr>Medicina predittiva: medicina del futuro ?</vt:lpstr>
      <vt:lpstr>Presentazione standard di PowerPoint</vt:lpstr>
      <vt:lpstr>Predisposizione alle malattie</vt:lpstr>
      <vt:lpstr>Fattori ambientali </vt:lpstr>
      <vt:lpstr>Stili di vita (abitudini comportamentali) </vt:lpstr>
      <vt:lpstr>Eziologia: cause di malattia</vt:lpstr>
      <vt:lpstr>Eziologia: cause determinanti di malattia</vt:lpstr>
      <vt:lpstr>Eziologia: cause coadiuvanti di malattia</vt:lpstr>
      <vt:lpstr>Attivazione dell’asse ipotalamo-ipofisi-surrene indotta da stress </vt:lpstr>
      <vt:lpstr>Cortisol </vt:lpstr>
      <vt:lpstr>Presentazione standard di PowerPoint</vt:lpstr>
      <vt:lpstr>Stress lowers immune response effectiveness and favours infections </vt:lpstr>
      <vt:lpstr>Eziologia: principali  cause di malattia</vt:lpstr>
      <vt:lpstr>Fattori patogeni estrinseci: fattori infettivi </vt:lpstr>
      <vt:lpstr>Fattori patogeni estrinseci: sostanze chimiche</vt:lpstr>
      <vt:lpstr>Fattori patogeni estrinseci: fattori «fisici»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Predisposizione alle malattie</dc:title>
  <dc:creator>rm</dc:creator>
  <cp:lastModifiedBy>RENZO MENEGAZZI</cp:lastModifiedBy>
  <cp:revision>205</cp:revision>
  <dcterms:created xsi:type="dcterms:W3CDTF">2015-04-15T13:24:31Z</dcterms:created>
  <dcterms:modified xsi:type="dcterms:W3CDTF">2020-04-09T10:13:01Z</dcterms:modified>
</cp:coreProperties>
</file>