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200AC8-EA0E-4F4F-A9F5-E4AA31F99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4711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4089-E670-4223-AEC7-E60157317D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795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EF8DDF5-7991-468F-AA4E-F149B97157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503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F92E-0D8B-48EC-BE32-ADF6491034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23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B061-F5A2-47A0-929B-88F9693F2F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402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48E6-6A70-47DE-826A-A26108B37E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148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11C7-DEB9-4B42-BE9D-4E41193AA4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0280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6356-C97A-4444-A364-EF0B82D599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5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BFF521-3ED0-42C8-98E8-6C84A83A62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091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3764-A3FE-4B77-8456-740FDB0FD9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91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E953-2C21-41F4-9EAF-F4082610B9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72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023533C3-F899-43AD-86E6-7E392659D039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078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5"/>
          <p:cNvSpPr txBox="1">
            <a:spLocks noChangeArrowheads="1"/>
          </p:cNvSpPr>
          <p:nvPr/>
        </p:nvSpPr>
        <p:spPr bwMode="auto">
          <a:xfrm>
            <a:off x="532610" y="5210176"/>
            <a:ext cx="3313112" cy="461665"/>
          </a:xfrm>
          <a:prstGeom prst="rect">
            <a:avLst/>
          </a:prstGeom>
          <a:solidFill>
            <a:schemeClr val="accent1">
              <a:alpha val="38823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2400">
                <a:solidFill>
                  <a:srgbClr val="04617B"/>
                </a:solidFill>
                <a:latin typeface="Tahoma" panose="020B0604030504040204" pitchFamily="34" charset="0"/>
              </a:rPr>
              <a:t>Triangolo localizzatore</a:t>
            </a:r>
          </a:p>
        </p:txBody>
      </p:sp>
      <p:grpSp>
        <p:nvGrpSpPr>
          <p:cNvPr id="19459" name="Group 40"/>
          <p:cNvGrpSpPr>
            <a:grpSpLocks/>
          </p:cNvGrpSpPr>
          <p:nvPr/>
        </p:nvGrpSpPr>
        <p:grpSpPr bwMode="auto">
          <a:xfrm>
            <a:off x="4021139" y="944564"/>
            <a:ext cx="4954587" cy="5868987"/>
            <a:chOff x="375" y="526"/>
            <a:chExt cx="3121" cy="3697"/>
          </a:xfrm>
        </p:grpSpPr>
        <p:sp>
          <p:nvSpPr>
            <p:cNvPr id="19480" name="Freeform 8"/>
            <p:cNvSpPr>
              <a:spLocks/>
            </p:cNvSpPr>
            <p:nvPr/>
          </p:nvSpPr>
          <p:spPr bwMode="auto">
            <a:xfrm flipH="1">
              <a:off x="511" y="844"/>
              <a:ext cx="2722" cy="3039"/>
            </a:xfrm>
            <a:custGeom>
              <a:avLst/>
              <a:gdLst>
                <a:gd name="T0" fmla="*/ 9875 w 1406"/>
                <a:gd name="T1" fmla="*/ 0 h 1632"/>
                <a:gd name="T2" fmla="*/ 0 w 1406"/>
                <a:gd name="T3" fmla="*/ 36541 h 1632"/>
                <a:gd name="T4" fmla="*/ 38242 w 1406"/>
                <a:gd name="T5" fmla="*/ 36541 h 1632"/>
                <a:gd name="T6" fmla="*/ 9875 w 1406"/>
                <a:gd name="T7" fmla="*/ 0 h 1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6" h="1632">
                  <a:moveTo>
                    <a:pt x="363" y="0"/>
                  </a:moveTo>
                  <a:lnTo>
                    <a:pt x="0" y="1632"/>
                  </a:lnTo>
                  <a:lnTo>
                    <a:pt x="1406" y="163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folHlink"/>
            </a:solidFill>
            <a:ln w="2857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1" name="Line 9"/>
            <p:cNvSpPr>
              <a:spLocks noChangeShapeType="1"/>
            </p:cNvSpPr>
            <p:nvPr/>
          </p:nvSpPr>
          <p:spPr bwMode="auto">
            <a:xfrm flipV="1">
              <a:off x="511" y="2839"/>
              <a:ext cx="1542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2" name="Line 10"/>
            <p:cNvSpPr>
              <a:spLocks noChangeShapeType="1"/>
            </p:cNvSpPr>
            <p:nvPr/>
          </p:nvSpPr>
          <p:spPr bwMode="auto">
            <a:xfrm flipH="1" flipV="1">
              <a:off x="2062" y="2839"/>
              <a:ext cx="1180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3" name="Line 11"/>
            <p:cNvSpPr>
              <a:spLocks noChangeShapeType="1"/>
            </p:cNvSpPr>
            <p:nvPr/>
          </p:nvSpPr>
          <p:spPr bwMode="auto">
            <a:xfrm flipV="1">
              <a:off x="2062" y="889"/>
              <a:ext cx="454" cy="19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4" name="Oval 12"/>
            <p:cNvSpPr>
              <a:spLocks noChangeArrowheads="1"/>
            </p:cNvSpPr>
            <p:nvPr/>
          </p:nvSpPr>
          <p:spPr bwMode="auto">
            <a:xfrm>
              <a:off x="1827" y="2585"/>
              <a:ext cx="499" cy="499"/>
            </a:xfrm>
            <a:prstGeom prst="ellips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9485" name="Oval 13"/>
            <p:cNvSpPr>
              <a:spLocks noChangeArrowheads="1"/>
            </p:cNvSpPr>
            <p:nvPr/>
          </p:nvSpPr>
          <p:spPr bwMode="auto">
            <a:xfrm>
              <a:off x="2022" y="2781"/>
              <a:ext cx="113" cy="113"/>
            </a:xfrm>
            <a:prstGeom prst="ellipse">
              <a:avLst/>
            </a:prstGeom>
            <a:solidFill>
              <a:srgbClr val="FF6600"/>
            </a:solidFill>
            <a:ln w="19050" algn="ctr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9486" name="Text Box 14"/>
            <p:cNvSpPr txBox="1">
              <a:spLocks noChangeArrowheads="1"/>
            </p:cNvSpPr>
            <p:nvPr/>
          </p:nvSpPr>
          <p:spPr bwMode="auto">
            <a:xfrm>
              <a:off x="2099" y="2658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9487" name="Oval 15"/>
            <p:cNvSpPr>
              <a:spLocks noChangeArrowheads="1"/>
            </p:cNvSpPr>
            <p:nvPr/>
          </p:nvSpPr>
          <p:spPr bwMode="auto">
            <a:xfrm>
              <a:off x="2471" y="798"/>
              <a:ext cx="113" cy="113"/>
            </a:xfrm>
            <a:prstGeom prst="ellipse">
              <a:avLst/>
            </a:prstGeom>
            <a:solidFill>
              <a:srgbClr val="339966"/>
            </a:solidFill>
            <a:ln w="28575" algn="ctr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9488" name="Oval 16"/>
            <p:cNvSpPr>
              <a:spLocks noChangeArrowheads="1"/>
            </p:cNvSpPr>
            <p:nvPr/>
          </p:nvSpPr>
          <p:spPr bwMode="auto">
            <a:xfrm>
              <a:off x="466" y="3815"/>
              <a:ext cx="113" cy="113"/>
            </a:xfrm>
            <a:prstGeom prst="ellipse">
              <a:avLst/>
            </a:prstGeom>
            <a:solidFill>
              <a:srgbClr val="339966"/>
            </a:solidFill>
            <a:ln w="28575" algn="ctr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9489" name="Oval 17"/>
            <p:cNvSpPr>
              <a:spLocks noChangeArrowheads="1"/>
            </p:cNvSpPr>
            <p:nvPr/>
          </p:nvSpPr>
          <p:spPr bwMode="auto">
            <a:xfrm>
              <a:off x="3193" y="3828"/>
              <a:ext cx="113" cy="113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2426" y="526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M</a:t>
              </a:r>
              <a:r>
                <a:rPr lang="it-IT" altLang="it-IT" sz="2000" b="1" i="1" baseline="-25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9491" name="Text Box 19"/>
            <p:cNvSpPr txBox="1">
              <a:spLocks noChangeArrowheads="1"/>
            </p:cNvSpPr>
            <p:nvPr/>
          </p:nvSpPr>
          <p:spPr bwMode="auto">
            <a:xfrm>
              <a:off x="375" y="3973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M</a:t>
              </a:r>
              <a:r>
                <a:rPr lang="it-IT" altLang="it-IT" sz="2000" b="1" i="1" baseline="-25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9492" name="Text Box 20"/>
            <p:cNvSpPr txBox="1">
              <a:spLocks noChangeArrowheads="1"/>
            </p:cNvSpPr>
            <p:nvPr/>
          </p:nvSpPr>
          <p:spPr bwMode="auto">
            <a:xfrm>
              <a:off x="3097" y="3973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C</a:t>
              </a:r>
              <a:endParaRPr lang="it-IT" altLang="it-IT" sz="2000" b="1" i="1" baseline="-25000">
                <a:solidFill>
                  <a:prstClr val="black"/>
                </a:solidFill>
              </a:endParaRPr>
            </a:p>
          </p:txBody>
        </p:sp>
        <p:sp>
          <p:nvSpPr>
            <p:cNvPr id="19493" name="Text Box 21"/>
            <p:cNvSpPr txBox="1">
              <a:spLocks noChangeArrowheads="1"/>
            </p:cNvSpPr>
            <p:nvPr/>
          </p:nvSpPr>
          <p:spPr bwMode="auto">
            <a:xfrm>
              <a:off x="2371" y="2589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β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2</a:t>
              </a:r>
            </a:p>
          </p:txBody>
        </p:sp>
        <p:sp>
          <p:nvSpPr>
            <p:cNvPr id="19494" name="Text Box 22"/>
            <p:cNvSpPr txBox="1">
              <a:spLocks noChangeArrowheads="1"/>
            </p:cNvSpPr>
            <p:nvPr/>
          </p:nvSpPr>
          <p:spPr bwMode="auto">
            <a:xfrm>
              <a:off x="1555" y="2476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β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1</a:t>
              </a:r>
            </a:p>
          </p:txBody>
        </p:sp>
        <p:sp>
          <p:nvSpPr>
            <p:cNvPr id="19495" name="Text Box 23"/>
            <p:cNvSpPr txBox="1">
              <a:spLocks noChangeArrowheads="1"/>
            </p:cNvSpPr>
            <p:nvPr/>
          </p:nvSpPr>
          <p:spPr bwMode="auto">
            <a:xfrm>
              <a:off x="1954" y="3088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β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3</a:t>
              </a:r>
            </a:p>
          </p:txBody>
        </p:sp>
      </p:grpSp>
      <p:grpSp>
        <p:nvGrpSpPr>
          <p:cNvPr id="19460" name="Group 41"/>
          <p:cNvGrpSpPr>
            <a:grpSpLocks/>
          </p:cNvGrpSpPr>
          <p:nvPr/>
        </p:nvGrpSpPr>
        <p:grpSpPr bwMode="auto">
          <a:xfrm>
            <a:off x="8316119" y="280988"/>
            <a:ext cx="2478087" cy="3486150"/>
            <a:chOff x="3940" y="829"/>
            <a:chExt cx="1561" cy="2196"/>
          </a:xfrm>
        </p:grpSpPr>
        <p:sp>
          <p:nvSpPr>
            <p:cNvPr id="19470" name="Freeform 24"/>
            <p:cNvSpPr>
              <a:spLocks/>
            </p:cNvSpPr>
            <p:nvPr/>
          </p:nvSpPr>
          <p:spPr bwMode="auto">
            <a:xfrm>
              <a:off x="4140" y="1070"/>
              <a:ext cx="997" cy="1724"/>
            </a:xfrm>
            <a:custGeom>
              <a:avLst/>
              <a:gdLst>
                <a:gd name="T0" fmla="*/ 0 w 816"/>
                <a:gd name="T1" fmla="*/ 0 h 1497"/>
                <a:gd name="T2" fmla="*/ 0 w 816"/>
                <a:gd name="T3" fmla="*/ 3032 h 1497"/>
                <a:gd name="T4" fmla="*/ 2221 w 816"/>
                <a:gd name="T5" fmla="*/ 2114 h 1497"/>
                <a:gd name="T6" fmla="*/ 0 w 816"/>
                <a:gd name="T7" fmla="*/ 0 h 14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6" h="1497">
                  <a:moveTo>
                    <a:pt x="0" y="0"/>
                  </a:moveTo>
                  <a:lnTo>
                    <a:pt x="0" y="1497"/>
                  </a:lnTo>
                  <a:lnTo>
                    <a:pt x="816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8823"/>
              </a:scheme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1" name="Arc 27"/>
            <p:cNvSpPr>
              <a:spLocks/>
            </p:cNvSpPr>
            <p:nvPr/>
          </p:nvSpPr>
          <p:spPr bwMode="auto">
            <a:xfrm rot="610832">
              <a:off x="4086" y="2449"/>
              <a:ext cx="362" cy="576"/>
            </a:xfrm>
            <a:custGeom>
              <a:avLst/>
              <a:gdLst>
                <a:gd name="T0" fmla="*/ 0 w 13574"/>
                <a:gd name="T1" fmla="*/ 0 h 21600"/>
                <a:gd name="T2" fmla="*/ 0 w 13574"/>
                <a:gd name="T3" fmla="*/ 0 h 21600"/>
                <a:gd name="T4" fmla="*/ 0 w 135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74" h="21600" fill="none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</a:path>
                <a:path w="13574" h="21600" stroke="0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2" name="Arc 28"/>
            <p:cNvSpPr>
              <a:spLocks/>
            </p:cNvSpPr>
            <p:nvPr/>
          </p:nvSpPr>
          <p:spPr bwMode="auto">
            <a:xfrm rot="8490981">
              <a:off x="3995" y="1101"/>
              <a:ext cx="362" cy="576"/>
            </a:xfrm>
            <a:custGeom>
              <a:avLst/>
              <a:gdLst>
                <a:gd name="T0" fmla="*/ 0 w 13574"/>
                <a:gd name="T1" fmla="*/ 0 h 21600"/>
                <a:gd name="T2" fmla="*/ 0 w 13574"/>
                <a:gd name="T3" fmla="*/ 0 h 21600"/>
                <a:gd name="T4" fmla="*/ 0 w 135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74" h="21600" fill="none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</a:path>
                <a:path w="13574" h="21600" stroke="0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3" name="Arc 29"/>
            <p:cNvSpPr>
              <a:spLocks/>
            </p:cNvSpPr>
            <p:nvPr/>
          </p:nvSpPr>
          <p:spPr bwMode="auto">
            <a:xfrm rot="-6223292">
              <a:off x="4927" y="1861"/>
              <a:ext cx="362" cy="576"/>
            </a:xfrm>
            <a:custGeom>
              <a:avLst/>
              <a:gdLst>
                <a:gd name="T0" fmla="*/ 0 w 13574"/>
                <a:gd name="T1" fmla="*/ 0 h 21600"/>
                <a:gd name="T2" fmla="*/ 0 w 13574"/>
                <a:gd name="T3" fmla="*/ 0 h 21600"/>
                <a:gd name="T4" fmla="*/ 0 w 135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74" h="21600" fill="none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</a:path>
                <a:path w="13574" h="21600" stroke="0" extrusionOk="0">
                  <a:moveTo>
                    <a:pt x="0" y="0"/>
                  </a:moveTo>
                  <a:cubicBezTo>
                    <a:pt x="4940" y="0"/>
                    <a:pt x="9731" y="1693"/>
                    <a:pt x="13573" y="47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BF5F9"/>
                </a:buClr>
                <a:buFont typeface="Monotype Sorts" pitchFamily="2" charset="2"/>
                <a:buChar char="è"/>
              </a:pPr>
              <a:endParaRPr lang="it-IT" sz="2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4" name="Text Box 33"/>
            <p:cNvSpPr txBox="1">
              <a:spLocks noChangeArrowheads="1"/>
            </p:cNvSpPr>
            <p:nvPr/>
          </p:nvSpPr>
          <p:spPr bwMode="auto">
            <a:xfrm>
              <a:off x="4231" y="1546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α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1</a:t>
              </a:r>
            </a:p>
          </p:txBody>
        </p:sp>
        <p:sp>
          <p:nvSpPr>
            <p:cNvPr id="19475" name="Text Box 34"/>
            <p:cNvSpPr txBox="1">
              <a:spLocks noChangeArrowheads="1"/>
            </p:cNvSpPr>
            <p:nvPr/>
          </p:nvSpPr>
          <p:spPr bwMode="auto">
            <a:xfrm>
              <a:off x="4231" y="2226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α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2</a:t>
              </a:r>
            </a:p>
          </p:txBody>
        </p:sp>
        <p:sp>
          <p:nvSpPr>
            <p:cNvPr id="19476" name="Text Box 35"/>
            <p:cNvSpPr txBox="1">
              <a:spLocks noChangeArrowheads="1"/>
            </p:cNvSpPr>
            <p:nvPr/>
          </p:nvSpPr>
          <p:spPr bwMode="auto">
            <a:xfrm>
              <a:off x="4630" y="2004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srgbClr val="BA1212"/>
                  </a:solidFill>
                </a:rPr>
                <a:t>α</a:t>
              </a:r>
              <a:r>
                <a:rPr lang="it-IT" altLang="it-IT" sz="2000" b="1" i="1" baseline="-25000">
                  <a:solidFill>
                    <a:srgbClr val="BA1212"/>
                  </a:solidFill>
                </a:rPr>
                <a:t>3</a:t>
              </a:r>
            </a:p>
          </p:txBody>
        </p:sp>
        <p:sp>
          <p:nvSpPr>
            <p:cNvPr id="19477" name="Text Box 36"/>
            <p:cNvSpPr txBox="1">
              <a:spLocks noChangeArrowheads="1"/>
            </p:cNvSpPr>
            <p:nvPr/>
          </p:nvSpPr>
          <p:spPr bwMode="auto">
            <a:xfrm>
              <a:off x="4031" y="829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P</a:t>
              </a:r>
              <a:r>
                <a:rPr lang="it-IT" altLang="it-IT" sz="2000" b="1" i="1" baseline="-25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9478" name="Text Box 37"/>
            <p:cNvSpPr txBox="1">
              <a:spLocks noChangeArrowheads="1"/>
            </p:cNvSpPr>
            <p:nvPr/>
          </p:nvSpPr>
          <p:spPr bwMode="auto">
            <a:xfrm>
              <a:off x="3940" y="2703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P</a:t>
              </a:r>
              <a:r>
                <a:rPr lang="it-IT" altLang="it-IT" sz="2000" b="1" i="1" baseline="-25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9479" name="Text Box 38"/>
            <p:cNvSpPr txBox="1">
              <a:spLocks noChangeArrowheads="1"/>
            </p:cNvSpPr>
            <p:nvPr/>
          </p:nvSpPr>
          <p:spPr bwMode="auto">
            <a:xfrm>
              <a:off x="5102" y="2159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DBF5F9"/>
                </a:buClr>
              </a:pPr>
              <a:r>
                <a:rPr lang="it-IT" altLang="it-IT" sz="2000" b="1" i="1">
                  <a:solidFill>
                    <a:prstClr val="black"/>
                  </a:solidFill>
                </a:rPr>
                <a:t>P</a:t>
              </a:r>
              <a:r>
                <a:rPr lang="it-IT" altLang="it-IT" sz="2000" b="1" i="1" baseline="-2500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19461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Il modello di Weber</a:t>
            </a:r>
            <a:br>
              <a:rPr lang="it-IT" altLang="it-IT" sz="3600"/>
            </a:br>
            <a:endParaRPr lang="it-IT" altLang="it-IT" sz="3600"/>
          </a:p>
        </p:txBody>
      </p:sp>
      <p:graphicFrame>
        <p:nvGraphicFramePr>
          <p:cNvPr id="19462" name="Object 4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1621"/>
              </p:ext>
            </p:extLst>
          </p:nvPr>
        </p:nvGraphicFramePr>
        <p:xfrm>
          <a:off x="886386" y="3816351"/>
          <a:ext cx="30241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497950" imgH="253890" progId="Equation.3">
                  <p:embed/>
                </p:oleObj>
              </mc:Choice>
              <mc:Fallback>
                <p:oleObj name="Equation" r:id="rId5" imgW="1497950" imgH="253890" progId="Equation.3">
                  <p:embed/>
                  <p:pic>
                    <p:nvPicPr>
                      <p:cNvPr id="19462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86" y="3816351"/>
                        <a:ext cx="30241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4"/>
          <p:cNvSpPr txBox="1">
            <a:spLocks noChangeArrowheads="1"/>
          </p:cNvSpPr>
          <p:nvPr/>
        </p:nvSpPr>
        <p:spPr bwMode="auto">
          <a:xfrm>
            <a:off x="487364" y="1808598"/>
            <a:ext cx="4767262" cy="10779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>
                <a:solidFill>
                  <a:prstClr val="black"/>
                </a:solidFill>
              </a:rPr>
              <a:t>M</a:t>
            </a:r>
            <a:r>
              <a:rPr lang="it-IT" altLang="it-IT" sz="1600" b="1" baseline="-25000">
                <a:solidFill>
                  <a:prstClr val="black"/>
                </a:solidFill>
              </a:rPr>
              <a:t>1</a:t>
            </a:r>
            <a:r>
              <a:rPr lang="it-IT" altLang="it-IT" sz="1600" b="1">
                <a:solidFill>
                  <a:prstClr val="black"/>
                </a:solidFill>
              </a:rPr>
              <a:t>=</a:t>
            </a:r>
            <a:r>
              <a:rPr lang="it-IT" altLang="it-IT" sz="1600">
                <a:solidFill>
                  <a:prstClr val="black"/>
                </a:solidFill>
              </a:rPr>
              <a:t> approvvigionamento di materie prime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>
                <a:solidFill>
                  <a:prstClr val="black"/>
                </a:solidFill>
              </a:rPr>
              <a:t>M</a:t>
            </a:r>
            <a:r>
              <a:rPr lang="it-IT" altLang="it-IT" sz="1600" b="1" baseline="-25000">
                <a:solidFill>
                  <a:prstClr val="black"/>
                </a:solidFill>
              </a:rPr>
              <a:t>2 </a:t>
            </a:r>
            <a:r>
              <a:rPr lang="it-IT" altLang="it-IT" sz="1600" b="1">
                <a:solidFill>
                  <a:prstClr val="black"/>
                </a:solidFill>
              </a:rPr>
              <a:t>=</a:t>
            </a:r>
            <a:r>
              <a:rPr lang="it-IT" altLang="it-IT" sz="1600">
                <a:solidFill>
                  <a:prstClr val="black"/>
                </a:solidFill>
              </a:rPr>
              <a:t> approvvigionamento di energia o materia prima 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>
                <a:solidFill>
                  <a:prstClr val="black"/>
                </a:solidFill>
              </a:rPr>
              <a:t>C</a:t>
            </a:r>
            <a:r>
              <a:rPr lang="it-IT" altLang="it-IT" sz="1600" b="1" baseline="-25000">
                <a:solidFill>
                  <a:prstClr val="black"/>
                </a:solidFill>
              </a:rPr>
              <a:t> </a:t>
            </a:r>
            <a:r>
              <a:rPr lang="it-IT" altLang="it-IT" sz="1600" b="1">
                <a:solidFill>
                  <a:prstClr val="black"/>
                </a:solidFill>
              </a:rPr>
              <a:t>=</a:t>
            </a:r>
            <a:r>
              <a:rPr lang="it-IT" altLang="it-IT" sz="1600">
                <a:solidFill>
                  <a:prstClr val="black"/>
                </a:solidFill>
              </a:rPr>
              <a:t> mercato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9806419" y="3385277"/>
            <a:ext cx="1800225" cy="850900"/>
          </a:xfrm>
          <a:prstGeom prst="rect">
            <a:avLst/>
          </a:prstGeom>
          <a:solidFill>
            <a:schemeClr val="accent1">
              <a:alpha val="38823"/>
            </a:schemeClr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2400" dirty="0">
                <a:solidFill>
                  <a:prstClr val="black"/>
                </a:solidFill>
                <a:latin typeface="Tahoma" panose="020B0604030504040204" pitchFamily="34" charset="0"/>
              </a:rPr>
              <a:t>Triangolo </a:t>
            </a:r>
            <a:br>
              <a:rPr lang="it-IT" altLang="it-IT" sz="2400" dirty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it-IT" altLang="it-IT" sz="2400" dirty="0">
                <a:solidFill>
                  <a:prstClr val="black"/>
                </a:solidFill>
                <a:latin typeface="Tahoma" panose="020B0604030504040204" pitchFamily="34" charset="0"/>
              </a:rPr>
              <a:t>dei pesi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8254505" y="2024063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2000" b="1" i="1">
                <a:solidFill>
                  <a:srgbClr val="000000"/>
                </a:solidFill>
              </a:rPr>
              <a:t>p</a:t>
            </a:r>
            <a:r>
              <a:rPr lang="it-IT" altLang="it-IT" sz="20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466" name="Rectangle 49"/>
          <p:cNvSpPr>
            <a:spLocks noChangeArrowheads="1"/>
          </p:cNvSpPr>
          <p:nvPr/>
        </p:nvSpPr>
        <p:spPr bwMode="auto">
          <a:xfrm>
            <a:off x="9732467" y="1447800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2000" b="1" i="1">
                <a:solidFill>
                  <a:srgbClr val="000000"/>
                </a:solidFill>
              </a:rPr>
              <a:t>p</a:t>
            </a:r>
            <a:r>
              <a:rPr lang="it-IT" altLang="it-IT" sz="20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67" name="Rectangle 50"/>
          <p:cNvSpPr>
            <a:spLocks noChangeArrowheads="1"/>
          </p:cNvSpPr>
          <p:nvPr/>
        </p:nvSpPr>
        <p:spPr bwMode="auto">
          <a:xfrm>
            <a:off x="9516567" y="2924175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2000" b="1" i="1">
                <a:solidFill>
                  <a:srgbClr val="000000"/>
                </a:solidFill>
              </a:rPr>
              <a:t>p</a:t>
            </a:r>
            <a:r>
              <a:rPr lang="it-IT" altLang="it-IT" sz="2000" b="1" i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468" name="CasellaDiTesto 1"/>
          <p:cNvSpPr txBox="1">
            <a:spLocks noChangeArrowheads="1"/>
          </p:cNvSpPr>
          <p:nvPr/>
        </p:nvSpPr>
        <p:spPr bwMode="auto">
          <a:xfrm>
            <a:off x="136490" y="3137695"/>
            <a:ext cx="475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r>
              <a:rPr lang="it-IT" altLang="it-IT" sz="2000" dirty="0">
                <a:solidFill>
                  <a:prstClr val="black"/>
                </a:solidFill>
              </a:rPr>
              <a:t>Bisogna minimizzare il costo di trasporto</a:t>
            </a:r>
          </a:p>
        </p:txBody>
      </p:sp>
      <p:sp>
        <p:nvSpPr>
          <p:cNvPr id="19469" name="CasellaDiTesto 2"/>
          <p:cNvSpPr txBox="1">
            <a:spLocks noChangeArrowheads="1"/>
          </p:cNvSpPr>
          <p:nvPr/>
        </p:nvSpPr>
        <p:spPr bwMode="auto">
          <a:xfrm>
            <a:off x="9088443" y="4616451"/>
            <a:ext cx="1779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r>
              <a:rPr lang="it-IT" altLang="it-IT" sz="1800" dirty="0">
                <a:solidFill>
                  <a:prstClr val="black"/>
                </a:solidFill>
              </a:rPr>
              <a:t>Il punto di minimo costo </a:t>
            </a:r>
            <a:r>
              <a:rPr lang="it-IT" altLang="it-IT" sz="1800" dirty="0" err="1">
                <a:solidFill>
                  <a:prstClr val="black"/>
                </a:solidFill>
              </a:rPr>
              <a:t>trasportazionale</a:t>
            </a:r>
            <a:r>
              <a:rPr lang="it-IT" altLang="it-IT" sz="1800" dirty="0">
                <a:solidFill>
                  <a:prstClr val="black"/>
                </a:solidFill>
              </a:rPr>
              <a:t> corrisponde al baricentro (F) del triangolo localizzatore</a:t>
            </a:r>
          </a:p>
        </p:txBody>
      </p:sp>
      <p:pic>
        <p:nvPicPr>
          <p:cNvPr id="3" name="SlideInd15_c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0090" y="5861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</Words>
  <Application>Microsoft Office PowerPoint</Application>
  <PresentationFormat>Widescreen</PresentationFormat>
  <Paragraphs>24</Paragraphs>
  <Slides>1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Calibri</vt:lpstr>
      <vt:lpstr>Constantia</vt:lpstr>
      <vt:lpstr>Monotype Sorts</vt:lpstr>
      <vt:lpstr>Tahoma</vt:lpstr>
      <vt:lpstr>Times New Roman</vt:lpstr>
      <vt:lpstr>Wingdings 2</vt:lpstr>
      <vt:lpstr>Equinozio</vt:lpstr>
      <vt:lpstr>1_Equinozio</vt:lpstr>
      <vt:lpstr>Equation</vt:lpstr>
      <vt:lpstr>Il modello di Weber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2020-04-14T14:30:11Z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