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0" r:id="rId3"/>
    <p:sldId id="269" r:id="rId4"/>
    <p:sldId id="268" r:id="rId5"/>
    <p:sldId id="294" r:id="rId6"/>
    <p:sldId id="271" r:id="rId7"/>
    <p:sldId id="282" r:id="rId8"/>
    <p:sldId id="288" r:id="rId9"/>
    <p:sldId id="276" r:id="rId10"/>
    <p:sldId id="314" r:id="rId11"/>
    <p:sldId id="266" r:id="rId12"/>
    <p:sldId id="272" r:id="rId13"/>
    <p:sldId id="275" r:id="rId14"/>
    <p:sldId id="274" r:id="rId15"/>
    <p:sldId id="273" r:id="rId16"/>
    <p:sldId id="277" r:id="rId17"/>
    <p:sldId id="281" r:id="rId18"/>
    <p:sldId id="280" r:id="rId19"/>
    <p:sldId id="296" r:id="rId20"/>
    <p:sldId id="305" r:id="rId21"/>
    <p:sldId id="303" r:id="rId22"/>
    <p:sldId id="258" r:id="rId23"/>
    <p:sldId id="257" r:id="rId24"/>
    <p:sldId id="306" r:id="rId25"/>
    <p:sldId id="256" r:id="rId26"/>
    <p:sldId id="283" r:id="rId27"/>
    <p:sldId id="259" r:id="rId28"/>
    <p:sldId id="260" r:id="rId29"/>
    <p:sldId id="262" r:id="rId30"/>
    <p:sldId id="264" r:id="rId31"/>
    <p:sldId id="261" r:id="rId32"/>
    <p:sldId id="263" r:id="rId33"/>
    <p:sldId id="265" r:id="rId34"/>
    <p:sldId id="287" r:id="rId35"/>
    <p:sldId id="286" r:id="rId36"/>
    <p:sldId id="284" r:id="rId37"/>
    <p:sldId id="285" r:id="rId38"/>
    <p:sldId id="279" r:id="rId39"/>
    <p:sldId id="278" r:id="rId40"/>
    <p:sldId id="290" r:id="rId41"/>
    <p:sldId id="289" r:id="rId42"/>
    <p:sldId id="291" r:id="rId43"/>
    <p:sldId id="297" r:id="rId44"/>
    <p:sldId id="292" r:id="rId45"/>
    <p:sldId id="298" r:id="rId46"/>
    <p:sldId id="299" r:id="rId47"/>
    <p:sldId id="300" r:id="rId48"/>
    <p:sldId id="301" r:id="rId49"/>
    <p:sldId id="302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293" r:id="rId58"/>
    <p:sldId id="29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91528-7712-45FD-B233-E6F59EBE9533}" type="datetimeFigureOut">
              <a:rPr lang="en-GB" smtClean="0"/>
              <a:pPr/>
              <a:t>08/05/2012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AD944-BD9D-4128-87A0-96941E374FB9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salt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Magmatic_water" TargetMode="External"/><Relationship Id="rId4" Type="http://schemas.openxmlformats.org/officeDocument/2006/relationships/hyperlink" Target="http://en.wikipedia.org/wiki/Mid-ocean_ridges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79667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259632" y="404664"/>
            <a:ext cx="166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TERRE </a:t>
            </a:r>
            <a:r>
              <a:rPr lang="it-IT" dirty="0" err="1" smtClean="0"/>
              <a:t>DI</a:t>
            </a:r>
            <a:r>
              <a:rPr lang="it-IT" dirty="0" smtClean="0"/>
              <a:t> PIRATI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39552" y="4437112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C. R. Neal1, C.-Y. Shih2, Y. Reese3, L. E. Nyquist4, and G. </a:t>
            </a:r>
            <a:r>
              <a:rPr lang="en-GB" dirty="0" smtClean="0"/>
              <a:t>Y. Kramer1</a:t>
            </a:r>
            <a:r>
              <a:rPr lang="en-GB" dirty="0"/>
              <a:t>, 1Dept. Of Civil Eng. &amp; Geological Sciences, University of Notre Dame, Notre Dame, IN 46556, </a:t>
            </a:r>
            <a:r>
              <a:rPr lang="en-GB" dirty="0" smtClean="0"/>
              <a:t>USA </a:t>
            </a:r>
            <a:r>
              <a:rPr lang="fr-FR" dirty="0" smtClean="0"/>
              <a:t>(neal.1@nd.edu</a:t>
            </a:r>
            <a:r>
              <a:rPr lang="fr-FR" dirty="0"/>
              <a:t>), 2Mail Code JE-23, ESCG/Jacobs, Houston, TX 77058, 3Mail Code JE-23, </a:t>
            </a:r>
            <a:r>
              <a:rPr lang="fr-FR" dirty="0" smtClean="0"/>
              <a:t>ESCG/</a:t>
            </a:r>
            <a:r>
              <a:rPr lang="fr-FR" dirty="0" err="1" smtClean="0"/>
              <a:t>Muniz</a:t>
            </a:r>
            <a:r>
              <a:rPr lang="fr-FR" dirty="0" smtClean="0"/>
              <a:t> </a:t>
            </a:r>
            <a:r>
              <a:rPr lang="en-GB" dirty="0" smtClean="0"/>
              <a:t>Engineering</a:t>
            </a:r>
            <a:r>
              <a:rPr lang="en-GB" dirty="0"/>
              <a:t>, Houston, TX 77058, 4Mail Code KR, NASA Johnson Space </a:t>
            </a:r>
            <a:r>
              <a:rPr lang="en-GB" dirty="0" err="1"/>
              <a:t>Center</a:t>
            </a:r>
            <a:r>
              <a:rPr lang="en-GB" dirty="0"/>
              <a:t>, Houston, TX 77058.</a:t>
            </a:r>
          </a:p>
        </p:txBody>
      </p:sp>
      <p:sp>
        <p:nvSpPr>
          <p:cNvPr id="6" name="Rettangolo 5"/>
          <p:cNvSpPr/>
          <p:nvPr/>
        </p:nvSpPr>
        <p:spPr>
          <a:xfrm>
            <a:off x="611560" y="3789040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DERIVATION OF APOLLO 14 HIGH-AL BASALTS FROM </a:t>
            </a:r>
            <a:r>
              <a:rPr lang="en-GB" b="1" dirty="0" smtClean="0"/>
              <a:t>DISTINCT SOURCE </a:t>
            </a:r>
            <a:r>
              <a:rPr lang="en-GB" b="1" dirty="0"/>
              <a:t>REGIONS </a:t>
            </a:r>
            <a:r>
              <a:rPr lang="en-GB" b="1" dirty="0" smtClean="0"/>
              <a:t>AT DISCRETE </a:t>
            </a:r>
            <a:r>
              <a:rPr lang="en-GB" b="1" dirty="0"/>
              <a:t>TIMES: NEW CONSTRAINTS.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7624" y="980728"/>
            <a:ext cx="699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Attenzione</a:t>
            </a:r>
          </a:p>
          <a:p>
            <a:r>
              <a:rPr lang="it-IT" sz="2000" b="1" dirty="0" smtClean="0"/>
              <a:t>La presenza di basalti ricchi in Alluminio o addirittura di </a:t>
            </a:r>
          </a:p>
          <a:p>
            <a:r>
              <a:rPr lang="it-IT" sz="2000" b="1" dirty="0" smtClean="0"/>
              <a:t>HAL BASALTS  (Al2O3 &gt; 19wt%)  non vuole dire necessariamente</a:t>
            </a:r>
          </a:p>
          <a:p>
            <a:r>
              <a:rPr lang="it-IT" sz="2000" b="1" dirty="0" smtClean="0"/>
              <a:t>subduzione</a:t>
            </a:r>
            <a:endParaRPr lang="en-GB" sz="20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619672" y="2780928"/>
            <a:ext cx="201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tale </a:t>
            </a:r>
            <a:r>
              <a:rPr lang="it-IT" dirty="0" err="1" smtClean="0"/>
              <a:t>proposito……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258128" cy="262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899592" y="620688"/>
            <a:ext cx="37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SUBDUZIONE :  SISTEMA-ARCO ISOLA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04925"/>
            <a:ext cx="768667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9512" y="33265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 arc magma paradox. Why is there magmatic activity in regions where cold lithospheric</a:t>
            </a:r>
          </a:p>
          <a:p>
            <a:r>
              <a:rPr lang="en-GB" dirty="0"/>
              <a:t>slabs are being </a:t>
            </a:r>
            <a:r>
              <a:rPr lang="en-GB" dirty="0" err="1"/>
              <a:t>subducted</a:t>
            </a:r>
            <a:r>
              <a:rPr lang="en-GB" dirty="0"/>
              <a:t> into the mantle?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5212"/>
            <a:ext cx="8640960" cy="24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4680520" cy="409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08920"/>
            <a:ext cx="460618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2767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68397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92696"/>
            <a:ext cx="4267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932040" y="260648"/>
            <a:ext cx="325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REVERSE - ZONING in </a:t>
            </a:r>
            <a:r>
              <a:rPr lang="it-IT" dirty="0" err="1" smtClean="0"/>
              <a:t>plagioclase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8911"/>
            <a:ext cx="7344816" cy="588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187624" y="6309320"/>
            <a:ext cx="414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Riguardo al punto 1….pubblicazione italica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7848872" cy="327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5256584" cy="332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7596336" y="2060848"/>
            <a:ext cx="140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Sommatoria</a:t>
            </a:r>
          </a:p>
          <a:p>
            <a:r>
              <a:rPr lang="it-IT" dirty="0" smtClean="0"/>
              <a:t>f</a:t>
            </a:r>
            <a:r>
              <a:rPr lang="it-IT" dirty="0" smtClean="0"/>
              <a:t>luidi in ppm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621" y="764704"/>
            <a:ext cx="754322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130" y="332656"/>
            <a:ext cx="8804870" cy="246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827584" y="3212976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SOURCE</a:t>
            </a:r>
            <a:endParaRPr lang="en-GB" dirty="0" smtClean="0"/>
          </a:p>
          <a:p>
            <a:pPr algn="just"/>
            <a:r>
              <a:rPr lang="en-GB" dirty="0" smtClean="0"/>
              <a:t>A model is presented wherein continuous arc magmatism and production of  Garnet </a:t>
            </a:r>
            <a:r>
              <a:rPr lang="en-GB" dirty="0" err="1" smtClean="0"/>
              <a:t>pyroxenites</a:t>
            </a:r>
            <a:r>
              <a:rPr lang="en-GB" dirty="0" smtClean="0"/>
              <a:t> in continental arcs is periodically punctuated by a  </a:t>
            </a:r>
            <a:r>
              <a:rPr lang="en-GB" dirty="0" err="1" smtClean="0"/>
              <a:t>delamination</a:t>
            </a:r>
            <a:r>
              <a:rPr lang="en-GB" dirty="0" smtClean="0"/>
              <a:t> event and an associated magmatic pulse every ~10-30 Ma. The recycling flux of arc </a:t>
            </a:r>
            <a:r>
              <a:rPr lang="en-GB" dirty="0" err="1" smtClean="0"/>
              <a:t>pyroxenite</a:t>
            </a:r>
            <a:r>
              <a:rPr lang="en-GB" dirty="0" smtClean="0"/>
              <a:t> is estimated to be no more than ~5-15 % that of oceanic crust recycling by subduction. Delaminated </a:t>
            </a:r>
            <a:r>
              <a:rPr lang="en-GB" dirty="0" err="1" smtClean="0"/>
              <a:t>pyroxenites</a:t>
            </a:r>
            <a:r>
              <a:rPr lang="en-GB" dirty="0" smtClean="0"/>
              <a:t> have the necessary trace-element compositions to yield time-integrated isotopic compositions similar to those inferred to exist as reservoirs in the mantle. Because of their low melting temperatures, such </a:t>
            </a:r>
            <a:r>
              <a:rPr lang="en-GB" dirty="0" err="1" smtClean="0"/>
              <a:t>pyroxenites</a:t>
            </a:r>
            <a:r>
              <a:rPr lang="en-GB" dirty="0" smtClean="0"/>
              <a:t> may be preferentially melted, possibly forming a component of some hotspot magmas. 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 16-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7202487" cy="5983287"/>
          </a:xfrm>
          <a:prstGeom prst="rect">
            <a:avLst/>
          </a:prstGeom>
          <a:noFill/>
        </p:spPr>
      </p:pic>
      <p:cxnSp>
        <p:nvCxnSpPr>
          <p:cNvPr id="7" name="Connettore 2 6"/>
          <p:cNvCxnSpPr/>
          <p:nvPr/>
        </p:nvCxnSpPr>
        <p:spPr>
          <a:xfrm flipH="1" flipV="1">
            <a:off x="5724128" y="3284984"/>
            <a:ext cx="1296144" cy="100811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419627" cy="537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83040" y="548680"/>
            <a:ext cx="153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DI</a:t>
            </a:r>
            <a:r>
              <a:rPr lang="it-IT" dirty="0" smtClean="0"/>
              <a:t> ESQUIMESI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871538"/>
            <a:ext cx="66675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667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1300163"/>
            <a:ext cx="52006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259632" y="332656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HIGH Mg Andesiti e </a:t>
            </a:r>
            <a:r>
              <a:rPr lang="it-IT" dirty="0" err="1" smtClean="0"/>
              <a:t>Boniniti</a:t>
            </a:r>
            <a:endParaRPr lang="en-GB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43013"/>
            <a:ext cx="6096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3" y="1362075"/>
            <a:ext cx="692467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813" y="1166813"/>
            <a:ext cx="6810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8125"/>
            <a:ext cx="5819775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6156176" y="620688"/>
            <a:ext cx="2646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Earth and Planetary Science Letters 267 (2008) 290–300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43608" y="548680"/>
            <a:ext cx="106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Boninites</a:t>
            </a:r>
            <a:endParaRPr lang="en-GB" dirty="0"/>
          </a:p>
        </p:txBody>
      </p:sp>
      <p:pic>
        <p:nvPicPr>
          <p:cNvPr id="4098" name="Picture 2" descr="C:\OLD_C\lavori pubblicati\Asce\asce dolerite\first draft\figure\Fig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6999287" cy="5132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OLD_C\lavori pubblicati\Asce\asce dolerite\first draft\figure\Fig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4217987" cy="3160713"/>
          </a:xfrm>
          <a:prstGeom prst="rect">
            <a:avLst/>
          </a:prstGeom>
          <a:noFill/>
        </p:spPr>
      </p:pic>
      <p:pic>
        <p:nvPicPr>
          <p:cNvPr id="5123" name="Picture 3" descr="C:\OLD_C\lavori pubblicati\Asce\asce dolerite\first draft\figure\Fig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284984"/>
            <a:ext cx="5076825" cy="3371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OLD_C\lavori pubblicati\Asce\asce dolerite\first draft\figure\Fig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264696" cy="5628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344816" cy="495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OLD_C\lavori pubblicati\Asce\asce dolerite\first draft\figure\Fig.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542925"/>
            <a:ext cx="7666037" cy="577056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835696" y="335699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LILE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203848" y="4797152"/>
            <a:ext cx="122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HFSE + REE</a:t>
            </a:r>
            <a:endParaRPr lang="en-GB" dirty="0"/>
          </a:p>
        </p:txBody>
      </p:sp>
      <p:cxnSp>
        <p:nvCxnSpPr>
          <p:cNvPr id="8" name="Connettore 1 7"/>
          <p:cNvCxnSpPr/>
          <p:nvPr/>
        </p:nvCxnSpPr>
        <p:spPr>
          <a:xfrm flipV="1">
            <a:off x="3131840" y="908720"/>
            <a:ext cx="0" cy="460851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OLD_C\lavori pubblicati\Asce\asce dolerite\first draft\figure\Fig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258263" cy="2160240"/>
          </a:xfrm>
          <a:prstGeom prst="rect">
            <a:avLst/>
          </a:prstGeom>
          <a:noFill/>
        </p:spPr>
      </p:pic>
      <p:pic>
        <p:nvPicPr>
          <p:cNvPr id="6147" name="Picture 3" descr="C:\OLD_C\lavori pubblicati\Asce\asce dolerite\first draft\figure\Fig.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6672"/>
            <a:ext cx="4674208" cy="4536504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395536" y="3356992"/>
            <a:ext cx="294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Diagrammi </a:t>
            </a:r>
            <a:r>
              <a:rPr lang="it-IT" dirty="0" err="1" smtClean="0"/>
              <a:t>tettonomagmatici</a:t>
            </a:r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OLD_C\lavori pubblicati\Asce\asce dolerite\first draft\figure\Fig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696744" cy="4997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3516982" cy="52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860032" y="836712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Komatiti</a:t>
            </a:r>
            <a:r>
              <a:rPr lang="it-IT" dirty="0" smtClean="0"/>
              <a:t> di </a:t>
            </a:r>
            <a:r>
              <a:rPr lang="it-IT" dirty="0" err="1" smtClean="0"/>
              <a:t>Gorgona</a:t>
            </a:r>
            <a:endParaRPr lang="en-GB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2670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8281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51520" y="2636912"/>
            <a:ext cx="175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Mantello Soffice</a:t>
            </a:r>
            <a:endParaRPr lang="en-GB" b="1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861048"/>
            <a:ext cx="34099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33363"/>
            <a:ext cx="5715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5727877" cy="402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372200" y="1700808"/>
            <a:ext cx="229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Retro ARCO ( back </a:t>
            </a:r>
            <a:r>
              <a:rPr lang="it-IT" dirty="0" err="1" smtClean="0"/>
              <a:t>arc</a:t>
            </a:r>
            <a:r>
              <a:rPr lang="it-IT" dirty="0" smtClean="0"/>
              <a:t>)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467544" y="4797152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These ridges erupt </a:t>
            </a:r>
            <a:r>
              <a:rPr lang="en-GB" sz="1600" b="1" dirty="0" smtClean="0">
                <a:solidFill>
                  <a:srgbClr val="0000FF"/>
                </a:solidFill>
                <a:hlinkClick r:id="rId3" tooltip="Basalt"/>
              </a:rPr>
              <a:t>basalts</a:t>
            </a:r>
            <a:r>
              <a:rPr lang="en-GB" sz="1600" b="1" dirty="0" smtClean="0">
                <a:solidFill>
                  <a:srgbClr val="0000FF"/>
                </a:solidFill>
              </a:rPr>
              <a:t> that are similar to those erupted from the </a:t>
            </a:r>
            <a:r>
              <a:rPr lang="en-GB" sz="1600" b="1" dirty="0" smtClean="0">
                <a:solidFill>
                  <a:srgbClr val="0000FF"/>
                </a:solidFill>
                <a:hlinkClick r:id="rId4" tooltip="Mid-ocean ridges"/>
              </a:rPr>
              <a:t>mid-ocean ridges</a:t>
            </a:r>
            <a:r>
              <a:rPr lang="en-GB" sz="1600" b="1" dirty="0" smtClean="0">
                <a:solidFill>
                  <a:srgbClr val="0000FF"/>
                </a:solidFill>
              </a:rPr>
              <a:t>; the main difference is that back-arc basin basalts are often very rich in </a:t>
            </a:r>
            <a:r>
              <a:rPr lang="en-GB" sz="1600" b="1" dirty="0" smtClean="0">
                <a:solidFill>
                  <a:srgbClr val="0000FF"/>
                </a:solidFill>
                <a:hlinkClick r:id="rId5" tooltip="Magmatic water"/>
              </a:rPr>
              <a:t>magmatic water</a:t>
            </a:r>
            <a:r>
              <a:rPr lang="en-GB" sz="1600" b="1" dirty="0" smtClean="0">
                <a:solidFill>
                  <a:srgbClr val="0000FF"/>
                </a:solidFill>
              </a:rPr>
              <a:t> (typically 1-1.5 weight % H</a:t>
            </a:r>
            <a:r>
              <a:rPr lang="en-GB" sz="1600" b="1" baseline="-25000" dirty="0" smtClean="0">
                <a:solidFill>
                  <a:srgbClr val="0000FF"/>
                </a:solidFill>
              </a:rPr>
              <a:t>2</a:t>
            </a:r>
            <a:r>
              <a:rPr lang="en-GB" sz="1600" b="1" dirty="0" smtClean="0">
                <a:solidFill>
                  <a:srgbClr val="0000FF"/>
                </a:solidFill>
              </a:rPr>
              <a:t>O), whereas mid-ocean ridge basalt magmas are very dry (typically &lt;0.3 weight % H</a:t>
            </a:r>
            <a:r>
              <a:rPr lang="en-GB" sz="1600" b="1" baseline="-25000" dirty="0" smtClean="0">
                <a:solidFill>
                  <a:srgbClr val="0000FF"/>
                </a:solidFill>
              </a:rPr>
              <a:t>2</a:t>
            </a:r>
            <a:r>
              <a:rPr lang="en-GB" sz="1600" b="1" dirty="0" smtClean="0">
                <a:solidFill>
                  <a:srgbClr val="0000FF"/>
                </a:solidFill>
              </a:rPr>
              <a:t>O). 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55576" y="0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Chemical </a:t>
            </a:r>
            <a:r>
              <a:rPr lang="en-GB" dirty="0" err="1"/>
              <a:t>Systematics</a:t>
            </a:r>
            <a:r>
              <a:rPr lang="en-GB" dirty="0"/>
              <a:t> and Hydrous Melting of the Mantle</a:t>
            </a:r>
          </a:p>
          <a:p>
            <a:r>
              <a:rPr lang="en-GB" dirty="0"/>
              <a:t>in Back-Arc Basins</a:t>
            </a:r>
          </a:p>
        </p:txBody>
      </p:sp>
      <p:sp>
        <p:nvSpPr>
          <p:cNvPr id="8" name="Rettangolo 7"/>
          <p:cNvSpPr/>
          <p:nvPr/>
        </p:nvSpPr>
        <p:spPr>
          <a:xfrm>
            <a:off x="3419872" y="6021288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Geophysical Monograph Series 166</a:t>
            </a:r>
          </a:p>
          <a:p>
            <a:r>
              <a:rPr lang="en-GB" dirty="0"/>
              <a:t>Copyright 2006 by the American Geophysical Union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827584" y="2132856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(2) Water has an influence on the stability of </a:t>
            </a:r>
            <a:r>
              <a:rPr lang="en-GB" dirty="0" smtClean="0"/>
              <a:t>igneous phases</a:t>
            </a:r>
            <a:r>
              <a:rPr lang="en-GB" dirty="0"/>
              <a:t>, and suppresses the appearance of </a:t>
            </a:r>
            <a:r>
              <a:rPr lang="en-GB" dirty="0" smtClean="0"/>
              <a:t>plagioclase more </a:t>
            </a:r>
            <a:r>
              <a:rPr lang="en-GB" dirty="0"/>
              <a:t>than the </a:t>
            </a:r>
            <a:r>
              <a:rPr lang="en-GB" dirty="0" err="1"/>
              <a:t>ferro-magnesian</a:t>
            </a:r>
            <a:r>
              <a:rPr lang="en-GB" dirty="0"/>
              <a:t> minerals. </a:t>
            </a:r>
            <a:r>
              <a:rPr lang="en-GB" dirty="0" smtClean="0"/>
              <a:t>This significantly </a:t>
            </a:r>
            <a:r>
              <a:rPr lang="en-GB" dirty="0"/>
              <a:t>influences the path of </a:t>
            </a:r>
            <a:r>
              <a:rPr lang="en-GB" dirty="0" smtClean="0"/>
              <a:t>differentiation (e.g</a:t>
            </a:r>
            <a:r>
              <a:rPr lang="en-GB" dirty="0"/>
              <a:t>., </a:t>
            </a:r>
            <a:r>
              <a:rPr lang="en-GB" i="1" dirty="0"/>
              <a:t>Green and Ringwood [1967]; Sinton and Fryer</a:t>
            </a:r>
          </a:p>
          <a:p>
            <a:pPr algn="just"/>
            <a:r>
              <a:rPr lang="en-GB" dirty="0"/>
              <a:t>[1987]; </a:t>
            </a:r>
            <a:r>
              <a:rPr lang="en-GB" i="1" dirty="0"/>
              <a:t>Sisson and Grove [1993]; </a:t>
            </a:r>
            <a:r>
              <a:rPr lang="en-GB" i="1" dirty="0" err="1" smtClean="0"/>
              <a:t>Danyushevsky</a:t>
            </a:r>
            <a:r>
              <a:rPr lang="en-GB" i="1" dirty="0" smtClean="0"/>
              <a:t> </a:t>
            </a:r>
            <a:r>
              <a:rPr lang="en-GB" dirty="0" smtClean="0"/>
              <a:t>[2001</a:t>
            </a:r>
            <a:r>
              <a:rPr lang="en-GB" dirty="0"/>
              <a:t>]).</a:t>
            </a:r>
          </a:p>
        </p:txBody>
      </p:sp>
      <p:sp>
        <p:nvSpPr>
          <p:cNvPr id="6" name="Rettangolo 5"/>
          <p:cNvSpPr/>
          <p:nvPr/>
        </p:nvSpPr>
        <p:spPr>
          <a:xfrm>
            <a:off x="755576" y="404664"/>
            <a:ext cx="7038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(1) Water profoundly influences the solidus </a:t>
            </a:r>
            <a:r>
              <a:rPr lang="en-GB" dirty="0" smtClean="0"/>
              <a:t>temperature, and </a:t>
            </a:r>
            <a:r>
              <a:rPr lang="en-GB" dirty="0"/>
              <a:t>therefore the depth at which melting </a:t>
            </a:r>
            <a:r>
              <a:rPr lang="en-GB" dirty="0" smtClean="0"/>
              <a:t>begins and </a:t>
            </a:r>
            <a:r>
              <a:rPr lang="en-GB" dirty="0"/>
              <a:t>the extent of melting for a given </a:t>
            </a:r>
            <a:r>
              <a:rPr lang="en-GB" dirty="0" smtClean="0"/>
              <a:t>temperature and </a:t>
            </a:r>
            <a:r>
              <a:rPr lang="en-GB" dirty="0"/>
              <a:t>chemical composition of other elements (e.g</a:t>
            </a:r>
            <a:r>
              <a:rPr lang="en-GB" dirty="0" smtClean="0"/>
              <a:t>., </a:t>
            </a:r>
            <a:r>
              <a:rPr lang="en-GB" i="1" dirty="0" smtClean="0"/>
              <a:t>Burnham </a:t>
            </a:r>
            <a:r>
              <a:rPr lang="en-GB" i="1" dirty="0"/>
              <a:t>and Davis [1974]; </a:t>
            </a:r>
            <a:r>
              <a:rPr lang="en-GB" i="1" dirty="0" err="1"/>
              <a:t>Hirth</a:t>
            </a:r>
            <a:r>
              <a:rPr lang="en-GB" i="1" dirty="0"/>
              <a:t> and </a:t>
            </a:r>
            <a:r>
              <a:rPr lang="en-GB" i="1" dirty="0" err="1" smtClean="0"/>
              <a:t>Kohlstedt</a:t>
            </a:r>
            <a:r>
              <a:rPr lang="en-GB" i="1" dirty="0" smtClean="0"/>
              <a:t> </a:t>
            </a:r>
            <a:r>
              <a:rPr lang="en-GB" dirty="0" smtClean="0"/>
              <a:t>[</a:t>
            </a:r>
            <a:r>
              <a:rPr lang="en-GB" dirty="0"/>
              <a:t>1996]; </a:t>
            </a:r>
            <a:r>
              <a:rPr lang="en-GB" i="1" dirty="0" err="1"/>
              <a:t>Gaetani</a:t>
            </a:r>
            <a:r>
              <a:rPr lang="en-GB" i="1" dirty="0"/>
              <a:t> and Grove [1998]; Cushman et al</a:t>
            </a:r>
            <a:r>
              <a:rPr lang="en-GB" i="1" dirty="0" smtClean="0"/>
              <a:t>. </a:t>
            </a:r>
            <a:r>
              <a:rPr lang="en-GB" dirty="0" smtClean="0"/>
              <a:t>[</a:t>
            </a:r>
            <a:r>
              <a:rPr lang="en-GB" dirty="0"/>
              <a:t>2004]).</a:t>
            </a:r>
          </a:p>
        </p:txBody>
      </p:sp>
      <p:sp>
        <p:nvSpPr>
          <p:cNvPr id="7" name="Rettangolo 6"/>
          <p:cNvSpPr/>
          <p:nvPr/>
        </p:nvSpPr>
        <p:spPr>
          <a:xfrm>
            <a:off x="827584" y="3933056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(3) Water correlates well with incompatible trace elements</a:t>
            </a:r>
            <a:r>
              <a:rPr lang="en-GB" dirty="0" smtClean="0"/>
              <a:t>. Addition </a:t>
            </a:r>
            <a:r>
              <a:rPr lang="en-GB" dirty="0"/>
              <a:t>of water to an environment </a:t>
            </a:r>
            <a:r>
              <a:rPr lang="en-GB" dirty="0" smtClean="0"/>
              <a:t>implies the </a:t>
            </a:r>
            <a:r>
              <a:rPr lang="en-GB" dirty="0"/>
              <a:t>addition of many other elements that </a:t>
            </a:r>
            <a:r>
              <a:rPr lang="en-GB" dirty="0" smtClean="0"/>
              <a:t>accompany water</a:t>
            </a:r>
            <a:r>
              <a:rPr lang="en-GB" dirty="0"/>
              <a:t>, and hence water contents and source composition</a:t>
            </a:r>
          </a:p>
          <a:p>
            <a:pPr algn="just"/>
            <a:r>
              <a:rPr lang="en-GB" dirty="0"/>
              <a:t>are inevitably coupled (e.g., </a:t>
            </a:r>
            <a:r>
              <a:rPr lang="en-GB" i="1" dirty="0"/>
              <a:t>Schilling et al</a:t>
            </a:r>
            <a:r>
              <a:rPr lang="en-GB" i="1" dirty="0" smtClean="0"/>
              <a:t>. </a:t>
            </a:r>
            <a:r>
              <a:rPr lang="en-GB" dirty="0" smtClean="0"/>
              <a:t>[</a:t>
            </a:r>
            <a:r>
              <a:rPr lang="en-GB" dirty="0"/>
              <a:t>1980]; </a:t>
            </a:r>
            <a:r>
              <a:rPr lang="en-GB" i="1" dirty="0" err="1"/>
              <a:t>Stolper</a:t>
            </a:r>
            <a:r>
              <a:rPr lang="en-GB" i="1" dirty="0"/>
              <a:t> and Newman [1994]; </a:t>
            </a:r>
            <a:r>
              <a:rPr lang="en-GB" i="1" dirty="0" err="1"/>
              <a:t>Asimow</a:t>
            </a:r>
            <a:r>
              <a:rPr lang="en-GB" i="1" dirty="0"/>
              <a:t> et al</a:t>
            </a:r>
            <a:r>
              <a:rPr lang="en-GB" i="1" dirty="0" smtClean="0"/>
              <a:t>. </a:t>
            </a:r>
            <a:r>
              <a:rPr lang="en-GB" dirty="0" smtClean="0"/>
              <a:t>[</a:t>
            </a:r>
            <a:r>
              <a:rPr lang="en-GB" dirty="0"/>
              <a:t>2004]).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76672"/>
            <a:ext cx="5593606" cy="578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3910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1624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79512" y="5320457"/>
            <a:ext cx="820891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Earth science: A back-arc in time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Nature Volume: 469, Date published,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(13 January 2011) DOI: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doi:10.1038/469170a Published online 12 January 2011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6213"/>
            <a:ext cx="943927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899592" y="4725144"/>
            <a:ext cx="1296144" cy="1008112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417165" cy="44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27584" y="476672"/>
            <a:ext cx="24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SISTEMA    ARCO-FOSSA</a:t>
            </a:r>
            <a:endParaRPr lang="en-GB" dirty="0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338" y="1690688"/>
            <a:ext cx="52673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157192"/>
            <a:ext cx="5610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268760"/>
            <a:ext cx="38957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363" y="890588"/>
            <a:ext cx="56292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2005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02016"/>
            <a:ext cx="4968551" cy="458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089154" cy="494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0648"/>
            <a:ext cx="326707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326707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6632"/>
            <a:ext cx="40290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38138"/>
            <a:ext cx="812482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638" y="1014413"/>
            <a:ext cx="73247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5283537" cy="526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2 5"/>
          <p:cNvCxnSpPr/>
          <p:nvPr/>
        </p:nvCxnSpPr>
        <p:spPr>
          <a:xfrm flipV="1">
            <a:off x="6012160" y="260648"/>
            <a:ext cx="0" cy="5472608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115616" y="5733256"/>
            <a:ext cx="681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Muovendosi dalla fossa verso il continente aumenta il contenuto in K</a:t>
            </a:r>
          </a:p>
          <a:p>
            <a:r>
              <a:rPr lang="it-IT" dirty="0" smtClean="0"/>
              <a:t>Fino alle </a:t>
            </a:r>
            <a:r>
              <a:rPr lang="it-IT" dirty="0" err="1" smtClean="0"/>
              <a:t>Shoshoniti</a:t>
            </a:r>
            <a:r>
              <a:rPr lang="it-IT" dirty="0" smtClean="0"/>
              <a:t> (dalla tribù degli  indiani </a:t>
            </a:r>
            <a:r>
              <a:rPr lang="it-IT" dirty="0" err="1" smtClean="0"/>
              <a:t>shoshoni</a:t>
            </a:r>
            <a:r>
              <a:rPr lang="it-IT" dirty="0" smtClean="0"/>
              <a:t> – Nord America)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 16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957732"/>
            <a:ext cx="8064896" cy="4586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79512" y="476672"/>
            <a:ext cx="35528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>
                <a:effectLst/>
                <a:cs typeface="Arial" charset="0"/>
              </a:rPr>
              <a:t>AFM </a:t>
            </a:r>
            <a:r>
              <a:rPr lang="en-US" sz="1200" b="1" dirty="0">
                <a:effectLst/>
                <a:cs typeface="Arial" charset="0"/>
              </a:rPr>
              <a:t>and K</a:t>
            </a:r>
            <a:r>
              <a:rPr lang="en-US" sz="1200" b="1" baseline="-30000" dirty="0">
                <a:effectLst/>
                <a:cs typeface="Arial" charset="0"/>
              </a:rPr>
              <a:t>2</a:t>
            </a:r>
            <a:r>
              <a:rPr lang="en-US" sz="1200" b="1" dirty="0">
                <a:effectLst/>
                <a:cs typeface="Arial" charset="0"/>
              </a:rPr>
              <a:t>O vs. SiO</a:t>
            </a:r>
            <a:r>
              <a:rPr lang="en-US" sz="1200" b="1" baseline="-30000" dirty="0">
                <a:effectLst/>
                <a:cs typeface="Arial" charset="0"/>
              </a:rPr>
              <a:t>2</a:t>
            </a:r>
            <a:r>
              <a:rPr lang="en-US" sz="1200" b="1" dirty="0">
                <a:effectLst/>
                <a:cs typeface="Arial" charset="0"/>
              </a:rPr>
              <a:t> diagrams (including Hi-K, Med.-K and Low-K types of Gill, 1981; see Figs. 16-4 and 16-6) for </a:t>
            </a:r>
            <a:r>
              <a:rPr lang="en-US" sz="1200" b="1" dirty="0" err="1">
                <a:effectLst/>
                <a:cs typeface="Arial" charset="0"/>
              </a:rPr>
              <a:t>volcanics</a:t>
            </a:r>
            <a:r>
              <a:rPr lang="en-US" sz="1200" b="1" dirty="0">
                <a:effectLst/>
                <a:cs typeface="Arial" charset="0"/>
              </a:rPr>
              <a:t> from the (a) northern, (b) central and (c) southern volcanic zones of the Andes. Open circles in the NVZ and SVZ are alkaline rocks. Data from Thorpe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(1982,1984), </a:t>
            </a:r>
            <a:r>
              <a:rPr lang="en-US" sz="1200" b="1" dirty="0" err="1">
                <a:effectLst/>
                <a:cs typeface="Arial" charset="0"/>
              </a:rPr>
              <a:t>Geist</a:t>
            </a:r>
            <a:r>
              <a:rPr lang="en-US" sz="1200" b="1" dirty="0">
                <a:effectLst/>
                <a:cs typeface="Arial" charset="0"/>
              </a:rPr>
              <a:t> (personal communication), </a:t>
            </a:r>
            <a:r>
              <a:rPr lang="en-US" sz="1200" b="1" dirty="0" err="1">
                <a:effectLst/>
                <a:cs typeface="Arial" charset="0"/>
              </a:rPr>
              <a:t>Deruelle</a:t>
            </a:r>
            <a:r>
              <a:rPr lang="en-US" sz="1200" b="1" dirty="0">
                <a:effectLst/>
                <a:cs typeface="Arial" charset="0"/>
              </a:rPr>
              <a:t> (1982), Davidson (personal communication), Hickey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(1986), </a:t>
            </a:r>
            <a:r>
              <a:rPr lang="en-US" sz="1200" b="1" dirty="0" err="1">
                <a:effectLst/>
                <a:cs typeface="Arial" charset="0"/>
              </a:rPr>
              <a:t>López</a:t>
            </a:r>
            <a:r>
              <a:rPr lang="en-US" sz="1200" b="1" dirty="0">
                <a:effectLst/>
                <a:cs typeface="Arial" charset="0"/>
              </a:rPr>
              <a:t>-Escobar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(1981), </a:t>
            </a:r>
            <a:r>
              <a:rPr lang="en-US" sz="1200" b="1" dirty="0" err="1">
                <a:effectLst/>
                <a:cs typeface="Arial" charset="0"/>
              </a:rPr>
              <a:t>Hörmann</a:t>
            </a:r>
            <a:r>
              <a:rPr lang="en-US" sz="1200" b="1" dirty="0">
                <a:effectLst/>
                <a:cs typeface="Arial" charset="0"/>
              </a:rPr>
              <a:t> and </a:t>
            </a:r>
            <a:r>
              <a:rPr lang="en-US" sz="1200" b="1" dirty="0" err="1">
                <a:effectLst/>
                <a:cs typeface="Arial" charset="0"/>
              </a:rPr>
              <a:t>Pichler</a:t>
            </a:r>
            <a:r>
              <a:rPr lang="en-US" sz="1200" b="1" dirty="0">
                <a:effectLst/>
                <a:cs typeface="Arial" charset="0"/>
              </a:rPr>
              <a:t> (1982). Winter (2001) An Introduction to Igneous and Metamorphic Petrology. Prentice Hall.</a:t>
            </a:r>
          </a:p>
        </p:txBody>
      </p:sp>
      <p:pic>
        <p:nvPicPr>
          <p:cNvPr id="5124" name="Picture 4" descr="Fig-17-3NewCol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1113" y="0"/>
            <a:ext cx="532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5661248"/>
            <a:ext cx="90154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>
                <a:effectLst/>
                <a:cs typeface="Arial" charset="0"/>
              </a:rPr>
              <a:t>MORB-normalized </a:t>
            </a:r>
            <a:r>
              <a:rPr lang="en-US" sz="1200" b="1" dirty="0">
                <a:effectLst/>
                <a:cs typeface="Arial" charset="0"/>
              </a:rPr>
              <a:t>spider diagram (Pearce, 1983) for selected Andean </a:t>
            </a:r>
            <a:r>
              <a:rPr lang="en-US" sz="1200" b="1" dirty="0" err="1">
                <a:effectLst/>
                <a:cs typeface="Arial" charset="0"/>
              </a:rPr>
              <a:t>volcanics</a:t>
            </a:r>
            <a:r>
              <a:rPr lang="en-US" sz="1200" b="1" dirty="0">
                <a:effectLst/>
                <a:cs typeface="Arial" charset="0"/>
              </a:rPr>
              <a:t>. NVZ (6 samples, average SiO</a:t>
            </a:r>
            <a:r>
              <a:rPr lang="en-US" sz="1200" b="1" baseline="-30000" dirty="0">
                <a:effectLst/>
                <a:cs typeface="Arial" charset="0"/>
              </a:rPr>
              <a:t>2 </a:t>
            </a:r>
            <a:r>
              <a:rPr lang="en-US" sz="1200" b="1" dirty="0">
                <a:effectLst/>
                <a:cs typeface="Times New Roman" pitchFamily="18" charset="0"/>
              </a:rPr>
              <a:t>= </a:t>
            </a:r>
            <a:r>
              <a:rPr lang="en-US" sz="1200" b="1" dirty="0">
                <a:effectLst/>
                <a:cs typeface="Arial" charset="0"/>
              </a:rPr>
              <a:t>60.7, K</a:t>
            </a:r>
            <a:r>
              <a:rPr lang="en-US" sz="1200" b="1" baseline="-30000" dirty="0">
                <a:effectLst/>
                <a:cs typeface="Arial" charset="0"/>
              </a:rPr>
              <a:t>2</a:t>
            </a:r>
            <a:r>
              <a:rPr lang="en-US" sz="1200" b="1" dirty="0">
                <a:effectLst/>
                <a:cs typeface="Arial" charset="0"/>
              </a:rPr>
              <a:t>O </a:t>
            </a:r>
            <a:r>
              <a:rPr lang="en-US" sz="1200" b="1" dirty="0">
                <a:effectLst/>
                <a:cs typeface="Times New Roman" pitchFamily="18" charset="0"/>
              </a:rPr>
              <a:t>= </a:t>
            </a:r>
            <a:r>
              <a:rPr lang="en-US" sz="1200" b="1" dirty="0">
                <a:effectLst/>
                <a:cs typeface="Arial" charset="0"/>
              </a:rPr>
              <a:t>0.66, data from Thorpe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1984; </a:t>
            </a:r>
            <a:r>
              <a:rPr lang="en-US" sz="1200" b="1" dirty="0" err="1">
                <a:effectLst/>
                <a:cs typeface="Arial" charset="0"/>
              </a:rPr>
              <a:t>Geist</a:t>
            </a:r>
            <a:r>
              <a:rPr lang="en-US" sz="1200" b="1" dirty="0">
                <a:effectLst/>
                <a:cs typeface="Arial" charset="0"/>
              </a:rPr>
              <a:t>, pers. comm.). CVZ (10 samples, </a:t>
            </a:r>
            <a:r>
              <a:rPr lang="en-US" sz="1200" b="1" dirty="0" err="1">
                <a:effectLst/>
                <a:cs typeface="Arial" charset="0"/>
              </a:rPr>
              <a:t>ave</a:t>
            </a:r>
            <a:r>
              <a:rPr lang="en-US" sz="1200" b="1" dirty="0">
                <a:effectLst/>
                <a:cs typeface="Arial" charset="0"/>
              </a:rPr>
              <a:t>. SiO</a:t>
            </a:r>
            <a:r>
              <a:rPr lang="en-US" sz="1200" b="1" baseline="-30000" dirty="0">
                <a:effectLst/>
                <a:cs typeface="Arial" charset="0"/>
              </a:rPr>
              <a:t>2 </a:t>
            </a:r>
            <a:r>
              <a:rPr lang="en-US" sz="1200" b="1" dirty="0">
                <a:effectLst/>
                <a:cs typeface="Times New Roman" pitchFamily="18" charset="0"/>
              </a:rPr>
              <a:t>= </a:t>
            </a:r>
            <a:r>
              <a:rPr lang="en-US" sz="1200" b="1" dirty="0">
                <a:effectLst/>
                <a:cs typeface="Arial" charset="0"/>
              </a:rPr>
              <a:t>54.8, K</a:t>
            </a:r>
            <a:r>
              <a:rPr lang="en-US" sz="1200" b="1" baseline="-30000" dirty="0">
                <a:effectLst/>
                <a:cs typeface="Arial" charset="0"/>
              </a:rPr>
              <a:t>2</a:t>
            </a:r>
            <a:r>
              <a:rPr lang="en-US" sz="1200" b="1" dirty="0">
                <a:effectLst/>
                <a:cs typeface="Arial" charset="0"/>
              </a:rPr>
              <a:t>O </a:t>
            </a:r>
            <a:r>
              <a:rPr lang="en-US" sz="1200" b="1" dirty="0">
                <a:effectLst/>
                <a:cs typeface="Times New Roman" pitchFamily="18" charset="0"/>
              </a:rPr>
              <a:t>= </a:t>
            </a:r>
            <a:r>
              <a:rPr lang="en-US" sz="1200" b="1" dirty="0">
                <a:effectLst/>
                <a:cs typeface="Arial" charset="0"/>
              </a:rPr>
              <a:t>2.77, data from </a:t>
            </a:r>
            <a:r>
              <a:rPr lang="en-US" sz="1200" b="1" dirty="0" err="1">
                <a:effectLst/>
                <a:cs typeface="Arial" charset="0"/>
              </a:rPr>
              <a:t>Deruelle</a:t>
            </a:r>
            <a:r>
              <a:rPr lang="en-US" sz="1200" b="1" dirty="0">
                <a:effectLst/>
                <a:cs typeface="Arial" charset="0"/>
              </a:rPr>
              <a:t>, 1982; Davidson, pers. comm.; Thorpe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., 1984). SVZ (49 samples, average SiO</a:t>
            </a:r>
            <a:r>
              <a:rPr lang="en-US" sz="1200" b="1" baseline="-30000" dirty="0">
                <a:effectLst/>
                <a:cs typeface="Arial" charset="0"/>
              </a:rPr>
              <a:t>2 </a:t>
            </a:r>
            <a:r>
              <a:rPr lang="en-US" sz="1200" b="1" dirty="0">
                <a:effectLst/>
                <a:cs typeface="Times New Roman" pitchFamily="18" charset="0"/>
              </a:rPr>
              <a:t>= </a:t>
            </a:r>
            <a:r>
              <a:rPr lang="en-US" sz="1200" b="1" dirty="0">
                <a:effectLst/>
                <a:cs typeface="Arial" charset="0"/>
              </a:rPr>
              <a:t>52.1, K</a:t>
            </a:r>
            <a:r>
              <a:rPr lang="en-US" sz="1200" b="1" baseline="-30000" dirty="0">
                <a:effectLst/>
                <a:cs typeface="Arial" charset="0"/>
              </a:rPr>
              <a:t>2</a:t>
            </a:r>
            <a:r>
              <a:rPr lang="en-US" sz="1200" b="1" dirty="0">
                <a:effectLst/>
                <a:cs typeface="Arial" charset="0"/>
              </a:rPr>
              <a:t>O </a:t>
            </a:r>
            <a:r>
              <a:rPr lang="en-US" sz="1200" b="1" dirty="0">
                <a:effectLst/>
                <a:cs typeface="Times New Roman" pitchFamily="18" charset="0"/>
              </a:rPr>
              <a:t>= </a:t>
            </a:r>
            <a:r>
              <a:rPr lang="en-US" sz="1200" b="1" dirty="0">
                <a:effectLst/>
                <a:cs typeface="Arial" charset="0"/>
              </a:rPr>
              <a:t>1.07, data from Hickey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1986; </a:t>
            </a:r>
            <a:r>
              <a:rPr lang="en-US" sz="1200" b="1" dirty="0" err="1">
                <a:effectLst/>
                <a:cs typeface="Arial" charset="0"/>
              </a:rPr>
              <a:t>Deruelle</a:t>
            </a:r>
            <a:r>
              <a:rPr lang="en-US" sz="1200" b="1" dirty="0">
                <a:effectLst/>
                <a:cs typeface="Arial" charset="0"/>
              </a:rPr>
              <a:t>, 1982; </a:t>
            </a:r>
            <a:r>
              <a:rPr lang="en-US" sz="1200" b="1" dirty="0" err="1">
                <a:effectLst/>
                <a:cs typeface="Arial" charset="0"/>
              </a:rPr>
              <a:t>López</a:t>
            </a:r>
            <a:r>
              <a:rPr lang="en-US" sz="1200" b="1" dirty="0">
                <a:effectLst/>
                <a:cs typeface="Arial" charset="0"/>
              </a:rPr>
              <a:t>-Escobar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1981). Winter (2001) An Introduction to Igneous and Metamorphic Petrology. Prentice Hall.</a:t>
            </a:r>
          </a:p>
        </p:txBody>
      </p:sp>
      <p:pic>
        <p:nvPicPr>
          <p:cNvPr id="7172" name="Picture 5" descr="C:\Book Stuff\Color Figures\Ch 17\Fig 17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497762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ig-17-6NewCol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10575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0" y="5877272"/>
            <a:ext cx="90154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FF0066"/>
                </a:solidFill>
                <a:effectLst/>
                <a:cs typeface="Arial" charset="0"/>
              </a:rPr>
              <a:t>Figure 17.6. </a:t>
            </a:r>
            <a:r>
              <a:rPr lang="en-US" sz="1200" b="1" dirty="0">
                <a:effectLst/>
                <a:cs typeface="Arial" charset="0"/>
              </a:rPr>
              <a:t>Sr vs. </a:t>
            </a:r>
            <a:r>
              <a:rPr lang="en-US" sz="1200" b="1" dirty="0" err="1">
                <a:effectLst/>
                <a:cs typeface="Arial" charset="0"/>
              </a:rPr>
              <a:t>Nd</a:t>
            </a:r>
            <a:r>
              <a:rPr lang="en-US" sz="1200" b="1" dirty="0">
                <a:effectLst/>
                <a:cs typeface="Arial" charset="0"/>
              </a:rPr>
              <a:t> isotopic ratios for the three zones of the Andes. Data from James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(1976), </a:t>
            </a:r>
            <a:r>
              <a:rPr lang="en-US" sz="1200" b="1" dirty="0" err="1">
                <a:effectLst/>
                <a:cs typeface="Arial" charset="0"/>
              </a:rPr>
              <a:t>Hawkesworth</a:t>
            </a:r>
            <a:r>
              <a:rPr lang="en-US" sz="1200" b="1" dirty="0">
                <a:effectLst/>
                <a:cs typeface="Arial" charset="0"/>
              </a:rPr>
              <a:t>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(1979), James (1982), Harmon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(1984), Frey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(1984), Thorpe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(1984), Hickey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(1986), </a:t>
            </a:r>
            <a:r>
              <a:rPr lang="en-US" sz="1200" b="1" dirty="0" err="1">
                <a:effectLst/>
                <a:cs typeface="Arial" charset="0"/>
              </a:rPr>
              <a:t>Hildreth</a:t>
            </a:r>
            <a:r>
              <a:rPr lang="en-US" sz="1200" b="1" dirty="0">
                <a:effectLst/>
                <a:cs typeface="Arial" charset="0"/>
              </a:rPr>
              <a:t> and </a:t>
            </a:r>
            <a:r>
              <a:rPr lang="en-US" sz="1200" b="1" dirty="0" err="1">
                <a:effectLst/>
                <a:cs typeface="Arial" charset="0"/>
              </a:rPr>
              <a:t>Moorbath</a:t>
            </a:r>
            <a:r>
              <a:rPr lang="en-US" sz="1200" b="1" dirty="0">
                <a:effectLst/>
                <a:cs typeface="Arial" charset="0"/>
              </a:rPr>
              <a:t> (1988), </a:t>
            </a:r>
            <a:r>
              <a:rPr lang="en-US" sz="1200" b="1" dirty="0" err="1">
                <a:effectLst/>
                <a:cs typeface="Arial" charset="0"/>
              </a:rPr>
              <a:t>Geist</a:t>
            </a:r>
            <a:r>
              <a:rPr lang="en-US" sz="1200" b="1" dirty="0">
                <a:effectLst/>
                <a:cs typeface="Arial" charset="0"/>
              </a:rPr>
              <a:t> (pers. </a:t>
            </a:r>
            <a:r>
              <a:rPr lang="en-US" sz="1200" b="1" dirty="0" err="1">
                <a:effectLst/>
                <a:cs typeface="Arial" charset="0"/>
              </a:rPr>
              <a:t>comm</a:t>
            </a:r>
            <a:r>
              <a:rPr lang="en-US" sz="1200" b="1" dirty="0">
                <a:effectLst/>
                <a:cs typeface="Arial" charset="0"/>
              </a:rPr>
              <a:t>), Davidson (pers. comm.), </a:t>
            </a:r>
            <a:r>
              <a:rPr lang="en-US" sz="1200" b="1" dirty="0" err="1">
                <a:effectLst/>
                <a:cs typeface="Arial" charset="0"/>
              </a:rPr>
              <a:t>Wörner</a:t>
            </a:r>
            <a:r>
              <a:rPr lang="en-US" sz="1200" b="1" dirty="0">
                <a:effectLst/>
                <a:cs typeface="Arial" charset="0"/>
              </a:rPr>
              <a:t>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(1988), Walker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(1991), </a:t>
            </a:r>
            <a:r>
              <a:rPr lang="en-US" sz="1200" b="1" dirty="0" err="1">
                <a:effectLst/>
                <a:cs typeface="Arial" charset="0"/>
              </a:rPr>
              <a:t>deSilva</a:t>
            </a:r>
            <a:r>
              <a:rPr lang="en-US" sz="1200" b="1" dirty="0">
                <a:effectLst/>
                <a:cs typeface="Arial" charset="0"/>
              </a:rPr>
              <a:t> (1991), Kay </a:t>
            </a:r>
            <a:r>
              <a:rPr lang="en-US" sz="1200" b="1" i="1" dirty="0">
                <a:effectLst/>
                <a:cs typeface="Arial" charset="0"/>
              </a:rPr>
              <a:t>et al</a:t>
            </a:r>
            <a:r>
              <a:rPr lang="en-US" sz="1200" b="1" dirty="0">
                <a:effectLst/>
                <a:cs typeface="Arial" charset="0"/>
              </a:rPr>
              <a:t>. (1991), Davidson and </a:t>
            </a:r>
            <a:r>
              <a:rPr lang="en-US" sz="1200" b="1" dirty="0" err="1">
                <a:effectLst/>
                <a:cs typeface="Arial" charset="0"/>
              </a:rPr>
              <a:t>deSilva</a:t>
            </a:r>
            <a:r>
              <a:rPr lang="en-US" sz="1200" b="1" dirty="0">
                <a:effectLst/>
                <a:cs typeface="Arial" charset="0"/>
              </a:rPr>
              <a:t> (1992).  Winter (2001) An Introduction to Igneous and Metamorphic Petrology. Prentice Hall.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115616" y="4365104"/>
            <a:ext cx="71993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effectLst/>
                <a:cs typeface="Arial" charset="0"/>
              </a:rPr>
              <a:t>Schematic </a:t>
            </a:r>
            <a:r>
              <a:rPr lang="en-US" b="1" dirty="0">
                <a:effectLst/>
                <a:cs typeface="Arial" charset="0"/>
              </a:rPr>
              <a:t>cross section of the Coastal </a:t>
            </a:r>
            <a:r>
              <a:rPr lang="en-US" b="1" dirty="0" err="1">
                <a:effectLst/>
                <a:cs typeface="Arial" charset="0"/>
              </a:rPr>
              <a:t>batholith</a:t>
            </a:r>
            <a:r>
              <a:rPr lang="en-US" b="1" dirty="0">
                <a:effectLst/>
                <a:cs typeface="Arial" charset="0"/>
              </a:rPr>
              <a:t> of Peru. The shallow flat-topped and steep-sided “bell-jar”-shaped </a:t>
            </a:r>
            <a:r>
              <a:rPr lang="en-US" b="1" dirty="0" err="1">
                <a:effectLst/>
                <a:cs typeface="Arial" charset="0"/>
              </a:rPr>
              <a:t>plutons</a:t>
            </a:r>
            <a:r>
              <a:rPr lang="en-US" b="1" dirty="0">
                <a:effectLst/>
                <a:cs typeface="Arial" charset="0"/>
              </a:rPr>
              <a:t> are </a:t>
            </a:r>
            <a:r>
              <a:rPr lang="en-US" b="1" dirty="0" err="1">
                <a:effectLst/>
                <a:cs typeface="Arial" charset="0"/>
              </a:rPr>
              <a:t>stoped</a:t>
            </a:r>
            <a:r>
              <a:rPr lang="en-US" b="1" dirty="0">
                <a:effectLst/>
                <a:cs typeface="Arial" charset="0"/>
              </a:rPr>
              <a:t> into place. Successive pulses may be nested at a single locality. The heavy line is the present erosion surface. From Myers (1975) </a:t>
            </a:r>
            <a:r>
              <a:rPr lang="en-US" b="1" i="1" dirty="0">
                <a:effectLst/>
                <a:cs typeface="Times New Roman" pitchFamily="18" charset="0"/>
              </a:rPr>
              <a:t>Geol. Soc. Amer. Bull.</a:t>
            </a:r>
            <a:r>
              <a:rPr lang="en-US" b="1" dirty="0">
                <a:effectLst/>
                <a:cs typeface="Times New Roman" pitchFamily="18" charset="0"/>
              </a:rPr>
              <a:t>, 86, 1209-1220.</a:t>
            </a:r>
            <a:r>
              <a:rPr lang="en-US" b="1" dirty="0">
                <a:effectLst/>
                <a:cs typeface="Arial" charset="0"/>
              </a:rPr>
              <a:t> </a:t>
            </a:r>
          </a:p>
        </p:txBody>
      </p:sp>
      <p:pic>
        <p:nvPicPr>
          <p:cNvPr id="20484" name="Picture 9" descr="C:\Book Stuff\Color Figures\Ch 17\Fig 17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316416" cy="342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79512" y="1916832"/>
            <a:ext cx="34607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b="1" dirty="0" err="1" smtClean="0">
                <a:effectLst/>
                <a:cs typeface="Times New Roman" pitchFamily="18" charset="0"/>
              </a:rPr>
              <a:t>Chondrite</a:t>
            </a:r>
            <a:r>
              <a:rPr lang="en-US" sz="1600" b="1" dirty="0" smtClean="0">
                <a:effectLst/>
                <a:cs typeface="Times New Roman" pitchFamily="18" charset="0"/>
              </a:rPr>
              <a:t>-normalized </a:t>
            </a:r>
            <a:r>
              <a:rPr lang="en-US" sz="1600" b="1" dirty="0">
                <a:effectLst/>
                <a:cs typeface="Times New Roman" pitchFamily="18" charset="0"/>
              </a:rPr>
              <a:t>REE abundances for the </a:t>
            </a:r>
            <a:r>
              <a:rPr lang="en-US" sz="1600" b="1" dirty="0" err="1">
                <a:effectLst/>
                <a:cs typeface="Times New Roman" pitchFamily="18" charset="0"/>
              </a:rPr>
              <a:t>Linga</a:t>
            </a:r>
            <a:r>
              <a:rPr lang="en-US" sz="1600" b="1" dirty="0">
                <a:effectLst/>
                <a:cs typeface="Times New Roman" pitchFamily="18" charset="0"/>
              </a:rPr>
              <a:t> and </a:t>
            </a:r>
            <a:r>
              <a:rPr lang="en-US" sz="1600" b="1" dirty="0" err="1">
                <a:effectLst/>
                <a:cs typeface="Times New Roman" pitchFamily="18" charset="0"/>
              </a:rPr>
              <a:t>Tiybaya</a:t>
            </a:r>
            <a:r>
              <a:rPr lang="en-US" sz="1600" b="1" dirty="0">
                <a:effectLst/>
                <a:cs typeface="Times New Roman" pitchFamily="18" charset="0"/>
              </a:rPr>
              <a:t> super-units of the Coastal </a:t>
            </a:r>
            <a:r>
              <a:rPr lang="en-US" sz="1600" b="1" dirty="0" err="1">
                <a:effectLst/>
                <a:cs typeface="Times New Roman" pitchFamily="18" charset="0"/>
              </a:rPr>
              <a:t>batholith</a:t>
            </a:r>
            <a:r>
              <a:rPr lang="en-US" sz="1600" b="1" dirty="0">
                <a:effectLst/>
                <a:cs typeface="Times New Roman" pitchFamily="18" charset="0"/>
              </a:rPr>
              <a:t> of Peru and associated </a:t>
            </a:r>
            <a:r>
              <a:rPr lang="en-US" sz="1600" b="1" dirty="0" err="1">
                <a:effectLst/>
                <a:cs typeface="Times New Roman" pitchFamily="18" charset="0"/>
              </a:rPr>
              <a:t>volcanics</a:t>
            </a:r>
            <a:r>
              <a:rPr lang="en-US" sz="1600" b="1" dirty="0">
                <a:effectLst/>
                <a:cs typeface="Times New Roman" pitchFamily="18" charset="0"/>
              </a:rPr>
              <a:t>. From Atherton </a:t>
            </a:r>
            <a:r>
              <a:rPr lang="en-US" sz="1600" b="1" i="1" dirty="0">
                <a:effectLst/>
                <a:cs typeface="Times New Roman" pitchFamily="18" charset="0"/>
              </a:rPr>
              <a:t>et al</a:t>
            </a:r>
            <a:r>
              <a:rPr lang="en-US" sz="1600" b="1" dirty="0">
                <a:effectLst/>
                <a:cs typeface="Times New Roman" pitchFamily="18" charset="0"/>
              </a:rPr>
              <a:t>. (1979) In M. P. Atherton and J. </a:t>
            </a:r>
            <a:r>
              <a:rPr lang="en-US" sz="1600" b="1" dirty="0" err="1">
                <a:effectLst/>
                <a:cs typeface="Times New Roman" pitchFamily="18" charset="0"/>
              </a:rPr>
              <a:t>Tarney</a:t>
            </a:r>
            <a:r>
              <a:rPr lang="en-US" sz="1600" b="1" dirty="0">
                <a:effectLst/>
                <a:cs typeface="Times New Roman" pitchFamily="18" charset="0"/>
              </a:rPr>
              <a:t> (eds.), </a:t>
            </a:r>
            <a:r>
              <a:rPr lang="en-US" sz="1600" b="1" i="1" dirty="0">
                <a:effectLst/>
                <a:cs typeface="Times New Roman" pitchFamily="18" charset="0"/>
              </a:rPr>
              <a:t>Origin of Granite Batholiths: Geochemical Evidence</a:t>
            </a:r>
            <a:r>
              <a:rPr lang="en-US" sz="1600" b="1" dirty="0">
                <a:effectLst/>
                <a:cs typeface="Times New Roman" pitchFamily="18" charset="0"/>
              </a:rPr>
              <a:t>. Shiva. Kent.</a:t>
            </a:r>
            <a:r>
              <a:rPr lang="en-US" sz="1600" b="1" dirty="0">
                <a:effectLst/>
                <a:cs typeface="Arial" charset="0"/>
              </a:rPr>
              <a:t> Winter (2001) An Introduction to Igneous and Metamorphic Petrology. Prentice Hall.</a:t>
            </a:r>
          </a:p>
        </p:txBody>
      </p:sp>
      <p:pic>
        <p:nvPicPr>
          <p:cNvPr id="22532" name="Picture 4" descr="FIg-17-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6488" y="0"/>
            <a:ext cx="5497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ig-17-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0" y="539750"/>
            <a:ext cx="606425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323528" y="332656"/>
            <a:ext cx="2808312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effectLst/>
                <a:cs typeface="Arial" charset="0"/>
              </a:rPr>
              <a:t>Initial </a:t>
            </a:r>
            <a:r>
              <a:rPr lang="en-US" sz="1600" b="1" baseline="30000" dirty="0">
                <a:effectLst/>
                <a:cs typeface="Arial" charset="0"/>
              </a:rPr>
              <a:t>87</a:t>
            </a:r>
            <a:r>
              <a:rPr lang="en-US" sz="1600" b="1" dirty="0">
                <a:effectLst/>
                <a:cs typeface="Arial" charset="0"/>
              </a:rPr>
              <a:t>Sr/</a:t>
            </a:r>
            <a:r>
              <a:rPr lang="en-US" sz="1600" b="1" baseline="30000" dirty="0">
                <a:effectLst/>
                <a:cs typeface="Arial" charset="0"/>
              </a:rPr>
              <a:t>86</a:t>
            </a:r>
            <a:r>
              <a:rPr lang="en-US" sz="1600" b="1" dirty="0">
                <a:effectLst/>
                <a:cs typeface="Arial" charset="0"/>
              </a:rPr>
              <a:t>Sr ranges for three principal segments of the Coastal </a:t>
            </a:r>
            <a:r>
              <a:rPr lang="en-US" sz="1600" b="1" dirty="0" err="1">
                <a:effectLst/>
                <a:cs typeface="Arial" charset="0"/>
              </a:rPr>
              <a:t>batholith</a:t>
            </a:r>
            <a:r>
              <a:rPr lang="en-US" sz="1600" b="1" dirty="0">
                <a:effectLst/>
                <a:cs typeface="Arial" charset="0"/>
              </a:rPr>
              <a:t> of Peru (after </a:t>
            </a:r>
            <a:r>
              <a:rPr lang="en-US" sz="1600" b="1" dirty="0" err="1">
                <a:effectLst/>
                <a:cs typeface="Arial" charset="0"/>
              </a:rPr>
              <a:t>Beckinsale</a:t>
            </a:r>
            <a:r>
              <a:rPr lang="en-US" sz="1600" b="1" dirty="0">
                <a:effectLst/>
                <a:cs typeface="Arial" charset="0"/>
              </a:rPr>
              <a:t> </a:t>
            </a:r>
            <a:r>
              <a:rPr lang="en-US" sz="1600" b="1" i="1" dirty="0">
                <a:effectLst/>
                <a:cs typeface="Arial" charset="0"/>
              </a:rPr>
              <a:t>et al</a:t>
            </a:r>
            <a:r>
              <a:rPr lang="en-US" sz="1600" b="1" dirty="0">
                <a:effectLst/>
                <a:cs typeface="Arial" charset="0"/>
              </a:rPr>
              <a:t>., 1985) </a:t>
            </a:r>
            <a:r>
              <a:rPr lang="en-US" sz="1600" b="1" dirty="0">
                <a:effectLst/>
                <a:cs typeface="Times New Roman" pitchFamily="18" charset="0"/>
              </a:rPr>
              <a:t>in W. S Pitcher, M. P. Atherton, E. J. </a:t>
            </a:r>
            <a:r>
              <a:rPr lang="en-US" sz="1600" b="1" dirty="0" err="1">
                <a:effectLst/>
                <a:cs typeface="Times New Roman" pitchFamily="18" charset="0"/>
              </a:rPr>
              <a:t>Cobbing</a:t>
            </a:r>
            <a:r>
              <a:rPr lang="en-US" sz="1600" b="1" dirty="0">
                <a:effectLst/>
                <a:cs typeface="Times New Roman" pitchFamily="18" charset="0"/>
              </a:rPr>
              <a:t>, and R. D. </a:t>
            </a:r>
            <a:r>
              <a:rPr lang="en-US" sz="1600" b="1" dirty="0" err="1">
                <a:effectLst/>
                <a:cs typeface="Times New Roman" pitchFamily="18" charset="0"/>
              </a:rPr>
              <a:t>Beckensale</a:t>
            </a:r>
            <a:r>
              <a:rPr lang="en-US" sz="1600" b="1" dirty="0">
                <a:effectLst/>
                <a:cs typeface="Times New Roman" pitchFamily="18" charset="0"/>
              </a:rPr>
              <a:t> (eds.), </a:t>
            </a:r>
            <a:r>
              <a:rPr lang="en-US" sz="1600" b="1" i="1" dirty="0">
                <a:effectLst/>
                <a:cs typeface="Times New Roman" pitchFamily="18" charset="0"/>
              </a:rPr>
              <a:t>Magmatism at a Plate Edge. The Peruvian Andes</a:t>
            </a:r>
            <a:r>
              <a:rPr lang="en-US" sz="1600" b="1" dirty="0">
                <a:effectLst/>
                <a:cs typeface="Times New Roman" pitchFamily="18" charset="0"/>
              </a:rPr>
              <a:t>. Blackie. Glasgow, pp</a:t>
            </a:r>
            <a:r>
              <a:rPr lang="en-US" sz="1600" b="1" i="1" dirty="0">
                <a:effectLst/>
                <a:cs typeface="Times New Roman" pitchFamily="18" charset="0"/>
              </a:rPr>
              <a:t>. </a:t>
            </a:r>
            <a:r>
              <a:rPr lang="en-US" sz="1600" b="1" dirty="0">
                <a:effectLst/>
                <a:cs typeface="Times New Roman" pitchFamily="18" charset="0"/>
              </a:rPr>
              <a:t>177-202.</a:t>
            </a:r>
            <a:r>
              <a:rPr lang="en-US" sz="1600" b="1" dirty="0">
                <a:effectLst/>
                <a:cs typeface="Arial" charset="0"/>
              </a:rPr>
              <a:t> . </a:t>
            </a:r>
            <a:r>
              <a:rPr lang="en-US" sz="1600" b="1" dirty="0">
                <a:solidFill>
                  <a:srgbClr val="FF0000"/>
                </a:solidFill>
                <a:effectLst/>
                <a:cs typeface="Arial" charset="0"/>
              </a:rPr>
              <a:t>b.</a:t>
            </a:r>
            <a:r>
              <a:rPr lang="en-US" sz="1600" b="1" dirty="0">
                <a:effectLst/>
                <a:cs typeface="Arial" charset="0"/>
              </a:rPr>
              <a:t> </a:t>
            </a:r>
            <a:r>
              <a:rPr lang="en-US" sz="1600" b="1" baseline="30000" dirty="0">
                <a:effectLst/>
                <a:cs typeface="Arial" charset="0"/>
              </a:rPr>
              <a:t>207</a:t>
            </a:r>
            <a:r>
              <a:rPr lang="en-US" sz="1600" b="1" dirty="0">
                <a:effectLst/>
                <a:cs typeface="Arial" charset="0"/>
              </a:rPr>
              <a:t>Pb/</a:t>
            </a:r>
            <a:r>
              <a:rPr lang="en-US" sz="1600" b="1" baseline="30000" dirty="0">
                <a:effectLst/>
                <a:cs typeface="Arial" charset="0"/>
              </a:rPr>
              <a:t>204</a:t>
            </a:r>
            <a:r>
              <a:rPr lang="en-US" sz="1600" b="1" dirty="0">
                <a:effectLst/>
                <a:cs typeface="Arial" charset="0"/>
              </a:rPr>
              <a:t>Pb vs. </a:t>
            </a:r>
            <a:r>
              <a:rPr lang="en-US" sz="1600" b="1" baseline="30000" dirty="0">
                <a:effectLst/>
                <a:cs typeface="Arial" charset="0"/>
              </a:rPr>
              <a:t>206</a:t>
            </a:r>
            <a:r>
              <a:rPr lang="en-US" sz="1600" b="1" dirty="0">
                <a:effectLst/>
                <a:cs typeface="Arial" charset="0"/>
              </a:rPr>
              <a:t>Pb/</a:t>
            </a:r>
            <a:r>
              <a:rPr lang="en-US" sz="1600" b="1" baseline="30000" dirty="0">
                <a:effectLst/>
                <a:cs typeface="Arial" charset="0"/>
              </a:rPr>
              <a:t>204</a:t>
            </a:r>
            <a:r>
              <a:rPr lang="en-US" sz="1600" b="1" dirty="0">
                <a:effectLst/>
                <a:cs typeface="Arial" charset="0"/>
              </a:rPr>
              <a:t>Pb data for the </a:t>
            </a:r>
            <a:r>
              <a:rPr lang="en-US" sz="1600" b="1" dirty="0" err="1">
                <a:effectLst/>
                <a:cs typeface="Arial" charset="0"/>
              </a:rPr>
              <a:t>plutons</a:t>
            </a:r>
            <a:r>
              <a:rPr lang="en-US" sz="1600" b="1" dirty="0">
                <a:effectLst/>
                <a:cs typeface="Arial" charset="0"/>
              </a:rPr>
              <a:t> (after </a:t>
            </a:r>
            <a:r>
              <a:rPr lang="en-US" sz="1600" b="1" dirty="0" err="1">
                <a:effectLst/>
                <a:cs typeface="Arial" charset="0"/>
              </a:rPr>
              <a:t>Mukasa</a:t>
            </a:r>
            <a:r>
              <a:rPr lang="en-US" sz="1600" b="1" dirty="0">
                <a:effectLst/>
                <a:cs typeface="Arial" charset="0"/>
              </a:rPr>
              <a:t> and Tilton, 1984) </a:t>
            </a:r>
            <a:r>
              <a:rPr lang="en-US" sz="1600" b="1" dirty="0">
                <a:effectLst/>
                <a:cs typeface="Times New Roman" pitchFamily="18" charset="0"/>
              </a:rPr>
              <a:t>in R. S. Harmon and B. A. Barreiro (eds.), </a:t>
            </a:r>
            <a:r>
              <a:rPr lang="en-US" sz="1600" b="1" i="1" dirty="0">
                <a:effectLst/>
                <a:cs typeface="Times New Roman" pitchFamily="18" charset="0"/>
              </a:rPr>
              <a:t>Andean Magmatism: Chemical and Isotopic Constraints</a:t>
            </a:r>
            <a:r>
              <a:rPr lang="en-US" sz="1600" b="1" dirty="0">
                <a:effectLst/>
                <a:cs typeface="Times New Roman" pitchFamily="18" charset="0"/>
              </a:rPr>
              <a:t>. Shiva. </a:t>
            </a:r>
            <a:r>
              <a:rPr lang="en-US" sz="1600" b="1" dirty="0" err="1">
                <a:effectLst/>
                <a:cs typeface="Times New Roman" pitchFamily="18" charset="0"/>
              </a:rPr>
              <a:t>Nantwich</a:t>
            </a:r>
            <a:r>
              <a:rPr lang="en-US" sz="1600" b="1" dirty="0">
                <a:effectLst/>
                <a:cs typeface="Times New Roman" pitchFamily="18" charset="0"/>
              </a:rPr>
              <a:t>, pp. 235-238.</a:t>
            </a:r>
            <a:r>
              <a:rPr lang="en-US" sz="1600" b="1" dirty="0">
                <a:effectLst/>
                <a:cs typeface="Arial" charset="0"/>
              </a:rPr>
              <a:t>  ORL = Ocean Regression Line for depleted mantle sources (similar to oceanic crust).</a:t>
            </a:r>
            <a:r>
              <a:rPr lang="en-US" sz="1600" b="1" dirty="0">
                <a:effectLst/>
                <a:cs typeface="Times New Roman" pitchFamily="18" charset="0"/>
              </a:rPr>
              <a:t> </a:t>
            </a:r>
            <a:r>
              <a:rPr lang="en-US" sz="1600" b="1" dirty="0">
                <a:effectLst/>
                <a:cs typeface="Arial" charset="0"/>
              </a:rPr>
              <a:t> Winter (2001) An Introduction to Igneous and Metamorphic Petrology. Prentice Hall.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ig-17-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8640"/>
            <a:ext cx="55816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251520" y="980728"/>
            <a:ext cx="28083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effectLst/>
                <a:cs typeface="Arial" charset="0"/>
              </a:rPr>
              <a:t>Isotopic </a:t>
            </a:r>
            <a:r>
              <a:rPr lang="en-US" sz="1600" b="1" dirty="0">
                <a:effectLst/>
                <a:cs typeface="Arial" charset="0"/>
              </a:rPr>
              <a:t>age vs. distance across </a:t>
            </a:r>
            <a:r>
              <a:rPr lang="en-US" sz="1600" b="1" dirty="0">
                <a:solidFill>
                  <a:srgbClr val="FF0066"/>
                </a:solidFill>
                <a:effectLst/>
                <a:cs typeface="Arial" charset="0"/>
              </a:rPr>
              <a:t>(a)</a:t>
            </a:r>
            <a:r>
              <a:rPr lang="en-US" sz="1600" b="1" dirty="0">
                <a:effectLst/>
                <a:cs typeface="Arial" charset="0"/>
              </a:rPr>
              <a:t> the Western Cordillera of Peru (</a:t>
            </a:r>
            <a:r>
              <a:rPr lang="en-US" sz="1600" b="1" dirty="0" err="1">
                <a:effectLst/>
                <a:cs typeface="Arial" charset="0"/>
              </a:rPr>
              <a:t>Cobbing</a:t>
            </a:r>
            <a:r>
              <a:rPr lang="en-US" sz="1600" b="1" dirty="0">
                <a:effectLst/>
                <a:cs typeface="Arial" charset="0"/>
              </a:rPr>
              <a:t> and Pitcher, 1983 </a:t>
            </a:r>
            <a:r>
              <a:rPr lang="en-US" sz="1600" b="1" dirty="0">
                <a:effectLst/>
                <a:cs typeface="Times New Roman" pitchFamily="18" charset="0"/>
              </a:rPr>
              <a:t>in J. A. </a:t>
            </a:r>
            <a:r>
              <a:rPr lang="en-US" sz="1600" b="1" dirty="0" err="1">
                <a:effectLst/>
                <a:cs typeface="Times New Roman" pitchFamily="18" charset="0"/>
              </a:rPr>
              <a:t>Roddick</a:t>
            </a:r>
            <a:r>
              <a:rPr lang="en-US" sz="1600" b="1" dirty="0">
                <a:effectLst/>
                <a:cs typeface="Times New Roman" pitchFamily="18" charset="0"/>
              </a:rPr>
              <a:t> (ed.), </a:t>
            </a:r>
            <a:r>
              <a:rPr lang="en-US" sz="1600" b="1" i="1" dirty="0">
                <a:effectLst/>
                <a:cs typeface="Times New Roman" pitchFamily="18" charset="0"/>
              </a:rPr>
              <a:t>Circum-Pacific Plutonic </a:t>
            </a:r>
            <a:r>
              <a:rPr lang="en-US" sz="1600" b="1" i="1" dirty="0" err="1">
                <a:effectLst/>
                <a:cs typeface="Times New Roman" pitchFamily="18" charset="0"/>
              </a:rPr>
              <a:t>Terranes</a:t>
            </a:r>
            <a:r>
              <a:rPr lang="en-US" sz="1600" b="1" dirty="0">
                <a:effectLst/>
                <a:cs typeface="Times New Roman" pitchFamily="18" charset="0"/>
              </a:rPr>
              <a:t>. </a:t>
            </a:r>
            <a:r>
              <a:rPr lang="en-US" sz="1600" b="1" i="1" dirty="0">
                <a:effectLst/>
                <a:cs typeface="Times New Roman" pitchFamily="18" charset="0"/>
              </a:rPr>
              <a:t>Geol. Soc. Amer. Memoir, </a:t>
            </a:r>
            <a:r>
              <a:rPr lang="en-US" sz="1600" b="1" dirty="0">
                <a:effectLst/>
                <a:cs typeface="Times New Roman" pitchFamily="18" charset="0"/>
              </a:rPr>
              <a:t>159. pp. 277-291</a:t>
            </a:r>
            <a:r>
              <a:rPr lang="en-US" sz="1600" b="1" dirty="0">
                <a:effectLst/>
                <a:cs typeface="Arial" charset="0"/>
              </a:rPr>
              <a:t>) and </a:t>
            </a:r>
            <a:r>
              <a:rPr lang="en-US" sz="1600" b="1" dirty="0">
                <a:solidFill>
                  <a:srgbClr val="FF0066"/>
                </a:solidFill>
                <a:effectLst/>
                <a:cs typeface="Arial" charset="0"/>
              </a:rPr>
              <a:t>(b)</a:t>
            </a:r>
            <a:r>
              <a:rPr lang="en-US" sz="1600" b="1" dirty="0">
                <a:effectLst/>
                <a:cs typeface="Arial" charset="0"/>
              </a:rPr>
              <a:t> the Peninsular Ranges </a:t>
            </a:r>
            <a:r>
              <a:rPr lang="en-US" sz="1600" b="1" dirty="0" err="1">
                <a:effectLst/>
                <a:cs typeface="Arial" charset="0"/>
              </a:rPr>
              <a:t>batholith</a:t>
            </a:r>
            <a:r>
              <a:rPr lang="en-US" sz="1600" b="1" dirty="0">
                <a:effectLst/>
                <a:cs typeface="Arial" charset="0"/>
              </a:rPr>
              <a:t> of S. California/Baja Mexico (</a:t>
            </a:r>
            <a:r>
              <a:rPr lang="en-US" sz="1600" b="1" dirty="0" err="1">
                <a:effectLst/>
                <a:cs typeface="Arial" charset="0"/>
              </a:rPr>
              <a:t>Walawander</a:t>
            </a:r>
            <a:r>
              <a:rPr lang="en-US" sz="1600" b="1" dirty="0">
                <a:effectLst/>
                <a:cs typeface="Arial" charset="0"/>
              </a:rPr>
              <a:t> </a:t>
            </a:r>
            <a:r>
              <a:rPr lang="en-US" sz="1600" b="1" i="1" dirty="0">
                <a:effectLst/>
                <a:cs typeface="Arial" charset="0"/>
              </a:rPr>
              <a:t>et al</a:t>
            </a:r>
            <a:r>
              <a:rPr lang="en-US" sz="1600" b="1" dirty="0">
                <a:effectLst/>
                <a:cs typeface="Arial" charset="0"/>
              </a:rPr>
              <a:t>. 1990 </a:t>
            </a:r>
            <a:r>
              <a:rPr lang="en-US" sz="1600" b="1" dirty="0">
                <a:effectLst/>
                <a:cs typeface="Times New Roman" pitchFamily="18" charset="0"/>
              </a:rPr>
              <a:t>In J. L. Anderson (ed.), </a:t>
            </a:r>
            <a:r>
              <a:rPr lang="en-US" sz="1600" b="1" i="1" dirty="0">
                <a:effectLst/>
                <a:cs typeface="Times New Roman" pitchFamily="18" charset="0"/>
              </a:rPr>
              <a:t>The Nature and Origin of Cordilleran Magmatism</a:t>
            </a:r>
            <a:r>
              <a:rPr lang="en-US" sz="1600" b="1" dirty="0">
                <a:effectLst/>
                <a:cs typeface="Times New Roman" pitchFamily="18" charset="0"/>
              </a:rPr>
              <a:t>. </a:t>
            </a:r>
            <a:r>
              <a:rPr lang="en-US" sz="1600" b="1" i="1" dirty="0">
                <a:effectLst/>
                <a:cs typeface="Times New Roman" pitchFamily="18" charset="0"/>
              </a:rPr>
              <a:t>Geol. Soc. Amer. Memoir, </a:t>
            </a:r>
            <a:r>
              <a:rPr lang="en-US" sz="1600" b="1" dirty="0">
                <a:effectLst/>
                <a:cs typeface="Times New Roman" pitchFamily="18" charset="0"/>
              </a:rPr>
              <a:t>174. pp. 1-8).</a:t>
            </a:r>
            <a:endParaRPr lang="en-US" sz="1600" b="1" dirty="0">
              <a:effectLst/>
              <a:cs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Book Stuff\Color Figures\Ch 17\FIg 17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6471493" cy="5516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0" descr="Fig 16-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67678"/>
            <a:ext cx="7272808" cy="5624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517122" cy="32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920779" cy="61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908720"/>
            <a:ext cx="322580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71344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104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1354</Words>
  <Application>Microsoft Office PowerPoint</Application>
  <PresentationFormat>Presentazione su schermo (4:3)</PresentationFormat>
  <Paragraphs>50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5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Angelo</dc:creator>
  <cp:lastModifiedBy>Angelo</cp:lastModifiedBy>
  <cp:revision>7</cp:revision>
  <dcterms:created xsi:type="dcterms:W3CDTF">2012-05-08T18:16:05Z</dcterms:created>
  <dcterms:modified xsi:type="dcterms:W3CDTF">2012-05-08T21:27:24Z</dcterms:modified>
</cp:coreProperties>
</file>