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4" r:id="rId4"/>
    <p:sldId id="266" r:id="rId5"/>
    <p:sldId id="259" r:id="rId6"/>
    <p:sldId id="265" r:id="rId7"/>
    <p:sldId id="267" r:id="rId8"/>
    <p:sldId id="270" r:id="rId9"/>
    <p:sldId id="271" r:id="rId10"/>
    <p:sldId id="268" r:id="rId11"/>
    <p:sldId id="269" r:id="rId12"/>
    <p:sldId id="278" r:id="rId13"/>
    <p:sldId id="281" r:id="rId14"/>
    <p:sldId id="263" r:id="rId15"/>
    <p:sldId id="272" r:id="rId16"/>
    <p:sldId id="275" r:id="rId17"/>
    <p:sldId id="257" r:id="rId18"/>
    <p:sldId id="276" r:id="rId19"/>
    <p:sldId id="277" r:id="rId20"/>
    <p:sldId id="260" r:id="rId21"/>
    <p:sldId id="280" r:id="rId22"/>
    <p:sldId id="279" r:id="rId23"/>
    <p:sldId id="282" r:id="rId24"/>
    <p:sldId id="283" r:id="rId25"/>
    <p:sldId id="284" r:id="rId2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Elena\Desktop\Angelo\tesi%20e%20tesine\Alberto\3-%20Chimismo%20fasi\Feldspati%20berto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plotArea>
      <c:layout>
        <c:manualLayout>
          <c:layoutTarget val="inner"/>
          <c:xMode val="edge"/>
          <c:yMode val="edge"/>
          <c:x val="0.11956673491923465"/>
          <c:y val="3.5695002410413054E-2"/>
          <c:w val="0.79595833818869954"/>
          <c:h val="0.79597782420054664"/>
        </c:manualLayout>
      </c:layout>
      <c:scatterChart>
        <c:scatterStyle val="lineMarker"/>
        <c:ser>
          <c:idx val="0"/>
          <c:order val="0"/>
          <c:tx>
            <c:v> E</c:v>
          </c:tx>
          <c:spPr>
            <a:ln w="28575">
              <a:noFill/>
            </a:ln>
          </c:spPr>
          <c:marker>
            <c:symbol val="triangle"/>
            <c:size val="7"/>
            <c:spPr>
              <a:solidFill>
                <a:srgbClr val="FF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(Grafici!$C$27,Grafici!$F$27)</c:f>
              <c:numCache>
                <c:formatCode>General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xVal>
          <c:yVal>
            <c:numRef>
              <c:f>(Grafici!$C$28,Grafici!$F$28)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yVal>
        </c:ser>
        <c:ser>
          <c:idx val="1"/>
          <c:order val="1"/>
          <c:tx>
            <c:v>L</c:v>
          </c:tx>
          <c:spPr>
            <a:ln w="28575">
              <a:noFill/>
            </a:ln>
          </c:spPr>
          <c:marker>
            <c:symbol val="triangle"/>
            <c:size val="7"/>
            <c:spPr>
              <a:noFill/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(Grafici!$D$27,Grafici!$G$27)</c:f>
              <c:numCache>
                <c:formatCode>General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xVal>
          <c:yVal>
            <c:numRef>
              <c:f>(Grafici!$D$28,Grafici!$G$28)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yVal>
        </c:ser>
        <c:axId val="216654976"/>
        <c:axId val="228629120"/>
      </c:scatterChart>
      <c:valAx>
        <c:axId val="216654976"/>
        <c:scaling>
          <c:orientation val="minMax"/>
          <c:max val="100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228629120"/>
        <c:crosses val="autoZero"/>
        <c:crossBetween val="midCat"/>
      </c:valAx>
      <c:valAx>
        <c:axId val="228629120"/>
        <c:scaling>
          <c:orientation val="minMax"/>
          <c:max val="87"/>
          <c:min val="0"/>
        </c:scaling>
        <c:delete val="1"/>
        <c:axPos val="l"/>
        <c:numFmt formatCode="General" sourceLinked="1"/>
        <c:tickLblPos val="none"/>
        <c:crossAx val="21665497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</c:chart>
  <c:spPr>
    <a:solidFill>
      <a:srgbClr val="C0504D">
        <a:lumMod val="20000"/>
        <a:lumOff val="80000"/>
        <a:alpha val="19000"/>
      </a:srgbClr>
    </a:solidFill>
    <a:ln w="3175">
      <a:solidFill>
        <a:srgbClr val="000000"/>
      </a:solidFill>
      <a:prstDash val="solid"/>
    </a:ln>
  </c:spPr>
  <c:txPr>
    <a:bodyPr/>
    <a:lstStyle/>
    <a:p>
      <a:pPr>
        <a:defRPr sz="10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0.11833</cdr:x>
      <cdr:y>0.03869</cdr:y>
    </cdr:from>
    <cdr:to>
      <cdr:x>0.91614</cdr:x>
      <cdr:y>0.82887</cdr:y>
    </cdr:to>
    <cdr:sp macro="" textlink="">
      <cdr:nvSpPr>
        <cdr:cNvPr id="38913" name="Freeform 1"/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533118" y="144477"/>
          <a:ext cx="3594399" cy="2950369"/>
        </a:xfrm>
        <a:custGeom xmlns:a="http://schemas.openxmlformats.org/drawingml/2006/main">
          <a:avLst/>
          <a:gdLst/>
          <a:ahLst/>
          <a:cxnLst>
            <a:cxn ang="0">
              <a:pos x="0" y="3095625"/>
            </a:cxn>
            <a:cxn ang="0">
              <a:pos x="4095750" y="3095625"/>
            </a:cxn>
            <a:cxn ang="0">
              <a:pos x="2038350" y="0"/>
            </a:cxn>
            <a:cxn ang="0">
              <a:pos x="0" y="3095625"/>
            </a:cxn>
          </a:cxnLst>
          <a:rect l="0" t="0" r="r" b="b"/>
          <a:pathLst>
            <a:path w="4095750" h="3095625">
              <a:moveTo>
                <a:pt x="0" y="3095625"/>
              </a:moveTo>
              <a:lnTo>
                <a:pt x="4095750" y="3095625"/>
              </a:lnTo>
              <a:lnTo>
                <a:pt x="2038350" y="0"/>
              </a:lnTo>
              <a:lnTo>
                <a:pt x="0" y="3095625"/>
              </a:lnTo>
              <a:close/>
            </a:path>
          </a:pathLst>
        </a:custGeom>
        <a:noFill xmlns:a="http://schemas.openxmlformats.org/drawingml/2006/main"/>
        <a:ln xmlns:a="http://schemas.openxmlformats.org/drawingml/2006/main" w="9525" cap="flat" cmpd="sng">
          <a:solidFill>
            <a:srgbClr val="000000"/>
          </a:solidFill>
          <a:prstDash val="solid"/>
          <a:round/>
          <a:headEnd/>
          <a:tailEnd/>
        </a:ln>
      </cdr:spPr>
    </cdr:sp>
  </cdr:relSizeAnchor>
  <cdr:relSizeAnchor xmlns:cdr="http://schemas.openxmlformats.org/drawingml/2006/chartDrawing">
    <cdr:from>
      <cdr:x>0.07253</cdr:x>
      <cdr:y>0.90234</cdr:y>
    </cdr:from>
    <cdr:to>
      <cdr:x>0.16707</cdr:x>
      <cdr:y>0.97</cdr:y>
    </cdr:to>
    <cdr:sp macro="" textlink="">
      <cdr:nvSpPr>
        <cdr:cNvPr id="3891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6757" y="3369142"/>
          <a:ext cx="425950" cy="2526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18288" tIns="22860" rIns="18288" bIns="2286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it-IT" sz="1400" b="0" i="0" u="none" strike="noStrike" baseline="0">
              <a:solidFill>
                <a:srgbClr val="000000"/>
              </a:solidFill>
              <a:latin typeface="Arial"/>
              <a:cs typeface="Arial"/>
            </a:rPr>
            <a:t>MgO</a:t>
          </a:r>
        </a:p>
      </cdr:txBody>
    </cdr:sp>
  </cdr:relSizeAnchor>
  <cdr:relSizeAnchor xmlns:cdr="http://schemas.openxmlformats.org/drawingml/2006/chartDrawing">
    <cdr:from>
      <cdr:x>0.84311</cdr:x>
      <cdr:y>0.91509</cdr:y>
    </cdr:from>
    <cdr:to>
      <cdr:x>0.97252</cdr:x>
      <cdr:y>0.98275</cdr:y>
    </cdr:to>
    <cdr:sp macro="" textlink="">
      <cdr:nvSpPr>
        <cdr:cNvPr id="38915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98495" y="3416767"/>
          <a:ext cx="583005" cy="2526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 lIns="18288" tIns="22860" rIns="18288" bIns="22860" anchor="ctr" upright="1">
          <a:no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it-IT" sz="1400" b="0" i="0" u="none" strike="noStrike" baseline="0">
              <a:solidFill>
                <a:srgbClr val="000000"/>
              </a:solidFill>
              <a:latin typeface="Arial"/>
              <a:cs typeface="Arial"/>
            </a:rPr>
            <a:t>FeO*</a:t>
          </a:r>
        </a:p>
      </cdr:txBody>
    </cdr:sp>
  </cdr:relSizeAnchor>
  <cdr:relSizeAnchor xmlns:cdr="http://schemas.openxmlformats.org/drawingml/2006/chartDrawing">
    <cdr:from>
      <cdr:x>0.40592</cdr:x>
      <cdr:y>0.02067</cdr:y>
    </cdr:from>
    <cdr:to>
      <cdr:x>0.50277</cdr:x>
      <cdr:y>0.09439</cdr:y>
    </cdr:to>
    <cdr:sp macro="" textlink="">
      <cdr:nvSpPr>
        <cdr:cNvPr id="38916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28800" y="77189"/>
          <a:ext cx="436341" cy="2752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 lIns="18288" tIns="22860" rIns="18288" bIns="22860" anchor="ctr" upright="1">
          <a:no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it-IT" sz="1400" b="0" i="0" u="none" strike="noStrike" baseline="0">
              <a:solidFill>
                <a:srgbClr val="000000"/>
              </a:solidFill>
              <a:latin typeface="Arial"/>
              <a:cs typeface="Arial"/>
            </a:rPr>
            <a:t>CaO</a:t>
          </a:r>
        </a:p>
      </cdr:txBody>
    </cdr:sp>
  </cdr:relSizeAnchor>
  <cdr:relSizeAnchor xmlns:cdr="http://schemas.openxmlformats.org/drawingml/2006/chartDrawing">
    <cdr:from>
      <cdr:x>0.41649</cdr:x>
      <cdr:y>0.23852</cdr:y>
    </cdr:from>
    <cdr:to>
      <cdr:x>0.61522</cdr:x>
      <cdr:y>0.23852</cdr:y>
    </cdr:to>
    <cdr:sp macro="" textlink="">
      <cdr:nvSpPr>
        <cdr:cNvPr id="7" name="Connettore 1 6"/>
        <cdr:cNvSpPr/>
      </cdr:nvSpPr>
      <cdr:spPr bwMode="auto">
        <a:xfrm xmlns:a="http://schemas.openxmlformats.org/drawingml/2006/main">
          <a:off x="1876426" y="890586"/>
          <a:ext cx="895349" cy="1"/>
        </a:xfrm>
        <a:prstGeom xmlns:a="http://schemas.openxmlformats.org/drawingml/2006/main" prst="line">
          <a:avLst/>
        </a:prstGeom>
        <a:solidFill xmlns:a="http://schemas.openxmlformats.org/drawingml/2006/main">
          <a:srgbClr val="FFFFFF"/>
        </a:solidFill>
        <a:ln xmlns:a="http://schemas.openxmlformats.org/drawingml/2006/main"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wrap="square" lIns="18288" tIns="0" rIns="0" bIns="0" upright="1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0.63848</cdr:x>
      <cdr:y>0.24745</cdr:y>
    </cdr:from>
    <cdr:to>
      <cdr:x>0.84144</cdr:x>
      <cdr:y>0.49235</cdr:y>
    </cdr:to>
    <cdr:sp macro="" textlink="">
      <cdr:nvSpPr>
        <cdr:cNvPr id="9" name="CasellaDiTesto 8"/>
        <cdr:cNvSpPr txBox="1"/>
      </cdr:nvSpPr>
      <cdr:spPr>
        <a:xfrm xmlns:a="http://schemas.openxmlformats.org/drawingml/2006/main">
          <a:off x="2876550" y="9239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it-IT" sz="1100"/>
        </a:p>
      </cdr:txBody>
    </cdr:sp>
  </cdr:relSizeAnchor>
  <cdr:relSizeAnchor xmlns:cdr="http://schemas.openxmlformats.org/drawingml/2006/chartDrawing">
    <cdr:from>
      <cdr:x>0.62791</cdr:x>
      <cdr:y>0.18878</cdr:y>
    </cdr:from>
    <cdr:to>
      <cdr:x>0.76744</cdr:x>
      <cdr:y>0.27551</cdr:y>
    </cdr:to>
    <cdr:sp macro="" textlink="">
      <cdr:nvSpPr>
        <cdr:cNvPr id="10" name="CasellaDiTesto 9"/>
        <cdr:cNvSpPr txBox="1"/>
      </cdr:nvSpPr>
      <cdr:spPr>
        <a:xfrm xmlns:a="http://schemas.openxmlformats.org/drawingml/2006/main">
          <a:off x="2828925" y="704851"/>
          <a:ext cx="628650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1400" b="1"/>
            <a:t>20wt%</a:t>
          </a:r>
        </a:p>
      </cdr:txBody>
    </cdr:sp>
  </cdr:relSizeAnchor>
  <cdr:relSizeAnchor xmlns:cdr="http://schemas.openxmlformats.org/drawingml/2006/chartDrawing">
    <cdr:from>
      <cdr:x>0.57813</cdr:x>
      <cdr:y>0.65051</cdr:y>
    </cdr:from>
    <cdr:to>
      <cdr:x>0.74938</cdr:x>
      <cdr:y>0.72959</cdr:y>
    </cdr:to>
    <cdr:sp macro="" textlink="">
      <cdr:nvSpPr>
        <cdr:cNvPr id="11" name="CasellaDiTesto 10"/>
        <cdr:cNvSpPr txBox="1"/>
      </cdr:nvSpPr>
      <cdr:spPr>
        <a:xfrm xmlns:a="http://schemas.openxmlformats.org/drawingml/2006/main">
          <a:off x="2643206" y="2428892"/>
          <a:ext cx="782960" cy="2952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1400" b="1" dirty="0" err="1" smtClean="0"/>
            <a:t>Ferro-C</a:t>
          </a:r>
          <a:r>
            <a:rPr lang="it-IT" sz="1400" b="1" dirty="0" smtClean="0"/>
            <a:t>.</a:t>
          </a:r>
          <a:endParaRPr lang="it-IT" sz="1400" b="1" dirty="0"/>
        </a:p>
      </cdr:txBody>
    </cdr:sp>
  </cdr:relSizeAnchor>
  <cdr:relSizeAnchor xmlns:cdr="http://schemas.openxmlformats.org/drawingml/2006/chartDrawing">
    <cdr:from>
      <cdr:x>0.42918</cdr:x>
      <cdr:y>0.15561</cdr:y>
    </cdr:from>
    <cdr:to>
      <cdr:x>0.63214</cdr:x>
      <cdr:y>0.22959</cdr:y>
    </cdr:to>
    <cdr:sp macro="" textlink="">
      <cdr:nvSpPr>
        <cdr:cNvPr id="12" name="CasellaDiTesto 11"/>
        <cdr:cNvSpPr txBox="1"/>
      </cdr:nvSpPr>
      <cdr:spPr>
        <a:xfrm xmlns:a="http://schemas.openxmlformats.org/drawingml/2006/main">
          <a:off x="1933575" y="581025"/>
          <a:ext cx="914400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1400" b="1" dirty="0" smtClean="0"/>
            <a:t>Calcio-C.</a:t>
          </a:r>
          <a:endParaRPr lang="it-IT" sz="14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B06EE-3211-4C6C-8E00-FDA7202C932A}" type="datetimeFigureOut">
              <a:rPr lang="it-IT" smtClean="0"/>
              <a:pPr/>
              <a:t>11/05/2010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A1EC-9CC2-4FE6-AD0E-7DF01EA4DA9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B06EE-3211-4C6C-8E00-FDA7202C932A}" type="datetimeFigureOut">
              <a:rPr lang="it-IT" smtClean="0"/>
              <a:pPr/>
              <a:t>11/05/2010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A1EC-9CC2-4FE6-AD0E-7DF01EA4DA9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B06EE-3211-4C6C-8E00-FDA7202C932A}" type="datetimeFigureOut">
              <a:rPr lang="it-IT" smtClean="0"/>
              <a:pPr/>
              <a:t>11/05/2010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A1EC-9CC2-4FE6-AD0E-7DF01EA4DA9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B06EE-3211-4C6C-8E00-FDA7202C932A}" type="datetimeFigureOut">
              <a:rPr lang="it-IT" smtClean="0"/>
              <a:pPr/>
              <a:t>11/05/2010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A1EC-9CC2-4FE6-AD0E-7DF01EA4DA9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B06EE-3211-4C6C-8E00-FDA7202C932A}" type="datetimeFigureOut">
              <a:rPr lang="it-IT" smtClean="0"/>
              <a:pPr/>
              <a:t>11/05/2010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A1EC-9CC2-4FE6-AD0E-7DF01EA4DA9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B06EE-3211-4C6C-8E00-FDA7202C932A}" type="datetimeFigureOut">
              <a:rPr lang="it-IT" smtClean="0"/>
              <a:pPr/>
              <a:t>11/05/2010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A1EC-9CC2-4FE6-AD0E-7DF01EA4DA9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B06EE-3211-4C6C-8E00-FDA7202C932A}" type="datetimeFigureOut">
              <a:rPr lang="it-IT" smtClean="0"/>
              <a:pPr/>
              <a:t>11/05/2010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A1EC-9CC2-4FE6-AD0E-7DF01EA4DA9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B06EE-3211-4C6C-8E00-FDA7202C932A}" type="datetimeFigureOut">
              <a:rPr lang="it-IT" smtClean="0"/>
              <a:pPr/>
              <a:t>11/05/2010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A1EC-9CC2-4FE6-AD0E-7DF01EA4DA9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B06EE-3211-4C6C-8E00-FDA7202C932A}" type="datetimeFigureOut">
              <a:rPr lang="it-IT" smtClean="0"/>
              <a:pPr/>
              <a:t>11/05/2010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A1EC-9CC2-4FE6-AD0E-7DF01EA4DA9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B06EE-3211-4C6C-8E00-FDA7202C932A}" type="datetimeFigureOut">
              <a:rPr lang="it-IT" smtClean="0"/>
              <a:pPr/>
              <a:t>11/05/2010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A1EC-9CC2-4FE6-AD0E-7DF01EA4DA9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B06EE-3211-4C6C-8E00-FDA7202C932A}" type="datetimeFigureOut">
              <a:rPr lang="it-IT" smtClean="0"/>
              <a:pPr/>
              <a:t>11/05/2010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A1EC-9CC2-4FE6-AD0E-7DF01EA4DA9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B06EE-3211-4C6C-8E00-FDA7202C932A}" type="datetimeFigureOut">
              <a:rPr lang="it-IT" smtClean="0"/>
              <a:pPr/>
              <a:t>11/05/2010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6A1EC-9CC2-4FE6-AD0E-7DF01EA4DA9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adsabs.harvard.edu/cgi-bin/author_form?author=Patchett,+P&amp;fullauthor=Patchett,%20P.%20J.&amp;charset=UTF-8&amp;db_key=PHY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dsabs.harvard.edu/cgi-bin/author_form?author=Vervoort,+J&amp;fullauthor=Vervoort,%20J.%20D.&amp;charset=UTF-8&amp;db_key=PHY" TargetMode="External"/><Relationship Id="rId4" Type="http://schemas.openxmlformats.org/officeDocument/2006/relationships/hyperlink" Target="http://adsabs.harvard.edu/cgi-bin/author_form?author=Chase,+C&amp;fullauthor=Chase,%20C.%20G.&amp;charset=UTF-8&amp;db_key=PHY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pringerlink.com/content/100419/?p=d47371b294f84909ad5ecb8711517d88&amp;pi=0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eth.ch/stromboli/perm/lengai/index-en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1071538" y="642918"/>
            <a:ext cx="7358114" cy="47089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4400" b="1" dirty="0" smtClean="0"/>
              <a:t>CARBONATITI</a:t>
            </a:r>
          </a:p>
          <a:p>
            <a:pPr marL="742950" indent="-742950">
              <a:buAutoNum type="arabicParenR"/>
            </a:pPr>
            <a:r>
              <a:rPr lang="it-IT" sz="3200" b="1" dirty="0" smtClean="0"/>
              <a:t>Cosa sono?</a:t>
            </a:r>
          </a:p>
          <a:p>
            <a:pPr marL="742950" indent="-742950">
              <a:buAutoNum type="arabicParenR"/>
            </a:pPr>
            <a:r>
              <a:rPr lang="it-IT" sz="3200" b="1" dirty="0" smtClean="0"/>
              <a:t>Hanno importanza economica?</a:t>
            </a:r>
          </a:p>
          <a:p>
            <a:pPr marL="742950" indent="-742950">
              <a:buAutoNum type="arabicParenR"/>
            </a:pPr>
            <a:r>
              <a:rPr lang="it-IT" sz="3200" b="1" dirty="0" smtClean="0"/>
              <a:t>Come sono distribuite geograficamente e temporalmente?</a:t>
            </a:r>
          </a:p>
          <a:p>
            <a:pPr marL="742950" indent="-742950">
              <a:buAutoNum type="arabicParenR"/>
            </a:pPr>
            <a:r>
              <a:rPr lang="it-IT" sz="3200" b="1" dirty="0" smtClean="0"/>
              <a:t>Come si generano?</a:t>
            </a:r>
          </a:p>
          <a:p>
            <a:pPr marL="742950" indent="-742950">
              <a:buAutoNum type="arabicParenR"/>
            </a:pPr>
            <a:r>
              <a:rPr lang="it-IT" sz="3200" b="1" dirty="0" smtClean="0"/>
              <a:t>Hanno delle implicazioni geodinamiche?</a:t>
            </a:r>
          </a:p>
          <a:p>
            <a:pPr marL="742950" indent="-742950">
              <a:buAutoNum type="arabicParenR"/>
            </a:pPr>
            <a:endParaRPr lang="it-IT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285720" y="142852"/>
            <a:ext cx="8643998" cy="65722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35842" name="Object 5"/>
          <p:cNvGraphicFramePr>
            <a:graphicFrameLocks noChangeAspect="1"/>
          </p:cNvGraphicFramePr>
          <p:nvPr/>
        </p:nvGraphicFramePr>
        <p:xfrm>
          <a:off x="500034" y="285728"/>
          <a:ext cx="5000660" cy="6378917"/>
        </p:xfrm>
        <a:graphic>
          <a:graphicData uri="http://schemas.openxmlformats.org/presentationml/2006/ole">
            <p:oleObj spid="_x0000_s35842" name="CorelDRAW" r:id="rId3" imgW="4400640" imgH="5607360" progId="">
              <p:embed/>
            </p:oleObj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5643570" y="571480"/>
            <a:ext cx="292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Altri complessi anulari in Sudamerica (sinistri!)  e Canada</a:t>
            </a:r>
            <a:endParaRPr lang="it-IT" sz="2400" b="1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2357430"/>
            <a:ext cx="28575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500034" y="428604"/>
            <a:ext cx="7643866" cy="60722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714348" y="642918"/>
            <a:ext cx="7215238" cy="5509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Considerando gli elementi presenti solitamente in traccia, le carbonatiti mostrano un  elevato contenuto in  Terre Rare  a cui si accompagna  anche un elevato rapporto La/</a:t>
            </a:r>
            <a:r>
              <a:rPr lang="it-IT" sz="2000" b="1" dirty="0" err="1" smtClean="0"/>
              <a:t>Yb</a:t>
            </a:r>
            <a:r>
              <a:rPr lang="it-IT" sz="2000" b="1" dirty="0" smtClean="0"/>
              <a:t> (mediamente ƩREE 1000 – 3000ppm; per un intervallo di 500 – 10000ppm)  e sono variamente ricche in  </a:t>
            </a:r>
            <a:r>
              <a:rPr lang="it-IT" sz="2000" b="1" dirty="0" err="1" smtClean="0"/>
              <a:t>Nb</a:t>
            </a:r>
            <a:r>
              <a:rPr lang="it-IT" sz="2000" b="1" dirty="0" smtClean="0"/>
              <a:t>,  Ta,  U e </a:t>
            </a:r>
            <a:r>
              <a:rPr lang="it-IT" sz="2000" b="1" dirty="0" err="1" smtClean="0"/>
              <a:t>Th</a:t>
            </a:r>
            <a:r>
              <a:rPr lang="it-IT" sz="2000" b="1" dirty="0" smtClean="0"/>
              <a:t> e F.</a:t>
            </a:r>
          </a:p>
          <a:p>
            <a:endParaRPr lang="it-IT" dirty="0" smtClean="0"/>
          </a:p>
          <a:p>
            <a:r>
              <a:rPr lang="it-IT" dirty="0" smtClean="0"/>
              <a:t>Per quanto riguarda gli elementi  fortemente vicarianti del calcio, (soprattutto Sr ) questi debbono essere presenti in concentrazioni elevate </a:t>
            </a:r>
          </a:p>
          <a:p>
            <a:endParaRPr lang="it-IT" dirty="0" smtClean="0"/>
          </a:p>
          <a:p>
            <a:r>
              <a:rPr lang="it-IT" dirty="0" smtClean="0"/>
              <a:t>va specificato tuttavia che l’alto contenuto in Sr non rappresenta una caratteristica tipica delle carbonatiti.  Il guscio di una vongola presenta concentrazioni variabili tra 800 e 3000 ppm e un campione di calcite azzurra dei </a:t>
            </a:r>
            <a:r>
              <a:rPr lang="it-IT" dirty="0" err="1" smtClean="0"/>
              <a:t>M.ti</a:t>
            </a:r>
            <a:r>
              <a:rPr lang="it-IT" dirty="0" smtClean="0"/>
              <a:t> </a:t>
            </a:r>
            <a:r>
              <a:rPr lang="it-IT" dirty="0" err="1" smtClean="0"/>
              <a:t>Monzoni</a:t>
            </a:r>
            <a:r>
              <a:rPr lang="it-IT" dirty="0" smtClean="0"/>
              <a:t> (Metamorfismo di contatto) raggiunge le 15000ppm (1.5wt%)</a:t>
            </a:r>
          </a:p>
          <a:p>
            <a:r>
              <a:rPr lang="it-IT" dirty="0" smtClean="0"/>
              <a:t>  </a:t>
            </a:r>
          </a:p>
          <a:p>
            <a:r>
              <a:rPr lang="it-IT" dirty="0" smtClean="0"/>
              <a:t>Speso le concentrazioni in Sr sono quindi  un segnale circa il grado di ricristallizzazione della </a:t>
            </a:r>
            <a:r>
              <a:rPr lang="it-IT" dirty="0" err="1" smtClean="0"/>
              <a:t>carbonatite</a:t>
            </a:r>
            <a:r>
              <a:rPr lang="it-IT" dirty="0" smtClean="0"/>
              <a:t> stessa.  Questo implica che nel caso di campioni “vecchi” (es.   90-130 Ma)  o “molto vecchi”  (es. 0.9-1.8Ga), contenuti in Sr superiori alle 1000 ppm sono già apprezzati.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500034" y="785801"/>
          <a:ext cx="3500462" cy="5491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7360"/>
                <a:gridCol w="2203102"/>
              </a:tblGrid>
              <a:tr h="366077">
                <a:tc>
                  <a:txBody>
                    <a:bodyPr/>
                    <a:lstStyle/>
                    <a:p>
                      <a:r>
                        <a:rPr lang="it-IT" dirty="0" smtClean="0"/>
                        <a:t>Elementi  </a:t>
                      </a:r>
                      <a:endParaRPr lang="it-IT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concentrazioni</a:t>
                      </a:r>
                      <a:endParaRPr lang="it-IT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66077">
                <a:tc>
                  <a:txBody>
                    <a:bodyPr/>
                    <a:lstStyle/>
                    <a:p>
                      <a:r>
                        <a:rPr lang="it-IT" dirty="0" smtClean="0"/>
                        <a:t>SiO2 </a:t>
                      </a:r>
                      <a:endParaRPr lang="it-IT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4.98</a:t>
                      </a:r>
                      <a:endParaRPr lang="it-IT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6077">
                <a:tc>
                  <a:txBody>
                    <a:bodyPr/>
                    <a:lstStyle/>
                    <a:p>
                      <a:r>
                        <a:rPr lang="it-IT" dirty="0" smtClean="0"/>
                        <a:t>TiO2</a:t>
                      </a:r>
                      <a:endParaRPr lang="it-IT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0.20</a:t>
                      </a:r>
                      <a:endParaRPr lang="it-IT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6077">
                <a:tc>
                  <a:txBody>
                    <a:bodyPr/>
                    <a:lstStyle/>
                    <a:p>
                      <a:r>
                        <a:rPr lang="it-IT" dirty="0" smtClean="0"/>
                        <a:t>Al2O3</a:t>
                      </a:r>
                      <a:endParaRPr lang="it-IT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1.21</a:t>
                      </a:r>
                      <a:endParaRPr lang="it-IT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6077">
                <a:tc>
                  <a:txBody>
                    <a:bodyPr/>
                    <a:lstStyle/>
                    <a:p>
                      <a:r>
                        <a:rPr lang="it-IT" dirty="0" smtClean="0"/>
                        <a:t>Fe2O3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7.91</a:t>
                      </a:r>
                      <a:endParaRPr lang="it-IT" dirty="0"/>
                    </a:p>
                  </a:txBody>
                  <a:tcPr/>
                </a:tc>
              </a:tr>
              <a:tr h="366077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MnO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6.52</a:t>
                      </a:r>
                      <a:endParaRPr lang="it-IT" dirty="0"/>
                    </a:p>
                  </a:txBody>
                  <a:tcPr/>
                </a:tc>
              </a:tr>
              <a:tr h="366077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CaO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39.45</a:t>
                      </a:r>
                      <a:endParaRPr lang="it-IT" dirty="0"/>
                    </a:p>
                  </a:txBody>
                  <a:tcPr/>
                </a:tc>
              </a:tr>
              <a:tr h="366077">
                <a:tc>
                  <a:txBody>
                    <a:bodyPr/>
                    <a:lstStyle/>
                    <a:p>
                      <a:r>
                        <a:rPr lang="it-IT" dirty="0" smtClean="0"/>
                        <a:t>Na2O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0.03</a:t>
                      </a:r>
                      <a:endParaRPr lang="it-IT" dirty="0"/>
                    </a:p>
                  </a:txBody>
                  <a:tcPr/>
                </a:tc>
              </a:tr>
              <a:tr h="366077">
                <a:tc>
                  <a:txBody>
                    <a:bodyPr/>
                    <a:lstStyle/>
                    <a:p>
                      <a:r>
                        <a:rPr lang="it-IT" dirty="0" smtClean="0"/>
                        <a:t>K2O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1.26</a:t>
                      </a:r>
                      <a:endParaRPr lang="it-IT" dirty="0"/>
                    </a:p>
                  </a:txBody>
                  <a:tcPr/>
                </a:tc>
              </a:tr>
              <a:tr h="366077">
                <a:tc>
                  <a:txBody>
                    <a:bodyPr/>
                    <a:lstStyle/>
                    <a:p>
                      <a:r>
                        <a:rPr lang="it-IT" dirty="0" smtClean="0"/>
                        <a:t>P2O5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6.97</a:t>
                      </a:r>
                      <a:endParaRPr lang="it-IT" dirty="0"/>
                    </a:p>
                  </a:txBody>
                  <a:tcPr/>
                </a:tc>
              </a:tr>
              <a:tr h="366077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L.O.I.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28.50</a:t>
                      </a:r>
                      <a:endParaRPr lang="it-IT" dirty="0"/>
                    </a:p>
                  </a:txBody>
                  <a:tcPr/>
                </a:tc>
              </a:tr>
              <a:tr h="366077">
                <a:tc>
                  <a:txBody>
                    <a:bodyPr/>
                    <a:lstStyle/>
                    <a:p>
                      <a:r>
                        <a:rPr lang="it-IT" dirty="0" smtClean="0"/>
                        <a:t>Sr ppm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4580</a:t>
                      </a:r>
                      <a:endParaRPr lang="it-IT" dirty="0"/>
                    </a:p>
                  </a:txBody>
                  <a:tcPr/>
                </a:tc>
              </a:tr>
              <a:tr h="366077">
                <a:tc>
                  <a:txBody>
                    <a:bodyPr/>
                    <a:lstStyle/>
                    <a:p>
                      <a:r>
                        <a:rPr lang="it-IT" dirty="0" smtClean="0"/>
                        <a:t>La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1119</a:t>
                      </a:r>
                      <a:endParaRPr lang="it-IT" dirty="0"/>
                    </a:p>
                  </a:txBody>
                  <a:tcPr/>
                </a:tc>
              </a:tr>
              <a:tr h="366077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Yb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3.96</a:t>
                      </a:r>
                      <a:endParaRPr lang="it-IT" dirty="0"/>
                    </a:p>
                  </a:txBody>
                  <a:tcPr/>
                </a:tc>
              </a:tr>
              <a:tr h="366077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Nb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391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857232"/>
            <a:ext cx="420553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4429124" y="4714884"/>
            <a:ext cx="42795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 rapporti La/</a:t>
            </a:r>
            <a:r>
              <a:rPr lang="it-IT" dirty="0" err="1" smtClean="0"/>
              <a:t>Nb</a:t>
            </a:r>
            <a:r>
              <a:rPr lang="it-IT" dirty="0" smtClean="0"/>
              <a:t>  possono essere maggiori o</a:t>
            </a:r>
          </a:p>
          <a:p>
            <a:r>
              <a:rPr lang="it-IT" dirty="0" smtClean="0"/>
              <a:t>Minori di 1:  sia in carbonatiti associate a magmatismo alcalino sodico che potassico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8605"/>
            <a:ext cx="5167065" cy="464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928662" y="5214950"/>
            <a:ext cx="7215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Solitamente  le carbonatiti presentano gli stessi valori  isotopici delle </a:t>
            </a:r>
            <a:r>
              <a:rPr lang="it-IT" dirty="0" err="1" smtClean="0"/>
              <a:t>magmatiti</a:t>
            </a:r>
            <a:r>
              <a:rPr lang="it-IT" dirty="0" smtClean="0"/>
              <a:t> silicatiche associate  ad indicare una </a:t>
            </a:r>
            <a:r>
              <a:rPr lang="it-IT" dirty="0" err="1" smtClean="0"/>
              <a:t>cogeneticità</a:t>
            </a:r>
            <a:r>
              <a:rPr lang="it-IT" dirty="0" smtClean="0"/>
              <a:t> in sede di mantello. Dato l’alto contenuto in Sr e REE, possono risentire  meno dei fenomeni di contaminazione crostale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571472" y="2571744"/>
            <a:ext cx="7929618" cy="3214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571472" y="285728"/>
            <a:ext cx="7929619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L’interesse economico per queste rocce è tale che proprio recentemente il servizio geologico americano  ha presentato, come free report,  un documento sulle carbonatiti in quanto depositi di REE e </a:t>
            </a:r>
            <a:r>
              <a:rPr lang="it-IT" sz="2400" b="1" dirty="0" err="1" smtClean="0"/>
              <a:t>Nb</a:t>
            </a:r>
            <a:r>
              <a:rPr lang="it-IT" sz="2400" b="1" dirty="0" smtClean="0"/>
              <a:t> (elementi strategici  nell’era dell’informatica) </a:t>
            </a:r>
            <a:endParaRPr lang="it-IT" sz="2400" b="1" dirty="0"/>
          </a:p>
        </p:txBody>
      </p:sp>
      <p:sp>
        <p:nvSpPr>
          <p:cNvPr id="5" name="Rettangolo 4"/>
          <p:cNvSpPr/>
          <p:nvPr/>
        </p:nvSpPr>
        <p:spPr>
          <a:xfrm>
            <a:off x="714348" y="3429000"/>
            <a:ext cx="73581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/>
          </a:p>
          <a:p>
            <a:r>
              <a:rPr lang="en-US" dirty="0" smtClean="0"/>
              <a:t> </a:t>
            </a:r>
            <a:r>
              <a:rPr lang="en-US" b="1" dirty="0" err="1" smtClean="0"/>
              <a:t>Carbonatites</a:t>
            </a:r>
            <a:r>
              <a:rPr lang="en-US" b="1" dirty="0" smtClean="0"/>
              <a:t> of the World, Explored Deposits of </a:t>
            </a:r>
            <a:r>
              <a:rPr lang="en-US" b="1" dirty="0" err="1" smtClean="0"/>
              <a:t>Nb</a:t>
            </a:r>
            <a:r>
              <a:rPr lang="en-US" b="1" dirty="0" smtClean="0"/>
              <a:t> and REE—Database and Grade and Tonnage Models </a:t>
            </a:r>
          </a:p>
          <a:p>
            <a:r>
              <a:rPr lang="it-IT" dirty="0" err="1" smtClean="0"/>
              <a:t>By</a:t>
            </a:r>
            <a:r>
              <a:rPr lang="it-IT" dirty="0" smtClean="0"/>
              <a:t> Vladimir I. Berger, Donald A. Singer, and Greta J. </a:t>
            </a:r>
            <a:r>
              <a:rPr lang="it-IT" dirty="0" err="1" smtClean="0"/>
              <a:t>Orris</a:t>
            </a:r>
            <a:r>
              <a:rPr lang="it-IT" dirty="0" smtClean="0"/>
              <a:t> </a:t>
            </a:r>
          </a:p>
          <a:p>
            <a:r>
              <a:rPr lang="it-IT" dirty="0" err="1" smtClean="0"/>
              <a:t>Open-File</a:t>
            </a:r>
            <a:r>
              <a:rPr lang="it-IT" dirty="0" smtClean="0"/>
              <a:t> Report 2009-1139 </a:t>
            </a:r>
          </a:p>
          <a:p>
            <a:r>
              <a:rPr lang="en-US" b="1" dirty="0" smtClean="0"/>
              <a:t>U.S. Department of the Interior </a:t>
            </a:r>
          </a:p>
          <a:p>
            <a:r>
              <a:rPr lang="it-IT" b="1" dirty="0" smtClean="0"/>
              <a:t>U.S. </a:t>
            </a:r>
            <a:r>
              <a:rPr lang="it-IT" b="1" dirty="0" err="1" smtClean="0"/>
              <a:t>Geological</a:t>
            </a:r>
            <a:r>
              <a:rPr lang="it-IT" b="1" dirty="0" smtClean="0"/>
              <a:t> </a:t>
            </a:r>
            <a:r>
              <a:rPr lang="it-IT" b="1" dirty="0" err="1" smtClean="0"/>
              <a:t>Survey</a:t>
            </a:r>
            <a:r>
              <a:rPr lang="it-IT" b="1" dirty="0" smtClean="0"/>
              <a:t> </a:t>
            </a:r>
            <a:endParaRPr lang="it-IT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786058"/>
            <a:ext cx="1857373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tangolo 33"/>
          <p:cNvSpPr/>
          <p:nvPr/>
        </p:nvSpPr>
        <p:spPr>
          <a:xfrm>
            <a:off x="357158" y="214290"/>
            <a:ext cx="8358246" cy="55007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Cegli</a:t>
            </a:r>
            <a:r>
              <a:rPr lang="it-IT" dirty="0" smtClean="0"/>
              <a:t> stessi 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00034" y="285728"/>
            <a:ext cx="2571768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Temporalmente le carbonatiti non sono omogeneamente distribuite.</a:t>
            </a:r>
          </a:p>
          <a:p>
            <a:r>
              <a:rPr lang="it-IT" dirty="0" smtClean="0"/>
              <a:t>Se facciamo riferimento agli affioramenti maggiormente conosciuti ci si accorge di questo</a:t>
            </a:r>
            <a:endParaRPr lang="it-IT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3286116" y="357166"/>
          <a:ext cx="5072098" cy="3643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8821"/>
                <a:gridCol w="1268171"/>
                <a:gridCol w="1655106"/>
              </a:tblGrid>
              <a:tr h="810445">
                <a:tc>
                  <a:txBody>
                    <a:bodyPr/>
                    <a:lstStyle/>
                    <a:p>
                      <a:r>
                        <a:rPr lang="it-IT" dirty="0" smtClean="0"/>
                        <a:t>ETA’ DELLA CARBONATITE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N°</a:t>
                      </a:r>
                      <a:r>
                        <a:rPr lang="it-IT" dirty="0" smtClean="0"/>
                        <a:t> COMPLESSI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% IN VOLUME</a:t>
                      </a:r>
                      <a:endParaRPr lang="it-IT" dirty="0"/>
                    </a:p>
                  </a:txBody>
                  <a:tcPr/>
                </a:tc>
              </a:tr>
              <a:tr h="805982">
                <a:tc>
                  <a:txBody>
                    <a:bodyPr/>
                    <a:lstStyle/>
                    <a:p>
                      <a:r>
                        <a:rPr lang="it-IT" dirty="0" smtClean="0"/>
                        <a:t>10 – 680 Ma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48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Circa 80%</a:t>
                      </a:r>
                      <a:endParaRPr lang="it-IT" dirty="0"/>
                    </a:p>
                  </a:txBody>
                  <a:tcPr/>
                </a:tc>
              </a:tr>
              <a:tr h="805982">
                <a:tc>
                  <a:txBody>
                    <a:bodyPr/>
                    <a:lstStyle/>
                    <a:p>
                      <a:r>
                        <a:rPr lang="it-IT" dirty="0" smtClean="0"/>
                        <a:t>1010</a:t>
                      </a:r>
                      <a:r>
                        <a:rPr lang="it-IT" baseline="0" dirty="0" smtClean="0"/>
                        <a:t> – 1400 Ma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7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Circa 12%</a:t>
                      </a:r>
                      <a:endParaRPr lang="it-IT" dirty="0"/>
                    </a:p>
                  </a:txBody>
                  <a:tcPr/>
                </a:tc>
              </a:tr>
              <a:tr h="805982">
                <a:tc>
                  <a:txBody>
                    <a:bodyPr/>
                    <a:lstStyle/>
                    <a:p>
                      <a:r>
                        <a:rPr lang="it-IT" dirty="0" smtClean="0"/>
                        <a:t>1665 – 2047 Ma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Circa 5 %</a:t>
                      </a:r>
                      <a:endParaRPr lang="it-IT" dirty="0"/>
                    </a:p>
                  </a:txBody>
                  <a:tcPr/>
                </a:tc>
              </a:tr>
              <a:tr h="414945">
                <a:tc>
                  <a:txBody>
                    <a:bodyPr/>
                    <a:lstStyle/>
                    <a:p>
                      <a:r>
                        <a:rPr lang="it-IT" dirty="0" smtClean="0"/>
                        <a:t>Di</a:t>
                      </a:r>
                      <a:r>
                        <a:rPr lang="it-IT" baseline="0" dirty="0" smtClean="0"/>
                        <a:t> età Incerta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Circa 3%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5" name="CasellaDiTesto 34"/>
          <p:cNvSpPr txBox="1"/>
          <p:nvPr/>
        </p:nvSpPr>
        <p:spPr>
          <a:xfrm>
            <a:off x="714348" y="4357695"/>
            <a:ext cx="7643866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Che gli eventi </a:t>
            </a:r>
            <a:r>
              <a:rPr lang="it-IT" dirty="0" err="1" smtClean="0"/>
              <a:t>carbonatitici</a:t>
            </a:r>
            <a:r>
              <a:rPr lang="it-IT" dirty="0" smtClean="0"/>
              <a:t> grossomodo  sono raggruppati negli stessi intervalli di tempo che rappresentano picchi di </a:t>
            </a:r>
            <a:r>
              <a:rPr lang="it-IT" dirty="0" err="1" smtClean="0"/>
              <a:t>cratonizzazione</a:t>
            </a:r>
            <a:r>
              <a:rPr lang="it-IT" dirty="0" smtClean="0"/>
              <a:t> (</a:t>
            </a:r>
            <a:r>
              <a:rPr lang="it-IT" dirty="0" err="1" smtClean="0"/>
              <a:t>Condie</a:t>
            </a:r>
            <a:r>
              <a:rPr lang="it-IT" dirty="0" smtClean="0"/>
              <a:t> 1997?)  ma,  </a:t>
            </a:r>
            <a:r>
              <a:rPr lang="it-IT" dirty="0" err="1" smtClean="0"/>
              <a:t>volumetricamente</a:t>
            </a:r>
            <a:r>
              <a:rPr lang="it-IT" dirty="0" smtClean="0"/>
              <a:t>,  si comportano in modo inverso. 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/>
          <p:cNvSpPr/>
          <p:nvPr/>
        </p:nvSpPr>
        <p:spPr>
          <a:xfrm>
            <a:off x="142844" y="285728"/>
            <a:ext cx="8786874" cy="63579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357158" y="571480"/>
            <a:ext cx="5286412" cy="45720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42918"/>
            <a:ext cx="496009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ttore 1 6"/>
          <p:cNvCxnSpPr/>
          <p:nvPr/>
        </p:nvCxnSpPr>
        <p:spPr>
          <a:xfrm rot="5400000" flipH="1" flipV="1">
            <a:off x="3107521" y="2536025"/>
            <a:ext cx="33575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 rot="5400000" flipH="1" flipV="1">
            <a:off x="2964645" y="3178967"/>
            <a:ext cx="20717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 rot="5400000" flipH="1" flipV="1">
            <a:off x="2321703" y="3393281"/>
            <a:ext cx="19288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 rot="5400000" flipH="1" flipV="1">
            <a:off x="1464447" y="3464719"/>
            <a:ext cx="15001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 rot="5400000" flipH="1" flipV="1">
            <a:off x="1000100" y="3429000"/>
            <a:ext cx="15716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 flipH="1">
            <a:off x="1285852" y="4357695"/>
            <a:ext cx="4214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2040     1700            1100          600           90 Ma</a:t>
            </a:r>
            <a:endParaRPr lang="it-IT" sz="16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5929322" y="571480"/>
            <a:ext cx="2928958" cy="41549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Un risultato dal significato analogo si osserva nel caso in cui si considerino tutti i complessi </a:t>
            </a:r>
            <a:r>
              <a:rPr lang="it-IT" sz="2400" dirty="0" err="1" smtClean="0"/>
              <a:t>carbonatitici</a:t>
            </a:r>
            <a:r>
              <a:rPr lang="it-IT" sz="2400" dirty="0" smtClean="0"/>
              <a:t>.</a:t>
            </a:r>
          </a:p>
          <a:p>
            <a:endParaRPr lang="it-IT" sz="2400" dirty="0" smtClean="0"/>
          </a:p>
          <a:p>
            <a:r>
              <a:rPr lang="it-IT" sz="2400" dirty="0" smtClean="0"/>
              <a:t>Va notato  che a  2.7 </a:t>
            </a:r>
            <a:r>
              <a:rPr lang="it-IT" sz="2400" dirty="0" err="1" smtClean="0"/>
              <a:t>Ga</a:t>
            </a:r>
            <a:r>
              <a:rPr lang="it-IT" sz="2400" dirty="0" smtClean="0"/>
              <a:t> si completa la stabilizzazione dei nuclei </a:t>
            </a:r>
            <a:r>
              <a:rPr lang="it-IT" sz="2400" dirty="0" err="1" smtClean="0"/>
              <a:t>cratonici</a:t>
            </a:r>
            <a:endParaRPr lang="it-IT" sz="2400" dirty="0"/>
          </a:p>
        </p:txBody>
      </p:sp>
      <p:sp>
        <p:nvSpPr>
          <p:cNvPr id="19" name="Rettangolo 18"/>
          <p:cNvSpPr/>
          <p:nvPr/>
        </p:nvSpPr>
        <p:spPr>
          <a:xfrm>
            <a:off x="357158" y="5357826"/>
            <a:ext cx="85011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The rapid change to large surviving continents during 3.0-2.7 </a:t>
            </a:r>
            <a:r>
              <a:rPr lang="en-US" sz="1600" dirty="0" err="1" smtClean="0"/>
              <a:t>Ga</a:t>
            </a:r>
            <a:r>
              <a:rPr lang="en-US" sz="1600" dirty="0" smtClean="0"/>
              <a:t> was due to declining mantle overturn, and particularly to development of the ability to maintain </a:t>
            </a:r>
            <a:r>
              <a:rPr lang="en-US" sz="1600" dirty="0" err="1" smtClean="0"/>
              <a:t>subduction</a:t>
            </a:r>
            <a:r>
              <a:rPr lang="en-US" sz="1600" dirty="0" smtClean="0"/>
              <a:t> in one zone of the earth's surface for the time needed to allow evolution to </a:t>
            </a:r>
            <a:r>
              <a:rPr lang="en-US" sz="1600" dirty="0" err="1" smtClean="0"/>
              <a:t>felsic</a:t>
            </a:r>
            <a:r>
              <a:rPr lang="en-US" sz="1600" dirty="0" smtClean="0"/>
              <a:t> igneous rock compositions.</a:t>
            </a:r>
            <a:r>
              <a:rPr lang="en-US" sz="1600" b="1" dirty="0" smtClean="0"/>
              <a:t> Dynamics of Pre-3 </a:t>
            </a:r>
            <a:r>
              <a:rPr lang="en-US" sz="1600" b="1" dirty="0" err="1" smtClean="0"/>
              <a:t>Ga</a:t>
            </a:r>
            <a:r>
              <a:rPr lang="en-US" sz="1600" b="1" dirty="0" smtClean="0"/>
              <a:t> Crust-Mantle Evolution </a:t>
            </a:r>
            <a:r>
              <a:rPr lang="en-US" sz="1600" dirty="0" err="1" smtClean="0">
                <a:hlinkClick r:id="rId3"/>
              </a:rPr>
              <a:t>Patchett</a:t>
            </a:r>
            <a:r>
              <a:rPr lang="en-US" sz="1600" dirty="0" smtClean="0">
                <a:hlinkClick r:id="rId3"/>
              </a:rPr>
              <a:t>, P. J.</a:t>
            </a:r>
            <a:r>
              <a:rPr lang="en-US" sz="1600" dirty="0" smtClean="0"/>
              <a:t>; </a:t>
            </a:r>
            <a:r>
              <a:rPr lang="en-US" sz="1600" dirty="0" smtClean="0">
                <a:hlinkClick r:id="rId4"/>
              </a:rPr>
              <a:t>Chase, C. G.</a:t>
            </a:r>
            <a:r>
              <a:rPr lang="en-US" sz="1600" dirty="0" smtClean="0"/>
              <a:t>; </a:t>
            </a:r>
            <a:r>
              <a:rPr lang="en-US" sz="1600" dirty="0" err="1" smtClean="0">
                <a:hlinkClick r:id="rId5"/>
              </a:rPr>
              <a:t>Vervoort</a:t>
            </a:r>
            <a:r>
              <a:rPr lang="en-US" sz="1600" dirty="0" smtClean="0">
                <a:hlinkClick r:id="rId5"/>
              </a:rPr>
              <a:t>, J. D.</a:t>
            </a:r>
            <a:r>
              <a:rPr lang="en-US" sz="1600" dirty="0" smtClean="0"/>
              <a:t> 2004</a:t>
            </a:r>
            <a:endParaRPr 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85720" y="214290"/>
            <a:ext cx="8143932" cy="578647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745523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642910" y="3500438"/>
            <a:ext cx="585791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Distribuzione dei complessi </a:t>
            </a:r>
            <a:r>
              <a:rPr lang="it-IT" dirty="0" err="1" smtClean="0"/>
              <a:t>carbonatitici</a:t>
            </a:r>
            <a:r>
              <a:rPr lang="it-IT" dirty="0" smtClean="0"/>
              <a:t> nel mondo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28597" y="4643446"/>
            <a:ext cx="7715304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Come si può osservare  si tratta di magmatismi </a:t>
            </a:r>
            <a:r>
              <a:rPr lang="it-IT" dirty="0" err="1" smtClean="0"/>
              <a:t>intraplacca</a:t>
            </a:r>
            <a:r>
              <a:rPr lang="it-IT" dirty="0" smtClean="0"/>
              <a:t>, non uniformemente distribuiti: anche nella distribuzione esistono regioni in cui le carbonatiti sono relativamente concentrate ed altre dove sono assenti.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14282" y="285728"/>
            <a:ext cx="8143932" cy="59293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4214810" y="642918"/>
            <a:ext cx="3571900" cy="2862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In dettaglio, si osserva che le carbonatiti, anche quelle più recenti, sono maggiormente concentrate lungo mobile </a:t>
            </a:r>
            <a:r>
              <a:rPr lang="it-IT" dirty="0" err="1" smtClean="0"/>
              <a:t>belt</a:t>
            </a:r>
            <a:r>
              <a:rPr lang="it-IT" dirty="0" smtClean="0"/>
              <a:t>  del </a:t>
            </a:r>
            <a:r>
              <a:rPr lang="it-IT" dirty="0" err="1" smtClean="0"/>
              <a:t>Proterozoico</a:t>
            </a:r>
            <a:r>
              <a:rPr lang="it-IT" dirty="0" smtClean="0"/>
              <a:t> ,   spesso riattivate in epoche più recenti. Questo vale ad esempio per il Sud del Brasile, dove le </a:t>
            </a:r>
            <a:r>
              <a:rPr lang="it-IT" dirty="0" err="1" smtClean="0"/>
              <a:t>magmatiti</a:t>
            </a:r>
            <a:r>
              <a:rPr lang="it-IT" dirty="0" smtClean="0"/>
              <a:t> si posizionano a cavallo dei </a:t>
            </a:r>
            <a:r>
              <a:rPr lang="it-IT" dirty="0" err="1" smtClean="0"/>
              <a:t>cratoni</a:t>
            </a:r>
            <a:r>
              <a:rPr lang="it-IT" dirty="0" smtClean="0"/>
              <a:t> di </a:t>
            </a:r>
            <a:r>
              <a:rPr lang="it-IT" dirty="0" err="1" smtClean="0"/>
              <a:t>S.Francisco</a:t>
            </a:r>
            <a:r>
              <a:rPr lang="it-IT" dirty="0" smtClean="0"/>
              <a:t>, Rio de La </a:t>
            </a:r>
            <a:r>
              <a:rPr lang="it-IT" dirty="0" err="1" smtClean="0"/>
              <a:t>Plata</a:t>
            </a:r>
            <a:r>
              <a:rPr lang="it-IT" dirty="0" smtClean="0"/>
              <a:t> e </a:t>
            </a:r>
            <a:r>
              <a:rPr lang="it-IT" dirty="0" err="1" smtClean="0"/>
              <a:t>Guaporè</a:t>
            </a:r>
            <a:endParaRPr lang="it-IT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19" y="500042"/>
            <a:ext cx="3864545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142844" y="0"/>
            <a:ext cx="8501122" cy="621510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28604"/>
            <a:ext cx="745523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500306"/>
            <a:ext cx="3643338" cy="291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4143372" y="428604"/>
            <a:ext cx="4286280" cy="3786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Per il Nord </a:t>
            </a:r>
            <a:r>
              <a:rPr lang="it-IT" sz="2400" dirty="0" err="1" smtClean="0"/>
              <a:t>america</a:t>
            </a:r>
            <a:r>
              <a:rPr lang="it-IT" sz="2400" dirty="0" smtClean="0"/>
              <a:t>, dove la massima concentrazione  approssima i terreni  dell’orogenesi di </a:t>
            </a:r>
            <a:r>
              <a:rPr lang="it-IT" sz="2400" dirty="0" err="1" smtClean="0"/>
              <a:t>greenville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857224" y="1071547"/>
            <a:ext cx="7572428" cy="35394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742950" indent="-742950"/>
            <a:endParaRPr lang="it-IT" sz="3200" b="1" dirty="0" smtClean="0"/>
          </a:p>
          <a:p>
            <a:pPr marL="742950" indent="-742950" algn="just"/>
            <a:r>
              <a:rPr lang="it-IT" sz="3200" dirty="0" err="1" smtClean="0"/>
              <a:t>Streckeisen</a:t>
            </a:r>
            <a:r>
              <a:rPr lang="it-IT" sz="3200" dirty="0" smtClean="0"/>
              <a:t> (1978; 1979; 1980)</a:t>
            </a:r>
            <a:r>
              <a:rPr lang="it-IT" sz="3200" b="1" dirty="0" smtClean="0"/>
              <a:t> suggerisce che con il termine </a:t>
            </a:r>
            <a:r>
              <a:rPr lang="it-IT" sz="3200" b="1" dirty="0" err="1" smtClean="0"/>
              <a:t>carbonatite</a:t>
            </a:r>
            <a:r>
              <a:rPr lang="it-IT" sz="3200" b="1" dirty="0" smtClean="0"/>
              <a:t> si faccia riferimento ad una roccia magmatica (intrusiva, o effusiva) in cui le fasi minerali </a:t>
            </a:r>
            <a:r>
              <a:rPr lang="it-IT" sz="3200" b="1" dirty="0" err="1" smtClean="0"/>
              <a:t>carbonatiche</a:t>
            </a:r>
            <a:r>
              <a:rPr lang="it-IT" sz="3200" b="1" dirty="0" smtClean="0"/>
              <a:t> siano “</a:t>
            </a:r>
            <a:r>
              <a:rPr lang="it-IT" sz="3200" b="1" dirty="0" err="1" smtClean="0"/>
              <a:t>modalmente</a:t>
            </a:r>
            <a:r>
              <a:rPr lang="it-IT" sz="3200" b="1" dirty="0" smtClean="0"/>
              <a:t>” pari o superiori al 50%.</a:t>
            </a:r>
            <a:endParaRPr lang="it-IT" sz="32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286248" y="9286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428596" y="5143512"/>
            <a:ext cx="8429684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err="1" smtClean="0"/>
              <a:t>A.Streckeisen</a:t>
            </a:r>
            <a:r>
              <a:rPr lang="en-US" b="1" dirty="0" smtClean="0"/>
              <a:t>, 1980: Classification and nomenclature of volcanic rocks, lamprophyres, </a:t>
            </a:r>
            <a:r>
              <a:rPr lang="en-US" b="1" dirty="0" err="1" smtClean="0"/>
              <a:t>carbonatites</a:t>
            </a:r>
            <a:r>
              <a:rPr lang="en-US" b="1" dirty="0" smtClean="0"/>
              <a:t> and </a:t>
            </a:r>
            <a:r>
              <a:rPr lang="en-US" b="1" dirty="0" err="1" smtClean="0"/>
              <a:t>melilitic</a:t>
            </a:r>
            <a:r>
              <a:rPr lang="en-US" b="1" dirty="0" smtClean="0"/>
              <a:t> rocks IUGS </a:t>
            </a:r>
            <a:r>
              <a:rPr lang="en-US" b="1" dirty="0" err="1" smtClean="0"/>
              <a:t>Subcommission</a:t>
            </a:r>
            <a:r>
              <a:rPr lang="en-US" b="1" dirty="0" smtClean="0"/>
              <a:t> on the </a:t>
            </a:r>
            <a:r>
              <a:rPr lang="en-US" b="1" dirty="0" err="1" smtClean="0"/>
              <a:t>Systematics</a:t>
            </a:r>
            <a:r>
              <a:rPr lang="en-US" b="1" dirty="0" smtClean="0"/>
              <a:t> of Igneous Rocks </a:t>
            </a:r>
            <a:r>
              <a:rPr lang="it-IT" dirty="0" err="1" smtClean="0">
                <a:hlinkClick r:id="rId2"/>
              </a:rPr>
              <a:t>Geologische</a:t>
            </a:r>
            <a:r>
              <a:rPr lang="it-IT" dirty="0" smtClean="0">
                <a:hlinkClick r:id="rId2"/>
              </a:rPr>
              <a:t> </a:t>
            </a:r>
            <a:r>
              <a:rPr lang="it-IT" dirty="0" err="1" smtClean="0">
                <a:hlinkClick r:id="rId2"/>
              </a:rPr>
              <a:t>Rundschau</a:t>
            </a:r>
            <a:r>
              <a:rPr lang="it-IT" dirty="0" smtClean="0"/>
              <a:t>, 69-1; pp194-207</a:t>
            </a:r>
            <a:endParaRPr lang="en-US" b="1" dirty="0"/>
          </a:p>
        </p:txBody>
      </p:sp>
      <p:sp>
        <p:nvSpPr>
          <p:cNvPr id="9" name="Rettangolo 8"/>
          <p:cNvSpPr/>
          <p:nvPr/>
        </p:nvSpPr>
        <p:spPr>
          <a:xfrm>
            <a:off x="857224" y="357166"/>
            <a:ext cx="7572428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742950" indent="-742950">
              <a:buFontTx/>
              <a:buAutoNum type="arabicParenR"/>
            </a:pPr>
            <a:r>
              <a:rPr lang="it-IT" sz="2800" b="1" dirty="0" smtClean="0"/>
              <a:t>Cosa sono? Sono rocce magmatiche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0"/>
            <a:ext cx="5143536" cy="6735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0"/>
            <a:ext cx="5143536" cy="6735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e 4"/>
          <p:cNvSpPr/>
          <p:nvPr/>
        </p:nvSpPr>
        <p:spPr>
          <a:xfrm>
            <a:off x="3214678" y="4572008"/>
            <a:ext cx="214314" cy="214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 flipH="1">
            <a:off x="3143240" y="4929198"/>
            <a:ext cx="142876" cy="3571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3143240" y="5572140"/>
            <a:ext cx="285752" cy="2857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3857620" y="6215082"/>
            <a:ext cx="428628" cy="214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3500430" y="6072206"/>
            <a:ext cx="142876" cy="14287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57166"/>
            <a:ext cx="2786082" cy="336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>
            <a:off x="214282" y="3857628"/>
            <a:ext cx="2000264" cy="258532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Per l’est Africa, dove complessi </a:t>
            </a:r>
            <a:r>
              <a:rPr lang="it-IT" dirty="0" err="1" smtClean="0"/>
              <a:t>carbonatitici</a:t>
            </a:r>
            <a:r>
              <a:rPr lang="it-IT" dirty="0" smtClean="0"/>
              <a:t> (in rosso) </a:t>
            </a:r>
            <a:r>
              <a:rPr lang="it-IT" dirty="0" err="1" smtClean="0"/>
              <a:t>pre-mesozoici</a:t>
            </a:r>
            <a:r>
              <a:rPr lang="it-IT" dirty="0" smtClean="0"/>
              <a:t> muovono lungo una porzione riattivata della </a:t>
            </a:r>
            <a:r>
              <a:rPr lang="it-IT" dirty="0" err="1" smtClean="0"/>
              <a:t>Kibaran</a:t>
            </a:r>
            <a:r>
              <a:rPr lang="it-IT" dirty="0" smtClean="0"/>
              <a:t> </a:t>
            </a:r>
            <a:r>
              <a:rPr lang="it-IT" dirty="0" err="1" smtClean="0"/>
              <a:t>fold</a:t>
            </a:r>
            <a:r>
              <a:rPr lang="it-IT" dirty="0" smtClean="0"/>
              <a:t> </a:t>
            </a:r>
            <a:r>
              <a:rPr lang="it-IT" dirty="0" err="1" smtClean="0"/>
              <a:t>belt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7143768" y="928670"/>
            <a:ext cx="1761714" cy="31393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E dove , in tempi più recenti,  all’apertura del Gregory </a:t>
            </a:r>
            <a:r>
              <a:rPr lang="it-IT" dirty="0" err="1" smtClean="0"/>
              <a:t>rift</a:t>
            </a:r>
            <a:r>
              <a:rPr lang="it-IT" dirty="0" smtClean="0"/>
              <a:t> è associato un magmatismo alcalino da sodico ad ultrapotassico fino a </a:t>
            </a:r>
            <a:r>
              <a:rPr lang="it-IT" dirty="0" err="1" smtClean="0"/>
              <a:t>carbonatitico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357290" y="928670"/>
            <a:ext cx="6215106" cy="489364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In qualche modo sembra quindi che i cicli </a:t>
            </a:r>
            <a:r>
              <a:rPr lang="it-IT" sz="2400" dirty="0" err="1" smtClean="0"/>
              <a:t>orogenici</a:t>
            </a:r>
            <a:r>
              <a:rPr lang="it-IT" sz="2400" dirty="0" smtClean="0"/>
              <a:t> passati abbiano giocato un qualche ruolo nella genesi di questi magmi.</a:t>
            </a:r>
          </a:p>
          <a:p>
            <a:endParaRPr lang="it-IT" sz="2400" dirty="0" smtClean="0"/>
          </a:p>
          <a:p>
            <a:r>
              <a:rPr lang="it-IT" sz="2400" dirty="0" smtClean="0"/>
              <a:t>Va anche </a:t>
            </a:r>
            <a:r>
              <a:rPr lang="it-IT" sz="2400" dirty="0" err="1" smtClean="0"/>
              <a:t>cosiderato</a:t>
            </a:r>
            <a:r>
              <a:rPr lang="it-IT" sz="2400" dirty="0" smtClean="0"/>
              <a:t> che il Carbonio in forma ossidata </a:t>
            </a:r>
            <a:r>
              <a:rPr lang="it-IT" sz="2400" dirty="0" err="1" smtClean="0"/>
              <a:t>puo</a:t>
            </a:r>
            <a:r>
              <a:rPr lang="it-IT" sz="2400" dirty="0" smtClean="0"/>
              <a:t> essere presente fino a circa  </a:t>
            </a:r>
            <a:r>
              <a:rPr lang="it-IT" sz="2400" dirty="0" err="1" smtClean="0"/>
              <a:t>circa</a:t>
            </a:r>
            <a:r>
              <a:rPr lang="it-IT" sz="2400" dirty="0" smtClean="0"/>
              <a:t> 150 km di profondità e quindi entro dominio </a:t>
            </a:r>
            <a:r>
              <a:rPr lang="it-IT" sz="2400" dirty="0" err="1" smtClean="0"/>
              <a:t>litosferico</a:t>
            </a:r>
            <a:endParaRPr lang="it-IT" sz="2400" dirty="0" smtClean="0"/>
          </a:p>
          <a:p>
            <a:endParaRPr lang="it-IT" sz="2400" dirty="0" smtClean="0"/>
          </a:p>
          <a:p>
            <a:r>
              <a:rPr lang="it-IT" sz="2400" dirty="0" smtClean="0"/>
              <a:t>Secondo </a:t>
            </a:r>
            <a:r>
              <a:rPr lang="it-IT" sz="2400" dirty="0" err="1" smtClean="0"/>
              <a:t>Woolley</a:t>
            </a:r>
            <a:r>
              <a:rPr lang="it-IT" sz="2400" dirty="0" smtClean="0"/>
              <a:t>  (ed altri) la presenza di carbonatiti implica un mantello (io aggiungo </a:t>
            </a:r>
            <a:r>
              <a:rPr lang="it-IT" sz="2400" dirty="0" err="1" smtClean="0"/>
              <a:t>litosferico</a:t>
            </a:r>
            <a:r>
              <a:rPr lang="it-IT" sz="2400" dirty="0" smtClean="0"/>
              <a:t>) </a:t>
            </a:r>
            <a:r>
              <a:rPr lang="it-IT" sz="2400" dirty="0" err="1" smtClean="0"/>
              <a:t>metasomatizzato</a:t>
            </a:r>
            <a:r>
              <a:rPr lang="it-IT" sz="2400" dirty="0" smtClean="0"/>
              <a:t> e il meccanismo più facile è sicuramente la subduzione.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142976" y="714356"/>
            <a:ext cx="7000924" cy="424731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Geneticamente è interessante osservare che spesso magmi ultra alcalini mostrano al loro interno la presenza di carbonati primari, tuttavia i maggiori complessi </a:t>
            </a:r>
            <a:r>
              <a:rPr lang="it-IT" dirty="0" err="1" smtClean="0"/>
              <a:t>carbonatitici</a:t>
            </a:r>
            <a:r>
              <a:rPr lang="it-IT" dirty="0" smtClean="0"/>
              <a:t> sono spesso associati a magmi relativamente evoluti, prodotti </a:t>
            </a:r>
            <a:r>
              <a:rPr lang="it-IT" dirty="0" err="1" smtClean="0"/>
              <a:t>cumulitici</a:t>
            </a:r>
            <a:r>
              <a:rPr lang="it-IT" dirty="0" smtClean="0"/>
              <a:t> e </a:t>
            </a:r>
            <a:r>
              <a:rPr lang="it-IT" dirty="0" err="1" smtClean="0"/>
              <a:t>feniti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r>
              <a:rPr lang="it-IT" dirty="0" smtClean="0"/>
              <a:t>In questo l’allontanamento della parte silicatica per frazionamento gioca un fattore importante.  </a:t>
            </a:r>
          </a:p>
          <a:p>
            <a:endParaRPr lang="it-IT" dirty="0" smtClean="0"/>
          </a:p>
          <a:p>
            <a:r>
              <a:rPr lang="it-IT" dirty="0" smtClean="0"/>
              <a:t>Durante questo processo solitamente la </a:t>
            </a:r>
            <a:r>
              <a:rPr lang="it-IT" dirty="0" err="1" smtClean="0"/>
              <a:t>carbonatite</a:t>
            </a:r>
            <a:r>
              <a:rPr lang="it-IT" dirty="0" smtClean="0"/>
              <a:t> si arricchisce in elementi incompatibili. Tuttavia i rapporti interni (</a:t>
            </a:r>
            <a:r>
              <a:rPr lang="it-IT" dirty="0" err="1" smtClean="0"/>
              <a:t>es</a:t>
            </a:r>
            <a:r>
              <a:rPr lang="it-IT" dirty="0" smtClean="0"/>
              <a:t> La/</a:t>
            </a:r>
            <a:r>
              <a:rPr lang="it-IT" dirty="0" err="1" smtClean="0"/>
              <a:t>Yb</a:t>
            </a:r>
            <a:r>
              <a:rPr lang="it-IT" dirty="0" smtClean="0"/>
              <a:t>) rimangono virtualmente gli stessi.</a:t>
            </a:r>
          </a:p>
          <a:p>
            <a:endParaRPr lang="it-IT" dirty="0" smtClean="0"/>
          </a:p>
          <a:p>
            <a:r>
              <a:rPr lang="it-IT" dirty="0" smtClean="0"/>
              <a:t>Ciò non toglie che alcune carbonatiti siano interpretate come generatesi direttamente dal mantello (</a:t>
            </a:r>
            <a:r>
              <a:rPr lang="it-IT" dirty="0" err="1" smtClean="0"/>
              <a:t>Woolley</a:t>
            </a:r>
            <a:r>
              <a:rPr lang="it-IT" dirty="0" smtClean="0"/>
              <a:t>, 2004) </a:t>
            </a:r>
          </a:p>
          <a:p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38" name="Object 9"/>
          <p:cNvGraphicFramePr>
            <a:graphicFrameLocks noChangeAspect="1"/>
          </p:cNvGraphicFramePr>
          <p:nvPr/>
        </p:nvGraphicFramePr>
        <p:xfrm>
          <a:off x="1500166" y="285728"/>
          <a:ext cx="5572164" cy="6369653"/>
        </p:xfrm>
        <a:graphic>
          <a:graphicData uri="http://schemas.openxmlformats.org/presentationml/2006/ole">
            <p:oleObj spid="_x0000_s65538" name="CorelDRAW" r:id="rId3" imgW="2819308" imgH="322259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000100" y="428604"/>
            <a:ext cx="7215238" cy="614366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8850" name="Picture 2" descr="11- Petrochimica Nd-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643050"/>
            <a:ext cx="6000792" cy="3761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1285852" y="714356"/>
            <a:ext cx="607223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Le carbonatiti  sono quindi, a mio avviso, una delle principali componenti </a:t>
            </a:r>
            <a:r>
              <a:rPr lang="it-IT" dirty="0" err="1" smtClean="0"/>
              <a:t>metasomatizzanti</a:t>
            </a:r>
            <a:r>
              <a:rPr lang="it-IT" dirty="0" smtClean="0"/>
              <a:t>  per il mantello.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428729" y="5500702"/>
            <a:ext cx="5857916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Ed il loro contributo può essere, a mio avviso  valutato  dal comportamento dei CFB Mesozoici in Sud America sia per quanto riguarda gli elementi in traccia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571472" y="285728"/>
            <a:ext cx="7715304" cy="60722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9874" name="Picture 2" descr="14 - Metasomatis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142984"/>
            <a:ext cx="4000529" cy="4664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1071538" y="500042"/>
            <a:ext cx="4214842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Che per lo studio degli isotopi radiogenici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429256" y="1142984"/>
            <a:ext cx="2428892" cy="3693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E testimoniano, sempre a mio avviso, che il contributo di un mantello </a:t>
            </a:r>
            <a:r>
              <a:rPr lang="it-IT" dirty="0" err="1" smtClean="0"/>
              <a:t>litosferico</a:t>
            </a:r>
            <a:r>
              <a:rPr lang="it-IT" dirty="0" smtClean="0"/>
              <a:t> (inteso come reso chimicamente eterogeneo dai vari processi orogenetici)</a:t>
            </a:r>
          </a:p>
          <a:p>
            <a:r>
              <a:rPr lang="it-IT" dirty="0" smtClean="0"/>
              <a:t>Abbia giocato  un ruolo non secondario nella formazione di alcuni eventi magmatici di ampia scala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928662" y="357166"/>
            <a:ext cx="7715304" cy="61863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742950" indent="-742950" algn="just"/>
            <a:r>
              <a:rPr lang="it-IT" b="1" dirty="0" smtClean="0"/>
              <a:t>La nomenclatura  risulta quindi: </a:t>
            </a:r>
          </a:p>
          <a:p>
            <a:pPr marL="742950" indent="-742950" algn="just"/>
            <a:endParaRPr lang="it-IT" b="1" dirty="0" smtClean="0"/>
          </a:p>
          <a:p>
            <a:pPr marL="742950" indent="-742950" algn="just"/>
            <a:r>
              <a:rPr lang="it-IT" sz="2400" b="1" dirty="0"/>
              <a:t> </a:t>
            </a:r>
            <a:r>
              <a:rPr lang="it-IT" sz="2400" b="1" dirty="0" smtClean="0"/>
              <a:t>strettamente relazionata alla fase </a:t>
            </a:r>
            <a:r>
              <a:rPr lang="it-IT" sz="2400" b="1" dirty="0" err="1" smtClean="0"/>
              <a:t>carbonatica</a:t>
            </a:r>
            <a:r>
              <a:rPr lang="it-IT" sz="2400" b="1" dirty="0" smtClean="0"/>
              <a:t> presente, ma anche al contenuto in SiO</a:t>
            </a:r>
            <a:r>
              <a:rPr lang="it-IT" sz="2000" b="1" dirty="0" smtClean="0"/>
              <a:t>2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wt%</a:t>
            </a:r>
            <a:endParaRPr lang="it-IT" sz="2400" b="1" dirty="0" smtClean="0"/>
          </a:p>
          <a:p>
            <a:pPr marL="742950" indent="-742950" algn="just"/>
            <a:endParaRPr lang="it-IT" b="1" dirty="0"/>
          </a:p>
          <a:p>
            <a:pPr marL="742950" indent="-742950" algn="just"/>
            <a:r>
              <a:rPr lang="it-IT" b="1" dirty="0" smtClean="0"/>
              <a:t>Avremo quindi (in accordo alle prescrizioni IUGS-2002)</a:t>
            </a:r>
          </a:p>
          <a:p>
            <a:pPr marL="742950" indent="-742950" algn="just"/>
            <a:endParaRPr lang="it-IT" b="1" dirty="0" smtClean="0"/>
          </a:p>
          <a:p>
            <a:pPr marL="742950" indent="-742950" algn="just"/>
            <a:r>
              <a:rPr lang="it-IT" sz="2400" b="1" dirty="0" smtClean="0"/>
              <a:t>a) </a:t>
            </a:r>
            <a:r>
              <a:rPr lang="it-IT" sz="2400" b="1" dirty="0" err="1" smtClean="0"/>
              <a:t>Calcite-carbonatiti</a:t>
            </a:r>
            <a:r>
              <a:rPr lang="it-IT" sz="2400" b="1" dirty="0" smtClean="0"/>
              <a:t> </a:t>
            </a:r>
            <a:r>
              <a:rPr lang="it-IT" b="1" dirty="0" smtClean="0"/>
              <a:t>(spesso nominate </a:t>
            </a:r>
            <a:r>
              <a:rPr lang="it-IT" sz="2400" b="1" dirty="0" err="1" smtClean="0"/>
              <a:t>söviti</a:t>
            </a:r>
            <a:r>
              <a:rPr lang="it-IT" sz="2400" b="1" dirty="0" smtClean="0"/>
              <a:t> o </a:t>
            </a:r>
            <a:r>
              <a:rPr lang="it-IT" sz="2400" b="1" dirty="0" err="1" smtClean="0"/>
              <a:t>alvikiti</a:t>
            </a:r>
            <a:r>
              <a:rPr lang="it-IT" sz="2400" b="1" dirty="0" smtClean="0"/>
              <a:t> </a:t>
            </a:r>
            <a:r>
              <a:rPr lang="it-IT" b="1" dirty="0" smtClean="0"/>
              <a:t>a seconda si tratti di rocce a grana grossa o fine) nel caso in cui il carbonato prevalente sia, appunto, la calcite</a:t>
            </a:r>
          </a:p>
          <a:p>
            <a:pPr marL="742950" indent="-742950" algn="just"/>
            <a:endParaRPr lang="it-IT" b="1" dirty="0" smtClean="0"/>
          </a:p>
          <a:p>
            <a:pPr marL="742950" indent="-742950" algn="just"/>
            <a:r>
              <a:rPr lang="it-IT" sz="2400" b="1" dirty="0" smtClean="0"/>
              <a:t>b) </a:t>
            </a:r>
            <a:r>
              <a:rPr lang="it-IT" sz="2400" b="1" dirty="0" err="1" smtClean="0"/>
              <a:t>Dolomite-carbonatiti</a:t>
            </a:r>
            <a:r>
              <a:rPr lang="it-IT" sz="2400" b="1" dirty="0" smtClean="0"/>
              <a:t> (o </a:t>
            </a:r>
            <a:r>
              <a:rPr lang="it-IT" sz="2400" b="1" dirty="0" err="1" smtClean="0"/>
              <a:t>beforsiti</a:t>
            </a:r>
            <a:r>
              <a:rPr lang="it-IT" sz="2400" b="1" dirty="0" smtClean="0"/>
              <a:t>)</a:t>
            </a:r>
            <a:r>
              <a:rPr lang="it-IT" b="1" dirty="0" smtClean="0"/>
              <a:t> nel caso di dolomite prevalente </a:t>
            </a:r>
          </a:p>
          <a:p>
            <a:pPr marL="742950" indent="-742950" algn="just"/>
            <a:endParaRPr lang="it-IT" b="1" dirty="0" smtClean="0"/>
          </a:p>
          <a:p>
            <a:pPr marL="742950" indent="-742950" algn="just"/>
            <a:r>
              <a:rPr lang="it-IT" sz="2400" b="1" dirty="0" smtClean="0"/>
              <a:t>c) </a:t>
            </a:r>
            <a:r>
              <a:rPr lang="it-IT" sz="2400" b="1" dirty="0" err="1" smtClean="0"/>
              <a:t>Ferro-carbonatiti</a:t>
            </a:r>
            <a:r>
              <a:rPr lang="it-IT" sz="2400" b="1" dirty="0" smtClean="0"/>
              <a:t> </a:t>
            </a:r>
            <a:r>
              <a:rPr lang="it-IT" b="1" dirty="0" smtClean="0"/>
              <a:t>nel caso in cui il rapporto atomico tra Fe e Ca o tra Fe e Mg nella fase </a:t>
            </a:r>
            <a:r>
              <a:rPr lang="it-IT" b="1" dirty="0" err="1" smtClean="0"/>
              <a:t>carbonatica</a:t>
            </a:r>
            <a:r>
              <a:rPr lang="it-IT" b="1" dirty="0" smtClean="0"/>
              <a:t> prevalente sia superiore al 50%</a:t>
            </a:r>
          </a:p>
          <a:p>
            <a:pPr marL="742950" indent="-742950" algn="just"/>
            <a:endParaRPr lang="it-IT" b="1" dirty="0" smtClean="0"/>
          </a:p>
          <a:p>
            <a:pPr marL="742950" indent="-742950" algn="just"/>
            <a:r>
              <a:rPr lang="it-IT" sz="2400" b="1" dirty="0" smtClean="0"/>
              <a:t>d) </a:t>
            </a:r>
            <a:r>
              <a:rPr lang="it-IT" sz="2400" b="1" dirty="0" err="1" smtClean="0"/>
              <a:t>Natro-carbonatiti</a:t>
            </a:r>
            <a:r>
              <a:rPr lang="it-IT" sz="2400" b="1" dirty="0" smtClean="0"/>
              <a:t> </a:t>
            </a:r>
            <a:r>
              <a:rPr lang="it-IT" b="1" dirty="0" smtClean="0"/>
              <a:t>laddove i carbonati siano essenzialmente Natron-Soda e, in minima parte, potassa</a:t>
            </a:r>
          </a:p>
          <a:p>
            <a:pPr marL="742950" indent="-742950" algn="just"/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1000100" y="714356"/>
            <a:ext cx="7429552" cy="443198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742950" indent="-742950" algn="just"/>
            <a:endParaRPr lang="it-IT" b="1" dirty="0" smtClean="0"/>
          </a:p>
          <a:p>
            <a:pPr marL="742950" indent="-742950" algn="just"/>
            <a:r>
              <a:rPr lang="it-IT" sz="2400" b="1" dirty="0" smtClean="0"/>
              <a:t> Nel caso il contenuto in silice sia inferiore al 20% in peso si parlerà di </a:t>
            </a:r>
            <a:r>
              <a:rPr lang="it-IT" sz="2400" b="1" dirty="0" err="1" smtClean="0"/>
              <a:t>carbonatite</a:t>
            </a:r>
            <a:r>
              <a:rPr lang="it-IT" sz="2400" b="1" dirty="0" smtClean="0"/>
              <a:t> s.s. mentre per tenori  superiori al 20%, le rocce vanno identificate come SILICOCARBONATITI. </a:t>
            </a:r>
          </a:p>
          <a:p>
            <a:pPr marL="742950" indent="-742950" algn="just"/>
            <a:endParaRPr lang="it-IT" sz="2400" b="1" dirty="0"/>
          </a:p>
          <a:p>
            <a:pPr marL="742950" indent="-742950" algn="just"/>
            <a:r>
              <a:rPr lang="it-IT" sz="2400" b="1" dirty="0" smtClean="0"/>
              <a:t>Nel caso la silice superi il 50% in peso, la nomenclatura di riferimento è quella delle rocce magmatiche silicatiche, ma la frazione </a:t>
            </a:r>
            <a:r>
              <a:rPr lang="it-IT" sz="2400" b="1" dirty="0" err="1" smtClean="0"/>
              <a:t>carbonatitica</a:t>
            </a:r>
            <a:r>
              <a:rPr lang="it-IT" sz="2400" b="1" dirty="0" smtClean="0"/>
              <a:t> “obbligatoriamente” aggettiva la roccia studiata</a:t>
            </a:r>
          </a:p>
          <a:p>
            <a:pPr marL="742950" indent="-742950" algn="just"/>
            <a:r>
              <a:rPr lang="it-IT" sz="2400" b="1" dirty="0" err="1" smtClean="0"/>
              <a:t>Es</a:t>
            </a:r>
            <a:r>
              <a:rPr lang="it-IT" sz="2400" b="1" dirty="0" smtClean="0"/>
              <a:t>: “</a:t>
            </a:r>
            <a:r>
              <a:rPr lang="it-IT" sz="2400" b="1" dirty="0" err="1" smtClean="0"/>
              <a:t>ijolite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carbonatitica</a:t>
            </a:r>
            <a:r>
              <a:rPr lang="it-IT" sz="2400" b="1" dirty="0" smtClean="0"/>
              <a:t>” o  “</a:t>
            </a:r>
            <a:r>
              <a:rPr lang="it-IT" sz="2400" b="1" dirty="0" err="1" smtClean="0"/>
              <a:t>ijolite</a:t>
            </a:r>
            <a:r>
              <a:rPr lang="it-IT" sz="2400" b="1" dirty="0" smtClean="0"/>
              <a:t> a carbonato”</a:t>
            </a:r>
          </a:p>
          <a:p>
            <a:pPr marL="742950" indent="-742950" algn="just"/>
            <a:endParaRPr lang="it-IT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tangolo 29"/>
          <p:cNvSpPr/>
          <p:nvPr/>
        </p:nvSpPr>
        <p:spPr>
          <a:xfrm>
            <a:off x="214282" y="2071678"/>
            <a:ext cx="4929222" cy="43577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285720" y="142852"/>
            <a:ext cx="7429552" cy="175432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endParaRPr lang="it-IT" sz="2400" b="1" dirty="0" smtClean="0"/>
          </a:p>
          <a:p>
            <a:r>
              <a:rPr lang="it-IT" sz="2000" b="1" dirty="0" smtClean="0"/>
              <a:t>Chimicamente</a:t>
            </a:r>
          </a:p>
          <a:p>
            <a:r>
              <a:rPr lang="it-IT" sz="2000" b="1" dirty="0" smtClean="0"/>
              <a:t>carbonatiti e silicocarbonatiti  vengono classificate  come proposto da  </a:t>
            </a:r>
            <a:r>
              <a:rPr lang="it-IT" sz="2000" b="1" dirty="0" err="1" smtClean="0"/>
              <a:t>Wooley</a:t>
            </a:r>
            <a:r>
              <a:rPr lang="it-IT" sz="2000" b="1" dirty="0" smtClean="0"/>
              <a:t> &amp; </a:t>
            </a:r>
            <a:r>
              <a:rPr lang="it-IT" sz="2000" b="1" dirty="0" err="1" smtClean="0"/>
              <a:t>Kempe</a:t>
            </a:r>
            <a:r>
              <a:rPr lang="it-IT" sz="2000" b="1" dirty="0" smtClean="0"/>
              <a:t> (1989)</a:t>
            </a:r>
          </a:p>
          <a:p>
            <a:pPr algn="just"/>
            <a:endParaRPr lang="it-IT" sz="2400" dirty="0"/>
          </a:p>
        </p:txBody>
      </p:sp>
      <p:grpSp>
        <p:nvGrpSpPr>
          <p:cNvPr id="25" name="Gruppo 24"/>
          <p:cNvGrpSpPr/>
          <p:nvPr/>
        </p:nvGrpSpPr>
        <p:grpSpPr>
          <a:xfrm>
            <a:off x="357158" y="2143116"/>
            <a:ext cx="4572031" cy="3733800"/>
            <a:chOff x="0" y="0"/>
            <a:chExt cx="4505325" cy="3733800"/>
          </a:xfrm>
        </p:grpSpPr>
        <p:graphicFrame>
          <p:nvGraphicFramePr>
            <p:cNvPr id="26" name="Chart 9"/>
            <p:cNvGraphicFramePr>
              <a:graphicFrameLocks/>
            </p:cNvGraphicFramePr>
            <p:nvPr/>
          </p:nvGraphicFramePr>
          <p:xfrm>
            <a:off x="0" y="0"/>
            <a:ext cx="4505325" cy="3733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27" name="Connettore 1 26"/>
            <p:cNvCxnSpPr/>
            <p:nvPr/>
          </p:nvCxnSpPr>
          <p:spPr bwMode="auto">
            <a:xfrm rot="16200000" flipH="1">
              <a:off x="1223962" y="1995487"/>
              <a:ext cx="2209800" cy="9525"/>
            </a:xfrm>
            <a:prstGeom prst="line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CasellaDiTesto 6"/>
            <p:cNvSpPr txBox="1"/>
            <p:nvPr/>
          </p:nvSpPr>
          <p:spPr>
            <a:xfrm>
              <a:off x="1071570" y="2428892"/>
              <a:ext cx="1104900" cy="32385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400" b="1" dirty="0" err="1" smtClean="0"/>
                <a:t>Magnesio-C</a:t>
              </a:r>
              <a:r>
                <a:rPr lang="it-IT" sz="1400" b="1" dirty="0" smtClean="0"/>
                <a:t>.</a:t>
              </a:r>
              <a:endParaRPr lang="it-IT" sz="1400" b="1" dirty="0"/>
            </a:p>
          </p:txBody>
        </p:sp>
      </p:grpSp>
      <p:sp>
        <p:nvSpPr>
          <p:cNvPr id="29" name="CasellaDiTesto 28"/>
          <p:cNvSpPr txBox="1"/>
          <p:nvPr/>
        </p:nvSpPr>
        <p:spPr>
          <a:xfrm>
            <a:off x="357158" y="6000768"/>
            <a:ext cx="2567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FeO*</a:t>
            </a:r>
            <a:r>
              <a:rPr lang="it-IT" dirty="0" smtClean="0"/>
              <a:t> = FeO+Fe</a:t>
            </a:r>
            <a:r>
              <a:rPr lang="it-IT" sz="1600" dirty="0" smtClean="0"/>
              <a:t>2</a:t>
            </a:r>
            <a:r>
              <a:rPr lang="it-IT" dirty="0" smtClean="0"/>
              <a:t>O</a:t>
            </a:r>
            <a:r>
              <a:rPr lang="it-IT" sz="1600" dirty="0" smtClean="0"/>
              <a:t>3</a:t>
            </a:r>
            <a:r>
              <a:rPr lang="it-IT" dirty="0" smtClean="0"/>
              <a:t>+MnO</a:t>
            </a:r>
            <a:endParaRPr lang="it-IT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5429256" y="2285993"/>
            <a:ext cx="335758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 smtClean="0"/>
              <a:t>Mineralogicamente</a:t>
            </a:r>
            <a:r>
              <a:rPr lang="it-IT" sz="2000" b="1" dirty="0" smtClean="0"/>
              <a:t>, oltre ai carbonati, possono essere presenti  fluoro -apatiti (si tratta spesso della seconda fase in ordine di abbondanza), </a:t>
            </a:r>
            <a:r>
              <a:rPr lang="it-IT" sz="2000" b="1" dirty="0" err="1" smtClean="0"/>
              <a:t>pirocloro</a:t>
            </a:r>
            <a:r>
              <a:rPr lang="it-IT" sz="2000" b="1" dirty="0" smtClean="0"/>
              <a:t> e perovskite. </a:t>
            </a:r>
          </a:p>
          <a:p>
            <a:r>
              <a:rPr lang="it-IT" sz="2000" b="1" dirty="0" smtClean="0"/>
              <a:t>I  silicati possono essere rappresentati da diopside, </a:t>
            </a:r>
            <a:r>
              <a:rPr lang="it-IT" sz="2000" b="1" dirty="0" err="1" smtClean="0"/>
              <a:t>wollastonite</a:t>
            </a:r>
            <a:r>
              <a:rPr lang="it-IT" sz="2000" b="1" dirty="0" smtClean="0"/>
              <a:t>, flogopite, </a:t>
            </a:r>
            <a:r>
              <a:rPr lang="it-IT" sz="2000" b="1" dirty="0" err="1" smtClean="0"/>
              <a:t>andradite</a:t>
            </a:r>
            <a:r>
              <a:rPr lang="it-IT" sz="2000" b="1" dirty="0" smtClean="0"/>
              <a:t>, </a:t>
            </a:r>
            <a:r>
              <a:rPr lang="it-IT" sz="2000" b="1" dirty="0" err="1" smtClean="0"/>
              <a:t>foidi</a:t>
            </a:r>
            <a:r>
              <a:rPr lang="it-IT" sz="2000" b="1" dirty="0" smtClean="0"/>
              <a:t>, meliliti.</a:t>
            </a:r>
          </a:p>
          <a:p>
            <a:endParaRPr lang="it-IT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428564" y="428604"/>
            <a:ext cx="8429716" cy="19389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742950" indent="-742950" algn="just"/>
            <a:r>
              <a:rPr lang="it-IT" sz="2400" b="1" dirty="0" smtClean="0"/>
              <a:t>calcite-, dolomite-, e ferrocarbonatiti rappresentano la quasi totalità delle carbonatiti esistenti</a:t>
            </a:r>
          </a:p>
          <a:p>
            <a:pPr marL="742950" indent="-742950" algn="just"/>
            <a:r>
              <a:rPr lang="it-IT" sz="2400" b="1" dirty="0" smtClean="0"/>
              <a:t>Il caso delle </a:t>
            </a:r>
            <a:r>
              <a:rPr lang="it-IT" sz="2400" b="1" dirty="0" err="1" smtClean="0"/>
              <a:t>natrocarbonatiti</a:t>
            </a:r>
            <a:r>
              <a:rPr lang="it-IT" sz="2400" b="1" dirty="0" smtClean="0"/>
              <a:t> è, viceversa, piuttosto inusuale e praticamente limitato al solo magmatismo del vulcano </a:t>
            </a:r>
            <a:r>
              <a:rPr lang="it-IT" sz="2400" b="1" dirty="0" err="1" smtClean="0"/>
              <a:t>Ol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Doinyo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Lengai</a:t>
            </a:r>
            <a:r>
              <a:rPr lang="it-IT" sz="2400" b="1" dirty="0" smtClean="0"/>
              <a:t> in Tanzania (vedi foto)</a:t>
            </a:r>
            <a:endParaRPr lang="it-IT" sz="2400" b="1" dirty="0"/>
          </a:p>
        </p:txBody>
      </p:sp>
      <p:pic>
        <p:nvPicPr>
          <p:cNvPr id="5" name="Picture 4" descr="http://www.geology.sdsu.edu/how_volcanoes_work/Images/Lava/Pothe99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714620"/>
            <a:ext cx="4036814" cy="2857520"/>
          </a:xfrm>
          <a:prstGeom prst="rect">
            <a:avLst/>
          </a:prstGeom>
          <a:noFill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714620"/>
            <a:ext cx="3571900" cy="2812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2214546" y="5857892"/>
            <a:ext cx="457203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err="1" smtClean="0"/>
              <a:t>Oldoinyo</a:t>
            </a:r>
            <a:r>
              <a:rPr lang="it-IT" sz="3200" dirty="0" smtClean="0"/>
              <a:t> </a:t>
            </a:r>
            <a:r>
              <a:rPr lang="it-IT" sz="3200" dirty="0" err="1" smtClean="0"/>
              <a:t>Lengai</a:t>
            </a:r>
            <a:r>
              <a:rPr lang="it-IT" sz="3200" dirty="0" smtClean="0"/>
              <a:t>. 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http://www.geology.sdsu.edu/how_volcanoes_work/Images/Lava/fulle_lava_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992458" cy="2071702"/>
          </a:xfrm>
          <a:prstGeom prst="rect">
            <a:avLst/>
          </a:prstGeom>
          <a:noFill/>
        </p:spPr>
      </p:pic>
      <p:cxnSp>
        <p:nvCxnSpPr>
          <p:cNvPr id="9" name="Connettore 2 8"/>
          <p:cNvCxnSpPr/>
          <p:nvPr/>
        </p:nvCxnSpPr>
        <p:spPr>
          <a:xfrm rot="5400000">
            <a:off x="1750199" y="2464587"/>
            <a:ext cx="1643074" cy="8572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0" y="2071678"/>
            <a:ext cx="1857356" cy="16430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500034" y="285728"/>
            <a:ext cx="7358114" cy="507209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00042"/>
            <a:ext cx="6846731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igura a mano libera 5"/>
          <p:cNvSpPr/>
          <p:nvPr/>
        </p:nvSpPr>
        <p:spPr>
          <a:xfrm>
            <a:off x="3990109" y="2161309"/>
            <a:ext cx="332509" cy="263236"/>
          </a:xfrm>
          <a:custGeom>
            <a:avLst/>
            <a:gdLst>
              <a:gd name="connsiteX0" fmla="*/ 0 w 332509"/>
              <a:gd name="connsiteY0" fmla="*/ 0 h 263236"/>
              <a:gd name="connsiteX1" fmla="*/ 41564 w 332509"/>
              <a:gd name="connsiteY1" fmla="*/ 166255 h 263236"/>
              <a:gd name="connsiteX2" fmla="*/ 207818 w 332509"/>
              <a:gd name="connsiteY2" fmla="*/ 263236 h 263236"/>
              <a:gd name="connsiteX3" fmla="*/ 332509 w 332509"/>
              <a:gd name="connsiteY3" fmla="*/ 249382 h 263236"/>
              <a:gd name="connsiteX4" fmla="*/ 332509 w 332509"/>
              <a:gd name="connsiteY4" fmla="*/ 249382 h 263236"/>
              <a:gd name="connsiteX5" fmla="*/ 207818 w 332509"/>
              <a:gd name="connsiteY5" fmla="*/ 41564 h 263236"/>
              <a:gd name="connsiteX6" fmla="*/ 96982 w 332509"/>
              <a:gd name="connsiteY6" fmla="*/ 27709 h 26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509" h="263236">
                <a:moveTo>
                  <a:pt x="0" y="0"/>
                </a:moveTo>
                <a:lnTo>
                  <a:pt x="41564" y="166255"/>
                </a:lnTo>
                <a:lnTo>
                  <a:pt x="207818" y="263236"/>
                </a:lnTo>
                <a:lnTo>
                  <a:pt x="332509" y="249382"/>
                </a:lnTo>
                <a:lnTo>
                  <a:pt x="332509" y="249382"/>
                </a:lnTo>
                <a:lnTo>
                  <a:pt x="207818" y="41564"/>
                </a:lnTo>
                <a:lnTo>
                  <a:pt x="96982" y="27709"/>
                </a:lnTo>
              </a:path>
            </a:pathLst>
          </a:cu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785786" y="1500174"/>
            <a:ext cx="214314" cy="21431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 flipH="1">
            <a:off x="1000100" y="5429264"/>
            <a:ext cx="6858048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Spesso le carbonatiti si trovano in complessi anulari associate a magmi alcalini, fortemente alcalini e a “</a:t>
            </a:r>
            <a:r>
              <a:rPr lang="it-IT" dirty="0" err="1" smtClean="0"/>
              <a:t>feniti</a:t>
            </a:r>
            <a:r>
              <a:rPr lang="it-IT" dirty="0" smtClean="0"/>
              <a:t>”: rocce incassanti fortemente </a:t>
            </a:r>
            <a:r>
              <a:rPr lang="it-IT" dirty="0" err="1" smtClean="0"/>
              <a:t>metasomatizzate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1357290" y="500042"/>
            <a:ext cx="5489773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da-DK" dirty="0" smtClean="0"/>
              <a:t>Turiy Massif – Kola Peninsula (after Ronenson </a:t>
            </a:r>
            <a:r>
              <a:rPr lang="da-DK" i="1" dirty="0" smtClean="0"/>
              <a:t>et al.</a:t>
            </a:r>
            <a:r>
              <a:rPr lang="da-DK" dirty="0" smtClean="0"/>
              <a:t>, 1978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714348" y="500042"/>
            <a:ext cx="6846731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e 4"/>
          <p:cNvSpPr/>
          <p:nvPr/>
        </p:nvSpPr>
        <p:spPr>
          <a:xfrm>
            <a:off x="4000496" y="3286124"/>
            <a:ext cx="357190" cy="35719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714612" y="5429265"/>
            <a:ext cx="392909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Stesso complesso, altro punto di vista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1435</Words>
  <Application>Microsoft Office PowerPoint</Application>
  <PresentationFormat>Presentazione su schermo (4:3)</PresentationFormat>
  <Paragraphs>142</Paragraphs>
  <Slides>25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7" baseType="lpstr">
      <vt:lpstr>Tema di Office</vt:lpstr>
      <vt:lpstr>CorelDRAW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Elena</dc:creator>
  <cp:lastModifiedBy>Elena</cp:lastModifiedBy>
  <cp:revision>93</cp:revision>
  <dcterms:created xsi:type="dcterms:W3CDTF">2010-05-10T18:18:46Z</dcterms:created>
  <dcterms:modified xsi:type="dcterms:W3CDTF">2010-05-11T15:18:44Z</dcterms:modified>
</cp:coreProperties>
</file>