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3" r:id="rId4"/>
    <p:sldId id="273" r:id="rId5"/>
    <p:sldId id="275" r:id="rId6"/>
    <p:sldId id="274" r:id="rId7"/>
    <p:sldId id="256" r:id="rId8"/>
    <p:sldId id="277" r:id="rId9"/>
    <p:sldId id="258" r:id="rId10"/>
    <p:sldId id="259" r:id="rId11"/>
    <p:sldId id="260" r:id="rId12"/>
    <p:sldId id="257" r:id="rId13"/>
    <p:sldId id="278" r:id="rId14"/>
    <p:sldId id="264" r:id="rId15"/>
    <p:sldId id="279" r:id="rId16"/>
    <p:sldId id="280" r:id="rId17"/>
    <p:sldId id="276" r:id="rId18"/>
    <p:sldId id="293" r:id="rId19"/>
    <p:sldId id="266" r:id="rId20"/>
    <p:sldId id="267" r:id="rId21"/>
    <p:sldId id="269" r:id="rId22"/>
    <p:sldId id="284" r:id="rId23"/>
    <p:sldId id="285" r:id="rId24"/>
    <p:sldId id="268" r:id="rId25"/>
    <p:sldId id="292" r:id="rId26"/>
    <p:sldId id="286" r:id="rId27"/>
    <p:sldId id="287" r:id="rId28"/>
    <p:sldId id="288" r:id="rId29"/>
    <p:sldId id="290" r:id="rId30"/>
    <p:sldId id="291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270" r:id="rId56"/>
    <p:sldId id="289" r:id="rId57"/>
    <p:sldId id="282" r:id="rId58"/>
    <p:sldId id="283" r:id="rId59"/>
    <p:sldId id="272" r:id="rId60"/>
    <p:sldId id="271" r:id="rId61"/>
    <p:sldId id="308" r:id="rId62"/>
    <p:sldId id="319" r:id="rId63"/>
    <p:sldId id="265" r:id="rId6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17"/>
    <p:restoredTop sz="95392"/>
  </p:normalViewPr>
  <p:slideViewPr>
    <p:cSldViewPr snapToGrid="0" snapToObjects="1">
      <p:cViewPr varScale="1">
        <p:scale>
          <a:sx n="96" d="100"/>
          <a:sy n="96" d="100"/>
        </p:scale>
        <p:origin x="17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33B90-603D-4348-AE07-8625666B4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F98BDE-0D8C-CC4C-9AF8-A4B37CF8A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4B7429-053C-9447-9779-10F264B5D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01CA-8D83-AF48-B0CD-92636804E4BE}" type="datetimeFigureOut">
              <a:rPr lang="it-IT" smtClean="0"/>
              <a:t>20/11/19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A89D3F-EC21-734A-A7B3-03C16B67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EC7C2F-C011-9C42-BCBE-6A9BA9CB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F429-0D1B-4142-95DB-72C8649A9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961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FA7278-8EF3-2244-A275-B58C70AA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7EAA2A2-D52A-0A45-BD31-FC430A7CC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7B1D12-ACE8-0E4F-BA3C-2B962858A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01CA-8D83-AF48-B0CD-92636804E4BE}" type="datetimeFigureOut">
              <a:rPr lang="it-IT" smtClean="0"/>
              <a:t>20/11/19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009602-A038-1D4C-9014-E5F0AD8D1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C40661-EE45-5F4A-98AE-CF9E4848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F429-0D1B-4142-95DB-72C8649A9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44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0B86323-18FC-8543-89DE-F4DDDBA43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9D789A9-8B3C-894D-A638-204C2C629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6C2A0D-A366-6340-92AE-E873FF4B3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01CA-8D83-AF48-B0CD-92636804E4BE}" type="datetimeFigureOut">
              <a:rPr lang="it-IT" smtClean="0"/>
              <a:t>20/11/19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43B1C8-A9CC-3246-94E8-0A0009CD9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63C55F-D157-7441-857D-C69FA663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F429-0D1B-4142-95DB-72C8649A9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22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431F7B-0C2B-9D4A-8BE8-207BD6CB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335871-6D8E-F94B-94CA-C3BBCD8FF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E51B25-8092-FA4B-87A8-1B668ECB4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01CA-8D83-AF48-B0CD-92636804E4BE}" type="datetimeFigureOut">
              <a:rPr lang="it-IT" smtClean="0"/>
              <a:t>20/11/19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93D3C8-0139-F442-8178-9BA44005C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2DF1B0-03EC-4D41-8B08-8A3D1C9C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F429-0D1B-4142-95DB-72C8649A9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667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24130B-3B3F-314D-93A2-10024D168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51640EB-C358-484F-9CA9-075C9B2A8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7F31CA-6FBE-3D4F-90D3-DBDB3D9BD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01CA-8D83-AF48-B0CD-92636804E4BE}" type="datetimeFigureOut">
              <a:rPr lang="it-IT" smtClean="0"/>
              <a:t>20/11/19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2A6696-9080-B946-BF7F-4860DB06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93ECE8-9B02-DF42-8122-D3C8FDBD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F429-0D1B-4142-95DB-72C8649A9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839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3E384A-8CB0-6B4F-802B-E6930D4C7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EF4893-3A2F-1A48-9DB0-7A8803A5A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1F1523B-A86B-574C-8048-2171E5356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309EA6-EB74-114D-A20F-B955CA105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01CA-8D83-AF48-B0CD-92636804E4BE}" type="datetimeFigureOut">
              <a:rPr lang="it-IT" smtClean="0"/>
              <a:t>20/11/19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6C9048-3A77-CA44-BB57-2726B0DC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7CC1B5-43C1-174E-A65B-517033DF4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F429-0D1B-4142-95DB-72C8649A9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81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1C6E99-F897-E040-B8B8-C792249C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CCD974-04C5-8840-9C48-D3B30EC25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E2D933-CD0E-B241-8513-34A23DFBC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D305DE-548C-024A-A4A3-8939E881BE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0AF7EA8-EE9B-0148-AF19-C1C28D48BA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398C72A-A163-3A41-B885-712CF69D1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01CA-8D83-AF48-B0CD-92636804E4BE}" type="datetimeFigureOut">
              <a:rPr lang="it-IT" smtClean="0"/>
              <a:t>20/11/19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076FC71-F5A1-D34F-B724-9098A729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7E617AA-B3A6-4546-9210-A55C84D7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F429-0D1B-4142-95DB-72C8649A9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55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1A4CBA-E29F-8A47-8AE6-50D664538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650933C-F35F-BF44-8C31-FF08B324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01CA-8D83-AF48-B0CD-92636804E4BE}" type="datetimeFigureOut">
              <a:rPr lang="it-IT" smtClean="0"/>
              <a:t>20/11/19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91E4EDE-5434-144E-9DD6-35CFA2B02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215B41A-6EE9-B246-A1A3-A20B61F7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F429-0D1B-4142-95DB-72C8649A9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14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81C17CC-BACB-EF4B-A600-E494F5B9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01CA-8D83-AF48-B0CD-92636804E4BE}" type="datetimeFigureOut">
              <a:rPr lang="it-IT" smtClean="0"/>
              <a:t>20/11/19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1776D17-CE6B-4F4C-ADC2-D89244AD2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FC540A-D9CA-6345-B98A-09278905C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F429-0D1B-4142-95DB-72C8649A9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928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7BC5A0-9332-BE4C-85E7-61547BD3C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6D55F2-F660-BC43-9A19-A0072F85A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C136C3-4182-1B4F-BF6F-DBEFF383F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E2DE156-402A-394F-8BD7-F5006B821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01CA-8D83-AF48-B0CD-92636804E4BE}" type="datetimeFigureOut">
              <a:rPr lang="it-IT" smtClean="0"/>
              <a:t>20/11/19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9DF842-5EDB-324E-AEDF-AAE76059F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95B23D-64D1-0B40-B95B-EC97A963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F429-0D1B-4142-95DB-72C8649A9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87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DAC81C-0621-114E-B5FD-67EE50FB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2C85C1B-85D3-C443-9AF7-78854294E6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CD3C76-1329-CC4C-97B7-757483762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FD5EA8-D791-A641-9D8D-A51EE0BBB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01CA-8D83-AF48-B0CD-92636804E4BE}" type="datetimeFigureOut">
              <a:rPr lang="it-IT" smtClean="0"/>
              <a:t>20/11/19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3AD63B-5014-5341-A7E9-D3D51E478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5855E3-C166-C34F-A08A-FD207B7A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EF429-0D1B-4142-95DB-72C8649A9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987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1B5653F-FC1A-184E-968B-3E01CC5E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1B59A1-D1E6-FA48-8399-9430B2183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7EB8A9-34B4-5C41-BF94-78833BAAC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01CA-8D83-AF48-B0CD-92636804E4BE}" type="datetimeFigureOut">
              <a:rPr lang="it-IT" smtClean="0"/>
              <a:t>20/11/19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835BD8-3A54-AD41-B15A-758B12CDC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E6BF68-E7EA-754C-A958-1ED6A455A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EF429-0D1B-4142-95DB-72C8649A95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15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4668F3-884A-AD45-9791-03FCAB8BB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657" y="1612220"/>
            <a:ext cx="9144000" cy="2387600"/>
          </a:xfrm>
        </p:spPr>
        <p:txBody>
          <a:bodyPr/>
          <a:lstStyle/>
          <a:p>
            <a:r>
              <a:rPr lang="it-IT" dirty="0"/>
              <a:t>Anatomia </a:t>
            </a:r>
            <a:r>
              <a:rPr lang="it-IT"/>
              <a:t>di superficie della </a:t>
            </a:r>
            <a:r>
              <a:rPr lang="it-IT" dirty="0"/>
              <a:t>parete addominale</a:t>
            </a:r>
          </a:p>
        </p:txBody>
      </p:sp>
    </p:spTree>
    <p:extLst>
      <p:ext uri="{BB962C8B-B14F-4D97-AF65-F5344CB8AC3E}">
        <p14:creationId xmlns:p14="http://schemas.microsoft.com/office/powerpoint/2010/main" val="3263746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E4D4722-3DD9-F843-8EEF-8AC57963A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479" y="457200"/>
            <a:ext cx="5703636" cy="58129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2FBA6A-8039-AD49-896F-62FA8A6CAD83}"/>
              </a:ext>
            </a:extLst>
          </p:cNvPr>
          <p:cNvSpPr txBox="1"/>
          <p:nvPr/>
        </p:nvSpPr>
        <p:spPr>
          <a:xfrm>
            <a:off x="0" y="457200"/>
            <a:ext cx="600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Piano orizzontale </a:t>
            </a:r>
            <a:r>
              <a:rPr lang="it-IT" dirty="0" err="1"/>
              <a:t>transombelicale</a:t>
            </a:r>
            <a:r>
              <a:rPr lang="it-IT" dirty="0"/>
              <a:t> ( fra ombelico e L3-L4)si interseca con il piano mediale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7DAE016-6B12-074C-B04D-7A654C26C7DD}"/>
              </a:ext>
            </a:extLst>
          </p:cNvPr>
          <p:cNvCxnSpPr/>
          <p:nvPr/>
        </p:nvCxnSpPr>
        <p:spPr>
          <a:xfrm>
            <a:off x="2106386" y="1103531"/>
            <a:ext cx="0" cy="8558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D4DC1A-1DDB-8F47-A773-383B08501329}"/>
              </a:ext>
            </a:extLst>
          </p:cNvPr>
          <p:cNvSpPr txBox="1"/>
          <p:nvPr/>
        </p:nvSpPr>
        <p:spPr>
          <a:xfrm>
            <a:off x="555171" y="2367643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 quadranti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B40DB755-A4CF-454E-A9B3-6AE67F8D6C81}"/>
              </a:ext>
            </a:extLst>
          </p:cNvPr>
          <p:cNvCxnSpPr/>
          <p:nvPr/>
        </p:nvCxnSpPr>
        <p:spPr>
          <a:xfrm>
            <a:off x="1818658" y="2736975"/>
            <a:ext cx="5300599" cy="1818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216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97420E-17E2-EC4C-84FE-D96486318EFF}"/>
              </a:ext>
            </a:extLst>
          </p:cNvPr>
          <p:cNvSpPr txBox="1"/>
          <p:nvPr/>
        </p:nvSpPr>
        <p:spPr>
          <a:xfrm>
            <a:off x="293914" y="277586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Schema a 9 regioni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47BCDF-1551-F74A-BFEB-E65F5700A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042" y="884414"/>
            <a:ext cx="8946244" cy="513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1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CC6D00F-976C-F240-AFCE-C33A2540E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087" y="32540"/>
            <a:ext cx="5718628" cy="68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64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4194F68-3AA1-8F42-A110-6754621A6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171" y="0"/>
            <a:ext cx="5047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1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D0CD169-7FAD-BC45-902F-73449B015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5" t="17619" r="14428" b="15476"/>
          <a:stretch/>
        </p:blipFill>
        <p:spPr>
          <a:xfrm>
            <a:off x="3326532" y="173659"/>
            <a:ext cx="5542531" cy="66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9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CE74057-FCBA-434C-A21C-47C3A3992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3350"/>
            <a:ext cx="88392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28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10CA6DF-C404-D34E-A2EE-AB86B1572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242" y="329949"/>
            <a:ext cx="9160329" cy="652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52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345691-5A51-B948-A33B-92BCA439556C}"/>
              </a:ext>
            </a:extLst>
          </p:cNvPr>
          <p:cNvSpPr txBox="1"/>
          <p:nvPr/>
        </p:nvSpPr>
        <p:spPr>
          <a:xfrm>
            <a:off x="74480" y="58383"/>
            <a:ext cx="3405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PARETE ADDOMINALE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F076CB-65AF-6C4B-8D90-2E90A410746E}"/>
              </a:ext>
            </a:extLst>
          </p:cNvPr>
          <p:cNvSpPr txBox="1"/>
          <p:nvPr/>
        </p:nvSpPr>
        <p:spPr>
          <a:xfrm>
            <a:off x="74480" y="581603"/>
            <a:ext cx="39629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Limite superiore: </a:t>
            </a:r>
          </a:p>
          <a:p>
            <a:r>
              <a:rPr lang="it-IT" dirty="0"/>
              <a:t>SUP: processo xifoideo e margini costali</a:t>
            </a:r>
          </a:p>
          <a:p>
            <a:r>
              <a:rPr lang="it-IT" dirty="0"/>
              <a:t>INF: margini superiori ossa pelviche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2314047-B2AA-1E44-AB4A-4465CD9AF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85" y="1537796"/>
            <a:ext cx="8206057" cy="507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94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748407D-BD15-1340-84AB-41DA10920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33" t="4545" r="26043" b="5152"/>
          <a:stretch/>
        </p:blipFill>
        <p:spPr>
          <a:xfrm>
            <a:off x="2805546" y="-5637"/>
            <a:ext cx="5942344" cy="68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6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1FDDC04-2B55-9449-9C92-E646C0633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4" t="17143" r="10672" b="15952"/>
          <a:stretch/>
        </p:blipFill>
        <p:spPr>
          <a:xfrm>
            <a:off x="3184071" y="195943"/>
            <a:ext cx="5828079" cy="64987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CAC1BA-F908-FA4F-9441-855B05E54F2C}"/>
              </a:ext>
            </a:extLst>
          </p:cNvPr>
          <p:cNvSpPr txBox="1"/>
          <p:nvPr/>
        </p:nvSpPr>
        <p:spPr>
          <a:xfrm>
            <a:off x="440871" y="359229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Parete anteriore</a:t>
            </a:r>
          </a:p>
          <a:p>
            <a:r>
              <a:rPr lang="it-IT" dirty="0"/>
              <a:t>Dissezione media</a:t>
            </a:r>
          </a:p>
        </p:txBody>
      </p:sp>
    </p:spTree>
    <p:extLst>
      <p:ext uri="{BB962C8B-B14F-4D97-AF65-F5344CB8AC3E}">
        <p14:creationId xmlns:p14="http://schemas.microsoft.com/office/powerpoint/2010/main" val="302217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1858613-E685-964D-AD4E-AE1D58C1E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3" t="18810" r="10985" b="17619"/>
          <a:stretch/>
        </p:blipFill>
        <p:spPr>
          <a:xfrm>
            <a:off x="2943792" y="232610"/>
            <a:ext cx="6120693" cy="65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52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C631CB-C669-5D45-BBF3-41B12F143B13}"/>
              </a:ext>
            </a:extLst>
          </p:cNvPr>
          <p:cNvSpPr txBox="1"/>
          <p:nvPr/>
        </p:nvSpPr>
        <p:spPr>
          <a:xfrm>
            <a:off x="0" y="0"/>
            <a:ext cx="364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Parete anteriore dissezione profonda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A725872-49C8-D248-85B9-853AEE9AB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6" t="16190" r="8794" b="14523"/>
          <a:stretch/>
        </p:blipFill>
        <p:spPr>
          <a:xfrm>
            <a:off x="1824378" y="275226"/>
            <a:ext cx="5813652" cy="65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17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F83CEBE-E816-F645-BE41-492D394AA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90" b="14285"/>
          <a:stretch/>
        </p:blipFill>
        <p:spPr>
          <a:xfrm>
            <a:off x="3165582" y="555172"/>
            <a:ext cx="6557700" cy="599258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74A135-0CFC-3447-B6CC-15FA53F6DE1F}"/>
              </a:ext>
            </a:extLst>
          </p:cNvPr>
          <p:cNvSpPr txBox="1"/>
          <p:nvPr/>
        </p:nvSpPr>
        <p:spPr>
          <a:xfrm>
            <a:off x="506186" y="604157"/>
            <a:ext cx="170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Parete profonda</a:t>
            </a:r>
          </a:p>
        </p:txBody>
      </p:sp>
    </p:spTree>
    <p:extLst>
      <p:ext uri="{BB962C8B-B14F-4D97-AF65-F5344CB8AC3E}">
        <p14:creationId xmlns:p14="http://schemas.microsoft.com/office/powerpoint/2010/main" val="3908687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FBC3ADC-718C-774B-945F-51CD0F5F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6" y="315925"/>
            <a:ext cx="9772073" cy="614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72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EC65B87-8BF6-B740-BC0F-310E5FF20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0"/>
            <a:ext cx="9219623" cy="691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58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21748BE-D768-094D-8781-F9A3C8B5D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9" t="15714" r="11298" b="13810"/>
          <a:stretch/>
        </p:blipFill>
        <p:spPr>
          <a:xfrm>
            <a:off x="3336965" y="-97515"/>
            <a:ext cx="5470072" cy="68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39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6A39BDA-FADD-0E43-A9C5-555F94B4E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8100"/>
            <a:ext cx="10058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69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FA380E8-47A0-5548-8207-8DBDAC859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46"/>
          <a:stretch/>
        </p:blipFill>
        <p:spPr>
          <a:xfrm>
            <a:off x="998296" y="0"/>
            <a:ext cx="103624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86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DF0A0B7-0026-8740-A596-DEC72583D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26"/>
          <a:stretch/>
        </p:blipFill>
        <p:spPr>
          <a:xfrm>
            <a:off x="666173" y="104973"/>
            <a:ext cx="10880550" cy="675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23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A16BF41-7B6D-244F-A998-F02C190D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30"/>
          <a:stretch/>
        </p:blipFill>
        <p:spPr>
          <a:xfrm>
            <a:off x="1309254" y="0"/>
            <a:ext cx="998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96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F0E4B27-47AC-3144-A0F3-2AE754D8B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605" y="0"/>
            <a:ext cx="8606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54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1CE8F0-9103-7543-B0FD-C427632EA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6" t="18627" r="10206" b="14523"/>
          <a:stretch/>
        </p:blipFill>
        <p:spPr>
          <a:xfrm>
            <a:off x="2729947" y="163322"/>
            <a:ext cx="6361044" cy="678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84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12258BE-402D-BC4E-838F-3A1AF3CF7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8100"/>
            <a:ext cx="10058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81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84FD488-842D-CD4A-9923-7587F1D06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695" y="0"/>
            <a:ext cx="899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17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2AA6FD7-44C0-A444-BE32-55F242E29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695" y="0"/>
            <a:ext cx="899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8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1B66CE5-6A83-6B41-8107-B8FC8A854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58" y="47851"/>
            <a:ext cx="8890578" cy="68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51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6E831BA-F1AE-B048-B9B4-FE6316D02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692" y="0"/>
            <a:ext cx="9202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40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0BBC6AC-7E00-B14D-B6D6-7E0C6350C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35" y="0"/>
            <a:ext cx="8913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87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0AC2443-50C8-CA46-8604-5BAF07505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35" y="0"/>
            <a:ext cx="8913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2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91BC8CF-4449-0B45-941B-5D9BCE8DD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20650"/>
            <a:ext cx="93726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07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D9B3E37-0D66-AB4E-88F8-24394F26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776" y="25197"/>
            <a:ext cx="9914660" cy="683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36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984CD50-4523-A549-A3E8-7D45F6AC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426" y="0"/>
            <a:ext cx="9061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09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C07EC33-216A-E449-8F66-DF63D7CEE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3" t="2869" r="3676" b="8649"/>
          <a:stretch/>
        </p:blipFill>
        <p:spPr>
          <a:xfrm>
            <a:off x="2906486" y="22168"/>
            <a:ext cx="5927271" cy="683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96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FAC91FA-C2C2-0041-99AD-97781155F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510" y="0"/>
            <a:ext cx="5744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9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CC1D6E5-C264-FC41-8471-5F77ADFB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44" y="0"/>
            <a:ext cx="864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33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4192C1C-0BFE-4643-829D-1A9511DB0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00"/>
          <a:stretch/>
        </p:blipFill>
        <p:spPr>
          <a:xfrm>
            <a:off x="1620983" y="105180"/>
            <a:ext cx="9206344" cy="67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22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2B5A5EA-0B72-5243-9B29-18B0B985B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03" y="0"/>
            <a:ext cx="9819988" cy="689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39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EB34119-92C8-6B45-80FC-3E3B56CB2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50800"/>
            <a:ext cx="99314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488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ECEB2E5-639F-2240-85AE-861BADDFF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70" y="0"/>
            <a:ext cx="9984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968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4AB263B-92C9-5D4D-A12D-1A2E33FBB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" y="88900"/>
            <a:ext cx="99949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703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B63994A-3C6F-9742-A29E-B4FD0742A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10" y="0"/>
            <a:ext cx="898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4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85AD0F4-0C7C-EA4D-A674-D2ACAD509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10" y="0"/>
            <a:ext cx="898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54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1E17776-A651-C347-B287-98795FC32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643" y="0"/>
            <a:ext cx="927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26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8F1AA22-AB8D-1F42-85C6-445F0487E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58" y="0"/>
            <a:ext cx="11510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305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E198390-FF46-0645-933B-E79133ED1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70" y="0"/>
            <a:ext cx="9545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96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41EC6E4-8442-5847-9F27-0FD157ABD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2" t="5633" r="5656" b="24695"/>
          <a:stretch/>
        </p:blipFill>
        <p:spPr>
          <a:xfrm>
            <a:off x="1339402" y="347729"/>
            <a:ext cx="9592713" cy="58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580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E895836-7AB5-8E4D-A165-3A04A88E5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" r="11073" b="11174"/>
          <a:stretch/>
        </p:blipFill>
        <p:spPr>
          <a:xfrm>
            <a:off x="1403798" y="0"/>
            <a:ext cx="9659154" cy="678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5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CC89AB4-B957-BF48-80E4-E0111A4B9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93" y="0"/>
            <a:ext cx="9409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81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A85ABC4-AB5C-6344-B178-C2484B33F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78" y="0"/>
            <a:ext cx="8652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884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E714A24-474B-9E46-921B-AAE963D49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0" t="17619" r="12550" b="15714"/>
          <a:stretch/>
        </p:blipFill>
        <p:spPr>
          <a:xfrm>
            <a:off x="3649492" y="212271"/>
            <a:ext cx="5625136" cy="664572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A952CAF-7AD9-DB4F-81B1-D56DC4AB95FD}"/>
              </a:ext>
            </a:extLst>
          </p:cNvPr>
          <p:cNvSpPr txBox="1"/>
          <p:nvPr/>
        </p:nvSpPr>
        <p:spPr>
          <a:xfrm>
            <a:off x="326571" y="342900"/>
            <a:ext cx="233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Parete postero-laterale</a:t>
            </a:r>
          </a:p>
        </p:txBody>
      </p:sp>
    </p:spTree>
    <p:extLst>
      <p:ext uri="{BB962C8B-B14F-4D97-AF65-F5344CB8AC3E}">
        <p14:creationId xmlns:p14="http://schemas.microsoft.com/office/powerpoint/2010/main" val="27682771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D4B199D-989E-9941-BC8C-7B574D2FC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68"/>
          <a:stretch/>
        </p:blipFill>
        <p:spPr>
          <a:xfrm>
            <a:off x="515387" y="0"/>
            <a:ext cx="11322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570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D834482-C336-744A-B615-7C7382B7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8" r="15987"/>
          <a:stretch/>
        </p:blipFill>
        <p:spPr>
          <a:xfrm>
            <a:off x="5590310" y="0"/>
            <a:ext cx="6442364" cy="67056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950F37-028D-E545-8B14-8082BB7B0256}"/>
              </a:ext>
            </a:extLst>
          </p:cNvPr>
          <p:cNvSpPr txBox="1"/>
          <p:nvPr/>
        </p:nvSpPr>
        <p:spPr>
          <a:xfrm>
            <a:off x="0" y="175782"/>
            <a:ext cx="49668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-ARTERIA EPIGASTRICA SUPERIORE </a:t>
            </a:r>
            <a:r>
              <a:rPr lang="it-IT" dirty="0">
                <a:solidFill>
                  <a:srgbClr val="FF0000"/>
                </a:solidFill>
              </a:rPr>
              <a:t>ramo terminale arteria toracica interna</a:t>
            </a:r>
          </a:p>
          <a:p>
            <a:r>
              <a:rPr lang="it-IT" dirty="0"/>
              <a:t>VI cartilagine intercostale—passa davanti al </a:t>
            </a:r>
            <a:r>
              <a:rPr lang="it-IT" dirty="0" err="1"/>
              <a:t>musolo</a:t>
            </a:r>
            <a:r>
              <a:rPr lang="it-IT" dirty="0"/>
              <a:t> trasverso del torace e a quelle </a:t>
            </a:r>
            <a:r>
              <a:rPr lang="it-IT" dirty="0" err="1"/>
              <a:t>sup</a:t>
            </a:r>
            <a:r>
              <a:rPr lang="it-IT" dirty="0"/>
              <a:t> del trasverso dell’addome per poi entrare nella guaina del retto dell’addome</a:t>
            </a:r>
          </a:p>
          <a:p>
            <a:endParaRPr lang="it-IT" dirty="0"/>
          </a:p>
          <a:p>
            <a:r>
              <a:rPr lang="it-IT" dirty="0"/>
              <a:t>Si anatomizza con l’epigastrica inferiore ( piano sopra l’ombelico)</a:t>
            </a:r>
          </a:p>
          <a:p>
            <a:endParaRPr lang="it-IT" dirty="0"/>
          </a:p>
          <a:p>
            <a:r>
              <a:rPr lang="it-IT" dirty="0"/>
              <a:t>Epigastrica superiore fornisce anche rami per la porzione anteriore del diaframma</a:t>
            </a:r>
          </a:p>
        </p:txBody>
      </p:sp>
    </p:spTree>
    <p:extLst>
      <p:ext uri="{BB962C8B-B14F-4D97-AF65-F5344CB8AC3E}">
        <p14:creationId xmlns:p14="http://schemas.microsoft.com/office/powerpoint/2010/main" val="38385353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2DBC1F-D703-E445-A1F0-8350FDDE7628}"/>
              </a:ext>
            </a:extLst>
          </p:cNvPr>
          <p:cNvSpPr txBox="1"/>
          <p:nvPr/>
        </p:nvSpPr>
        <p:spPr>
          <a:xfrm>
            <a:off x="0" y="124691"/>
            <a:ext cx="4162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Arteria epigastrica inferiore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8C954B-AF15-3A41-84BC-C9BE7ABD5F8C}"/>
              </a:ext>
            </a:extLst>
          </p:cNvPr>
          <p:cNvSpPr txBox="1"/>
          <p:nvPr/>
        </p:nvSpPr>
        <p:spPr>
          <a:xfrm>
            <a:off x="0" y="647911"/>
            <a:ext cx="4767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Origina dal lato mediale dell’arteria iliaca esterna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E820C7D-5704-3C48-BFD8-921A86CC8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841" y="386301"/>
            <a:ext cx="54737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231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2E829BA-9A8C-C244-9783-D32610D80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16666" r="10979" b="18572"/>
          <a:stretch/>
        </p:blipFill>
        <p:spPr>
          <a:xfrm>
            <a:off x="5731329" y="-56387"/>
            <a:ext cx="6253842" cy="672349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CF9835-6464-5D40-9576-296544D7A2A8}"/>
              </a:ext>
            </a:extLst>
          </p:cNvPr>
          <p:cNvSpPr txBox="1"/>
          <p:nvPr/>
        </p:nvSpPr>
        <p:spPr>
          <a:xfrm>
            <a:off x="146957" y="261257"/>
            <a:ext cx="344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Nervi parete anteriore addominale</a:t>
            </a:r>
          </a:p>
        </p:txBody>
      </p:sp>
    </p:spTree>
    <p:extLst>
      <p:ext uri="{BB962C8B-B14F-4D97-AF65-F5344CB8AC3E}">
        <p14:creationId xmlns:p14="http://schemas.microsoft.com/office/powerpoint/2010/main" val="1620912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5B693DA-45F9-2A42-AECC-CA231C2F5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336" y="0"/>
            <a:ext cx="8922019" cy="639989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DC57A6-CBE8-8640-92AD-9E0B25766E76}"/>
              </a:ext>
            </a:extLst>
          </p:cNvPr>
          <p:cNvSpPr txBox="1"/>
          <p:nvPr/>
        </p:nvSpPr>
        <p:spPr>
          <a:xfrm>
            <a:off x="146957" y="473529"/>
            <a:ext cx="2340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Dolore riferito addome</a:t>
            </a:r>
          </a:p>
        </p:txBody>
      </p:sp>
    </p:spTree>
    <p:extLst>
      <p:ext uri="{BB962C8B-B14F-4D97-AF65-F5344CB8AC3E}">
        <p14:creationId xmlns:p14="http://schemas.microsoft.com/office/powerpoint/2010/main" val="6155513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BEE789E-F600-584A-8582-0C96F068E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9" t="17143" r="9838" b="15000"/>
          <a:stretch/>
        </p:blipFill>
        <p:spPr>
          <a:xfrm>
            <a:off x="5899772" y="1"/>
            <a:ext cx="6079957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EA49ED-96A8-0143-8AD6-D6BE8257A8B4}"/>
              </a:ext>
            </a:extLst>
          </p:cNvPr>
          <p:cNvSpPr txBox="1"/>
          <p:nvPr/>
        </p:nvSpPr>
        <p:spPr>
          <a:xfrm>
            <a:off x="130628" y="163286"/>
            <a:ext cx="2490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Vene parete addominale</a:t>
            </a:r>
          </a:p>
        </p:txBody>
      </p:sp>
    </p:spTree>
    <p:extLst>
      <p:ext uri="{BB962C8B-B14F-4D97-AF65-F5344CB8AC3E}">
        <p14:creationId xmlns:p14="http://schemas.microsoft.com/office/powerpoint/2010/main" val="28671251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B0AAD2B-7250-5845-BC5E-C6BB3E5A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78" y="0"/>
            <a:ext cx="8652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227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734D3A1-BBF9-4144-8E29-71114F51F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78" y="0"/>
            <a:ext cx="8652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84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01C966-7E72-524E-93E0-25441F559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9" t="18501" r="12863" b="15952"/>
          <a:stretch/>
        </p:blipFill>
        <p:spPr>
          <a:xfrm>
            <a:off x="1975757" y="369333"/>
            <a:ext cx="5564453" cy="63040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2CADC8-42E6-5445-BBD1-7BCE532FF296}"/>
              </a:ext>
            </a:extLst>
          </p:cNvPr>
          <p:cNvSpPr txBox="1"/>
          <p:nvPr/>
        </p:nvSpPr>
        <p:spPr>
          <a:xfrm>
            <a:off x="146957" y="0"/>
            <a:ext cx="5194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Parete anteriore dell’addome –dissezione superficiale</a:t>
            </a:r>
          </a:p>
        </p:txBody>
      </p:sp>
    </p:spTree>
    <p:extLst>
      <p:ext uri="{BB962C8B-B14F-4D97-AF65-F5344CB8AC3E}">
        <p14:creationId xmlns:p14="http://schemas.microsoft.com/office/powerpoint/2010/main" val="3799072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B07616-419B-0147-B6D8-EC997AA8D6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Topografica dell’addome</a:t>
            </a:r>
          </a:p>
        </p:txBody>
      </p:sp>
    </p:spTree>
    <p:extLst>
      <p:ext uri="{BB962C8B-B14F-4D97-AF65-F5344CB8AC3E}">
        <p14:creationId xmlns:p14="http://schemas.microsoft.com/office/powerpoint/2010/main" val="499860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4DD83B3-0511-F147-B7E1-C555548A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924" y="0"/>
            <a:ext cx="6556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31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424CD2A-AE4A-C147-B170-0DF0B5140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243"/>
            <a:ext cx="12059557" cy="363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118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141</Words>
  <Application>Microsoft Macintosh PowerPoint</Application>
  <PresentationFormat>Widescreen</PresentationFormat>
  <Paragraphs>26</Paragraphs>
  <Slides>63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Tema di Office</vt:lpstr>
      <vt:lpstr>Anatomia di superficie della parete addominale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Topografica dell’addome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Topografica dell’addome</dc:title>
  <dc:creator>Vanessa Nicolin</dc:creator>
  <cp:lastModifiedBy>Vanessa Nicolin</cp:lastModifiedBy>
  <cp:revision>26</cp:revision>
  <dcterms:created xsi:type="dcterms:W3CDTF">2019-11-18T11:39:55Z</dcterms:created>
  <dcterms:modified xsi:type="dcterms:W3CDTF">2019-11-20T17:12:38Z</dcterms:modified>
</cp:coreProperties>
</file>