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515" r:id="rId6"/>
    <p:sldId id="261" r:id="rId7"/>
    <p:sldId id="266" r:id="rId8"/>
    <p:sldId id="504" r:id="rId9"/>
    <p:sldId id="267" r:id="rId10"/>
    <p:sldId id="519" r:id="rId11"/>
    <p:sldId id="520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2" r:id="rId22"/>
    <p:sldId id="264" r:id="rId23"/>
    <p:sldId id="263" r:id="rId24"/>
    <p:sldId id="522" r:id="rId25"/>
    <p:sldId id="523" r:id="rId26"/>
    <p:sldId id="524" r:id="rId27"/>
    <p:sldId id="525" r:id="rId28"/>
    <p:sldId id="526" r:id="rId29"/>
    <p:sldId id="549" r:id="rId30"/>
    <p:sldId id="550" r:id="rId31"/>
    <p:sldId id="551" r:id="rId32"/>
    <p:sldId id="527" r:id="rId33"/>
    <p:sldId id="528" r:id="rId34"/>
    <p:sldId id="529" r:id="rId35"/>
    <p:sldId id="530" r:id="rId36"/>
    <p:sldId id="545" r:id="rId37"/>
    <p:sldId id="546" r:id="rId38"/>
    <p:sldId id="547" r:id="rId39"/>
    <p:sldId id="553" r:id="rId40"/>
    <p:sldId id="557" r:id="rId41"/>
    <p:sldId id="558" r:id="rId42"/>
    <p:sldId id="532" r:id="rId43"/>
    <p:sldId id="533" r:id="rId44"/>
    <p:sldId id="534" r:id="rId45"/>
    <p:sldId id="536" r:id="rId46"/>
    <p:sldId id="537" r:id="rId47"/>
    <p:sldId id="538" r:id="rId48"/>
    <p:sldId id="554" r:id="rId49"/>
    <p:sldId id="541" r:id="rId50"/>
    <p:sldId id="559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0"/>
    <p:restoredTop sz="95392"/>
  </p:normalViewPr>
  <p:slideViewPr>
    <p:cSldViewPr snapToGrid="0" snapToObjects="1">
      <p:cViewPr varScale="1">
        <p:scale>
          <a:sx n="57" d="100"/>
          <a:sy n="57" d="100"/>
        </p:scale>
        <p:origin x="17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0F6C5-BF27-A446-ACCE-16537A685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9EDAA9-431B-E349-A362-FCA34D228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B6A84D-2D72-AE48-BB1E-45223451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D60ABD-CF90-8A47-9D87-F6AC2279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910755-7853-2543-9364-C3450FC0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0445F-C0B0-EE40-BA79-B852A0B6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BA7D8E-3CD1-7F47-B7C5-8147BE671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44888B-4CA8-1247-B0B5-0CD94583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3BD234-A33E-5343-BA64-B468D034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90F787-DA16-2C4C-BDDB-279E2A72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1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5FE23E-82F2-3241-8008-90E3A4996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BE8467-6952-3D47-BBFD-47AD42AAA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35AF8A-A2F1-BF41-AD6E-CDBE1827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89F563-665C-9D40-886D-9B33627D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9503A3-8B18-9249-89B2-139B8278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13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F3507B4-0D84-3C42-936F-A3E4972868A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4417" y="365125"/>
            <a:ext cx="10972800" cy="53038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14E88B-8B5D-284A-BB39-B30193215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B76C27-54DD-D947-A5DF-E15A34AC3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567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D1140-0C9E-114B-B14B-C726A772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D8F6A4-6B07-EC49-A1E7-4BBA2A52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FBB33B-75EE-5744-9BA0-E8E23ACF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F35B62-6040-8240-9365-7A919921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9346D1-2E87-F341-BDC4-16B19795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11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4A12D-3FFD-134A-95C9-7F6BF3C5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BDCC20-A579-044D-9E4C-0B08B25BB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345B3F-E1AE-6C42-B965-696B0742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03B472-4522-CA4C-9448-8AF4FD85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629870-A391-474B-9436-E682F5A0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7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55635-4F82-F944-AEFA-5F333333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EA2698-9610-3347-9258-012A317C9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9A0214-1F8D-8D47-AB6C-0A50BD8AF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93FDE7-EEEA-DF41-8EB4-CC00FA80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216EA1-4D12-3E47-8AB7-F6DF4223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530B16-A785-BE43-BA26-DFE4D22A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65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A0ADF-ABE5-D14E-8DC5-8277CD2B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5FA2B0-C233-2A43-8273-00564EB4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1A05F9-E796-9640-A9B3-3A46C2C8D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575D81-B716-5E4E-BCBF-98487B571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00EDC2-112A-AF4E-B2FD-0E7BC9B85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F712C0-9802-1A4D-BCDC-9F1EA107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CCF60B0-71B0-4B4B-BDBB-6B4DC647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B1E69DD-E8AF-674C-B015-54C0D6E4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40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76B06-D8A3-F248-A9A9-8789EB8C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910FE9-82DD-5548-8DAE-ED3997F7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C4CE66-9914-C24F-B985-3B372C28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221A9C-E25C-6E48-8FD2-90603EEC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37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56B3711-2656-A343-BF64-ECC13117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1A374B-3092-184E-AA7A-839C9354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3DC0BA-B749-E747-898F-DA458C35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89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916E8-25D6-824C-A7F5-B71BCC60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DAAB9A-774D-B741-A984-C378AD1D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7BC4B4-B7AC-6B42-AF91-58DD7DC23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A4E1B9-1625-B245-A4B6-55CA9411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9B60EC-332E-2248-95CE-32B3DACD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9A759A-2197-A14F-8695-BA2C5811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30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2E55C-7A8D-5543-80C9-B8ACCA9C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0677FB-1D58-3243-B171-FB4C6EDE0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A23A65-EEC8-CD45-85DB-0FB3D49AC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937142-1CAF-C84C-AFD1-30CA7C8F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FBAD09-DADF-084C-B37A-20B7C700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595588-6B5D-904D-8297-14D7C6C4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44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93AE5A-7E0E-8741-A8E7-AF4A6BD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E731D2-8281-0044-9895-2455D420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2F69C6-0E4F-3A4B-955A-819D80216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7FE0-38EA-BA44-8A12-AB8E997BA3EE}" type="datetimeFigureOut">
              <a:rPr lang="it-IT" smtClean="0"/>
              <a:t>21/11/19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B9F7E4-6A67-5D4D-B52B-AA646BF29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FB3D05-569A-BE49-B68A-A08090B70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7B25-F13F-EE49-BD38-AC759C214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50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BBDA12-4236-6E42-8DDE-3B202977D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Cavità peritoneale</a:t>
            </a:r>
          </a:p>
        </p:txBody>
      </p:sp>
    </p:spTree>
    <p:extLst>
      <p:ext uri="{BB962C8B-B14F-4D97-AF65-F5344CB8AC3E}">
        <p14:creationId xmlns:p14="http://schemas.microsoft.com/office/powerpoint/2010/main" val="213305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D:\a. dig\25-4c.jpg">
            <a:extLst>
              <a:ext uri="{FF2B5EF4-FFF2-40B4-BE49-F238E27FC236}">
                <a16:creationId xmlns:a16="http://schemas.microsoft.com/office/drawing/2014/main" id="{D8B2AEF9-D0B4-D44D-AEB8-7E86CED1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63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88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D:\a. dig\25-4b.jpg">
            <a:extLst>
              <a:ext uri="{FF2B5EF4-FFF2-40B4-BE49-F238E27FC236}">
                <a16:creationId xmlns:a16="http://schemas.microsoft.com/office/drawing/2014/main" id="{E953835E-7313-1B47-8BDA-1EBA0DF8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1" y="0"/>
            <a:ext cx="657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3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4B3263-6B20-754D-95BF-CEC43205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0800"/>
            <a:ext cx="9398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1410D0-11AB-E749-82AB-F7AD6901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0800"/>
            <a:ext cx="9398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B6BE14-4EC2-8142-8397-D8FB446A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0800"/>
            <a:ext cx="9398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0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ADF24E9-FA4B-BB42-9352-DB7061133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0800"/>
            <a:ext cx="9398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9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262246-2D89-6348-9708-7E58F6AC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65100"/>
            <a:ext cx="9398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B857FF-2094-E34B-A834-7176F6F1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65100"/>
            <a:ext cx="9398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50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30432A-01D4-FF48-A921-6A750664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7" y="62256"/>
            <a:ext cx="9546063" cy="66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AC4E4F-74E2-0845-B5BA-90D358C0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65100"/>
            <a:ext cx="9398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4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ACC34CB-0FBB-BD48-A41F-45CCFAEA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07" y="253788"/>
            <a:ext cx="9302750" cy="61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2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9F813A-9508-484B-916E-14063CB4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65100"/>
            <a:ext cx="9398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0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81B402-D3E0-7945-94C2-35DF8BDC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76200"/>
            <a:ext cx="9398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EEFD56-5B01-474E-AFFF-9A72ABA1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85750"/>
            <a:ext cx="9398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56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4CD63B-C453-3B49-B8CC-410A53C2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27000"/>
            <a:ext cx="9398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6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">
            <a:extLst>
              <a:ext uri="{FF2B5EF4-FFF2-40B4-BE49-F238E27FC236}">
                <a16:creationId xmlns:a16="http://schemas.microsoft.com/office/drawing/2014/main" id="{19B0F5E1-702F-EB41-95E5-3FA07E84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8193088" cy="5213350"/>
          </a:xfrm>
          <a:prstGeom prst="rect">
            <a:avLst/>
          </a:prstGeom>
          <a:noFill/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</a:rPr>
              <a:t> Tubo muscolo-mucoso, appiattito in stato di vacuità</a:t>
            </a:r>
          </a:p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</a:rPr>
              <a:t> Lunghezza 25 cm, </a:t>
            </a:r>
            <a:r>
              <a:rPr lang="it-IT" altLang="it-IT" sz="2400" dirty="0">
                <a:latin typeface="Comic Sans MS" panose="030F0902030302020204" pitchFamily="66" charset="0"/>
                <a:sym typeface="Symbol" pitchFamily="2" charset="2"/>
              </a:rPr>
              <a:t> 2 cm</a:t>
            </a:r>
          </a:p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  <a:sym typeface="Symbol" pitchFamily="2" charset="2"/>
              </a:rPr>
              <a:t> mediastino posteriore</a:t>
            </a:r>
          </a:p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  <a:sym typeface="Symbol" pitchFamily="2" charset="2"/>
              </a:rPr>
              <a:t> si dirige in basso, da dx verso </a:t>
            </a:r>
            <a:r>
              <a:rPr lang="it-IT" altLang="it-IT" sz="2400" dirty="0" err="1">
                <a:latin typeface="Comic Sans MS" panose="030F0902030302020204" pitchFamily="66" charset="0"/>
                <a:sym typeface="Symbol" pitchFamily="2" charset="2"/>
              </a:rPr>
              <a:t>sn</a:t>
            </a:r>
            <a:endParaRPr lang="it-IT" altLang="it-IT" sz="2400" dirty="0">
              <a:latin typeface="Comic Sans MS" panose="030F0902030302020204" pitchFamily="66" charset="0"/>
              <a:sym typeface="Symbol" pitchFamily="2" charset="2"/>
            </a:endParaRPr>
          </a:p>
          <a:p>
            <a:pPr eaLnBrk="1" hangingPunct="1">
              <a:buFontTx/>
              <a:buChar char="•"/>
            </a:pPr>
            <a:endParaRPr lang="it-IT" altLang="it-IT" sz="2400" dirty="0">
              <a:latin typeface="Comic Sans MS" panose="030F0902030302020204" pitchFamily="66" charset="0"/>
              <a:sym typeface="Symbol" pitchFamily="2" charset="2"/>
            </a:endParaRPr>
          </a:p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  <a:sym typeface="Symbol" pitchFamily="2" charset="2"/>
              </a:rPr>
              <a:t> PORZIONI: - cervicale 		(4,5 cm)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  - toracica 		(16 cm)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  - diaframmatica 	(1,5 cm)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  </a:t>
            </a:r>
            <a:r>
              <a:rPr lang="it-IT" altLang="it-IT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- addominale 	(3 cm, retroperitoneale)</a:t>
            </a:r>
          </a:p>
          <a:p>
            <a:pPr eaLnBrk="1" hangingPunct="1"/>
            <a:endParaRPr lang="it-IT" altLang="it-IT" sz="240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400" dirty="0">
                <a:latin typeface="Comic Sans MS" panose="030F0902030302020204" pitchFamily="66" charset="0"/>
              </a:rPr>
              <a:t> RESTRINGIMENTI: 	- cricoideo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		- aortico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		- bronchiale</a:t>
            </a:r>
          </a:p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				- diaframmatico</a:t>
            </a:r>
          </a:p>
        </p:txBody>
      </p:sp>
      <p:sp>
        <p:nvSpPr>
          <p:cNvPr id="13314" name="Text Box 3">
            <a:extLst>
              <a:ext uri="{FF2B5EF4-FFF2-40B4-BE49-F238E27FC236}">
                <a16:creationId xmlns:a16="http://schemas.microsoft.com/office/drawing/2014/main" id="{851DEFA5-1B9A-BB4E-B9E3-D60245A9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304800"/>
            <a:ext cx="1687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ESOFAGO</a:t>
            </a:r>
          </a:p>
        </p:txBody>
      </p:sp>
    </p:spTree>
    <p:extLst>
      <p:ext uri="{BB962C8B-B14F-4D97-AF65-F5344CB8AC3E}">
        <p14:creationId xmlns:p14="http://schemas.microsoft.com/office/powerpoint/2010/main" val="3183681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a. dig\25-10a.jpg">
            <a:extLst>
              <a:ext uri="{FF2B5EF4-FFF2-40B4-BE49-F238E27FC236}">
                <a16:creationId xmlns:a16="http://schemas.microsoft.com/office/drawing/2014/main" id="{E6F71C01-030E-DE46-A55A-AF3A8433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2660"/>
          <a:stretch>
            <a:fillRect/>
          </a:stretch>
        </p:blipFill>
        <p:spPr bwMode="auto">
          <a:xfrm>
            <a:off x="1524000" y="133351"/>
            <a:ext cx="91440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5939" name="Text Box 3">
            <a:extLst>
              <a:ext uri="{FF2B5EF4-FFF2-40B4-BE49-F238E27FC236}">
                <a16:creationId xmlns:a16="http://schemas.microsoft.com/office/drawing/2014/main" id="{CBDFD4DA-6854-A94C-AEAB-841DBBDAF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28600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STOMACO</a:t>
            </a:r>
          </a:p>
        </p:txBody>
      </p:sp>
    </p:spTree>
    <p:extLst>
      <p:ext uri="{BB962C8B-B14F-4D97-AF65-F5344CB8AC3E}">
        <p14:creationId xmlns:p14="http://schemas.microsoft.com/office/powerpoint/2010/main" val="159156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a. dig\25-4b.jpg">
            <a:extLst>
              <a:ext uri="{FF2B5EF4-FFF2-40B4-BE49-F238E27FC236}">
                <a16:creationId xmlns:a16="http://schemas.microsoft.com/office/drawing/2014/main" id="{93BB3D70-176C-BA4D-9430-79A576D4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1" y="0"/>
            <a:ext cx="657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Line 3">
            <a:extLst>
              <a:ext uri="{FF2B5EF4-FFF2-40B4-BE49-F238E27FC236}">
                <a16:creationId xmlns:a16="http://schemas.microsoft.com/office/drawing/2014/main" id="{0F85C253-14C5-6B4E-8F82-9AF8E01E71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838200"/>
            <a:ext cx="2133600" cy="1371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684B4E78-170A-0348-92E3-24FB30AB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457200"/>
            <a:ext cx="1620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3300"/>
                </a:solidFill>
                <a:latin typeface="Arial" panose="020B0604020202020204" pitchFamily="34" charset="0"/>
              </a:rPr>
              <a:t>Borsa omentale</a:t>
            </a:r>
          </a:p>
        </p:txBody>
      </p:sp>
    </p:spTree>
    <p:extLst>
      <p:ext uri="{BB962C8B-B14F-4D97-AF65-F5344CB8AC3E}">
        <p14:creationId xmlns:p14="http://schemas.microsoft.com/office/powerpoint/2010/main" val="823639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B6AF218E-5D3A-754E-8D1C-814A31DF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56189"/>
            <a:ext cx="8440738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ILO FEGATO  </a:t>
            </a:r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</a:t>
            </a:r>
            <a:r>
              <a:rPr lang="it-IT" altLang="it-IT">
                <a:latin typeface="Comic Sans MS" panose="030F0902030302020204" pitchFamily="66" charset="0"/>
              </a:rPr>
              <a:t>   PICCOLA CURVATURA STOMACO + BULBO DUODENALE</a:t>
            </a:r>
          </a:p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		    + PARTE DX ESOFAGO </a:t>
            </a:r>
          </a:p>
        </p:txBody>
      </p:sp>
      <p:sp>
        <p:nvSpPr>
          <p:cNvPr id="17410" name="Text Box 3">
            <a:extLst>
              <a:ext uri="{FF2B5EF4-FFF2-40B4-BE49-F238E27FC236}">
                <a16:creationId xmlns:a16="http://schemas.microsoft.com/office/drawing/2014/main" id="{094C9432-187C-3D43-9055-5DB65E87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00164"/>
            <a:ext cx="3028950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PICCOLO OMENTO</a:t>
            </a:r>
          </a:p>
        </p:txBody>
      </p:sp>
      <p:sp>
        <p:nvSpPr>
          <p:cNvPr id="17411" name="Line 4">
            <a:extLst>
              <a:ext uri="{FF2B5EF4-FFF2-40B4-BE49-F238E27FC236}">
                <a16:creationId xmlns:a16="http://schemas.microsoft.com/office/drawing/2014/main" id="{BAE930DD-0BCE-344D-8D8F-76FEFDDED7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1828800"/>
            <a:ext cx="7620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2" name="Line 5">
            <a:extLst>
              <a:ext uri="{FF2B5EF4-FFF2-40B4-BE49-F238E27FC236}">
                <a16:creationId xmlns:a16="http://schemas.microsoft.com/office/drawing/2014/main" id="{6CF666A5-C77D-C140-BB67-39408F0F8E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828800"/>
            <a:ext cx="3810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346DE2A7-17ED-A242-BD2C-FD51ECD06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817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84690796-8EA2-DE47-B91C-5037881E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66975"/>
            <a:ext cx="3133725" cy="40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EPATO-GASTRICO</a:t>
            </a: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3E8166F2-CFCD-294D-AC98-AC8E0F05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390775"/>
            <a:ext cx="3367088" cy="101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EPATO-DUODENALE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(delimita forame epiploico</a:t>
            </a: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del Winslow)</a:t>
            </a:r>
          </a:p>
        </p:txBody>
      </p:sp>
      <p:sp>
        <p:nvSpPr>
          <p:cNvPr id="17416" name="Text Box 9">
            <a:extLst>
              <a:ext uri="{FF2B5EF4-FFF2-40B4-BE49-F238E27FC236}">
                <a16:creationId xmlns:a16="http://schemas.microsoft.com/office/drawing/2014/main" id="{57242680-DDD4-0943-848B-F62BDE0B1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7134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</p:txBody>
      </p:sp>
      <p:sp>
        <p:nvSpPr>
          <p:cNvPr id="17417" name="Line 10">
            <a:extLst>
              <a:ext uri="{FF2B5EF4-FFF2-40B4-BE49-F238E27FC236}">
                <a16:creationId xmlns:a16="http://schemas.microsoft.com/office/drawing/2014/main" id="{AA8A8900-13B1-864A-880A-6327C4C4F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3505200"/>
            <a:ext cx="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8" name="Text Box 11">
            <a:extLst>
              <a:ext uri="{FF2B5EF4-FFF2-40B4-BE49-F238E27FC236}">
                <a16:creationId xmlns:a16="http://schemas.microsoft.com/office/drawing/2014/main" id="{F632FDF0-6835-0447-AC0B-0559A15B4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4219575"/>
            <a:ext cx="3211513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anose="030F0902030302020204" pitchFamily="66" charset="0"/>
              </a:rPr>
              <a:t>Ingresso borsa omentale</a:t>
            </a:r>
          </a:p>
        </p:txBody>
      </p:sp>
    </p:spTree>
    <p:extLst>
      <p:ext uri="{BB962C8B-B14F-4D97-AF65-F5344CB8AC3E}">
        <p14:creationId xmlns:p14="http://schemas.microsoft.com/office/powerpoint/2010/main" val="164470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a. dig\25-10a.jpg">
            <a:extLst>
              <a:ext uri="{FF2B5EF4-FFF2-40B4-BE49-F238E27FC236}">
                <a16:creationId xmlns:a16="http://schemas.microsoft.com/office/drawing/2014/main" id="{3D48B7F3-FF55-504B-9A8E-EA1017DF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2660"/>
          <a:stretch>
            <a:fillRect/>
          </a:stretch>
        </p:blipFill>
        <p:spPr bwMode="auto">
          <a:xfrm>
            <a:off x="1524000" y="133351"/>
            <a:ext cx="91440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9011" name="AutoShape 3">
            <a:extLst>
              <a:ext uri="{FF2B5EF4-FFF2-40B4-BE49-F238E27FC236}">
                <a16:creationId xmlns:a16="http://schemas.microsoft.com/office/drawing/2014/main" id="{C71296E3-DEC3-B942-B433-F7CC41A8E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"/>
            <a:ext cx="4572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39012" name="AutoShape 4">
            <a:extLst>
              <a:ext uri="{FF2B5EF4-FFF2-40B4-BE49-F238E27FC236}">
                <a16:creationId xmlns:a16="http://schemas.microsoft.com/office/drawing/2014/main" id="{1A4D32CB-CD52-A048-80D9-D510E8D3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953000"/>
            <a:ext cx="4572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89315B84-8148-2C40-B2B1-DBCC3FDED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00" y="5410200"/>
            <a:ext cx="0" cy="609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BCEF60CE-903A-3444-BA19-BD6B0F49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096000"/>
            <a:ext cx="190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00000"/>
                </a:solidFill>
                <a:latin typeface="Arial" panose="020B0604020202020204" pitchFamily="34" charset="0"/>
              </a:rPr>
              <a:t>Isolamento termico</a:t>
            </a:r>
          </a:p>
        </p:txBody>
      </p:sp>
    </p:spTree>
    <p:extLst>
      <p:ext uri="{BB962C8B-B14F-4D97-AF65-F5344CB8AC3E}">
        <p14:creationId xmlns:p14="http://schemas.microsoft.com/office/powerpoint/2010/main" val="3229903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6" descr="C:\Documenti\Lectures\Corso generale\figure\peritoneo\accesso borsa omentale.jpg">
            <a:extLst>
              <a:ext uri="{FF2B5EF4-FFF2-40B4-BE49-F238E27FC236}">
                <a16:creationId xmlns:a16="http://schemas.microsoft.com/office/drawing/2014/main" id="{6725561D-02D8-A847-8A32-65659895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4214"/>
            <a:ext cx="91440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027">
            <a:extLst>
              <a:ext uri="{FF2B5EF4-FFF2-40B4-BE49-F238E27FC236}">
                <a16:creationId xmlns:a16="http://schemas.microsoft.com/office/drawing/2014/main" id="{6E2C8824-67DA-7B4F-BBFF-F208437B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28600"/>
            <a:ext cx="517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3300"/>
                </a:solidFill>
                <a:latin typeface="Comic Sans MS" panose="030F0902030302020204" pitchFamily="66" charset="0"/>
              </a:rPr>
              <a:t>ACCESSO alla BORSA OMENTALE</a:t>
            </a:r>
          </a:p>
        </p:txBody>
      </p:sp>
    </p:spTree>
    <p:extLst>
      <p:ext uri="{BB962C8B-B14F-4D97-AF65-F5344CB8AC3E}">
        <p14:creationId xmlns:p14="http://schemas.microsoft.com/office/powerpoint/2010/main" val="18199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7A67288-52D7-2549-89FE-768A4FB7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682" y="0"/>
            <a:ext cx="6066972" cy="67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30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26" descr="C:\Documenti\Lectures\Corso generale\figure\peritoneo\borsa omentale2.jpg">
            <a:extLst>
              <a:ext uri="{FF2B5EF4-FFF2-40B4-BE49-F238E27FC236}">
                <a16:creationId xmlns:a16="http://schemas.microsoft.com/office/drawing/2014/main" id="{42ED8531-635B-A145-9C76-97249863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88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12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a. dig\25-22.jpg">
            <a:extLst>
              <a:ext uri="{FF2B5EF4-FFF2-40B4-BE49-F238E27FC236}">
                <a16:creationId xmlns:a16="http://schemas.microsoft.com/office/drawing/2014/main" id="{FAB124B0-B775-1042-BB37-FAD92B6D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763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>
            <a:extLst>
              <a:ext uri="{FF2B5EF4-FFF2-40B4-BE49-F238E27FC236}">
                <a16:creationId xmlns:a16="http://schemas.microsoft.com/office/drawing/2014/main" id="{CFC18AE7-E9E9-954B-A599-5AED86CC52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3429000"/>
            <a:ext cx="3505200" cy="1524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5B2A600A-AD42-CB47-81E9-45466F71A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6" y="4405313"/>
            <a:ext cx="2606675" cy="831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1200" b="1">
                <a:solidFill>
                  <a:srgbClr val="000000"/>
                </a:solidFill>
                <a:latin typeface="Arial" panose="020B0604020202020204" pitchFamily="34" charset="0"/>
              </a:rPr>
              <a:t>NB: nello spessore del </a:t>
            </a:r>
          </a:p>
          <a:p>
            <a:pPr algn="ctr" eaLnBrk="1" hangingPunct="1"/>
            <a:r>
              <a:rPr lang="it-IT" altLang="it-IT" sz="1200" b="1">
                <a:solidFill>
                  <a:srgbClr val="000000"/>
                </a:solidFill>
                <a:latin typeface="Arial" panose="020B0604020202020204" pitchFamily="34" charset="0"/>
              </a:rPr>
              <a:t>legamento epato-duodenale</a:t>
            </a:r>
          </a:p>
          <a:p>
            <a:pPr algn="ctr" eaLnBrk="1" hangingPunct="1"/>
            <a:r>
              <a:rPr lang="it-IT" altLang="it-IT" sz="1200" b="1">
                <a:solidFill>
                  <a:srgbClr val="000000"/>
                </a:solidFill>
                <a:latin typeface="Arial" panose="020B0604020202020204" pitchFamily="34" charset="0"/>
              </a:rPr>
              <a:t>decorrono l’A. EPATICA,</a:t>
            </a:r>
          </a:p>
          <a:p>
            <a:pPr algn="ctr" eaLnBrk="1" hangingPunct="1"/>
            <a:r>
              <a:rPr lang="it-IT" altLang="it-IT" sz="1200" b="1">
                <a:solidFill>
                  <a:srgbClr val="000000"/>
                </a:solidFill>
                <a:latin typeface="Arial" panose="020B0604020202020204" pitchFamily="34" charset="0"/>
              </a:rPr>
              <a:t>V. PORTA e DOTTO COLEDOCO</a:t>
            </a:r>
            <a:endParaRPr lang="it-IT" altLang="it-IT" sz="12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41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163C27E1-EFA0-4246-875F-8A66998F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6" y="291306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1600">
              <a:latin typeface="Comic Sans MS" panose="030F0902030302020204" pitchFamily="66" charset="0"/>
            </a:endParaRPr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ACEB9527-DC34-CB4C-AC11-647CFD62D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6" y="580866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1600">
              <a:latin typeface="Comic Sans MS" panose="030F0902030302020204" pitchFamily="66" charset="0"/>
            </a:endParaRP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9C1C2E30-437E-2A48-B2C0-E6A4CDA3B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219201"/>
            <a:ext cx="8069263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GRANDE CURVATURA STOMACO, BULBO DUODENALE </a:t>
            </a:r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 </a:t>
            </a:r>
          </a:p>
          <a:p>
            <a:pPr eaLnBrk="1" hangingPunct="1"/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IN BASSO A GREMBIULE, RISALE FINO  AL COLON TRASVERSO</a:t>
            </a:r>
            <a:endParaRPr lang="it-IT" altLang="it-IT">
              <a:latin typeface="Comic Sans MS" panose="030F0902030302020204" pitchFamily="66" charset="0"/>
            </a:endParaRPr>
          </a:p>
        </p:txBody>
      </p:sp>
      <p:sp>
        <p:nvSpPr>
          <p:cNvPr id="22532" name="Text Box 5">
            <a:extLst>
              <a:ext uri="{FF2B5EF4-FFF2-40B4-BE49-F238E27FC236}">
                <a16:creationId xmlns:a16="http://schemas.microsoft.com/office/drawing/2014/main" id="{57B6FD30-D8C5-C647-BC53-3D20E110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85763"/>
            <a:ext cx="294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GRANDE OMENTO</a:t>
            </a:r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BF556CF0-A70F-D54D-BE54-3B27A29E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4" y="2619375"/>
            <a:ext cx="5940425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  <a:sym typeface="Symbol" pitchFamily="2" charset="2"/>
              </a:rPr>
              <a:t>GASTRO-COLICO</a:t>
            </a:r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 + </a:t>
            </a:r>
            <a:r>
              <a:rPr lang="it-IT" altLang="it-IT" sz="2000" b="1">
                <a:latin typeface="Comic Sans MS" panose="030F0902030302020204" pitchFamily="66" charset="0"/>
                <a:sym typeface="Symbol" pitchFamily="2" charset="2"/>
              </a:rPr>
              <a:t>DUODENO-COLICO</a:t>
            </a:r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 o</a:t>
            </a: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 </a:t>
            </a:r>
            <a:r>
              <a:rPr lang="it-IT" altLang="it-IT" sz="2000" b="1">
                <a:latin typeface="Comic Sans MS" panose="030F0902030302020204" pitchFamily="66" charset="0"/>
                <a:sym typeface="Symbol" pitchFamily="2" charset="2"/>
              </a:rPr>
              <a:t>RADICE ANTERIORE</a:t>
            </a:r>
          </a:p>
        </p:txBody>
      </p:sp>
      <p:sp>
        <p:nvSpPr>
          <p:cNvPr id="22534" name="Line 7">
            <a:extLst>
              <a:ext uri="{FF2B5EF4-FFF2-40B4-BE49-F238E27FC236}">
                <a16:creationId xmlns:a16="http://schemas.microsoft.com/office/drawing/2014/main" id="{7268D058-7464-454C-9A60-93F9C1D1F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905000"/>
            <a:ext cx="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5" name="Text Box 8">
            <a:extLst>
              <a:ext uri="{FF2B5EF4-FFF2-40B4-BE49-F238E27FC236}">
                <a16:creationId xmlns:a16="http://schemas.microsoft.com/office/drawing/2014/main" id="{5DF7B5CA-9354-C543-B9CF-6F4FACB68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3962401"/>
            <a:ext cx="8069263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COLON TRASVERSO, FACCIA SUP. MESOCOLON TRASVERSO </a:t>
            </a:r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 </a:t>
            </a:r>
          </a:p>
          <a:p>
            <a:pPr eaLnBrk="1" hangingPunct="1"/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FUSIONE CON LA LAMINA DELLA RADICE ANT. </a:t>
            </a:r>
          </a:p>
        </p:txBody>
      </p:sp>
      <p:sp>
        <p:nvSpPr>
          <p:cNvPr id="22536" name="Line 9">
            <a:extLst>
              <a:ext uri="{FF2B5EF4-FFF2-40B4-BE49-F238E27FC236}">
                <a16:creationId xmlns:a16="http://schemas.microsoft.com/office/drawing/2014/main" id="{95C962FE-B8D0-A247-A8DD-EE67B13C9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4648200"/>
            <a:ext cx="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68BA6EAB-1D34-A449-9FB4-2AE474E3C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789" y="5667375"/>
            <a:ext cx="296068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 b="1">
                <a:latin typeface="Comic Sans MS" panose="030F0902030302020204" pitchFamily="66" charset="0"/>
                <a:sym typeface="Symbol" pitchFamily="2" charset="2"/>
              </a:rPr>
              <a:t>RADICE POSTERIORE</a:t>
            </a:r>
          </a:p>
        </p:txBody>
      </p:sp>
    </p:spTree>
    <p:extLst>
      <p:ext uri="{BB962C8B-B14F-4D97-AF65-F5344CB8AC3E}">
        <p14:creationId xmlns:p14="http://schemas.microsoft.com/office/powerpoint/2010/main" val="3823617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a. dig\peritoneo.jpg">
            <a:extLst>
              <a:ext uri="{FF2B5EF4-FFF2-40B4-BE49-F238E27FC236}">
                <a16:creationId xmlns:a16="http://schemas.microsoft.com/office/drawing/2014/main" id="{7ACD694C-B358-DA49-87D2-977D5346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0"/>
            <a:ext cx="5578475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3">
            <a:extLst>
              <a:ext uri="{FF2B5EF4-FFF2-40B4-BE49-F238E27FC236}">
                <a16:creationId xmlns:a16="http://schemas.microsoft.com/office/drawing/2014/main" id="{F66EAA91-D23D-A040-9E75-F151F05B64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905000"/>
            <a:ext cx="1447800" cy="533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9BAC62DF-0BA3-A042-874A-61B36113F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476500"/>
            <a:ext cx="1784350" cy="5270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RADICE ANT.</a:t>
            </a:r>
          </a:p>
          <a:p>
            <a:pPr algn="ctr" eaLnBrk="1" hangingPunct="1"/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GRANDE OMENTO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CBD7C433-7C8B-6544-81E4-140B40DDC7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2209800"/>
            <a:ext cx="2286000" cy="1905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25464FB8-BEF7-E841-BAEC-2EAD575B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4267200"/>
            <a:ext cx="1784350" cy="5270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RADICE POST.</a:t>
            </a:r>
          </a:p>
          <a:p>
            <a:pPr algn="ctr" eaLnBrk="1" hangingPunct="1"/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GRANDE OMENTO</a:t>
            </a:r>
          </a:p>
        </p:txBody>
      </p:sp>
    </p:spTree>
    <p:extLst>
      <p:ext uri="{BB962C8B-B14F-4D97-AF65-F5344CB8AC3E}">
        <p14:creationId xmlns:p14="http://schemas.microsoft.com/office/powerpoint/2010/main" val="4264979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79AB3F39-8FB5-E147-8C4B-2FA206211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3000375"/>
            <a:ext cx="3106738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GASTRO-LIENALE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(ilo milza)</a:t>
            </a:r>
          </a:p>
        </p:txBody>
      </p:sp>
      <p:sp>
        <p:nvSpPr>
          <p:cNvPr id="24578" name="Text Box 3">
            <a:extLst>
              <a:ext uri="{FF2B5EF4-FFF2-40B4-BE49-F238E27FC236}">
                <a16:creationId xmlns:a16="http://schemas.microsoft.com/office/drawing/2014/main" id="{DB1971B6-F865-8947-8563-0414619D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6" y="7270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E5A2DEDE-3053-F141-9474-FCD20568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762001"/>
            <a:ext cx="8069263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LATO SN STOMACO, FACCIA POST FONDO STOMACO </a:t>
            </a:r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 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ADDOSSAMENTO FOGLIETTI ANT E POST </a:t>
            </a:r>
            <a:endParaRPr lang="it-IT" altLang="it-IT">
              <a:latin typeface="Comic Sans MS" panose="030F0902030302020204" pitchFamily="66" charset="0"/>
            </a:endParaRPr>
          </a:p>
        </p:txBody>
      </p:sp>
      <p:sp>
        <p:nvSpPr>
          <p:cNvPr id="24580" name="Line 5">
            <a:extLst>
              <a:ext uri="{FF2B5EF4-FFF2-40B4-BE49-F238E27FC236}">
                <a16:creationId xmlns:a16="http://schemas.microsoft.com/office/drawing/2014/main" id="{13F949C5-39C3-604D-B67F-9775F2E8A6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1447800"/>
            <a:ext cx="5334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B8B0A078-9714-4F4B-A1D2-712CE1322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1447800"/>
            <a:ext cx="3048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92037AB2-3999-0F41-BD12-C17EB5487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2924175"/>
            <a:ext cx="4094163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GASTRO-FRENICO</a:t>
            </a: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(breve, dal cardias al diaframma)</a:t>
            </a:r>
          </a:p>
        </p:txBody>
      </p:sp>
      <p:sp>
        <p:nvSpPr>
          <p:cNvPr id="24583" name="Line 8">
            <a:extLst>
              <a:ext uri="{FF2B5EF4-FFF2-40B4-BE49-F238E27FC236}">
                <a16:creationId xmlns:a16="http://schemas.microsoft.com/office/drawing/2014/main" id="{46FC7854-D940-DD40-A279-8BD5C5834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733800"/>
            <a:ext cx="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4" name="Text Box 9">
            <a:extLst>
              <a:ext uri="{FF2B5EF4-FFF2-40B4-BE49-F238E27FC236}">
                <a16:creationId xmlns:a16="http://schemas.microsoft.com/office/drawing/2014/main" id="{9395D7E7-1A15-AF42-8355-40F327B59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4" y="4471989"/>
            <a:ext cx="3221037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Rivestimento faccia gastrica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milza</a:t>
            </a:r>
          </a:p>
        </p:txBody>
      </p:sp>
      <p:sp>
        <p:nvSpPr>
          <p:cNvPr id="24585" name="Line 10">
            <a:extLst>
              <a:ext uri="{FF2B5EF4-FFF2-40B4-BE49-F238E27FC236}">
                <a16:creationId xmlns:a16="http://schemas.microsoft.com/office/drawing/2014/main" id="{19DD7DDE-296B-3843-B13E-DC0F3335F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876800"/>
            <a:ext cx="914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2C1138FD-E3EC-7341-BFDE-EB0CD86F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9" y="5210175"/>
            <a:ext cx="3895725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PANCREATICO-LIENALE</a:t>
            </a: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(coda pancreas)</a:t>
            </a:r>
          </a:p>
        </p:txBody>
      </p:sp>
    </p:spTree>
    <p:extLst>
      <p:ext uri="{BB962C8B-B14F-4D97-AF65-F5344CB8AC3E}">
        <p14:creationId xmlns:p14="http://schemas.microsoft.com/office/powerpoint/2010/main" val="3295992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317">
            <a:extLst>
              <a:ext uri="{FF2B5EF4-FFF2-40B4-BE49-F238E27FC236}">
                <a16:creationId xmlns:a16="http://schemas.microsoft.com/office/drawing/2014/main" id="{03339E57-11CA-DB4E-A742-8640F0A7B7B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7" b="44160"/>
          <a:stretch>
            <a:fillRect/>
          </a:stretch>
        </p:blipFill>
        <p:spPr>
          <a:xfrm>
            <a:off x="2133600" y="153988"/>
            <a:ext cx="8534400" cy="6343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D2E84FF3-E9B6-EB41-91D2-E1E987F51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91200"/>
            <a:ext cx="5334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44132" name="AutoShape 4">
            <a:extLst>
              <a:ext uri="{FF2B5EF4-FFF2-40B4-BE49-F238E27FC236}">
                <a16:creationId xmlns:a16="http://schemas.microsoft.com/office/drawing/2014/main" id="{5AB2CF5A-199F-2E41-A9B1-DFC24B575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743200"/>
            <a:ext cx="4572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60916A24-2E8D-E243-AB1C-175F81FE4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219200"/>
            <a:ext cx="1447800" cy="17526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75C6F58F-AE7D-664C-A525-E569F6CA5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764" y="838201"/>
            <a:ext cx="2154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1000" b="1">
                <a:solidFill>
                  <a:srgbClr val="000000"/>
                </a:solidFill>
                <a:latin typeface="Arial" panose="020B0604020202020204" pitchFamily="34" charset="0"/>
              </a:rPr>
              <a:t>Leg. PANCREATICO-</a:t>
            </a:r>
          </a:p>
          <a:p>
            <a:pPr algn="ctr" eaLnBrk="1" hangingPunct="1"/>
            <a:r>
              <a:rPr lang="it-IT" altLang="it-IT" sz="1000" b="1">
                <a:solidFill>
                  <a:srgbClr val="000000"/>
                </a:solidFill>
                <a:latin typeface="Arial" panose="020B0604020202020204" pitchFamily="34" charset="0"/>
              </a:rPr>
              <a:t>LIENALE</a:t>
            </a:r>
          </a:p>
        </p:txBody>
      </p:sp>
      <p:sp>
        <p:nvSpPr>
          <p:cNvPr id="944135" name="AutoShape 7">
            <a:extLst>
              <a:ext uri="{FF2B5EF4-FFF2-40B4-BE49-F238E27FC236}">
                <a16:creationId xmlns:a16="http://schemas.microsoft.com/office/drawing/2014/main" id="{32ED8535-723E-5F47-9212-A16618F1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457200"/>
            <a:ext cx="4572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235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:\a. dig\25-4b.jpg">
            <a:extLst>
              <a:ext uri="{FF2B5EF4-FFF2-40B4-BE49-F238E27FC236}">
                <a16:creationId xmlns:a16="http://schemas.microsoft.com/office/drawing/2014/main" id="{2FA643AF-E788-144E-84A2-E7099630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0"/>
            <a:ext cx="657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>
            <a:extLst>
              <a:ext uri="{FF2B5EF4-FFF2-40B4-BE49-F238E27FC236}">
                <a16:creationId xmlns:a16="http://schemas.microsoft.com/office/drawing/2014/main" id="{498BF873-07FB-B144-B116-F61C148E2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133600"/>
            <a:ext cx="3968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Comic Sans MS" panose="030F0902030302020204" pitchFamily="66" charset="0"/>
              </a:rPr>
              <a:t>FEGATO</a:t>
            </a:r>
          </a:p>
        </p:txBody>
      </p:sp>
      <p:sp>
        <p:nvSpPr>
          <p:cNvPr id="960516" name="AutoShape 4">
            <a:extLst>
              <a:ext uri="{FF2B5EF4-FFF2-40B4-BE49-F238E27FC236}">
                <a16:creationId xmlns:a16="http://schemas.microsoft.com/office/drawing/2014/main" id="{3C02612C-C6F0-FA4A-8FC4-71238C4F3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04800"/>
            <a:ext cx="381000" cy="3048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60517" name="AutoShape 5">
            <a:extLst>
              <a:ext uri="{FF2B5EF4-FFF2-40B4-BE49-F238E27FC236}">
                <a16:creationId xmlns:a16="http://schemas.microsoft.com/office/drawing/2014/main" id="{B6D7B7E4-91E2-F54A-9848-D5162F620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524000"/>
            <a:ext cx="381000" cy="3048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40C83B02-5A03-E646-9D13-AF78E36C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1" y="6143625"/>
            <a:ext cx="1726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3300"/>
                </a:solidFill>
                <a:latin typeface="Comic Sans MS" panose="030F0902030302020204" pitchFamily="66" charset="0"/>
              </a:rPr>
              <a:t>intraperitoneale</a:t>
            </a:r>
          </a:p>
        </p:txBody>
      </p:sp>
    </p:spTree>
    <p:extLst>
      <p:ext uri="{BB962C8B-B14F-4D97-AF65-F5344CB8AC3E}">
        <p14:creationId xmlns:p14="http://schemas.microsoft.com/office/powerpoint/2010/main" val="226087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a. dig\25-20c.jpg">
            <a:extLst>
              <a:ext uri="{FF2B5EF4-FFF2-40B4-BE49-F238E27FC236}">
                <a16:creationId xmlns:a16="http://schemas.microsoft.com/office/drawing/2014/main" id="{40353AA6-BD41-D443-BEF0-62FB7134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325"/>
            <a:ext cx="91440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5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a. dig\25-20d.jpg">
            <a:extLst>
              <a:ext uri="{FF2B5EF4-FFF2-40B4-BE49-F238E27FC236}">
                <a16:creationId xmlns:a16="http://schemas.microsoft.com/office/drawing/2014/main" id="{BCD14F99-BC9B-D54F-A066-16EF2973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"/>
            <a:ext cx="8077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ACE7C07A-6DE3-424C-8C37-EB708BBF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81000"/>
            <a:ext cx="12954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FF3300"/>
                </a:solidFill>
                <a:latin typeface="Arial" panose="020B0604020202020204" pitchFamily="34" charset="0"/>
              </a:rPr>
              <a:t>Leg. Triangolare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8E40EB70-44EA-7844-AA0F-8336FD58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0"/>
            <a:ext cx="13716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35D77720-95B6-0F46-8CA1-5AC11D481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12954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FF3300"/>
                </a:solidFill>
                <a:latin typeface="Arial" panose="020B0604020202020204" pitchFamily="34" charset="0"/>
              </a:rPr>
              <a:t>Piccolo</a:t>
            </a:r>
          </a:p>
          <a:p>
            <a:pPr algn="ctr" eaLnBrk="1" hangingPunct="1"/>
            <a:r>
              <a:rPr lang="it-IT" altLang="it-IT" b="1">
                <a:solidFill>
                  <a:srgbClr val="FF3300"/>
                </a:solidFill>
                <a:latin typeface="Arial" panose="020B0604020202020204" pitchFamily="34" charset="0"/>
              </a:rPr>
              <a:t>omento</a:t>
            </a:r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CAD79C6D-8047-434D-883F-8B7A200102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743200"/>
            <a:ext cx="23622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444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026">
            <a:extLst>
              <a:ext uri="{FF2B5EF4-FFF2-40B4-BE49-F238E27FC236}">
                <a16:creationId xmlns:a16="http://schemas.microsoft.com/office/drawing/2014/main" id="{E2B742C8-E59A-CA48-8B77-1FE57C6EA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56189"/>
            <a:ext cx="8440738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ILO FEGATO  </a:t>
            </a:r>
            <a:r>
              <a:rPr lang="it-IT" altLang="it-IT">
                <a:latin typeface="Comic Sans MS" panose="030F0902030302020204" pitchFamily="66" charset="0"/>
                <a:sym typeface="Symbol" pitchFamily="2" charset="2"/>
              </a:rPr>
              <a:t></a:t>
            </a:r>
            <a:r>
              <a:rPr lang="it-IT" altLang="it-IT">
                <a:latin typeface="Comic Sans MS" panose="030F0902030302020204" pitchFamily="66" charset="0"/>
              </a:rPr>
              <a:t>   PICCOLA CURVATURA STOMACO + BULBO DUODENALE</a:t>
            </a:r>
          </a:p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		    + PARTE DX ESOFAGO </a:t>
            </a:r>
          </a:p>
        </p:txBody>
      </p:sp>
      <p:sp>
        <p:nvSpPr>
          <p:cNvPr id="31746" name="Text Box 1027">
            <a:extLst>
              <a:ext uri="{FF2B5EF4-FFF2-40B4-BE49-F238E27FC236}">
                <a16:creationId xmlns:a16="http://schemas.microsoft.com/office/drawing/2014/main" id="{8DDCACEB-D5BE-4846-9F8D-4B31DC4B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00164"/>
            <a:ext cx="3028950" cy="46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PICCOLO OMENTO</a:t>
            </a:r>
          </a:p>
        </p:txBody>
      </p:sp>
      <p:sp>
        <p:nvSpPr>
          <p:cNvPr id="31747" name="Line 1028">
            <a:extLst>
              <a:ext uri="{FF2B5EF4-FFF2-40B4-BE49-F238E27FC236}">
                <a16:creationId xmlns:a16="http://schemas.microsoft.com/office/drawing/2014/main" id="{0A595834-2675-BC43-8445-2694FBF09D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1828800"/>
            <a:ext cx="7620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48" name="Line 1029">
            <a:extLst>
              <a:ext uri="{FF2B5EF4-FFF2-40B4-BE49-F238E27FC236}">
                <a16:creationId xmlns:a16="http://schemas.microsoft.com/office/drawing/2014/main" id="{6D4D87EF-E7F3-A84B-ACBC-100E48487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828800"/>
            <a:ext cx="3810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49" name="Text Box 1030">
            <a:extLst>
              <a:ext uri="{FF2B5EF4-FFF2-40B4-BE49-F238E27FC236}">
                <a16:creationId xmlns:a16="http://schemas.microsoft.com/office/drawing/2014/main" id="{77EAE686-E9FD-ED47-9553-941DC90E9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817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</p:txBody>
      </p:sp>
      <p:sp>
        <p:nvSpPr>
          <p:cNvPr id="31750" name="Text Box 1031">
            <a:extLst>
              <a:ext uri="{FF2B5EF4-FFF2-40B4-BE49-F238E27FC236}">
                <a16:creationId xmlns:a16="http://schemas.microsoft.com/office/drawing/2014/main" id="{21B2AB71-97A1-8143-9EFF-B59C07CE3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466975"/>
            <a:ext cx="3133725" cy="40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EPATO-GASTRICO</a:t>
            </a:r>
          </a:p>
        </p:txBody>
      </p:sp>
      <p:sp>
        <p:nvSpPr>
          <p:cNvPr id="31751" name="Text Box 1032">
            <a:extLst>
              <a:ext uri="{FF2B5EF4-FFF2-40B4-BE49-F238E27FC236}">
                <a16:creationId xmlns:a16="http://schemas.microsoft.com/office/drawing/2014/main" id="{4F891241-58E8-1441-8D1B-A3B689B12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390775"/>
            <a:ext cx="3367088" cy="101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Leg. </a:t>
            </a:r>
            <a:r>
              <a:rPr lang="it-IT" altLang="it-IT" sz="2000" b="1">
                <a:latin typeface="Comic Sans MS" panose="030F0902030302020204" pitchFamily="66" charset="0"/>
              </a:rPr>
              <a:t>EPATO-DUODENALE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(delimita forame epiploico</a:t>
            </a:r>
          </a:p>
          <a:p>
            <a:pPr algn="ctr" eaLnBrk="1" hangingPunct="1"/>
            <a:r>
              <a:rPr lang="it-IT" altLang="it-IT" sz="2000">
                <a:latin typeface="Comic Sans MS" panose="030F0902030302020204" pitchFamily="66" charset="0"/>
              </a:rPr>
              <a:t>del Winslow)</a:t>
            </a:r>
          </a:p>
        </p:txBody>
      </p:sp>
      <p:sp>
        <p:nvSpPr>
          <p:cNvPr id="31752" name="Text Box 1033">
            <a:extLst>
              <a:ext uri="{FF2B5EF4-FFF2-40B4-BE49-F238E27FC236}">
                <a16:creationId xmlns:a16="http://schemas.microsoft.com/office/drawing/2014/main" id="{7A6C3AE7-83DB-5442-9E91-3E85DE632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7134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</p:txBody>
      </p:sp>
      <p:sp>
        <p:nvSpPr>
          <p:cNvPr id="31753" name="Line 1034">
            <a:extLst>
              <a:ext uri="{FF2B5EF4-FFF2-40B4-BE49-F238E27FC236}">
                <a16:creationId xmlns:a16="http://schemas.microsoft.com/office/drawing/2014/main" id="{8E2780B7-C5AF-CD47-9783-25223B50E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3505200"/>
            <a:ext cx="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54" name="Text Box 1035">
            <a:extLst>
              <a:ext uri="{FF2B5EF4-FFF2-40B4-BE49-F238E27FC236}">
                <a16:creationId xmlns:a16="http://schemas.microsoft.com/office/drawing/2014/main" id="{157A8B58-90F6-AB43-97BC-B879E3AE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4219575"/>
            <a:ext cx="3211513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anose="030F0902030302020204" pitchFamily="66" charset="0"/>
              </a:rPr>
              <a:t>Ingresso borsa omentale</a:t>
            </a:r>
          </a:p>
        </p:txBody>
      </p:sp>
    </p:spTree>
    <p:extLst>
      <p:ext uri="{BB962C8B-B14F-4D97-AF65-F5344CB8AC3E}">
        <p14:creationId xmlns:p14="http://schemas.microsoft.com/office/powerpoint/2010/main" val="42810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E80C12C-F49D-844C-98C9-8DCAB867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85" y="139700"/>
            <a:ext cx="7561943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7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>
            <a:extLst>
              <a:ext uri="{FF2B5EF4-FFF2-40B4-BE49-F238E27FC236}">
                <a16:creationId xmlns:a16="http://schemas.microsoft.com/office/drawing/2014/main" id="{297FA217-F32D-EB44-82C5-3E6156DF8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157163"/>
            <a:ext cx="4310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CISTIFELLEA o COLECISTI</a:t>
            </a:r>
          </a:p>
        </p:txBody>
      </p:sp>
      <p:sp>
        <p:nvSpPr>
          <p:cNvPr id="33794" name="Text Box 3">
            <a:extLst>
              <a:ext uri="{FF2B5EF4-FFF2-40B4-BE49-F238E27FC236}">
                <a16:creationId xmlns:a16="http://schemas.microsoft.com/office/drawing/2014/main" id="{18AC7918-139F-8B49-9493-A35ABD43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5800"/>
            <a:ext cx="7772400" cy="5892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902030302020204" pitchFamily="66" charset="0"/>
              </a:rPr>
              <a:t> Organo muscolare cavo</a:t>
            </a: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902030302020204" pitchFamily="66" charset="0"/>
              </a:rPr>
              <a:t> forma a pera</a:t>
            </a: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902030302020204" pitchFamily="66" charset="0"/>
              </a:rPr>
              <a:t> Lungh: 10 cm, </a:t>
            </a:r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 max: 3,5 cm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902030302020204" pitchFamily="66" charset="0"/>
              </a:rPr>
              <a:t> capacità max: 40-70 ml di bile</a:t>
            </a:r>
          </a:p>
          <a:p>
            <a:pPr eaLnBrk="1" hangingPunct="1">
              <a:buFontTx/>
              <a:buChar char="•"/>
            </a:pPr>
            <a:r>
              <a:rPr lang="it-IT" altLang="it-IT" sz="2000">
                <a:latin typeface="Comic Sans MS" panose="030F0902030302020204" pitchFamily="66" charset="0"/>
              </a:rPr>
              <a:t> occupa la fossa cistica</a:t>
            </a:r>
          </a:p>
          <a:p>
            <a:pPr eaLnBrk="1" hangingPunct="1">
              <a:buFontTx/>
              <a:buChar char="•"/>
            </a:pPr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/>
            <a:r>
              <a:rPr lang="it-IT" altLang="it-IT" sz="2000">
                <a:latin typeface="Comic Sans MS" panose="030F0902030302020204" pitchFamily="66" charset="0"/>
              </a:rPr>
              <a:t>Comportamento del peritoneo:</a:t>
            </a:r>
          </a:p>
          <a:p>
            <a:pPr eaLnBrk="1" hangingPunct="1"/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/>
            <a:r>
              <a:rPr lang="it-IT" altLang="it-IT" sz="2000">
                <a:latin typeface="Comic Sans MS" panose="030F0902030302020204" pitchFamily="66" charset="0"/>
              </a:rPr>
              <a:t>FONDO </a:t>
            </a:r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 rivestito dal peritoneo anteriormente, in rapporto con la parete addominale ant, nel punto in cui il margine laterale del m. retto dell’addome si incontra con l’arcata costale (PUNTO CISTICO)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/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/>
            <a:r>
              <a:rPr lang="it-IT" altLang="it-IT" sz="2000">
                <a:latin typeface="Comic Sans MS" panose="030F0902030302020204" pitchFamily="66" charset="0"/>
              </a:rPr>
              <a:t>CORPO (nella fossa cistica) </a:t>
            </a:r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 rivestito dal peritoneo solo sulla faccia inferiore</a:t>
            </a:r>
          </a:p>
          <a:p>
            <a:pPr eaLnBrk="1" hangingPunct="1"/>
            <a:endParaRPr lang="it-IT" altLang="it-IT" sz="2000">
              <a:latin typeface="Comic Sans MS" panose="030F0902030302020204" pitchFamily="66" charset="0"/>
              <a:sym typeface="Symbol" pitchFamily="2" charset="2"/>
            </a:endParaRPr>
          </a:p>
          <a:p>
            <a:pPr eaLnBrk="1" hangingPunct="1"/>
            <a:r>
              <a:rPr lang="it-IT" altLang="it-IT" sz="2000">
                <a:latin typeface="Comic Sans MS" panose="030F0902030302020204" pitchFamily="66" charset="0"/>
                <a:sym typeface="Symbol" pitchFamily="2" charset="2"/>
              </a:rPr>
              <a:t>COLLO  avvolto da peritoneo (MESOCISTI) che lo fissa alla faccia inferiore del fegato</a:t>
            </a:r>
            <a:endParaRPr lang="it-IT" altLang="it-IT" sz="2000">
              <a:latin typeface="Comic Sans MS" panose="030F0902030302020204" pitchFamily="66" charset="0"/>
            </a:endParaRPr>
          </a:p>
          <a:p>
            <a:pPr eaLnBrk="1" hangingPunct="1"/>
            <a:endParaRPr lang="it-IT" altLang="it-IT" sz="20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51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a. dig\25-22.jpg">
            <a:extLst>
              <a:ext uri="{FF2B5EF4-FFF2-40B4-BE49-F238E27FC236}">
                <a16:creationId xmlns:a16="http://schemas.microsoft.com/office/drawing/2014/main" id="{B1168641-5AC0-9F4F-AC51-F0EC8477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3989"/>
            <a:ext cx="85344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827" name="AutoShape 3">
            <a:extLst>
              <a:ext uri="{FF2B5EF4-FFF2-40B4-BE49-F238E27FC236}">
                <a16:creationId xmlns:a16="http://schemas.microsoft.com/office/drawing/2014/main" id="{6AFF30A0-0F53-C14B-9FF7-2D70A5ABF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718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73828" name="AutoShape 4">
            <a:extLst>
              <a:ext uri="{FF2B5EF4-FFF2-40B4-BE49-F238E27FC236}">
                <a16:creationId xmlns:a16="http://schemas.microsoft.com/office/drawing/2014/main" id="{7F5F9E34-64E8-B04B-B787-B5D882B8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73829" name="AutoShape 5">
            <a:extLst>
              <a:ext uri="{FF2B5EF4-FFF2-40B4-BE49-F238E27FC236}">
                <a16:creationId xmlns:a16="http://schemas.microsoft.com/office/drawing/2014/main" id="{176F2A0C-4D88-2A47-B7A0-1572500B6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2098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73830" name="AutoShape 6">
            <a:extLst>
              <a:ext uri="{FF2B5EF4-FFF2-40B4-BE49-F238E27FC236}">
                <a16:creationId xmlns:a16="http://schemas.microsoft.com/office/drawing/2014/main" id="{A0C095E3-C61B-104F-88D1-3BB3E4F4E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620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973831" name="AutoShape 7">
            <a:extLst>
              <a:ext uri="{FF2B5EF4-FFF2-40B4-BE49-F238E27FC236}">
                <a16:creationId xmlns:a16="http://schemas.microsoft.com/office/drawing/2014/main" id="{74CF6368-B702-A848-B219-4B2A0B463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228600" cy="228600"/>
          </a:xfrm>
          <a:prstGeom prst="star5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09126256-B3FC-1248-8568-60580D0A9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5715000"/>
            <a:ext cx="2514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814B4F91-4A4B-D540-803D-B6B16C22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181" y="5638801"/>
            <a:ext cx="8980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t>Papilla </a:t>
            </a:r>
          </a:p>
          <a:p>
            <a:pPr algn="ctr" eaLnBrk="1" hangingPunct="1"/>
            <a:r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t>duodenale</a:t>
            </a:r>
          </a:p>
          <a:p>
            <a:pPr algn="ctr" eaLnBrk="1" hangingPunct="1"/>
            <a:r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t>maggiore</a:t>
            </a:r>
          </a:p>
        </p:txBody>
      </p:sp>
    </p:spTree>
    <p:extLst>
      <p:ext uri="{BB962C8B-B14F-4D97-AF65-F5344CB8AC3E}">
        <p14:creationId xmlns:p14="http://schemas.microsoft.com/office/powerpoint/2010/main" val="645677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2514">
            <a:extLst>
              <a:ext uri="{FF2B5EF4-FFF2-40B4-BE49-F238E27FC236}">
                <a16:creationId xmlns:a16="http://schemas.microsoft.com/office/drawing/2014/main" id="{49C69757-0CEB-BA42-A383-F68AAAC30E38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>
          <a:xfrm>
            <a:off x="1828801" y="0"/>
            <a:ext cx="59102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7203" name="Text Box 3">
            <a:extLst>
              <a:ext uri="{FF2B5EF4-FFF2-40B4-BE49-F238E27FC236}">
                <a16:creationId xmlns:a16="http://schemas.microsoft.com/office/drawing/2014/main" id="{2CA6BD69-E4B0-1043-AA00-920520E0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1604964"/>
            <a:ext cx="17780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DUODENO</a:t>
            </a:r>
          </a:p>
        </p:txBody>
      </p:sp>
      <p:sp>
        <p:nvSpPr>
          <p:cNvPr id="35843" name="Line 4">
            <a:extLst>
              <a:ext uri="{FF2B5EF4-FFF2-40B4-BE49-F238E27FC236}">
                <a16:creationId xmlns:a16="http://schemas.microsoft.com/office/drawing/2014/main" id="{49D05EA6-6F11-6C4B-B318-7E4A966415A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2209800"/>
            <a:ext cx="0" cy="1219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7205" name="Text Box 5">
            <a:extLst>
              <a:ext uri="{FF2B5EF4-FFF2-40B4-BE49-F238E27FC236}">
                <a16:creationId xmlns:a16="http://schemas.microsoft.com/office/drawing/2014/main" id="{89B48F77-CCC0-C24B-AC28-D2A03F4F8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581401"/>
            <a:ext cx="1665288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DIGIUNO</a:t>
            </a:r>
          </a:p>
        </p:txBody>
      </p:sp>
      <p:sp>
        <p:nvSpPr>
          <p:cNvPr id="35845" name="Line 6">
            <a:extLst>
              <a:ext uri="{FF2B5EF4-FFF2-40B4-BE49-F238E27FC236}">
                <a16:creationId xmlns:a16="http://schemas.microsoft.com/office/drawing/2014/main" id="{C36C0B2B-61FF-0541-94B3-05AE5C288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4114800"/>
            <a:ext cx="0" cy="114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7207" name="Text Box 7">
            <a:extLst>
              <a:ext uri="{FF2B5EF4-FFF2-40B4-BE49-F238E27FC236}">
                <a16:creationId xmlns:a16="http://schemas.microsoft.com/office/drawing/2014/main" id="{F4C25369-E8CD-5743-BDAB-97C7457F0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1" y="5338764"/>
            <a:ext cx="96202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ILEO</a:t>
            </a:r>
          </a:p>
        </p:txBody>
      </p:sp>
      <p:sp>
        <p:nvSpPr>
          <p:cNvPr id="947208" name="Text Box 8">
            <a:extLst>
              <a:ext uri="{FF2B5EF4-FFF2-40B4-BE49-F238E27FC236}">
                <a16:creationId xmlns:a16="http://schemas.microsoft.com/office/drawing/2014/main" id="{61FF7C95-8563-D04F-90CE-D6E2A0FE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971801"/>
            <a:ext cx="3810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2000" b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MESENTERICO</a:t>
            </a:r>
          </a:p>
        </p:txBody>
      </p:sp>
      <p:sp>
        <p:nvSpPr>
          <p:cNvPr id="35848" name="Text Box 9">
            <a:extLst>
              <a:ext uri="{FF2B5EF4-FFF2-40B4-BE49-F238E27FC236}">
                <a16:creationId xmlns:a16="http://schemas.microsoft.com/office/drawing/2014/main" id="{DBF97C93-539B-5F4F-B24E-CA4F0D46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166" y="304801"/>
            <a:ext cx="2082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omic Sans MS" panose="030F0902030302020204" pitchFamily="66" charset="0"/>
              </a:rPr>
              <a:t>INTESTINO</a:t>
            </a:r>
          </a:p>
          <a:p>
            <a:pPr algn="ctr" eaLnBrk="1" hangingPunct="1"/>
            <a:r>
              <a:rPr lang="it-IT" altLang="it-IT" sz="2400" dirty="0">
                <a:latin typeface="Comic Sans MS" panose="030F0902030302020204" pitchFamily="66" charset="0"/>
              </a:rPr>
              <a:t> TENUE</a:t>
            </a:r>
          </a:p>
        </p:txBody>
      </p:sp>
    </p:spTree>
    <p:extLst>
      <p:ext uri="{BB962C8B-B14F-4D97-AF65-F5344CB8AC3E}">
        <p14:creationId xmlns:p14="http://schemas.microsoft.com/office/powerpoint/2010/main" val="23802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C55794F2-C555-F644-A3EA-44DB8C1FC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1"/>
            <a:ext cx="1373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dirty="0">
                <a:latin typeface="Comic Sans MS" panose="030F0902030302020204" pitchFamily="66" charset="0"/>
              </a:rPr>
              <a:t>DUODENO</a:t>
            </a:r>
          </a:p>
        </p:txBody>
      </p:sp>
      <p:pic>
        <p:nvPicPr>
          <p:cNvPr id="36866" name="Picture 3" descr="C:\Documenti\Lectures\Corso generale\figure\peritoneo\peritoneo retro.jpg">
            <a:extLst>
              <a:ext uri="{FF2B5EF4-FFF2-40B4-BE49-F238E27FC236}">
                <a16:creationId xmlns:a16="http://schemas.microsoft.com/office/drawing/2014/main" id="{50BC8998-5DC8-D841-9EFE-85E04E08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685800"/>
            <a:ext cx="5740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>
            <a:extLst>
              <a:ext uri="{FF2B5EF4-FFF2-40B4-BE49-F238E27FC236}">
                <a16:creationId xmlns:a16="http://schemas.microsoft.com/office/drawing/2014/main" id="{6054998B-29D9-EA4A-B2C0-A88A641E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04788"/>
            <a:ext cx="2928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Comic Sans MS" panose="030F0902030302020204" pitchFamily="66" charset="0"/>
              </a:rPr>
              <a:t> lungh. 25-30 cm, </a:t>
            </a:r>
            <a:r>
              <a:rPr lang="it-IT" altLang="it-IT">
                <a:solidFill>
                  <a:srgbClr val="FFFFFF"/>
                </a:solidFill>
                <a:latin typeface="Comic Sans MS" panose="030F0902030302020204" pitchFamily="66" charset="0"/>
                <a:sym typeface="Symbol" pitchFamily="2" charset="2"/>
              </a:rPr>
              <a:t> 4 cm</a:t>
            </a:r>
            <a:endParaRPr lang="it-IT" altLang="it-IT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Comic Sans MS" panose="030F0902030302020204" pitchFamily="66" charset="0"/>
              </a:rPr>
              <a:t> avvolge testa pancreas</a:t>
            </a: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2D64D643-6425-464D-A80F-58D52046A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119189"/>
            <a:ext cx="958850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latin typeface="Comic Sans MS" panose="030F0902030302020204" pitchFamily="66" charset="0"/>
              </a:rPr>
              <a:t>BULBO</a:t>
            </a:r>
          </a:p>
        </p:txBody>
      </p:sp>
      <p:sp>
        <p:nvSpPr>
          <p:cNvPr id="36869" name="Line 6">
            <a:extLst>
              <a:ext uri="{FF2B5EF4-FFF2-40B4-BE49-F238E27FC236}">
                <a16:creationId xmlns:a16="http://schemas.microsoft.com/office/drawing/2014/main" id="{5F6BAFF5-B4AC-624F-ACEC-45B5AA31B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6002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70" name="Text Box 7">
            <a:extLst>
              <a:ext uri="{FF2B5EF4-FFF2-40B4-BE49-F238E27FC236}">
                <a16:creationId xmlns:a16="http://schemas.microsoft.com/office/drawing/2014/main" id="{D06EC903-4985-C445-8079-99BC7A9D1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957389"/>
            <a:ext cx="1395412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FLESSURA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SUP</a:t>
            </a:r>
          </a:p>
        </p:txBody>
      </p:sp>
      <p:sp>
        <p:nvSpPr>
          <p:cNvPr id="36871" name="Text Box 8">
            <a:extLst>
              <a:ext uri="{FF2B5EF4-FFF2-40B4-BE49-F238E27FC236}">
                <a16:creationId xmlns:a16="http://schemas.microsoft.com/office/drawing/2014/main" id="{C6035CA5-E479-5942-86BD-2B9467EF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4" y="3176589"/>
            <a:ext cx="1895475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PARTE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DISCENDENTE</a:t>
            </a:r>
          </a:p>
        </p:txBody>
      </p:sp>
      <p:sp>
        <p:nvSpPr>
          <p:cNvPr id="36872" name="Text Box 9">
            <a:extLst>
              <a:ext uri="{FF2B5EF4-FFF2-40B4-BE49-F238E27FC236}">
                <a16:creationId xmlns:a16="http://schemas.microsoft.com/office/drawing/2014/main" id="{7D22ADF5-FBDD-5D49-A89F-D01392349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63" y="4395789"/>
            <a:ext cx="1395412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FLESSURA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INF</a:t>
            </a:r>
          </a:p>
        </p:txBody>
      </p:sp>
      <p:sp>
        <p:nvSpPr>
          <p:cNvPr id="36873" name="Text Box 10">
            <a:extLst>
              <a:ext uri="{FF2B5EF4-FFF2-40B4-BE49-F238E27FC236}">
                <a16:creationId xmlns:a16="http://schemas.microsoft.com/office/drawing/2014/main" id="{3DD3CDB2-8F14-8643-889D-1A3BD34AC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4" y="5614988"/>
            <a:ext cx="1550987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FLESSURA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DUODENO-</a:t>
            </a:r>
          </a:p>
          <a:p>
            <a:pPr algn="ctr" eaLnBrk="1" hangingPunct="1"/>
            <a:r>
              <a:rPr lang="it-IT" altLang="it-IT">
                <a:latin typeface="Comic Sans MS" panose="030F0902030302020204" pitchFamily="66" charset="0"/>
              </a:rPr>
              <a:t>DIGIUNALE</a:t>
            </a:r>
          </a:p>
        </p:txBody>
      </p:sp>
      <p:sp>
        <p:nvSpPr>
          <p:cNvPr id="36874" name="Line 11">
            <a:extLst>
              <a:ext uri="{FF2B5EF4-FFF2-40B4-BE49-F238E27FC236}">
                <a16:creationId xmlns:a16="http://schemas.microsoft.com/office/drawing/2014/main" id="{28F7558A-69F3-4547-882F-AD4281233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7432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75" name="Line 12">
            <a:extLst>
              <a:ext uri="{FF2B5EF4-FFF2-40B4-BE49-F238E27FC236}">
                <a16:creationId xmlns:a16="http://schemas.microsoft.com/office/drawing/2014/main" id="{647A94D7-2CC8-4147-99D1-EFAF20D65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9624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76" name="Line 13">
            <a:extLst>
              <a:ext uri="{FF2B5EF4-FFF2-40B4-BE49-F238E27FC236}">
                <a16:creationId xmlns:a16="http://schemas.microsoft.com/office/drawing/2014/main" id="{D82EDFEB-3618-1542-887C-C533ECD44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51816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652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3FF3C4BA-3C91-9B42-B29F-D720F909B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204788"/>
            <a:ext cx="428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dirty="0">
                <a:latin typeface="Comic Sans MS" panose="030F0902030302020204" pitchFamily="66" charset="0"/>
              </a:rPr>
              <a:t>COMPORTAMENTO DEL PERITONEO</a:t>
            </a:r>
          </a:p>
        </p:txBody>
      </p:sp>
      <p:pic>
        <p:nvPicPr>
          <p:cNvPr id="37890" name="Picture 3" descr="C:\Documenti\Lectures\Corso generale\figure\peritoneo\borsa omentale2.jpg">
            <a:extLst>
              <a:ext uri="{FF2B5EF4-FFF2-40B4-BE49-F238E27FC236}">
                <a16:creationId xmlns:a16="http://schemas.microsoft.com/office/drawing/2014/main" id="{286061BF-59E7-0F48-990F-9DA4F62C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4" y="685800"/>
            <a:ext cx="52974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9252" name="Text Box 4">
            <a:extLst>
              <a:ext uri="{FF2B5EF4-FFF2-40B4-BE49-F238E27FC236}">
                <a16:creationId xmlns:a16="http://schemas.microsoft.com/office/drawing/2014/main" id="{CDE2DB0F-3FB9-5742-9E8C-321C0846D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1"/>
            <a:ext cx="3429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 BULBO: intraperitoneale</a:t>
            </a:r>
          </a:p>
          <a:p>
            <a:pPr eaLnBrk="1" hangingPunct="1">
              <a:buFontTx/>
              <a:buChar char="•"/>
              <a:defRPr/>
            </a:pPr>
            <a:endParaRPr lang="it-IT" altLang="it-IT" sz="2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eaLnBrk="1" hangingPunct="1">
              <a:defRPr/>
            </a:pPr>
            <a:r>
              <a:rPr lang="it-IT" altLang="it-IT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Leg. EPATO-DUODENALE</a:t>
            </a:r>
          </a:p>
          <a:p>
            <a:pPr eaLnBrk="1" hangingPunct="1">
              <a:defRPr/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(piccolo omento)</a:t>
            </a:r>
          </a:p>
          <a:p>
            <a:pPr eaLnBrk="1" hangingPunct="1">
              <a:defRPr/>
            </a:pPr>
            <a:endParaRPr lang="it-IT" altLang="it-IT" sz="2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eaLnBrk="1" hangingPunct="1">
              <a:defRPr/>
            </a:pPr>
            <a:r>
              <a:rPr lang="it-IT" altLang="it-IT" sz="2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Leg. DUODENO-COLICO</a:t>
            </a:r>
          </a:p>
          <a:p>
            <a:pPr eaLnBrk="1" hangingPunct="1">
              <a:defRPr/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(al colon trasverso)</a:t>
            </a:r>
          </a:p>
          <a:p>
            <a:pPr eaLnBrk="1" hangingPunct="1">
              <a:defRPr/>
            </a:pPr>
            <a:endParaRPr lang="it-IT" altLang="it-IT" sz="2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eaLnBrk="1" hangingPunct="1">
              <a:defRPr/>
            </a:pPr>
            <a:endParaRPr lang="it-IT" altLang="it-IT" sz="2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eaLnBrk="1" hangingPunct="1">
              <a:defRPr/>
            </a:pPr>
            <a:endParaRPr lang="it-IT" altLang="it-IT" sz="2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it-IT" altLang="it-IT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 ALTRE PARTI: retroperitoneali</a:t>
            </a:r>
          </a:p>
        </p:txBody>
      </p:sp>
    </p:spTree>
    <p:extLst>
      <p:ext uri="{BB962C8B-B14F-4D97-AF65-F5344CB8AC3E}">
        <p14:creationId xmlns:p14="http://schemas.microsoft.com/office/powerpoint/2010/main" val="2486543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a. dig\25-4b.jpg">
            <a:extLst>
              <a:ext uri="{FF2B5EF4-FFF2-40B4-BE49-F238E27FC236}">
                <a16:creationId xmlns:a16="http://schemas.microsoft.com/office/drawing/2014/main" id="{410D8277-6B2E-9243-A80C-E9B3B0FB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1" y="0"/>
            <a:ext cx="657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3">
            <a:extLst>
              <a:ext uri="{FF2B5EF4-FFF2-40B4-BE49-F238E27FC236}">
                <a16:creationId xmlns:a16="http://schemas.microsoft.com/office/drawing/2014/main" id="{4B18D155-ACFE-D148-8F64-7DF5087965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3000" y="2590800"/>
            <a:ext cx="16002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35B3D8BF-8A4A-F44A-AAFE-48FF27A1D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2362200"/>
            <a:ext cx="8210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FF3300"/>
                </a:solidFill>
                <a:latin typeface="Arial" panose="020B0604020202020204" pitchFamily="34" charset="0"/>
              </a:rPr>
              <a:t>Radice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37BDD7CA-F810-0D4F-B905-E39C1FF9C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381000"/>
            <a:ext cx="1611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accent2"/>
                </a:solidFill>
                <a:latin typeface="Comic Sans MS" panose="030F0902030302020204" pitchFamily="66" charset="0"/>
              </a:rPr>
              <a:t>MESENTERE</a:t>
            </a:r>
          </a:p>
        </p:txBody>
      </p:sp>
    </p:spTree>
    <p:extLst>
      <p:ext uri="{BB962C8B-B14F-4D97-AF65-F5344CB8AC3E}">
        <p14:creationId xmlns:p14="http://schemas.microsoft.com/office/powerpoint/2010/main" val="4216096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:\a. dig\addome con crasso.jpg">
            <a:extLst>
              <a:ext uri="{FF2B5EF4-FFF2-40B4-BE49-F238E27FC236}">
                <a16:creationId xmlns:a16="http://schemas.microsoft.com/office/drawing/2014/main" id="{6215F314-6700-0F48-8E25-AD2E3C42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0"/>
            <a:ext cx="535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07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>
            <a:extLst>
              <a:ext uri="{FF2B5EF4-FFF2-40B4-BE49-F238E27FC236}">
                <a16:creationId xmlns:a16="http://schemas.microsoft.com/office/drawing/2014/main" id="{47D133B1-197D-4449-9F10-DC8DEA08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526" y="439739"/>
            <a:ext cx="175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 dirty="0">
                <a:latin typeface="Comic Sans MS" panose="030F0902030302020204" pitchFamily="66" charset="0"/>
              </a:rPr>
              <a:t>INTESTINO</a:t>
            </a:r>
          </a:p>
          <a:p>
            <a:pPr algn="ctr" eaLnBrk="1" hangingPunct="1"/>
            <a:r>
              <a:rPr lang="it-IT" altLang="it-IT" sz="2000" dirty="0">
                <a:latin typeface="Comic Sans MS" panose="030F0902030302020204" pitchFamily="66" charset="0"/>
              </a:rPr>
              <a:t>CRASSO</a:t>
            </a:r>
          </a:p>
        </p:txBody>
      </p:sp>
      <p:sp>
        <p:nvSpPr>
          <p:cNvPr id="953347" name="Text Box 3">
            <a:extLst>
              <a:ext uri="{FF2B5EF4-FFF2-40B4-BE49-F238E27FC236}">
                <a16:creationId xmlns:a16="http://schemas.microsoft.com/office/drawing/2014/main" id="{390BC7F4-8509-5043-8E35-5202BB0AA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150" y="1658938"/>
            <a:ext cx="998538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CIECO</a:t>
            </a:r>
          </a:p>
        </p:txBody>
      </p:sp>
      <p:sp>
        <p:nvSpPr>
          <p:cNvPr id="41987" name="Line 4">
            <a:extLst>
              <a:ext uri="{FF2B5EF4-FFF2-40B4-BE49-F238E27FC236}">
                <a16:creationId xmlns:a16="http://schemas.microsoft.com/office/drawing/2014/main" id="{911D230F-7915-9348-9D63-1B75E7382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2950" y="2216150"/>
            <a:ext cx="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3349" name="Text Box 5">
            <a:extLst>
              <a:ext uri="{FF2B5EF4-FFF2-40B4-BE49-F238E27FC236}">
                <a16:creationId xmlns:a16="http://schemas.microsoft.com/office/drawing/2014/main" id="{D17FC65B-35C4-8F49-9785-146031EF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151" y="3106738"/>
            <a:ext cx="1095375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COLON</a:t>
            </a:r>
          </a:p>
        </p:txBody>
      </p:sp>
      <p:sp>
        <p:nvSpPr>
          <p:cNvPr id="41989" name="Line 6">
            <a:extLst>
              <a:ext uri="{FF2B5EF4-FFF2-40B4-BE49-F238E27FC236}">
                <a16:creationId xmlns:a16="http://schemas.microsoft.com/office/drawing/2014/main" id="{498B0498-265D-4F45-A784-F53ADCEA1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2950" y="3663950"/>
            <a:ext cx="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3351" name="Text Box 7">
            <a:extLst>
              <a:ext uri="{FF2B5EF4-FFF2-40B4-BE49-F238E27FC236}">
                <a16:creationId xmlns:a16="http://schemas.microsoft.com/office/drawing/2014/main" id="{541B0746-C775-6F4F-98CB-908ADA56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150" y="4554538"/>
            <a:ext cx="1062038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RETTO</a:t>
            </a:r>
          </a:p>
        </p:txBody>
      </p:sp>
      <p:sp>
        <p:nvSpPr>
          <p:cNvPr id="41991" name="Text Box 8">
            <a:extLst>
              <a:ext uri="{FF2B5EF4-FFF2-40B4-BE49-F238E27FC236}">
                <a16:creationId xmlns:a16="http://schemas.microsoft.com/office/drawing/2014/main" id="{A99401E5-532B-6847-A84B-3FBDDD198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150" y="5445126"/>
            <a:ext cx="2101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rgbClr val="FFFFFF"/>
                </a:solidFill>
                <a:latin typeface="Comic Sans MS" panose="030F0902030302020204" pitchFamily="66" charset="0"/>
              </a:rPr>
              <a:t>Lunghezza: 1,5m</a:t>
            </a:r>
          </a:p>
          <a:p>
            <a:pPr algn="ctr" eaLnBrk="1" hangingPunct="1"/>
            <a:r>
              <a:rPr lang="it-IT" altLang="it-IT" sz="2000">
                <a:solidFill>
                  <a:srgbClr val="FFFFFF"/>
                </a:solidFill>
                <a:latin typeface="Comic Sans MS" panose="030F0902030302020204" pitchFamily="66" charset="0"/>
                <a:sym typeface="Symbol" pitchFamily="2" charset="2"/>
              </a:rPr>
              <a:t>: 7,5 cm</a:t>
            </a:r>
            <a:endParaRPr lang="it-IT" altLang="it-IT" sz="20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41992" name="Picture 9" descr="2517">
            <a:extLst>
              <a:ext uri="{FF2B5EF4-FFF2-40B4-BE49-F238E27FC236}">
                <a16:creationId xmlns:a16="http://schemas.microsoft.com/office/drawing/2014/main" id="{3B090632-0865-9E43-83A0-14249473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r="3847" b="21120"/>
          <a:stretch>
            <a:fillRect/>
          </a:stretch>
        </p:blipFill>
        <p:spPr bwMode="auto">
          <a:xfrm>
            <a:off x="1524000" y="0"/>
            <a:ext cx="70104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36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D:\a. dig\ileocecale.jpg">
            <a:extLst>
              <a:ext uri="{FF2B5EF4-FFF2-40B4-BE49-F238E27FC236}">
                <a16:creationId xmlns:a16="http://schemas.microsoft.com/office/drawing/2014/main" id="{72558A19-593B-5E42-AF35-3EB117BD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038"/>
            <a:ext cx="683736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1027">
            <a:extLst>
              <a:ext uri="{FF2B5EF4-FFF2-40B4-BE49-F238E27FC236}">
                <a16:creationId xmlns:a16="http://schemas.microsoft.com/office/drawing/2014/main" id="{E9BC7D74-1C02-F048-ABC0-375EE499C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5105400"/>
            <a:ext cx="1439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00000"/>
                </a:solidFill>
                <a:latin typeface="Arial" panose="020B0604020202020204" pitchFamily="34" charset="0"/>
              </a:rPr>
              <a:t>(Lungh: 9 cm)</a:t>
            </a:r>
          </a:p>
        </p:txBody>
      </p:sp>
      <p:sp>
        <p:nvSpPr>
          <p:cNvPr id="43012" name="Text Box 1028">
            <a:extLst>
              <a:ext uri="{FF2B5EF4-FFF2-40B4-BE49-F238E27FC236}">
                <a16:creationId xmlns:a16="http://schemas.microsoft.com/office/drawing/2014/main" id="{84BCEA97-C777-504D-B7DD-995427982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6" y="660400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3300"/>
                </a:solidFill>
                <a:latin typeface="Comic Sans MS" panose="030F0902030302020204" pitchFamily="66" charset="0"/>
              </a:rPr>
              <a:t>CIECO</a:t>
            </a:r>
          </a:p>
        </p:txBody>
      </p:sp>
    </p:spTree>
    <p:extLst>
      <p:ext uri="{BB962C8B-B14F-4D97-AF65-F5344CB8AC3E}">
        <p14:creationId xmlns:p14="http://schemas.microsoft.com/office/powerpoint/2010/main" val="3300298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a. dig\25-4d.jpg">
            <a:extLst>
              <a:ext uri="{FF2B5EF4-FFF2-40B4-BE49-F238E27FC236}">
                <a16:creationId xmlns:a16="http://schemas.microsoft.com/office/drawing/2014/main" id="{1F1991CE-2600-8E44-A12A-D5362E441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8"/>
          <a:stretch>
            <a:fillRect/>
          </a:stretch>
        </p:blipFill>
        <p:spPr bwMode="auto">
          <a:xfrm>
            <a:off x="2438400" y="60326"/>
            <a:ext cx="7239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96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2">
            <a:extLst>
              <a:ext uri="{FF2B5EF4-FFF2-40B4-BE49-F238E27FC236}">
                <a16:creationId xmlns:a16="http://schemas.microsoft.com/office/drawing/2014/main" id="{8DFA6B2A-B8D5-DC4E-B7D1-54E7C0CF4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PERITONEO</a:t>
            </a:r>
          </a:p>
        </p:txBody>
      </p:sp>
      <p:sp>
        <p:nvSpPr>
          <p:cNvPr id="5122" name="Text Box 3">
            <a:extLst>
              <a:ext uri="{FF2B5EF4-FFF2-40B4-BE49-F238E27FC236}">
                <a16:creationId xmlns:a16="http://schemas.microsoft.com/office/drawing/2014/main" id="{476E4889-C908-CC40-9C90-0CFE4E623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534400" cy="5092700"/>
          </a:xfrm>
          <a:prstGeom prst="rect">
            <a:avLst/>
          </a:prstGeom>
          <a:noFill/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Membrana sierosa di aspetto brillante lucido che tappezza le pareti interne della cavità addomino-pelvica, riflettendosi a rivestire, in parte o interamente, gli organi in questa contenuta.</a:t>
            </a:r>
          </a:p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  <a:p>
            <a:pPr eaLnBrk="1" hangingPunct="1"/>
            <a:r>
              <a:rPr lang="it-IT" altLang="it-IT" sz="2400">
                <a:latin typeface="Comic Sans MS" panose="030F0902030302020204" pitchFamily="66" charset="0"/>
              </a:rPr>
              <a:t>Doppio foglietto, MEMBRANA CONTINUA:</a:t>
            </a:r>
          </a:p>
          <a:p>
            <a:pPr eaLnBrk="1" hangingPunct="1"/>
            <a:endParaRPr lang="it-IT" altLang="it-IT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400">
                <a:latin typeface="Comic Sans MS" panose="030F0902030302020204" pitchFamily="66" charset="0"/>
              </a:rPr>
              <a:t> PERITONEO PARIETALE: </a:t>
            </a:r>
            <a:r>
              <a:rPr lang="it-IT" altLang="it-IT" sz="2000">
                <a:latin typeface="Comic Sans MS" panose="030F0902030302020204" pitchFamily="66" charset="0"/>
              </a:rPr>
              <a:t>riv. superf. cavità addomino-pelvica</a:t>
            </a:r>
          </a:p>
          <a:p>
            <a:pPr eaLnBrk="1" hangingPunct="1">
              <a:buFontTx/>
              <a:buChar char="•"/>
            </a:pPr>
            <a:endParaRPr lang="it-IT" altLang="it-IT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400">
                <a:latin typeface="Comic Sans MS" panose="030F0902030302020204" pitchFamily="66" charset="0"/>
              </a:rPr>
              <a:t> PERITONEO VISCERALE: </a:t>
            </a:r>
            <a:r>
              <a:rPr lang="it-IT" altLang="it-IT" sz="2000">
                <a:latin typeface="Comic Sans MS" panose="030F0902030302020204" pitchFamily="66" charset="0"/>
              </a:rPr>
              <a:t>riv. superf. esterna visceri</a:t>
            </a:r>
            <a:endParaRPr lang="it-IT" altLang="it-IT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endParaRPr lang="it-IT" altLang="it-IT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it-IT" altLang="it-IT" sz="2400">
                <a:latin typeface="Comic Sans MS" panose="030F0902030302020204" pitchFamily="66" charset="0"/>
              </a:rPr>
              <a:t> CAVITA’ PERITONEALE: </a:t>
            </a:r>
            <a:r>
              <a:rPr lang="it-IT" altLang="it-IT" sz="2000">
                <a:latin typeface="Comic Sans MS" panose="030F0902030302020204" pitchFamily="66" charset="0"/>
              </a:rPr>
              <a:t>VIRTUALE,</a:t>
            </a:r>
            <a:r>
              <a:rPr lang="it-IT" altLang="it-IT" sz="2400">
                <a:latin typeface="Comic Sans MS" panose="030F0902030302020204" pitchFamily="66" charset="0"/>
              </a:rPr>
              <a:t> </a:t>
            </a:r>
            <a:r>
              <a:rPr lang="it-IT" altLang="it-IT" sz="2000">
                <a:latin typeface="Comic Sans MS" panose="030F0902030302020204" pitchFamily="66" charset="0"/>
              </a:rPr>
              <a:t>contiene scarso liquido peritoneale, CHUSA nell’uomo, nella donna comunica con l’esterno attraverso gli orifici addominali delle tube uterine</a:t>
            </a:r>
          </a:p>
        </p:txBody>
      </p:sp>
    </p:spTree>
    <p:extLst>
      <p:ext uri="{BB962C8B-B14F-4D97-AF65-F5344CB8AC3E}">
        <p14:creationId xmlns:p14="http://schemas.microsoft.com/office/powerpoint/2010/main" val="1019036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19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67319F-247E-694B-8460-231CAFDB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76200"/>
            <a:ext cx="9398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5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2B1C65-847A-C94A-AE68-365691B7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28600"/>
            <a:ext cx="9398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C:\Documenti\Lectures\Corso generale\figure\peritoneo\peritoneo retro.jpg">
            <a:extLst>
              <a:ext uri="{FF2B5EF4-FFF2-40B4-BE49-F238E27FC236}">
                <a16:creationId xmlns:a16="http://schemas.microsoft.com/office/drawing/2014/main" id="{AC910EC4-0D94-4243-910E-45C3261E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6" y="-41275"/>
            <a:ext cx="641667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3">
            <a:extLst>
              <a:ext uri="{FF2B5EF4-FFF2-40B4-BE49-F238E27FC236}">
                <a16:creationId xmlns:a16="http://schemas.microsoft.com/office/drawing/2014/main" id="{C3640A08-9ED5-254D-AC51-8C54F4BC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42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it-IT" altLang="it-IT" sz="2400"/>
              <a:t>retroperitoneali</a:t>
            </a:r>
          </a:p>
        </p:txBody>
      </p:sp>
    </p:spTree>
    <p:extLst>
      <p:ext uri="{BB962C8B-B14F-4D97-AF65-F5344CB8AC3E}">
        <p14:creationId xmlns:p14="http://schemas.microsoft.com/office/powerpoint/2010/main" val="156509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BF5A27-E1CB-BD48-A583-4B88ED9B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28600"/>
            <a:ext cx="9398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7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502</Words>
  <Application>Microsoft Macintosh PowerPoint</Application>
  <PresentationFormat>Widescreen</PresentationFormat>
  <Paragraphs>139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Symbol</vt:lpstr>
      <vt:lpstr>Tahoma</vt:lpstr>
      <vt:lpstr>Tema di Office</vt:lpstr>
      <vt:lpstr>Cavità peritoneale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Cavità peritoneale</dc:title>
  <dc:creator>Vanessa Nicolin</dc:creator>
  <cp:lastModifiedBy>Vanessa Nicolin</cp:lastModifiedBy>
  <cp:revision>7</cp:revision>
  <dcterms:created xsi:type="dcterms:W3CDTF">2019-11-20T16:55:56Z</dcterms:created>
  <dcterms:modified xsi:type="dcterms:W3CDTF">2019-11-21T09:10:34Z</dcterms:modified>
</cp:coreProperties>
</file>